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73"/>
  </p:notesMasterIdLst>
  <p:sldIdLst>
    <p:sldId id="2147478927" r:id="rId6"/>
    <p:sldId id="2147478887" r:id="rId7"/>
    <p:sldId id="2147478925" r:id="rId8"/>
    <p:sldId id="2134806969" r:id="rId9"/>
    <p:sldId id="2141411735" r:id="rId10"/>
    <p:sldId id="269" r:id="rId11"/>
    <p:sldId id="2147478911" r:id="rId12"/>
    <p:sldId id="2147479136" r:id="rId13"/>
    <p:sldId id="259" r:id="rId14"/>
    <p:sldId id="2147479360" r:id="rId15"/>
    <p:sldId id="2147479137" r:id="rId16"/>
    <p:sldId id="2141411734" r:id="rId17"/>
    <p:sldId id="2147478914" r:id="rId18"/>
    <p:sldId id="2147478912" r:id="rId19"/>
    <p:sldId id="2147478913" r:id="rId20"/>
    <p:sldId id="2147478932" r:id="rId21"/>
    <p:sldId id="2147478888" r:id="rId22"/>
    <p:sldId id="2147478892" r:id="rId23"/>
    <p:sldId id="2147478942" r:id="rId24"/>
    <p:sldId id="260" r:id="rId25"/>
    <p:sldId id="2147478943" r:id="rId26"/>
    <p:sldId id="2147478915" r:id="rId27"/>
    <p:sldId id="2147478889" r:id="rId28"/>
    <p:sldId id="2147478903" r:id="rId29"/>
    <p:sldId id="256" r:id="rId30"/>
    <p:sldId id="2147479138" r:id="rId31"/>
    <p:sldId id="2147478917" r:id="rId32"/>
    <p:sldId id="2141411791" r:id="rId33"/>
    <p:sldId id="729" r:id="rId34"/>
    <p:sldId id="279" r:id="rId35"/>
    <p:sldId id="327" r:id="rId36"/>
    <p:sldId id="838841279" r:id="rId37"/>
    <p:sldId id="2147478894" r:id="rId38"/>
    <p:sldId id="2147478944" r:id="rId39"/>
    <p:sldId id="2147478918" r:id="rId40"/>
    <p:sldId id="728" r:id="rId41"/>
    <p:sldId id="2147478905" r:id="rId42"/>
    <p:sldId id="2147478882" r:id="rId43"/>
    <p:sldId id="2147478904" r:id="rId44"/>
    <p:sldId id="2147478933" r:id="rId45"/>
    <p:sldId id="2147479139" r:id="rId46"/>
    <p:sldId id="2147478921" r:id="rId47"/>
    <p:sldId id="2147478940" r:id="rId48"/>
    <p:sldId id="2147479362" r:id="rId49"/>
    <p:sldId id="2147479140" r:id="rId50"/>
    <p:sldId id="2147479141" r:id="rId51"/>
    <p:sldId id="2147479142" r:id="rId52"/>
    <p:sldId id="2147478922" r:id="rId53"/>
    <p:sldId id="2147479143" r:id="rId54"/>
    <p:sldId id="2147479144" r:id="rId55"/>
    <p:sldId id="2147478937" r:id="rId56"/>
    <p:sldId id="2147478934" r:id="rId57"/>
    <p:sldId id="2147478938" r:id="rId58"/>
    <p:sldId id="2147478928" r:id="rId59"/>
    <p:sldId id="258" r:id="rId60"/>
    <p:sldId id="280" r:id="rId61"/>
    <p:sldId id="2147478941" r:id="rId62"/>
    <p:sldId id="286" r:id="rId63"/>
    <p:sldId id="2147478930" r:id="rId64"/>
    <p:sldId id="2141411760" r:id="rId65"/>
    <p:sldId id="2147478895" r:id="rId66"/>
    <p:sldId id="725" r:id="rId67"/>
    <p:sldId id="2147478906" r:id="rId68"/>
    <p:sldId id="2147479145" r:id="rId69"/>
    <p:sldId id="2147479146" r:id="rId70"/>
    <p:sldId id="2147478891" r:id="rId71"/>
    <p:sldId id="214141176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E9ED10-6A49-419D-9160-19BF798D1799}">
          <p14:sldIdLst>
            <p14:sldId id="2147478927"/>
            <p14:sldId id="2147478887"/>
            <p14:sldId id="2147478925"/>
            <p14:sldId id="2134806969"/>
            <p14:sldId id="2141411735"/>
            <p14:sldId id="269"/>
            <p14:sldId id="2147478911"/>
            <p14:sldId id="2147479136"/>
            <p14:sldId id="259"/>
            <p14:sldId id="2147479360"/>
            <p14:sldId id="2147479137"/>
            <p14:sldId id="2141411734"/>
            <p14:sldId id="2147478914"/>
            <p14:sldId id="2147478912"/>
            <p14:sldId id="2147478913"/>
            <p14:sldId id="2147478932"/>
            <p14:sldId id="2147478888"/>
            <p14:sldId id="2147478892"/>
            <p14:sldId id="2147478942"/>
            <p14:sldId id="260"/>
            <p14:sldId id="2147478943"/>
            <p14:sldId id="2147478915"/>
            <p14:sldId id="2147478889"/>
            <p14:sldId id="2147478903"/>
            <p14:sldId id="256"/>
            <p14:sldId id="2147479138"/>
            <p14:sldId id="2147478917"/>
            <p14:sldId id="2141411791"/>
            <p14:sldId id="729"/>
            <p14:sldId id="279"/>
            <p14:sldId id="327"/>
            <p14:sldId id="838841279"/>
            <p14:sldId id="2147478894"/>
            <p14:sldId id="2147478944"/>
            <p14:sldId id="2147478918"/>
            <p14:sldId id="728"/>
            <p14:sldId id="2147478905"/>
            <p14:sldId id="2147478882"/>
            <p14:sldId id="2147478904"/>
            <p14:sldId id="2147478933"/>
            <p14:sldId id="2147479139"/>
            <p14:sldId id="2147478921"/>
            <p14:sldId id="2147478940"/>
            <p14:sldId id="2147479362"/>
            <p14:sldId id="2147479140"/>
            <p14:sldId id="2147479141"/>
            <p14:sldId id="2147479142"/>
            <p14:sldId id="2147478922"/>
            <p14:sldId id="2147479143"/>
            <p14:sldId id="2147479144"/>
            <p14:sldId id="2147478937"/>
            <p14:sldId id="2147478934"/>
            <p14:sldId id="2147478938"/>
            <p14:sldId id="2147478928"/>
            <p14:sldId id="258"/>
            <p14:sldId id="280"/>
            <p14:sldId id="2147478941"/>
            <p14:sldId id="286"/>
            <p14:sldId id="2147478930"/>
            <p14:sldId id="2141411760"/>
            <p14:sldId id="2147478895"/>
            <p14:sldId id="725"/>
            <p14:sldId id="2147478906"/>
            <p14:sldId id="2147479145"/>
            <p14:sldId id="2147479146"/>
            <p14:sldId id="2147478891"/>
            <p14:sldId id="21414117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B8B801-25EE-1AA9-96EA-E086AF51BCA5}" name="Nguyen, Christine" initials="NC" userId="S::Christine.Nguyen@va.gov::dad75d19-e38f-4fc2-bc18-eec517f533be" providerId="AD"/>
  <p188:author id="{B074395C-85C5-3E47-CBC6-1123EFDA27D5}" name="Walsh, Mary B." initials="WMB" userId="S::Mary.Walsh3@va.gov::5ff9e56b-5373-4810-8592-78e78c8084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0CB60-37FA-82D6-A4FF-C19B5B961BB1}" v="24" dt="2024-01-29T13:09:28.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647" autoAdjust="0"/>
    <p:restoredTop sz="80277" autoAdjust="0"/>
  </p:normalViewPr>
  <p:slideViewPr>
    <p:cSldViewPr snapToGrid="0">
      <p:cViewPr varScale="1">
        <p:scale>
          <a:sx n="103" d="100"/>
          <a:sy n="103" d="100"/>
        </p:scale>
        <p:origin x="114" y="348"/>
      </p:cViewPr>
      <p:guideLst/>
    </p:cSldViewPr>
  </p:slideViewPr>
  <p:outlineViewPr>
    <p:cViewPr>
      <p:scale>
        <a:sx n="33" d="100"/>
        <a:sy n="33" d="100"/>
      </p:scale>
      <p:origin x="0" y="-184"/>
    </p:cViewPr>
  </p:outlineViewPr>
  <p:notesTextViewPr>
    <p:cViewPr>
      <p:scale>
        <a:sx n="125" d="100"/>
        <a:sy n="125" d="100"/>
      </p:scale>
      <p:origin x="0" y="0"/>
    </p:cViewPr>
  </p:notesTextViewPr>
  <p:sorterViewPr>
    <p:cViewPr varScale="1">
      <p:scale>
        <a:sx n="100" d="100"/>
        <a:sy n="100" d="100"/>
      </p:scale>
      <p:origin x="0" y="-19820"/>
    </p:cViewPr>
  </p:sorterViewPr>
  <p:notesViewPr>
    <p:cSldViewPr snapToGrid="0">
      <p:cViewPr varScale="1">
        <p:scale>
          <a:sx n="48" d="100"/>
          <a:sy n="48"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3C757-083B-45EE-BD16-5262F81FE419}" type="doc">
      <dgm:prSet loTypeId="urn:microsoft.com/office/officeart/2005/8/layout/cycle8" loCatId="cycle" qsTypeId="urn:microsoft.com/office/officeart/2005/8/quickstyle/simple1" qsCatId="simple" csTypeId="urn:microsoft.com/office/officeart/2005/8/colors/accent1_1" csCatId="accent1" phldr="1"/>
      <dgm:spPr/>
    </dgm:pt>
    <dgm:pt modelId="{C1A2BFCA-F832-4072-875A-E50851E4CA86}">
      <dgm:prSet phldrT="[Text]" custT="1"/>
      <dgm:spPr/>
      <dgm:t>
        <a:bodyPr/>
        <a:lstStyle/>
        <a:p>
          <a:endParaRPr lang="en-US" sz="15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Learning Hubs</a:t>
          </a:r>
        </a:p>
        <a:p>
          <a:r>
            <a:rPr lang="en-US" sz="1600" dirty="0">
              <a:latin typeface="Arial" panose="020B0604020202020204" pitchFamily="34" charset="0"/>
              <a:cs typeface="Arial" panose="020B0604020202020204" pitchFamily="34" charset="0"/>
            </a:rPr>
            <a:t>QUERI QI Collaboratives</a:t>
          </a:r>
        </a:p>
        <a:p>
          <a:r>
            <a:rPr lang="en-US" sz="1600" dirty="0">
              <a:latin typeface="Arial" panose="020B0604020202020204" pitchFamily="34" charset="0"/>
              <a:cs typeface="Arial" panose="020B0604020202020204" pitchFamily="34" charset="0"/>
            </a:rPr>
            <a:t>Diffusion of Excellence</a:t>
          </a:r>
        </a:p>
        <a:p>
          <a:endParaRPr lang="en-US" sz="1500" dirty="0"/>
        </a:p>
      </dgm:t>
    </dgm:pt>
    <dgm:pt modelId="{C1F05697-A43E-4C99-A51D-50234F080DB6}" type="parTrans" cxnId="{02D3381C-8BD9-4C61-B4BB-211A6F76ADC9}">
      <dgm:prSet/>
      <dgm:spPr/>
      <dgm:t>
        <a:bodyPr/>
        <a:lstStyle/>
        <a:p>
          <a:endParaRPr lang="en-US"/>
        </a:p>
      </dgm:t>
    </dgm:pt>
    <dgm:pt modelId="{23601BD3-F985-4483-B338-5137D647AFCA}" type="sibTrans" cxnId="{02D3381C-8BD9-4C61-B4BB-211A6F76ADC9}">
      <dgm:prSet/>
      <dgm:spPr/>
      <dgm:t>
        <a:bodyPr/>
        <a:lstStyle/>
        <a:p>
          <a:endParaRPr lang="en-US"/>
        </a:p>
      </dgm:t>
    </dgm:pt>
    <dgm:pt modelId="{82AA1B91-FBBA-49FB-AB5A-4C84734B94DF}">
      <dgm:prSet phldrT="[Text]"/>
      <dgm:spPr/>
      <dgm:t>
        <a:bodyPr/>
        <a:lstStyle/>
        <a:p>
          <a:endParaRPr lang="en-US" dirty="0">
            <a:solidFill>
              <a:schemeClr val="tx1"/>
            </a:solidFill>
          </a:endParaRPr>
        </a:p>
      </dgm:t>
    </dgm:pt>
    <dgm:pt modelId="{E30FE6C0-6807-4B77-B0E5-6B6D1F6DE78A}" type="parTrans" cxnId="{06F92178-5CF6-4393-BCA8-D96D9EDF500D}">
      <dgm:prSet/>
      <dgm:spPr/>
      <dgm:t>
        <a:bodyPr/>
        <a:lstStyle/>
        <a:p>
          <a:endParaRPr lang="en-US"/>
        </a:p>
      </dgm:t>
    </dgm:pt>
    <dgm:pt modelId="{CF2CA7B3-C093-4B55-AD9D-25475A49B75C}" type="sibTrans" cxnId="{06F92178-5CF6-4393-BCA8-D96D9EDF500D}">
      <dgm:prSet/>
      <dgm:spPr/>
      <dgm:t>
        <a:bodyPr/>
        <a:lstStyle/>
        <a:p>
          <a:endParaRPr lang="en-US"/>
        </a:p>
      </dgm:t>
    </dgm:pt>
    <dgm:pt modelId="{F2B45CE0-5ABD-4C58-9999-49A724B6C8BF}">
      <dgm:prSet phldrT="[Text]" custT="1"/>
      <dgm:spPr/>
      <dgm:t>
        <a:bodyPr/>
        <a:lstStyle/>
        <a:p>
          <a:r>
            <a:rPr lang="en-US" sz="1600" dirty="0">
              <a:latin typeface="Arial" panose="020B0604020202020204" pitchFamily="34" charset="0"/>
              <a:cs typeface="Arial" panose="020B0604020202020204" pitchFamily="34" charset="0"/>
            </a:rPr>
            <a:t>Post-doctoral Fellowships</a:t>
          </a:r>
        </a:p>
        <a:p>
          <a:r>
            <a:rPr lang="en-US" sz="1600" dirty="0">
              <a:latin typeface="Arial" panose="020B0604020202020204" pitchFamily="34" charset="0"/>
              <a:cs typeface="Arial" panose="020B0604020202020204" pitchFamily="34" charset="0"/>
            </a:rPr>
            <a:t>Investigator-initiated Research</a:t>
          </a:r>
        </a:p>
        <a:p>
          <a:endParaRPr lang="en-US" sz="1600" dirty="0">
            <a:latin typeface="Arial" panose="020B0604020202020204" pitchFamily="34" charset="0"/>
            <a:cs typeface="Arial" panose="020B0604020202020204" pitchFamily="34" charset="0"/>
          </a:endParaRPr>
        </a:p>
      </dgm:t>
    </dgm:pt>
    <dgm:pt modelId="{11C56614-8058-407F-9B4A-3637055EE95E}" type="parTrans" cxnId="{B5D0ECD0-30F0-41A1-BA3D-54418758F9B8}">
      <dgm:prSet/>
      <dgm:spPr/>
      <dgm:t>
        <a:bodyPr/>
        <a:lstStyle/>
        <a:p>
          <a:endParaRPr lang="en-US"/>
        </a:p>
      </dgm:t>
    </dgm:pt>
    <dgm:pt modelId="{DEEF0271-2A47-448E-8B70-55CC0DFE33D6}" type="sibTrans" cxnId="{B5D0ECD0-30F0-41A1-BA3D-54418758F9B8}">
      <dgm:prSet/>
      <dgm:spPr/>
      <dgm:t>
        <a:bodyPr/>
        <a:lstStyle/>
        <a:p>
          <a:endParaRPr lang="en-US"/>
        </a:p>
      </dgm:t>
    </dgm:pt>
    <dgm:pt modelId="{B1FEC651-35D9-4418-AF0D-9C5BDA75B0FE}" type="pres">
      <dgm:prSet presAssocID="{A403C757-083B-45EE-BD16-5262F81FE419}" presName="compositeShape" presStyleCnt="0">
        <dgm:presLayoutVars>
          <dgm:chMax val="7"/>
          <dgm:dir/>
          <dgm:resizeHandles val="exact"/>
        </dgm:presLayoutVars>
      </dgm:prSet>
      <dgm:spPr/>
    </dgm:pt>
    <dgm:pt modelId="{2FACBCEA-C1BA-43CC-93B2-DAB8776BEE93}" type="pres">
      <dgm:prSet presAssocID="{A403C757-083B-45EE-BD16-5262F81FE419}" presName="wedge1" presStyleLbl="node1" presStyleIdx="0" presStyleCnt="3"/>
      <dgm:spPr/>
    </dgm:pt>
    <dgm:pt modelId="{3C2E21CF-D109-411D-A1E8-272E6484ADE1}" type="pres">
      <dgm:prSet presAssocID="{A403C757-083B-45EE-BD16-5262F81FE419}" presName="dummy1a" presStyleCnt="0"/>
      <dgm:spPr/>
    </dgm:pt>
    <dgm:pt modelId="{1E18F800-6F2E-4284-970E-F2BF23524ECE}" type="pres">
      <dgm:prSet presAssocID="{A403C757-083B-45EE-BD16-5262F81FE419}" presName="dummy1b" presStyleCnt="0"/>
      <dgm:spPr/>
    </dgm:pt>
    <dgm:pt modelId="{30E9D911-7F2A-4A59-80CA-4957404FABB3}" type="pres">
      <dgm:prSet presAssocID="{A403C757-083B-45EE-BD16-5262F81FE419}" presName="wedge1Tx" presStyleLbl="node1" presStyleIdx="0" presStyleCnt="3">
        <dgm:presLayoutVars>
          <dgm:chMax val="0"/>
          <dgm:chPref val="0"/>
          <dgm:bulletEnabled val="1"/>
        </dgm:presLayoutVars>
      </dgm:prSet>
      <dgm:spPr/>
    </dgm:pt>
    <dgm:pt modelId="{10E1FEED-992A-41B2-B78A-44C5D336BE0D}" type="pres">
      <dgm:prSet presAssocID="{A403C757-083B-45EE-BD16-5262F81FE419}" presName="wedge2" presStyleLbl="node1" presStyleIdx="1" presStyleCnt="3"/>
      <dgm:spPr/>
    </dgm:pt>
    <dgm:pt modelId="{63CE547B-2780-43B0-8A00-0AF10F059B7C}" type="pres">
      <dgm:prSet presAssocID="{A403C757-083B-45EE-BD16-5262F81FE419}" presName="dummy2a" presStyleCnt="0"/>
      <dgm:spPr/>
    </dgm:pt>
    <dgm:pt modelId="{0DA8E897-9D2C-4715-871B-89A398F83A01}" type="pres">
      <dgm:prSet presAssocID="{A403C757-083B-45EE-BD16-5262F81FE419}" presName="dummy2b" presStyleCnt="0"/>
      <dgm:spPr/>
    </dgm:pt>
    <dgm:pt modelId="{8384953D-EBD8-46AA-82D8-F495F878ACC8}" type="pres">
      <dgm:prSet presAssocID="{A403C757-083B-45EE-BD16-5262F81FE419}" presName="wedge2Tx" presStyleLbl="node1" presStyleIdx="1" presStyleCnt="3">
        <dgm:presLayoutVars>
          <dgm:chMax val="0"/>
          <dgm:chPref val="0"/>
          <dgm:bulletEnabled val="1"/>
        </dgm:presLayoutVars>
      </dgm:prSet>
      <dgm:spPr/>
    </dgm:pt>
    <dgm:pt modelId="{C4B92736-C16B-40EF-8D19-FA602D0E6D3C}" type="pres">
      <dgm:prSet presAssocID="{A403C757-083B-45EE-BD16-5262F81FE419}" presName="wedge3" presStyleLbl="node1" presStyleIdx="2" presStyleCnt="3"/>
      <dgm:spPr/>
    </dgm:pt>
    <dgm:pt modelId="{B32B2921-7A0D-425F-88ED-0B9C3672C386}" type="pres">
      <dgm:prSet presAssocID="{A403C757-083B-45EE-BD16-5262F81FE419}" presName="dummy3a" presStyleCnt="0"/>
      <dgm:spPr/>
    </dgm:pt>
    <dgm:pt modelId="{1C948BD9-C75C-4C29-9C7A-17063B1280AF}" type="pres">
      <dgm:prSet presAssocID="{A403C757-083B-45EE-BD16-5262F81FE419}" presName="dummy3b" presStyleCnt="0"/>
      <dgm:spPr/>
    </dgm:pt>
    <dgm:pt modelId="{FF5F5541-F8D0-4E58-80D6-03A904751C6B}" type="pres">
      <dgm:prSet presAssocID="{A403C757-083B-45EE-BD16-5262F81FE419}" presName="wedge3Tx" presStyleLbl="node1" presStyleIdx="2" presStyleCnt="3">
        <dgm:presLayoutVars>
          <dgm:chMax val="0"/>
          <dgm:chPref val="0"/>
          <dgm:bulletEnabled val="1"/>
        </dgm:presLayoutVars>
      </dgm:prSet>
      <dgm:spPr/>
    </dgm:pt>
    <dgm:pt modelId="{F3818922-4FF9-44BF-923D-8CED729F568E}" type="pres">
      <dgm:prSet presAssocID="{23601BD3-F985-4483-B338-5137D647AFCA}" presName="arrowWedge1" presStyleLbl="fgSibTrans2D1" presStyleIdx="0" presStyleCnt="3"/>
      <dgm:spPr/>
    </dgm:pt>
    <dgm:pt modelId="{44E196A3-590F-4D9F-8CA0-FD035F538447}" type="pres">
      <dgm:prSet presAssocID="{CF2CA7B3-C093-4B55-AD9D-25475A49B75C}" presName="arrowWedge2" presStyleLbl="fgSibTrans2D1" presStyleIdx="1" presStyleCnt="3"/>
      <dgm:spPr/>
    </dgm:pt>
    <dgm:pt modelId="{6CAB0D2A-7971-42C1-A370-C20F46294249}" type="pres">
      <dgm:prSet presAssocID="{DEEF0271-2A47-448E-8B70-55CC0DFE33D6}" presName="arrowWedge3" presStyleLbl="fgSibTrans2D1" presStyleIdx="2" presStyleCnt="3"/>
      <dgm:spPr/>
    </dgm:pt>
  </dgm:ptLst>
  <dgm:cxnLst>
    <dgm:cxn modelId="{02D3381C-8BD9-4C61-B4BB-211A6F76ADC9}" srcId="{A403C757-083B-45EE-BD16-5262F81FE419}" destId="{C1A2BFCA-F832-4072-875A-E50851E4CA86}" srcOrd="0" destOrd="0" parTransId="{C1F05697-A43E-4C99-A51D-50234F080DB6}" sibTransId="{23601BD3-F985-4483-B338-5137D647AFCA}"/>
    <dgm:cxn modelId="{13867D1F-0649-4627-BB2F-0EC8D36566D0}" type="presOf" srcId="{82AA1B91-FBBA-49FB-AB5A-4C84734B94DF}" destId="{10E1FEED-992A-41B2-B78A-44C5D336BE0D}" srcOrd="0" destOrd="0" presId="urn:microsoft.com/office/officeart/2005/8/layout/cycle8"/>
    <dgm:cxn modelId="{8463112B-59D3-4BD4-94E4-C595982DFBA0}" type="presOf" srcId="{82AA1B91-FBBA-49FB-AB5A-4C84734B94DF}" destId="{8384953D-EBD8-46AA-82D8-F495F878ACC8}" srcOrd="1" destOrd="0" presId="urn:microsoft.com/office/officeart/2005/8/layout/cycle8"/>
    <dgm:cxn modelId="{06F92178-5CF6-4393-BCA8-D96D9EDF500D}" srcId="{A403C757-083B-45EE-BD16-5262F81FE419}" destId="{82AA1B91-FBBA-49FB-AB5A-4C84734B94DF}" srcOrd="1" destOrd="0" parTransId="{E30FE6C0-6807-4B77-B0E5-6B6D1F6DE78A}" sibTransId="{CF2CA7B3-C093-4B55-AD9D-25475A49B75C}"/>
    <dgm:cxn modelId="{C52348AC-AF07-430C-8BEE-54B973B46761}" type="presOf" srcId="{C1A2BFCA-F832-4072-875A-E50851E4CA86}" destId="{30E9D911-7F2A-4A59-80CA-4957404FABB3}" srcOrd="1" destOrd="0" presId="urn:microsoft.com/office/officeart/2005/8/layout/cycle8"/>
    <dgm:cxn modelId="{FCFFE4B7-0330-4A74-8C5B-3D86DB220D18}" type="presOf" srcId="{F2B45CE0-5ABD-4C58-9999-49A724B6C8BF}" destId="{FF5F5541-F8D0-4E58-80D6-03A904751C6B}" srcOrd="1" destOrd="0" presId="urn:microsoft.com/office/officeart/2005/8/layout/cycle8"/>
    <dgm:cxn modelId="{B5D0ECD0-30F0-41A1-BA3D-54418758F9B8}" srcId="{A403C757-083B-45EE-BD16-5262F81FE419}" destId="{F2B45CE0-5ABD-4C58-9999-49A724B6C8BF}" srcOrd="2" destOrd="0" parTransId="{11C56614-8058-407F-9B4A-3637055EE95E}" sibTransId="{DEEF0271-2A47-448E-8B70-55CC0DFE33D6}"/>
    <dgm:cxn modelId="{0F99FADD-F68F-4C9D-ADC8-14E570AFFE7A}" type="presOf" srcId="{A403C757-083B-45EE-BD16-5262F81FE419}" destId="{B1FEC651-35D9-4418-AF0D-9C5BDA75B0FE}" srcOrd="0" destOrd="0" presId="urn:microsoft.com/office/officeart/2005/8/layout/cycle8"/>
    <dgm:cxn modelId="{D2D2C8E4-BC80-4C32-AF2E-F2AEF330FF75}" type="presOf" srcId="{F2B45CE0-5ABD-4C58-9999-49A724B6C8BF}" destId="{C4B92736-C16B-40EF-8D19-FA602D0E6D3C}" srcOrd="0" destOrd="0" presId="urn:microsoft.com/office/officeart/2005/8/layout/cycle8"/>
    <dgm:cxn modelId="{4DAEBAE9-257C-40DB-9956-17A9A3B6ECCE}" type="presOf" srcId="{C1A2BFCA-F832-4072-875A-E50851E4CA86}" destId="{2FACBCEA-C1BA-43CC-93B2-DAB8776BEE93}" srcOrd="0" destOrd="0" presId="urn:microsoft.com/office/officeart/2005/8/layout/cycle8"/>
    <dgm:cxn modelId="{8486CCD7-71EE-454D-82C2-B8F2ED60454D}" type="presParOf" srcId="{B1FEC651-35D9-4418-AF0D-9C5BDA75B0FE}" destId="{2FACBCEA-C1BA-43CC-93B2-DAB8776BEE93}" srcOrd="0" destOrd="0" presId="urn:microsoft.com/office/officeart/2005/8/layout/cycle8"/>
    <dgm:cxn modelId="{FDEEC7DE-ACEF-4628-8615-09A6C62CE83D}" type="presParOf" srcId="{B1FEC651-35D9-4418-AF0D-9C5BDA75B0FE}" destId="{3C2E21CF-D109-411D-A1E8-272E6484ADE1}" srcOrd="1" destOrd="0" presId="urn:microsoft.com/office/officeart/2005/8/layout/cycle8"/>
    <dgm:cxn modelId="{EA92FC21-E019-4860-A8A8-43391B47A411}" type="presParOf" srcId="{B1FEC651-35D9-4418-AF0D-9C5BDA75B0FE}" destId="{1E18F800-6F2E-4284-970E-F2BF23524ECE}" srcOrd="2" destOrd="0" presId="urn:microsoft.com/office/officeart/2005/8/layout/cycle8"/>
    <dgm:cxn modelId="{1756854F-6315-45C4-BB3A-3EDE2A5B3DC1}" type="presParOf" srcId="{B1FEC651-35D9-4418-AF0D-9C5BDA75B0FE}" destId="{30E9D911-7F2A-4A59-80CA-4957404FABB3}" srcOrd="3" destOrd="0" presId="urn:microsoft.com/office/officeart/2005/8/layout/cycle8"/>
    <dgm:cxn modelId="{32CF9BCA-9838-4F6A-A3C4-5E7ACB5561AC}" type="presParOf" srcId="{B1FEC651-35D9-4418-AF0D-9C5BDA75B0FE}" destId="{10E1FEED-992A-41B2-B78A-44C5D336BE0D}" srcOrd="4" destOrd="0" presId="urn:microsoft.com/office/officeart/2005/8/layout/cycle8"/>
    <dgm:cxn modelId="{3D5D948F-11E8-40FA-893A-64206DC61D46}" type="presParOf" srcId="{B1FEC651-35D9-4418-AF0D-9C5BDA75B0FE}" destId="{63CE547B-2780-43B0-8A00-0AF10F059B7C}" srcOrd="5" destOrd="0" presId="urn:microsoft.com/office/officeart/2005/8/layout/cycle8"/>
    <dgm:cxn modelId="{FD18A606-C423-4CFE-B95B-BFACCD83B735}" type="presParOf" srcId="{B1FEC651-35D9-4418-AF0D-9C5BDA75B0FE}" destId="{0DA8E897-9D2C-4715-871B-89A398F83A01}" srcOrd="6" destOrd="0" presId="urn:microsoft.com/office/officeart/2005/8/layout/cycle8"/>
    <dgm:cxn modelId="{CB68772D-09F2-49F7-8C1D-FC3B3041E726}" type="presParOf" srcId="{B1FEC651-35D9-4418-AF0D-9C5BDA75B0FE}" destId="{8384953D-EBD8-46AA-82D8-F495F878ACC8}" srcOrd="7" destOrd="0" presId="urn:microsoft.com/office/officeart/2005/8/layout/cycle8"/>
    <dgm:cxn modelId="{67E7969A-1502-46E5-89BC-9B0226D812D4}" type="presParOf" srcId="{B1FEC651-35D9-4418-AF0D-9C5BDA75B0FE}" destId="{C4B92736-C16B-40EF-8D19-FA602D0E6D3C}" srcOrd="8" destOrd="0" presId="urn:microsoft.com/office/officeart/2005/8/layout/cycle8"/>
    <dgm:cxn modelId="{5D9201C0-A909-4ACA-BA2E-A40B7A62E090}" type="presParOf" srcId="{B1FEC651-35D9-4418-AF0D-9C5BDA75B0FE}" destId="{B32B2921-7A0D-425F-88ED-0B9C3672C386}" srcOrd="9" destOrd="0" presId="urn:microsoft.com/office/officeart/2005/8/layout/cycle8"/>
    <dgm:cxn modelId="{B7BC43C3-BD2E-4085-A091-DAAA75024ECF}" type="presParOf" srcId="{B1FEC651-35D9-4418-AF0D-9C5BDA75B0FE}" destId="{1C948BD9-C75C-4C29-9C7A-17063B1280AF}" srcOrd="10" destOrd="0" presId="urn:microsoft.com/office/officeart/2005/8/layout/cycle8"/>
    <dgm:cxn modelId="{E7CCE33B-60E4-494A-ACBA-329B318D0E57}" type="presParOf" srcId="{B1FEC651-35D9-4418-AF0D-9C5BDA75B0FE}" destId="{FF5F5541-F8D0-4E58-80D6-03A904751C6B}" srcOrd="11" destOrd="0" presId="urn:microsoft.com/office/officeart/2005/8/layout/cycle8"/>
    <dgm:cxn modelId="{5191CC8B-FAA1-44F2-8D56-3825CC8714B0}" type="presParOf" srcId="{B1FEC651-35D9-4418-AF0D-9C5BDA75B0FE}" destId="{F3818922-4FF9-44BF-923D-8CED729F568E}" srcOrd="12" destOrd="0" presId="urn:microsoft.com/office/officeart/2005/8/layout/cycle8"/>
    <dgm:cxn modelId="{D3ED5657-C890-4854-8333-5857C979AF03}" type="presParOf" srcId="{B1FEC651-35D9-4418-AF0D-9C5BDA75B0FE}" destId="{44E196A3-590F-4D9F-8CA0-FD035F538447}" srcOrd="13" destOrd="0" presId="urn:microsoft.com/office/officeart/2005/8/layout/cycle8"/>
    <dgm:cxn modelId="{87C7ECCC-573A-41F7-8625-7F2EE472042D}" type="presParOf" srcId="{B1FEC651-35D9-4418-AF0D-9C5BDA75B0FE}" destId="{6CAB0D2A-7971-42C1-A370-C20F4629424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01E1B-086C-421E-B48E-049CC9B5E82A}"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B8665EB6-5475-4078-BE06-B53B7CE4147F}">
      <dgm:prSet phldrT="[Text]"/>
      <dgm:spPr/>
      <dgm:t>
        <a:bodyPr/>
        <a:lstStyle/>
        <a:p>
          <a:r>
            <a:rPr lang="en-US" dirty="0"/>
            <a:t>Implementation Science</a:t>
          </a:r>
        </a:p>
      </dgm:t>
    </dgm:pt>
    <dgm:pt modelId="{22010624-A47F-4EB5-B2A4-CBECD7107717}" type="parTrans" cxnId="{E8471572-C937-4091-B676-61BE3900ECF0}">
      <dgm:prSet/>
      <dgm:spPr/>
      <dgm:t>
        <a:bodyPr/>
        <a:lstStyle/>
        <a:p>
          <a:endParaRPr lang="en-US"/>
        </a:p>
      </dgm:t>
    </dgm:pt>
    <dgm:pt modelId="{7FEE3BF7-7B4F-4A3C-8601-8B54981514AB}" type="sibTrans" cxnId="{E8471572-C937-4091-B676-61BE3900ECF0}">
      <dgm:prSet/>
      <dgm:spPr/>
      <dgm:t>
        <a:bodyPr/>
        <a:lstStyle/>
        <a:p>
          <a:endParaRPr lang="en-US"/>
        </a:p>
      </dgm:t>
    </dgm:pt>
    <dgm:pt modelId="{931EC3D8-D13F-45B4-A2D6-B4CDF1F14267}">
      <dgm:prSet phldrT="[Text]"/>
      <dgm:spPr/>
      <dgm:t>
        <a:bodyPr/>
        <a:lstStyle/>
        <a:p>
          <a:r>
            <a:rPr lang="en-US" dirty="0"/>
            <a:t>Systems Science</a:t>
          </a:r>
        </a:p>
      </dgm:t>
    </dgm:pt>
    <dgm:pt modelId="{5B424307-0516-4BF5-AA13-A19582AD4070}" type="parTrans" cxnId="{E9F39952-EE3F-4B7B-A556-6DB4232FD716}">
      <dgm:prSet/>
      <dgm:spPr/>
      <dgm:t>
        <a:bodyPr/>
        <a:lstStyle/>
        <a:p>
          <a:endParaRPr lang="en-US"/>
        </a:p>
      </dgm:t>
    </dgm:pt>
    <dgm:pt modelId="{0FA01BC6-1E99-440C-B8C1-5BA29B8E2E89}" type="sibTrans" cxnId="{E9F39952-EE3F-4B7B-A556-6DB4232FD716}">
      <dgm:prSet/>
      <dgm:spPr/>
      <dgm:t>
        <a:bodyPr/>
        <a:lstStyle/>
        <a:p>
          <a:endParaRPr lang="en-US"/>
        </a:p>
      </dgm:t>
    </dgm:pt>
    <dgm:pt modelId="{5CA3475F-416C-465F-88B1-18603EBE3DE6}">
      <dgm:prSet phldrT="[Text]"/>
      <dgm:spPr/>
      <dgm:t>
        <a:bodyPr/>
        <a:lstStyle/>
        <a:p>
          <a:r>
            <a:rPr lang="en-US" dirty="0"/>
            <a:t>Engagement Science</a:t>
          </a:r>
        </a:p>
      </dgm:t>
    </dgm:pt>
    <dgm:pt modelId="{93F678B5-41FB-4F74-9BA2-BCE6F5A56600}" type="parTrans" cxnId="{52974538-D4A1-4885-95E9-2E643B406C12}">
      <dgm:prSet/>
      <dgm:spPr/>
      <dgm:t>
        <a:bodyPr/>
        <a:lstStyle/>
        <a:p>
          <a:endParaRPr lang="en-US"/>
        </a:p>
      </dgm:t>
    </dgm:pt>
    <dgm:pt modelId="{7091A0C4-89ED-4CA9-BE58-69F84A640190}" type="sibTrans" cxnId="{52974538-D4A1-4885-95E9-2E643B406C12}">
      <dgm:prSet/>
      <dgm:spPr/>
      <dgm:t>
        <a:bodyPr/>
        <a:lstStyle/>
        <a:p>
          <a:endParaRPr lang="en-US"/>
        </a:p>
      </dgm:t>
    </dgm:pt>
    <dgm:pt modelId="{7FBEB364-30D6-4B00-AE6A-DF97037C6C38}">
      <dgm:prSet phldrT="[Text]"/>
      <dgm:spPr/>
      <dgm:t>
        <a:bodyPr/>
        <a:lstStyle/>
        <a:p>
          <a:r>
            <a:rPr lang="en-US" dirty="0"/>
            <a:t>Data Science</a:t>
          </a:r>
        </a:p>
      </dgm:t>
    </dgm:pt>
    <dgm:pt modelId="{706475EF-3BB1-4D7F-9ACA-39355B897C74}" type="parTrans" cxnId="{60AAFA33-D55C-43CD-AEDB-6E7FAF032657}">
      <dgm:prSet/>
      <dgm:spPr/>
      <dgm:t>
        <a:bodyPr/>
        <a:lstStyle/>
        <a:p>
          <a:endParaRPr lang="en-US"/>
        </a:p>
      </dgm:t>
    </dgm:pt>
    <dgm:pt modelId="{08175822-AE2E-4017-B40F-C7FF3A2BA735}" type="sibTrans" cxnId="{60AAFA33-D55C-43CD-AEDB-6E7FAF032657}">
      <dgm:prSet/>
      <dgm:spPr/>
      <dgm:t>
        <a:bodyPr/>
        <a:lstStyle/>
        <a:p>
          <a:endParaRPr lang="en-US"/>
        </a:p>
      </dgm:t>
    </dgm:pt>
    <dgm:pt modelId="{328EDB46-E2B4-4F04-A6AD-8501CAE554E3}">
      <dgm:prSet phldrT="[Text]"/>
      <dgm:spPr/>
      <dgm:t>
        <a:bodyPr/>
        <a:lstStyle/>
        <a:p>
          <a:r>
            <a:rPr lang="en-US" dirty="0"/>
            <a:t>Policy Analysis</a:t>
          </a:r>
        </a:p>
      </dgm:t>
    </dgm:pt>
    <dgm:pt modelId="{BF3FAA9F-8537-4272-A4FA-273BA85C5729}" type="parTrans" cxnId="{9B4E7E3D-D45F-4FEE-9E79-FB487EBEBC4B}">
      <dgm:prSet/>
      <dgm:spPr/>
      <dgm:t>
        <a:bodyPr/>
        <a:lstStyle/>
        <a:p>
          <a:endParaRPr lang="en-US"/>
        </a:p>
      </dgm:t>
    </dgm:pt>
    <dgm:pt modelId="{3EBD716F-DB10-4A20-A09F-8D4CF579790F}" type="sibTrans" cxnId="{9B4E7E3D-D45F-4FEE-9E79-FB487EBEBC4B}">
      <dgm:prSet/>
      <dgm:spPr/>
      <dgm:t>
        <a:bodyPr/>
        <a:lstStyle/>
        <a:p>
          <a:endParaRPr lang="en-US"/>
        </a:p>
      </dgm:t>
    </dgm:pt>
    <dgm:pt modelId="{8DAF8187-A676-4F9A-8D4D-7436C7C539BD}" type="pres">
      <dgm:prSet presAssocID="{60001E1B-086C-421E-B48E-049CC9B5E82A}" presName="Name0" presStyleCnt="0">
        <dgm:presLayoutVars>
          <dgm:dir/>
          <dgm:resizeHandles val="exact"/>
        </dgm:presLayoutVars>
      </dgm:prSet>
      <dgm:spPr/>
    </dgm:pt>
    <dgm:pt modelId="{D9E03B81-96EE-4230-9259-48ECDBE92311}" type="pres">
      <dgm:prSet presAssocID="{60001E1B-086C-421E-B48E-049CC9B5E82A}" presName="fgShape" presStyleLbl="fgShp" presStyleIdx="0" presStyleCnt="1" custScaleX="106298" custScaleY="215415" custLinFactNeighborX="0" custLinFactNeighborY="-19165"/>
      <dgm:spPr/>
    </dgm:pt>
    <dgm:pt modelId="{E2A12F82-77EA-48B6-A1C2-C13809E4BD4F}" type="pres">
      <dgm:prSet presAssocID="{60001E1B-086C-421E-B48E-049CC9B5E82A}" presName="linComp" presStyleCnt="0"/>
      <dgm:spPr/>
    </dgm:pt>
    <dgm:pt modelId="{C6DE7986-00FF-4724-A805-3EECA77B79DD}" type="pres">
      <dgm:prSet presAssocID="{B8665EB6-5475-4078-BE06-B53B7CE4147F}" presName="compNode" presStyleCnt="0"/>
      <dgm:spPr/>
    </dgm:pt>
    <dgm:pt modelId="{83E037CE-8935-4CDC-9D26-BB87CAF24DB5}" type="pres">
      <dgm:prSet presAssocID="{B8665EB6-5475-4078-BE06-B53B7CE4147F}" presName="bkgdShape" presStyleLbl="node1" presStyleIdx="0" presStyleCnt="5"/>
      <dgm:spPr/>
    </dgm:pt>
    <dgm:pt modelId="{E7ED6A90-A4F1-448E-85CB-D08AD51B27C1}" type="pres">
      <dgm:prSet presAssocID="{B8665EB6-5475-4078-BE06-B53B7CE4147F}" presName="nodeTx" presStyleLbl="node1" presStyleIdx="0" presStyleCnt="5">
        <dgm:presLayoutVars>
          <dgm:bulletEnabled val="1"/>
        </dgm:presLayoutVars>
      </dgm:prSet>
      <dgm:spPr/>
    </dgm:pt>
    <dgm:pt modelId="{57C68C70-09E1-4FDD-8854-CE1B940A4EA9}" type="pres">
      <dgm:prSet presAssocID="{B8665EB6-5475-4078-BE06-B53B7CE4147F}" presName="invisiNode" presStyleLbl="node1" presStyleIdx="0" presStyleCnt="5"/>
      <dgm:spPr/>
    </dgm:pt>
    <dgm:pt modelId="{09EFD1B8-90FD-449A-B862-D833AD7EEDD8}" type="pres">
      <dgm:prSet presAssocID="{B8665EB6-5475-4078-BE06-B53B7CE4147F}"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ools with solid fill"/>
        </a:ext>
      </dgm:extLst>
    </dgm:pt>
    <dgm:pt modelId="{09D0B814-C9C3-42D8-9C45-082D0B21172D}" type="pres">
      <dgm:prSet presAssocID="{7FEE3BF7-7B4F-4A3C-8601-8B54981514AB}" presName="sibTrans" presStyleLbl="sibTrans2D1" presStyleIdx="0" presStyleCnt="0"/>
      <dgm:spPr/>
    </dgm:pt>
    <dgm:pt modelId="{C918D3DF-4EE5-4115-B843-69917DB55447}" type="pres">
      <dgm:prSet presAssocID="{931EC3D8-D13F-45B4-A2D6-B4CDF1F14267}" presName="compNode" presStyleCnt="0"/>
      <dgm:spPr/>
    </dgm:pt>
    <dgm:pt modelId="{E6E352E2-D171-4F41-A909-CE827A7EC5C1}" type="pres">
      <dgm:prSet presAssocID="{931EC3D8-D13F-45B4-A2D6-B4CDF1F14267}" presName="bkgdShape" presStyleLbl="node1" presStyleIdx="1" presStyleCnt="5"/>
      <dgm:spPr/>
    </dgm:pt>
    <dgm:pt modelId="{2C828DA5-2F9B-40F8-9BE7-449BB0341D81}" type="pres">
      <dgm:prSet presAssocID="{931EC3D8-D13F-45B4-A2D6-B4CDF1F14267}" presName="nodeTx" presStyleLbl="node1" presStyleIdx="1" presStyleCnt="5">
        <dgm:presLayoutVars>
          <dgm:bulletEnabled val="1"/>
        </dgm:presLayoutVars>
      </dgm:prSet>
      <dgm:spPr/>
    </dgm:pt>
    <dgm:pt modelId="{EFE34C31-9F1F-4560-ABD0-029976596AEB}" type="pres">
      <dgm:prSet presAssocID="{931EC3D8-D13F-45B4-A2D6-B4CDF1F14267}" presName="invisiNode" presStyleLbl="node1" presStyleIdx="1" presStyleCnt="5"/>
      <dgm:spPr/>
    </dgm:pt>
    <dgm:pt modelId="{0EDF7DBB-22B0-4FA6-95B5-ECCACCD5BFF6}" type="pres">
      <dgm:prSet presAssocID="{931EC3D8-D13F-45B4-A2D6-B4CDF1F14267}"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inuous Improvement with solid fill"/>
        </a:ext>
      </dgm:extLst>
    </dgm:pt>
    <dgm:pt modelId="{17FB451A-978B-499B-BA53-3AB2A0003985}" type="pres">
      <dgm:prSet presAssocID="{0FA01BC6-1E99-440C-B8C1-5BA29B8E2E89}" presName="sibTrans" presStyleLbl="sibTrans2D1" presStyleIdx="0" presStyleCnt="0"/>
      <dgm:spPr/>
    </dgm:pt>
    <dgm:pt modelId="{0F447C6B-381D-4CAE-83FE-3DC740F13EA4}" type="pres">
      <dgm:prSet presAssocID="{5CA3475F-416C-465F-88B1-18603EBE3DE6}" presName="compNode" presStyleCnt="0"/>
      <dgm:spPr/>
    </dgm:pt>
    <dgm:pt modelId="{0A06D192-8422-4436-BFF1-046EACAD924C}" type="pres">
      <dgm:prSet presAssocID="{5CA3475F-416C-465F-88B1-18603EBE3DE6}" presName="bkgdShape" presStyleLbl="node1" presStyleIdx="2" presStyleCnt="5"/>
      <dgm:spPr/>
    </dgm:pt>
    <dgm:pt modelId="{8216AB12-BB51-4D47-AC7F-2E9B9774E0C6}" type="pres">
      <dgm:prSet presAssocID="{5CA3475F-416C-465F-88B1-18603EBE3DE6}" presName="nodeTx" presStyleLbl="node1" presStyleIdx="2" presStyleCnt="5">
        <dgm:presLayoutVars>
          <dgm:bulletEnabled val="1"/>
        </dgm:presLayoutVars>
      </dgm:prSet>
      <dgm:spPr/>
    </dgm:pt>
    <dgm:pt modelId="{7E81FB84-1B10-4E3A-AD49-B45653E1A5FE}" type="pres">
      <dgm:prSet presAssocID="{5CA3475F-416C-465F-88B1-18603EBE3DE6}" presName="invisiNode" presStyleLbl="node1" presStyleIdx="2" presStyleCnt="5"/>
      <dgm:spPr/>
    </dgm:pt>
    <dgm:pt modelId="{46A1E56D-9D22-408D-BD92-541A073D53DD}" type="pres">
      <dgm:prSet presAssocID="{5CA3475F-416C-465F-88B1-18603EBE3DE6}"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with solid fill"/>
        </a:ext>
      </dgm:extLst>
    </dgm:pt>
    <dgm:pt modelId="{452E12C8-61B0-4978-8419-9887ACE3C89A}" type="pres">
      <dgm:prSet presAssocID="{7091A0C4-89ED-4CA9-BE58-69F84A640190}" presName="sibTrans" presStyleLbl="sibTrans2D1" presStyleIdx="0" presStyleCnt="0"/>
      <dgm:spPr/>
    </dgm:pt>
    <dgm:pt modelId="{F4A483BB-0FC5-4BA8-A9F8-A2EEABC0BEE4}" type="pres">
      <dgm:prSet presAssocID="{7FBEB364-30D6-4B00-AE6A-DF97037C6C38}" presName="compNode" presStyleCnt="0"/>
      <dgm:spPr/>
    </dgm:pt>
    <dgm:pt modelId="{335C0979-0126-4BF1-9C53-F5C81F878230}" type="pres">
      <dgm:prSet presAssocID="{7FBEB364-30D6-4B00-AE6A-DF97037C6C38}" presName="bkgdShape" presStyleLbl="node1" presStyleIdx="3" presStyleCnt="5"/>
      <dgm:spPr/>
    </dgm:pt>
    <dgm:pt modelId="{14B143C4-99DA-4EB0-A3F5-B28B1E0380C7}" type="pres">
      <dgm:prSet presAssocID="{7FBEB364-30D6-4B00-AE6A-DF97037C6C38}" presName="nodeTx" presStyleLbl="node1" presStyleIdx="3" presStyleCnt="5">
        <dgm:presLayoutVars>
          <dgm:bulletEnabled val="1"/>
        </dgm:presLayoutVars>
      </dgm:prSet>
      <dgm:spPr/>
    </dgm:pt>
    <dgm:pt modelId="{B78DA471-B98B-4F46-85B3-68DCA670B423}" type="pres">
      <dgm:prSet presAssocID="{7FBEB364-30D6-4B00-AE6A-DF97037C6C38}" presName="invisiNode" presStyleLbl="node1" presStyleIdx="3" presStyleCnt="5"/>
      <dgm:spPr/>
    </dgm:pt>
    <dgm:pt modelId="{A7B7AD96-7A78-47DA-978C-DFE1745B9786}" type="pres">
      <dgm:prSet presAssocID="{7FBEB364-30D6-4B00-AE6A-DF97037C6C38}"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oud Computing with solid fill"/>
        </a:ext>
      </dgm:extLst>
    </dgm:pt>
    <dgm:pt modelId="{8D3051D0-E976-443E-8577-6AF6774E7123}" type="pres">
      <dgm:prSet presAssocID="{08175822-AE2E-4017-B40F-C7FF3A2BA735}" presName="sibTrans" presStyleLbl="sibTrans2D1" presStyleIdx="0" presStyleCnt="0"/>
      <dgm:spPr/>
    </dgm:pt>
    <dgm:pt modelId="{0D9C3AA3-ED3F-4CF1-8313-8E71F8ADBD6E}" type="pres">
      <dgm:prSet presAssocID="{328EDB46-E2B4-4F04-A6AD-8501CAE554E3}" presName="compNode" presStyleCnt="0"/>
      <dgm:spPr/>
    </dgm:pt>
    <dgm:pt modelId="{96DC1ADF-6709-4B77-BFF0-F035D837CCF6}" type="pres">
      <dgm:prSet presAssocID="{328EDB46-E2B4-4F04-A6AD-8501CAE554E3}" presName="bkgdShape" presStyleLbl="node1" presStyleIdx="4" presStyleCnt="5"/>
      <dgm:spPr/>
    </dgm:pt>
    <dgm:pt modelId="{5E271355-D989-487A-B812-D2F31D6CFF2F}" type="pres">
      <dgm:prSet presAssocID="{328EDB46-E2B4-4F04-A6AD-8501CAE554E3}" presName="nodeTx" presStyleLbl="node1" presStyleIdx="4" presStyleCnt="5">
        <dgm:presLayoutVars>
          <dgm:bulletEnabled val="1"/>
        </dgm:presLayoutVars>
      </dgm:prSet>
      <dgm:spPr/>
    </dgm:pt>
    <dgm:pt modelId="{8E1C2BBD-5078-43B4-BE83-590A0F3E4BA9}" type="pres">
      <dgm:prSet presAssocID="{328EDB46-E2B4-4F04-A6AD-8501CAE554E3}" presName="invisiNode" presStyleLbl="node1" presStyleIdx="4" presStyleCnt="5"/>
      <dgm:spPr/>
    </dgm:pt>
    <dgm:pt modelId="{965F7BE2-D7A9-4B57-9A03-E7EE0C399BD2}" type="pres">
      <dgm:prSet presAssocID="{328EDB46-E2B4-4F04-A6AD-8501CAE554E3}"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nk outline"/>
        </a:ext>
      </dgm:extLst>
    </dgm:pt>
  </dgm:ptLst>
  <dgm:cxnLst>
    <dgm:cxn modelId="{36CD551C-4729-42DF-B4D5-FB8B20C13D66}" type="presOf" srcId="{7FBEB364-30D6-4B00-AE6A-DF97037C6C38}" destId="{335C0979-0126-4BF1-9C53-F5C81F878230}" srcOrd="0" destOrd="0" presId="urn:microsoft.com/office/officeart/2005/8/layout/hList7"/>
    <dgm:cxn modelId="{60AAFA33-D55C-43CD-AEDB-6E7FAF032657}" srcId="{60001E1B-086C-421E-B48E-049CC9B5E82A}" destId="{7FBEB364-30D6-4B00-AE6A-DF97037C6C38}" srcOrd="3" destOrd="0" parTransId="{706475EF-3BB1-4D7F-9ACA-39355B897C74}" sibTransId="{08175822-AE2E-4017-B40F-C7FF3A2BA735}"/>
    <dgm:cxn modelId="{52974538-D4A1-4885-95E9-2E643B406C12}" srcId="{60001E1B-086C-421E-B48E-049CC9B5E82A}" destId="{5CA3475F-416C-465F-88B1-18603EBE3DE6}" srcOrd="2" destOrd="0" parTransId="{93F678B5-41FB-4F74-9BA2-BCE6F5A56600}" sibTransId="{7091A0C4-89ED-4CA9-BE58-69F84A640190}"/>
    <dgm:cxn modelId="{9B4E7E3D-D45F-4FEE-9E79-FB487EBEBC4B}" srcId="{60001E1B-086C-421E-B48E-049CC9B5E82A}" destId="{328EDB46-E2B4-4F04-A6AD-8501CAE554E3}" srcOrd="4" destOrd="0" parTransId="{BF3FAA9F-8537-4272-A4FA-273BA85C5729}" sibTransId="{3EBD716F-DB10-4A20-A09F-8D4CF579790F}"/>
    <dgm:cxn modelId="{911A344D-D9F9-4099-BFED-FD11465406B1}" type="presOf" srcId="{7FBEB364-30D6-4B00-AE6A-DF97037C6C38}" destId="{14B143C4-99DA-4EB0-A3F5-B28B1E0380C7}" srcOrd="1" destOrd="0" presId="urn:microsoft.com/office/officeart/2005/8/layout/hList7"/>
    <dgm:cxn modelId="{64EFBE4E-A5F2-4A17-8DE1-60628AE29DD9}" type="presOf" srcId="{B8665EB6-5475-4078-BE06-B53B7CE4147F}" destId="{E7ED6A90-A4F1-448E-85CB-D08AD51B27C1}" srcOrd="1" destOrd="0" presId="urn:microsoft.com/office/officeart/2005/8/layout/hList7"/>
    <dgm:cxn modelId="{BA386770-C713-4BF1-B584-C42914C3A16D}" type="presOf" srcId="{5CA3475F-416C-465F-88B1-18603EBE3DE6}" destId="{0A06D192-8422-4436-BFF1-046EACAD924C}" srcOrd="0" destOrd="0" presId="urn:microsoft.com/office/officeart/2005/8/layout/hList7"/>
    <dgm:cxn modelId="{E8471572-C937-4091-B676-61BE3900ECF0}" srcId="{60001E1B-086C-421E-B48E-049CC9B5E82A}" destId="{B8665EB6-5475-4078-BE06-B53B7CE4147F}" srcOrd="0" destOrd="0" parTransId="{22010624-A47F-4EB5-B2A4-CBECD7107717}" sibTransId="{7FEE3BF7-7B4F-4A3C-8601-8B54981514AB}"/>
    <dgm:cxn modelId="{E9F39952-EE3F-4B7B-A556-6DB4232FD716}" srcId="{60001E1B-086C-421E-B48E-049CC9B5E82A}" destId="{931EC3D8-D13F-45B4-A2D6-B4CDF1F14267}" srcOrd="1" destOrd="0" parTransId="{5B424307-0516-4BF5-AA13-A19582AD4070}" sibTransId="{0FA01BC6-1E99-440C-B8C1-5BA29B8E2E89}"/>
    <dgm:cxn modelId="{9A5E4873-4323-4793-B140-61BCA98FC616}" type="presOf" srcId="{7091A0C4-89ED-4CA9-BE58-69F84A640190}" destId="{452E12C8-61B0-4978-8419-9887ACE3C89A}" srcOrd="0" destOrd="0" presId="urn:microsoft.com/office/officeart/2005/8/layout/hList7"/>
    <dgm:cxn modelId="{D46A1075-6754-468C-8631-41A11E9E2927}" type="presOf" srcId="{931EC3D8-D13F-45B4-A2D6-B4CDF1F14267}" destId="{E6E352E2-D171-4F41-A909-CE827A7EC5C1}" srcOrd="0" destOrd="0" presId="urn:microsoft.com/office/officeart/2005/8/layout/hList7"/>
    <dgm:cxn modelId="{A0B6D475-BB76-4813-89DA-A4288287E4F5}" type="presOf" srcId="{08175822-AE2E-4017-B40F-C7FF3A2BA735}" destId="{8D3051D0-E976-443E-8577-6AF6774E7123}" srcOrd="0" destOrd="0" presId="urn:microsoft.com/office/officeart/2005/8/layout/hList7"/>
    <dgm:cxn modelId="{9EBE9C89-D080-4C3B-B1D5-47131FCA290B}" type="presOf" srcId="{931EC3D8-D13F-45B4-A2D6-B4CDF1F14267}" destId="{2C828DA5-2F9B-40F8-9BE7-449BB0341D81}" srcOrd="1" destOrd="0" presId="urn:microsoft.com/office/officeart/2005/8/layout/hList7"/>
    <dgm:cxn modelId="{9BA6689C-AFE1-4797-A07A-6F4D2BB45807}" type="presOf" srcId="{B8665EB6-5475-4078-BE06-B53B7CE4147F}" destId="{83E037CE-8935-4CDC-9D26-BB87CAF24DB5}" srcOrd="0" destOrd="0" presId="urn:microsoft.com/office/officeart/2005/8/layout/hList7"/>
    <dgm:cxn modelId="{DF3D339D-69E0-4583-9306-030F19B29428}" type="presOf" srcId="{328EDB46-E2B4-4F04-A6AD-8501CAE554E3}" destId="{96DC1ADF-6709-4B77-BFF0-F035D837CCF6}" srcOrd="0" destOrd="0" presId="urn:microsoft.com/office/officeart/2005/8/layout/hList7"/>
    <dgm:cxn modelId="{CCE358A5-79E7-4125-87F2-B00CDEB756F0}" type="presOf" srcId="{0FA01BC6-1E99-440C-B8C1-5BA29B8E2E89}" destId="{17FB451A-978B-499B-BA53-3AB2A0003985}" srcOrd="0" destOrd="0" presId="urn:microsoft.com/office/officeart/2005/8/layout/hList7"/>
    <dgm:cxn modelId="{A76532BD-D120-4D7D-B900-F1D69798BB17}" type="presOf" srcId="{5CA3475F-416C-465F-88B1-18603EBE3DE6}" destId="{8216AB12-BB51-4D47-AC7F-2E9B9774E0C6}" srcOrd="1" destOrd="0" presId="urn:microsoft.com/office/officeart/2005/8/layout/hList7"/>
    <dgm:cxn modelId="{225419C2-7E6C-4AE2-917F-49D74FF11B91}" type="presOf" srcId="{328EDB46-E2B4-4F04-A6AD-8501CAE554E3}" destId="{5E271355-D989-487A-B812-D2F31D6CFF2F}" srcOrd="1" destOrd="0" presId="urn:microsoft.com/office/officeart/2005/8/layout/hList7"/>
    <dgm:cxn modelId="{17F5E2C9-83E1-45ED-8879-B9857726C968}" type="presOf" srcId="{7FEE3BF7-7B4F-4A3C-8601-8B54981514AB}" destId="{09D0B814-C9C3-42D8-9C45-082D0B21172D}" srcOrd="0" destOrd="0" presId="urn:microsoft.com/office/officeart/2005/8/layout/hList7"/>
    <dgm:cxn modelId="{54C088E2-367F-4E8B-B88B-E925C27FBA8F}" type="presOf" srcId="{60001E1B-086C-421E-B48E-049CC9B5E82A}" destId="{8DAF8187-A676-4F9A-8D4D-7436C7C539BD}" srcOrd="0" destOrd="0" presId="urn:microsoft.com/office/officeart/2005/8/layout/hList7"/>
    <dgm:cxn modelId="{27330914-A711-43D3-959A-5FE98D5F2A0C}" type="presParOf" srcId="{8DAF8187-A676-4F9A-8D4D-7436C7C539BD}" destId="{D9E03B81-96EE-4230-9259-48ECDBE92311}" srcOrd="0" destOrd="0" presId="urn:microsoft.com/office/officeart/2005/8/layout/hList7"/>
    <dgm:cxn modelId="{4A0D71C1-C113-40FF-B17F-6005C3B655A1}" type="presParOf" srcId="{8DAF8187-A676-4F9A-8D4D-7436C7C539BD}" destId="{E2A12F82-77EA-48B6-A1C2-C13809E4BD4F}" srcOrd="1" destOrd="0" presId="urn:microsoft.com/office/officeart/2005/8/layout/hList7"/>
    <dgm:cxn modelId="{6849EEF4-1329-4D65-BA14-50F57913A948}" type="presParOf" srcId="{E2A12F82-77EA-48B6-A1C2-C13809E4BD4F}" destId="{C6DE7986-00FF-4724-A805-3EECA77B79DD}" srcOrd="0" destOrd="0" presId="urn:microsoft.com/office/officeart/2005/8/layout/hList7"/>
    <dgm:cxn modelId="{97AC0256-DB72-4875-AB09-2088B2C2BF18}" type="presParOf" srcId="{C6DE7986-00FF-4724-A805-3EECA77B79DD}" destId="{83E037CE-8935-4CDC-9D26-BB87CAF24DB5}" srcOrd="0" destOrd="0" presId="urn:microsoft.com/office/officeart/2005/8/layout/hList7"/>
    <dgm:cxn modelId="{B5DA93F5-6C27-4A1E-9921-99F05B07ACA8}" type="presParOf" srcId="{C6DE7986-00FF-4724-A805-3EECA77B79DD}" destId="{E7ED6A90-A4F1-448E-85CB-D08AD51B27C1}" srcOrd="1" destOrd="0" presId="urn:microsoft.com/office/officeart/2005/8/layout/hList7"/>
    <dgm:cxn modelId="{DBFF5D1C-0F14-491E-9454-BC03FA8F77E1}" type="presParOf" srcId="{C6DE7986-00FF-4724-A805-3EECA77B79DD}" destId="{57C68C70-09E1-4FDD-8854-CE1B940A4EA9}" srcOrd="2" destOrd="0" presId="urn:microsoft.com/office/officeart/2005/8/layout/hList7"/>
    <dgm:cxn modelId="{F4158BA5-64CC-4E42-B828-152405EEBBB3}" type="presParOf" srcId="{C6DE7986-00FF-4724-A805-3EECA77B79DD}" destId="{09EFD1B8-90FD-449A-B862-D833AD7EEDD8}" srcOrd="3" destOrd="0" presId="urn:microsoft.com/office/officeart/2005/8/layout/hList7"/>
    <dgm:cxn modelId="{8C93F81C-0595-4FF1-8569-BDB111638ED7}" type="presParOf" srcId="{E2A12F82-77EA-48B6-A1C2-C13809E4BD4F}" destId="{09D0B814-C9C3-42D8-9C45-082D0B21172D}" srcOrd="1" destOrd="0" presId="urn:microsoft.com/office/officeart/2005/8/layout/hList7"/>
    <dgm:cxn modelId="{CC7DBCF9-817B-487D-A09D-9B55FDDD0453}" type="presParOf" srcId="{E2A12F82-77EA-48B6-A1C2-C13809E4BD4F}" destId="{C918D3DF-4EE5-4115-B843-69917DB55447}" srcOrd="2" destOrd="0" presId="urn:microsoft.com/office/officeart/2005/8/layout/hList7"/>
    <dgm:cxn modelId="{D7254DEB-F763-4D68-93B1-090B8BEC1FF7}" type="presParOf" srcId="{C918D3DF-4EE5-4115-B843-69917DB55447}" destId="{E6E352E2-D171-4F41-A909-CE827A7EC5C1}" srcOrd="0" destOrd="0" presId="urn:microsoft.com/office/officeart/2005/8/layout/hList7"/>
    <dgm:cxn modelId="{BB71C939-0978-4C0D-BD52-9D2843B0DCDE}" type="presParOf" srcId="{C918D3DF-4EE5-4115-B843-69917DB55447}" destId="{2C828DA5-2F9B-40F8-9BE7-449BB0341D81}" srcOrd="1" destOrd="0" presId="urn:microsoft.com/office/officeart/2005/8/layout/hList7"/>
    <dgm:cxn modelId="{D5430B4D-8D04-49F4-8E8A-DBA0099350ED}" type="presParOf" srcId="{C918D3DF-4EE5-4115-B843-69917DB55447}" destId="{EFE34C31-9F1F-4560-ABD0-029976596AEB}" srcOrd="2" destOrd="0" presId="urn:microsoft.com/office/officeart/2005/8/layout/hList7"/>
    <dgm:cxn modelId="{53412C46-DE1C-4951-812C-AA046B5D9E64}" type="presParOf" srcId="{C918D3DF-4EE5-4115-B843-69917DB55447}" destId="{0EDF7DBB-22B0-4FA6-95B5-ECCACCD5BFF6}" srcOrd="3" destOrd="0" presId="urn:microsoft.com/office/officeart/2005/8/layout/hList7"/>
    <dgm:cxn modelId="{A0B3E4DC-37C8-4BD4-A9FA-897492257ACC}" type="presParOf" srcId="{E2A12F82-77EA-48B6-A1C2-C13809E4BD4F}" destId="{17FB451A-978B-499B-BA53-3AB2A0003985}" srcOrd="3" destOrd="0" presId="urn:microsoft.com/office/officeart/2005/8/layout/hList7"/>
    <dgm:cxn modelId="{9F7D52A3-A2C4-431F-8D5E-21F5F1BD4C54}" type="presParOf" srcId="{E2A12F82-77EA-48B6-A1C2-C13809E4BD4F}" destId="{0F447C6B-381D-4CAE-83FE-3DC740F13EA4}" srcOrd="4" destOrd="0" presId="urn:microsoft.com/office/officeart/2005/8/layout/hList7"/>
    <dgm:cxn modelId="{42D68F77-254C-4F5E-9102-9C07F83A3AC4}" type="presParOf" srcId="{0F447C6B-381D-4CAE-83FE-3DC740F13EA4}" destId="{0A06D192-8422-4436-BFF1-046EACAD924C}" srcOrd="0" destOrd="0" presId="urn:microsoft.com/office/officeart/2005/8/layout/hList7"/>
    <dgm:cxn modelId="{42CA31C5-2124-4930-AB99-6F827AD45F73}" type="presParOf" srcId="{0F447C6B-381D-4CAE-83FE-3DC740F13EA4}" destId="{8216AB12-BB51-4D47-AC7F-2E9B9774E0C6}" srcOrd="1" destOrd="0" presId="urn:microsoft.com/office/officeart/2005/8/layout/hList7"/>
    <dgm:cxn modelId="{5C42F48B-3988-4ED1-B934-77EC8591F081}" type="presParOf" srcId="{0F447C6B-381D-4CAE-83FE-3DC740F13EA4}" destId="{7E81FB84-1B10-4E3A-AD49-B45653E1A5FE}" srcOrd="2" destOrd="0" presId="urn:microsoft.com/office/officeart/2005/8/layout/hList7"/>
    <dgm:cxn modelId="{A7C36F50-DA9C-482D-B89D-6D8A38B400FC}" type="presParOf" srcId="{0F447C6B-381D-4CAE-83FE-3DC740F13EA4}" destId="{46A1E56D-9D22-408D-BD92-541A073D53DD}" srcOrd="3" destOrd="0" presId="urn:microsoft.com/office/officeart/2005/8/layout/hList7"/>
    <dgm:cxn modelId="{0AB5E092-A944-4282-9ED7-CF0015030861}" type="presParOf" srcId="{E2A12F82-77EA-48B6-A1C2-C13809E4BD4F}" destId="{452E12C8-61B0-4978-8419-9887ACE3C89A}" srcOrd="5" destOrd="0" presId="urn:microsoft.com/office/officeart/2005/8/layout/hList7"/>
    <dgm:cxn modelId="{8D4551FF-D424-4E0F-8438-239AF15BBC43}" type="presParOf" srcId="{E2A12F82-77EA-48B6-A1C2-C13809E4BD4F}" destId="{F4A483BB-0FC5-4BA8-A9F8-A2EEABC0BEE4}" srcOrd="6" destOrd="0" presId="urn:microsoft.com/office/officeart/2005/8/layout/hList7"/>
    <dgm:cxn modelId="{E371FE43-B3B6-4E85-B06F-87A54866D149}" type="presParOf" srcId="{F4A483BB-0FC5-4BA8-A9F8-A2EEABC0BEE4}" destId="{335C0979-0126-4BF1-9C53-F5C81F878230}" srcOrd="0" destOrd="0" presId="urn:microsoft.com/office/officeart/2005/8/layout/hList7"/>
    <dgm:cxn modelId="{948F8F59-8E89-4A0E-A3BE-76A17950E06A}" type="presParOf" srcId="{F4A483BB-0FC5-4BA8-A9F8-A2EEABC0BEE4}" destId="{14B143C4-99DA-4EB0-A3F5-B28B1E0380C7}" srcOrd="1" destOrd="0" presId="urn:microsoft.com/office/officeart/2005/8/layout/hList7"/>
    <dgm:cxn modelId="{3777A629-462F-4F70-9F2F-D1C7BCF00EB7}" type="presParOf" srcId="{F4A483BB-0FC5-4BA8-A9F8-A2EEABC0BEE4}" destId="{B78DA471-B98B-4F46-85B3-68DCA670B423}" srcOrd="2" destOrd="0" presId="urn:microsoft.com/office/officeart/2005/8/layout/hList7"/>
    <dgm:cxn modelId="{E45C6401-4D3C-45ED-B97C-5B7E1381C1C8}" type="presParOf" srcId="{F4A483BB-0FC5-4BA8-A9F8-A2EEABC0BEE4}" destId="{A7B7AD96-7A78-47DA-978C-DFE1745B9786}" srcOrd="3" destOrd="0" presId="urn:microsoft.com/office/officeart/2005/8/layout/hList7"/>
    <dgm:cxn modelId="{183C2E58-8DA8-4E6D-8BF1-968F9FC0EC93}" type="presParOf" srcId="{E2A12F82-77EA-48B6-A1C2-C13809E4BD4F}" destId="{8D3051D0-E976-443E-8577-6AF6774E7123}" srcOrd="7" destOrd="0" presId="urn:microsoft.com/office/officeart/2005/8/layout/hList7"/>
    <dgm:cxn modelId="{D9308B08-0B6C-40DE-BB68-669F16E05609}" type="presParOf" srcId="{E2A12F82-77EA-48B6-A1C2-C13809E4BD4F}" destId="{0D9C3AA3-ED3F-4CF1-8313-8E71F8ADBD6E}" srcOrd="8" destOrd="0" presId="urn:microsoft.com/office/officeart/2005/8/layout/hList7"/>
    <dgm:cxn modelId="{7A125F2D-C022-4C91-9160-2721A0F2745C}" type="presParOf" srcId="{0D9C3AA3-ED3F-4CF1-8313-8E71F8ADBD6E}" destId="{96DC1ADF-6709-4B77-BFF0-F035D837CCF6}" srcOrd="0" destOrd="0" presId="urn:microsoft.com/office/officeart/2005/8/layout/hList7"/>
    <dgm:cxn modelId="{D9C363AE-4D2B-4EBC-BF84-281016F6583A}" type="presParOf" srcId="{0D9C3AA3-ED3F-4CF1-8313-8E71F8ADBD6E}" destId="{5E271355-D989-487A-B812-D2F31D6CFF2F}" srcOrd="1" destOrd="0" presId="urn:microsoft.com/office/officeart/2005/8/layout/hList7"/>
    <dgm:cxn modelId="{A5FEEEB3-619E-47A6-8668-FDADCD0E687C}" type="presParOf" srcId="{0D9C3AA3-ED3F-4CF1-8313-8E71F8ADBD6E}" destId="{8E1C2BBD-5078-43B4-BE83-590A0F3E4BA9}" srcOrd="2" destOrd="0" presId="urn:microsoft.com/office/officeart/2005/8/layout/hList7"/>
    <dgm:cxn modelId="{03D0CB46-66D2-4A19-84E6-B764A425CB48}" type="presParOf" srcId="{0D9C3AA3-ED3F-4CF1-8313-8E71F8ADBD6E}" destId="{965F7BE2-D7A9-4B57-9A03-E7EE0C399BD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5839C-B5DF-4591-B328-FDF2C136430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1B7C182-D827-4511-8DFB-EB6F39A959DD}">
      <dgm:prSet phldrT="[Text]" custT="1">
        <dgm:style>
          <a:lnRef idx="2">
            <a:schemeClr val="accent4"/>
          </a:lnRef>
          <a:fillRef idx="1">
            <a:schemeClr val="lt1"/>
          </a:fillRef>
          <a:effectRef idx="0">
            <a:schemeClr val="accent4"/>
          </a:effectRef>
          <a:fontRef idx="minor">
            <a:schemeClr val="dk1"/>
          </a:fontRef>
        </dgm:style>
      </dgm:prSet>
      <dgm:spPr>
        <a:xfrm>
          <a:off x="1263157" y="48448"/>
          <a:ext cx="2325543" cy="2325543"/>
        </a:xfrm>
        <a:prstGeom prst="ellipse">
          <a:avLst/>
        </a:prstGeom>
        <a:solidFill>
          <a:sysClr val="window" lastClr="FFFFFF">
            <a:lumMod val="85000"/>
            <a:alpha val="52941"/>
          </a:sysClr>
        </a:solidFill>
        <a:ln w="12700" cap="flat" cmpd="sng" algn="ctr">
          <a:solidFill>
            <a:srgbClr val="0082BA"/>
          </a:solidFill>
          <a:prstDash val="solid"/>
          <a:miter lim="800000"/>
        </a:ln>
        <a:effectLst/>
      </dgm:spPr>
      <dgm:t>
        <a:bodyPr/>
        <a:lstStyle/>
        <a:p>
          <a:pPr>
            <a:lnSpc>
              <a:spcPct val="85000"/>
            </a:lnSpc>
            <a:buNone/>
          </a:pPr>
          <a:r>
            <a:rPr lang="en-US" sz="1500" b="1" dirty="0">
              <a:solidFill>
                <a:srgbClr val="0082BA"/>
              </a:solidFill>
              <a:latin typeface="Arial Narrow" panose="020B0606020202030204" pitchFamily="34" charset="0"/>
              <a:ea typeface="+mn-ea"/>
              <a:cs typeface="Arial" panose="020B0604020202020204" pitchFamily="34" charset="0"/>
            </a:rPr>
            <a:t>Multi-Level VA Priorities </a:t>
          </a:r>
        </a:p>
      </dgm:t>
    </dgm:pt>
    <dgm:pt modelId="{5A9ABA17-B2F2-4589-8B30-82A3DF9B7929}" type="parTrans" cxnId="{9FAFA092-1BB7-4115-B4C9-5B9BB6E6307B}">
      <dgm:prSet/>
      <dgm:spPr/>
      <dgm:t>
        <a:bodyPr/>
        <a:lstStyle/>
        <a:p>
          <a:pPr>
            <a:lnSpc>
              <a:spcPct val="85000"/>
            </a:lnSpc>
          </a:pPr>
          <a:endParaRPr lang="en-US" sz="2000"/>
        </a:p>
      </dgm:t>
    </dgm:pt>
    <dgm:pt modelId="{6751B2BB-D98C-474C-809E-FC8380940C8E}" type="sibTrans" cxnId="{9FAFA092-1BB7-4115-B4C9-5B9BB6E6307B}">
      <dgm:prSet/>
      <dgm:spPr/>
      <dgm:t>
        <a:bodyPr/>
        <a:lstStyle/>
        <a:p>
          <a:pPr>
            <a:lnSpc>
              <a:spcPct val="85000"/>
            </a:lnSpc>
          </a:pPr>
          <a:endParaRPr lang="en-US" sz="2000"/>
        </a:p>
      </dgm:t>
    </dgm:pt>
    <dgm:pt modelId="{6F4C4B0F-BFE0-4383-B2A3-1D40677138FE}">
      <dgm:prSet phldrT="[Text]" custT="1">
        <dgm:style>
          <a:lnRef idx="2">
            <a:schemeClr val="accent4"/>
          </a:lnRef>
          <a:fillRef idx="1">
            <a:schemeClr val="lt1"/>
          </a:fillRef>
          <a:effectRef idx="0">
            <a:schemeClr val="accent4"/>
          </a:effectRef>
          <a:fontRef idx="minor">
            <a:schemeClr val="dk1"/>
          </a:fontRef>
        </dgm:style>
      </dgm:prSet>
      <dgm:spPr>
        <a:xfrm>
          <a:off x="2102290" y="1501913"/>
          <a:ext cx="2325543" cy="2325543"/>
        </a:xfrm>
        <a:prstGeom prst="ellipse">
          <a:avLst/>
        </a:prstGeom>
        <a:solidFill>
          <a:sysClr val="window" lastClr="FFFFFF">
            <a:lumMod val="85000"/>
            <a:alpha val="52941"/>
          </a:sysClr>
        </a:solidFill>
        <a:ln w="12700" cap="flat" cmpd="sng" algn="ctr">
          <a:solidFill>
            <a:srgbClr val="862633"/>
          </a:solidFill>
          <a:prstDash val="solid"/>
          <a:miter lim="800000"/>
        </a:ln>
        <a:effectLst/>
      </dgm:spPr>
      <dgm:t>
        <a:bodyPr/>
        <a:lstStyle/>
        <a:p>
          <a:pPr>
            <a:lnSpc>
              <a:spcPct val="85000"/>
            </a:lnSpc>
            <a:buNone/>
          </a:pPr>
          <a:r>
            <a:rPr lang="en-US" sz="1500" b="1" dirty="0">
              <a:solidFill>
                <a:srgbClr val="862633"/>
              </a:solidFill>
              <a:latin typeface="Arial Narrow" panose="020B0606020202030204" pitchFamily="34" charset="0"/>
              <a:ea typeface="+mn-ea"/>
              <a:cs typeface="+mn-cs"/>
            </a:rPr>
            <a:t>Legislative, Executive, and Veteran Priorities</a:t>
          </a:r>
        </a:p>
      </dgm:t>
    </dgm:pt>
    <dgm:pt modelId="{B92409DC-65AE-4A6A-A994-91ED27C1E815}" type="parTrans" cxnId="{6433F85B-AA2A-4D0F-93CE-9332323F8803}">
      <dgm:prSet/>
      <dgm:spPr/>
      <dgm:t>
        <a:bodyPr/>
        <a:lstStyle/>
        <a:p>
          <a:pPr>
            <a:lnSpc>
              <a:spcPct val="85000"/>
            </a:lnSpc>
          </a:pPr>
          <a:endParaRPr lang="en-US" sz="2000"/>
        </a:p>
      </dgm:t>
    </dgm:pt>
    <dgm:pt modelId="{C1A48F67-0B9F-4D13-8B07-FC3992863E0C}" type="sibTrans" cxnId="{6433F85B-AA2A-4D0F-93CE-9332323F8803}">
      <dgm:prSet/>
      <dgm:spPr/>
      <dgm:t>
        <a:bodyPr/>
        <a:lstStyle/>
        <a:p>
          <a:pPr>
            <a:lnSpc>
              <a:spcPct val="85000"/>
            </a:lnSpc>
          </a:pPr>
          <a:endParaRPr lang="en-US" sz="2000"/>
        </a:p>
      </dgm:t>
    </dgm:pt>
    <dgm:pt modelId="{A5EB13B0-A18E-493B-BBF4-EDA89A450A94}">
      <dgm:prSet phldrT="[Text]" custT="1">
        <dgm:style>
          <a:lnRef idx="2">
            <a:schemeClr val="accent4"/>
          </a:lnRef>
          <a:fillRef idx="1">
            <a:schemeClr val="lt1"/>
          </a:fillRef>
          <a:effectRef idx="0">
            <a:schemeClr val="accent4"/>
          </a:effectRef>
          <a:fontRef idx="minor">
            <a:schemeClr val="dk1"/>
          </a:fontRef>
        </dgm:style>
      </dgm:prSet>
      <dgm:spPr>
        <a:xfrm>
          <a:off x="424023" y="1501913"/>
          <a:ext cx="2325543" cy="2325543"/>
        </a:xfrm>
        <a:prstGeom prst="ellipse">
          <a:avLst/>
        </a:prstGeom>
        <a:solidFill>
          <a:sysClr val="window" lastClr="FFFFFF">
            <a:lumMod val="85000"/>
            <a:alpha val="52941"/>
          </a:sysClr>
        </a:solidFill>
        <a:ln w="12700" cap="flat" cmpd="sng" algn="ctr">
          <a:solidFill>
            <a:srgbClr val="7A9A01"/>
          </a:solidFill>
          <a:prstDash val="solid"/>
          <a:miter lim="800000"/>
        </a:ln>
        <a:effectLst/>
      </dgm:spPr>
      <dgm:t>
        <a:bodyPr/>
        <a:lstStyle/>
        <a:p>
          <a:pPr>
            <a:lnSpc>
              <a:spcPct val="85000"/>
            </a:lnSpc>
            <a:buNone/>
          </a:pPr>
          <a:r>
            <a:rPr lang="en-US" sz="1500" b="1" dirty="0">
              <a:solidFill>
                <a:srgbClr val="7A9A01"/>
              </a:solidFill>
              <a:latin typeface="Arial Narrow" panose="020B0606020202030204" pitchFamily="34" charset="0"/>
              <a:ea typeface="+mn-ea"/>
              <a:cs typeface="+mn-cs"/>
            </a:rPr>
            <a:t>Research Priorities </a:t>
          </a:r>
        </a:p>
      </dgm:t>
    </dgm:pt>
    <dgm:pt modelId="{9E4B784D-43F6-4D61-9A36-8FC113A1F129}" type="parTrans" cxnId="{46B921FA-3337-4502-96E8-631A04BAB079}">
      <dgm:prSet/>
      <dgm:spPr/>
      <dgm:t>
        <a:bodyPr/>
        <a:lstStyle/>
        <a:p>
          <a:pPr>
            <a:lnSpc>
              <a:spcPct val="85000"/>
            </a:lnSpc>
          </a:pPr>
          <a:endParaRPr lang="en-US" sz="2000"/>
        </a:p>
      </dgm:t>
    </dgm:pt>
    <dgm:pt modelId="{F75FF82C-2948-4F58-A61D-1008A3F29D5A}" type="sibTrans" cxnId="{46B921FA-3337-4502-96E8-631A04BAB079}">
      <dgm:prSet/>
      <dgm:spPr/>
      <dgm:t>
        <a:bodyPr/>
        <a:lstStyle/>
        <a:p>
          <a:pPr>
            <a:lnSpc>
              <a:spcPct val="85000"/>
            </a:lnSpc>
          </a:pPr>
          <a:endParaRPr lang="en-US" sz="2000"/>
        </a:p>
      </dgm:t>
    </dgm:pt>
    <dgm:pt modelId="{999AE169-5F9E-43A3-B99C-36C5F2ABCC1F}" type="pres">
      <dgm:prSet presAssocID="{CBB5839C-B5DF-4591-B328-FDF2C136430B}" presName="compositeShape" presStyleCnt="0">
        <dgm:presLayoutVars>
          <dgm:chMax val="7"/>
          <dgm:dir/>
          <dgm:resizeHandles val="exact"/>
        </dgm:presLayoutVars>
      </dgm:prSet>
      <dgm:spPr/>
    </dgm:pt>
    <dgm:pt modelId="{FBE57287-E3E3-4439-BE06-27E97F9019C9}" type="pres">
      <dgm:prSet presAssocID="{91B7C182-D827-4511-8DFB-EB6F39A959DD}" presName="circ1" presStyleLbl="vennNode1" presStyleIdx="0" presStyleCnt="3"/>
      <dgm:spPr/>
    </dgm:pt>
    <dgm:pt modelId="{0B1CD70B-12BE-448B-9D37-DCBF9D669B54}" type="pres">
      <dgm:prSet presAssocID="{91B7C182-D827-4511-8DFB-EB6F39A959DD}" presName="circ1Tx" presStyleLbl="revTx" presStyleIdx="0" presStyleCnt="0">
        <dgm:presLayoutVars>
          <dgm:chMax val="0"/>
          <dgm:chPref val="0"/>
          <dgm:bulletEnabled val="1"/>
        </dgm:presLayoutVars>
      </dgm:prSet>
      <dgm:spPr/>
    </dgm:pt>
    <dgm:pt modelId="{F5B608A3-FDD4-4B78-949A-BED50F72CBFA}" type="pres">
      <dgm:prSet presAssocID="{6F4C4B0F-BFE0-4383-B2A3-1D40677138FE}" presName="circ2" presStyleLbl="vennNode1" presStyleIdx="1" presStyleCnt="3"/>
      <dgm:spPr/>
    </dgm:pt>
    <dgm:pt modelId="{FC377236-7EE4-47FC-8ACB-869C6D4E2AF2}" type="pres">
      <dgm:prSet presAssocID="{6F4C4B0F-BFE0-4383-B2A3-1D40677138FE}" presName="circ2Tx" presStyleLbl="revTx" presStyleIdx="0" presStyleCnt="0">
        <dgm:presLayoutVars>
          <dgm:chMax val="0"/>
          <dgm:chPref val="0"/>
          <dgm:bulletEnabled val="1"/>
        </dgm:presLayoutVars>
      </dgm:prSet>
      <dgm:spPr/>
    </dgm:pt>
    <dgm:pt modelId="{B9D284CD-0BC7-45DA-91AF-33BE7BCD1E7A}" type="pres">
      <dgm:prSet presAssocID="{A5EB13B0-A18E-493B-BBF4-EDA89A450A94}" presName="circ3" presStyleLbl="vennNode1" presStyleIdx="2" presStyleCnt="3"/>
      <dgm:spPr/>
    </dgm:pt>
    <dgm:pt modelId="{1C99D5E7-4BA7-4518-A7FE-3EF30AA44EC0}" type="pres">
      <dgm:prSet presAssocID="{A5EB13B0-A18E-493B-BBF4-EDA89A450A94}" presName="circ3Tx" presStyleLbl="revTx" presStyleIdx="0" presStyleCnt="0">
        <dgm:presLayoutVars>
          <dgm:chMax val="0"/>
          <dgm:chPref val="0"/>
          <dgm:bulletEnabled val="1"/>
        </dgm:presLayoutVars>
      </dgm:prSet>
      <dgm:spPr/>
    </dgm:pt>
  </dgm:ptLst>
  <dgm:cxnLst>
    <dgm:cxn modelId="{DF86A210-AE20-4AAA-977E-A94AF156A928}" type="presOf" srcId="{6F4C4B0F-BFE0-4383-B2A3-1D40677138FE}" destId="{FC377236-7EE4-47FC-8ACB-869C6D4E2AF2}" srcOrd="1" destOrd="0" presId="urn:microsoft.com/office/officeart/2005/8/layout/venn1"/>
    <dgm:cxn modelId="{0860CD34-F55F-439D-9316-8AC3B48DF8D3}" type="presOf" srcId="{A5EB13B0-A18E-493B-BBF4-EDA89A450A94}" destId="{B9D284CD-0BC7-45DA-91AF-33BE7BCD1E7A}" srcOrd="0" destOrd="0" presId="urn:microsoft.com/office/officeart/2005/8/layout/venn1"/>
    <dgm:cxn modelId="{6433F85B-AA2A-4D0F-93CE-9332323F8803}" srcId="{CBB5839C-B5DF-4591-B328-FDF2C136430B}" destId="{6F4C4B0F-BFE0-4383-B2A3-1D40677138FE}" srcOrd="1" destOrd="0" parTransId="{B92409DC-65AE-4A6A-A994-91ED27C1E815}" sibTransId="{C1A48F67-0B9F-4D13-8B07-FC3992863E0C}"/>
    <dgm:cxn modelId="{63337F5C-7585-4B81-A1DC-CC4E8892ADA1}" type="presOf" srcId="{91B7C182-D827-4511-8DFB-EB6F39A959DD}" destId="{0B1CD70B-12BE-448B-9D37-DCBF9D669B54}" srcOrd="1" destOrd="0" presId="urn:microsoft.com/office/officeart/2005/8/layout/venn1"/>
    <dgm:cxn modelId="{6BEA8B60-B2E9-4831-B1C7-40FEE4FDBF81}" type="presOf" srcId="{6F4C4B0F-BFE0-4383-B2A3-1D40677138FE}" destId="{F5B608A3-FDD4-4B78-949A-BED50F72CBFA}" srcOrd="0" destOrd="0" presId="urn:microsoft.com/office/officeart/2005/8/layout/venn1"/>
    <dgm:cxn modelId="{8848C76C-3CB3-4362-B1C0-733D3E8DE6A6}" type="presOf" srcId="{CBB5839C-B5DF-4591-B328-FDF2C136430B}" destId="{999AE169-5F9E-43A3-B99C-36C5F2ABCC1F}" srcOrd="0" destOrd="0" presId="urn:microsoft.com/office/officeart/2005/8/layout/venn1"/>
    <dgm:cxn modelId="{9FAFA092-1BB7-4115-B4C9-5B9BB6E6307B}" srcId="{CBB5839C-B5DF-4591-B328-FDF2C136430B}" destId="{91B7C182-D827-4511-8DFB-EB6F39A959DD}" srcOrd="0" destOrd="0" parTransId="{5A9ABA17-B2F2-4589-8B30-82A3DF9B7929}" sibTransId="{6751B2BB-D98C-474C-809E-FC8380940C8E}"/>
    <dgm:cxn modelId="{78D150C9-ED69-4022-8367-560D43A0E18D}" type="presOf" srcId="{91B7C182-D827-4511-8DFB-EB6F39A959DD}" destId="{FBE57287-E3E3-4439-BE06-27E97F9019C9}" srcOrd="0" destOrd="0" presId="urn:microsoft.com/office/officeart/2005/8/layout/venn1"/>
    <dgm:cxn modelId="{A11227D3-A445-4467-BA13-FBD4E40553DC}" type="presOf" srcId="{A5EB13B0-A18E-493B-BBF4-EDA89A450A94}" destId="{1C99D5E7-4BA7-4518-A7FE-3EF30AA44EC0}" srcOrd="1" destOrd="0" presId="urn:microsoft.com/office/officeart/2005/8/layout/venn1"/>
    <dgm:cxn modelId="{46B921FA-3337-4502-96E8-631A04BAB079}" srcId="{CBB5839C-B5DF-4591-B328-FDF2C136430B}" destId="{A5EB13B0-A18E-493B-BBF4-EDA89A450A94}" srcOrd="2" destOrd="0" parTransId="{9E4B784D-43F6-4D61-9A36-8FC113A1F129}" sibTransId="{F75FF82C-2948-4F58-A61D-1008A3F29D5A}"/>
    <dgm:cxn modelId="{E8C1D7CF-F5E5-437E-84FC-8627FD1A692E}" type="presParOf" srcId="{999AE169-5F9E-43A3-B99C-36C5F2ABCC1F}" destId="{FBE57287-E3E3-4439-BE06-27E97F9019C9}" srcOrd="0" destOrd="0" presId="urn:microsoft.com/office/officeart/2005/8/layout/venn1"/>
    <dgm:cxn modelId="{046768B8-1272-465A-91A9-7F4074F166B6}" type="presParOf" srcId="{999AE169-5F9E-43A3-B99C-36C5F2ABCC1F}" destId="{0B1CD70B-12BE-448B-9D37-DCBF9D669B54}" srcOrd="1" destOrd="0" presId="urn:microsoft.com/office/officeart/2005/8/layout/venn1"/>
    <dgm:cxn modelId="{19BDF5A9-3733-4EDD-BFB5-1F4411A2DC23}" type="presParOf" srcId="{999AE169-5F9E-43A3-B99C-36C5F2ABCC1F}" destId="{F5B608A3-FDD4-4B78-949A-BED50F72CBFA}" srcOrd="2" destOrd="0" presId="urn:microsoft.com/office/officeart/2005/8/layout/venn1"/>
    <dgm:cxn modelId="{36D9E6C0-AC4A-46D2-A8E6-169C558F829F}" type="presParOf" srcId="{999AE169-5F9E-43A3-B99C-36C5F2ABCC1F}" destId="{FC377236-7EE4-47FC-8ACB-869C6D4E2AF2}" srcOrd="3" destOrd="0" presId="urn:microsoft.com/office/officeart/2005/8/layout/venn1"/>
    <dgm:cxn modelId="{0A0FA083-45D7-4171-A9E1-1E99C6A44EEA}" type="presParOf" srcId="{999AE169-5F9E-43A3-B99C-36C5F2ABCC1F}" destId="{B9D284CD-0BC7-45DA-91AF-33BE7BCD1E7A}" srcOrd="4" destOrd="0" presId="urn:microsoft.com/office/officeart/2005/8/layout/venn1"/>
    <dgm:cxn modelId="{263377FD-1EAC-4924-8944-85E89FD23B5A}" type="presParOf" srcId="{999AE169-5F9E-43A3-B99C-36C5F2ABCC1F}" destId="{1C99D5E7-4BA7-4518-A7FE-3EF30AA44EC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926B9-260B-4031-8E82-E9DEF7D702D8}" type="doc">
      <dgm:prSet loTypeId="urn:microsoft.com/office/officeart/2005/8/layout/equation2" loCatId="relationship" qsTypeId="urn:microsoft.com/office/officeart/2005/8/quickstyle/simple5" qsCatId="simple" csTypeId="urn:microsoft.com/office/officeart/2005/8/colors/accent0_3" csCatId="mainScheme" phldr="1"/>
      <dgm:spPr/>
    </dgm:pt>
    <dgm:pt modelId="{BAFCF7C3-B4DB-4942-AE3F-955AB1028EBF}">
      <dgm:prSet phldrT="[Text]"/>
      <dgm:spPr/>
      <dgm:t>
        <a:bodyPr/>
        <a:lstStyle/>
        <a:p>
          <a:r>
            <a:rPr lang="en-US" dirty="0"/>
            <a:t>ORD Research</a:t>
          </a:r>
        </a:p>
      </dgm:t>
    </dgm:pt>
    <dgm:pt modelId="{4F0ACAD0-9C41-4370-A30C-6A4160DC0FD6}" type="parTrans" cxnId="{5512EA19-1228-4A12-B4FC-6FA1272FDA97}">
      <dgm:prSet/>
      <dgm:spPr/>
      <dgm:t>
        <a:bodyPr/>
        <a:lstStyle/>
        <a:p>
          <a:endParaRPr lang="en-US"/>
        </a:p>
      </dgm:t>
    </dgm:pt>
    <dgm:pt modelId="{C5840ED2-427A-4A21-8693-C4407D064656}" type="sibTrans" cxnId="{5512EA19-1228-4A12-B4FC-6FA1272FDA97}">
      <dgm:prSet/>
      <dgm:spPr/>
      <dgm:t>
        <a:bodyPr/>
        <a:lstStyle/>
        <a:p>
          <a:endParaRPr lang="en-US" dirty="0"/>
        </a:p>
      </dgm:t>
    </dgm:pt>
    <dgm:pt modelId="{29F0A464-4F3F-4131-9E70-873B6D640755}">
      <dgm:prSet phldrT="[Text]"/>
      <dgm:spPr/>
      <dgm:t>
        <a:bodyPr/>
        <a:lstStyle/>
        <a:p>
          <a:r>
            <a:rPr lang="en-US" dirty="0"/>
            <a:t>VHA Clinical Program Offices</a:t>
          </a:r>
        </a:p>
      </dgm:t>
    </dgm:pt>
    <dgm:pt modelId="{C5ADBEAC-2146-4F36-B8BA-A9EE4C7E450F}" type="parTrans" cxnId="{43AE01A2-A749-4133-B016-03C011D72537}">
      <dgm:prSet/>
      <dgm:spPr/>
      <dgm:t>
        <a:bodyPr/>
        <a:lstStyle/>
        <a:p>
          <a:endParaRPr lang="en-US"/>
        </a:p>
      </dgm:t>
    </dgm:pt>
    <dgm:pt modelId="{29DA60EC-66A3-4B25-A466-48496A120F1E}" type="sibTrans" cxnId="{43AE01A2-A749-4133-B016-03C011D72537}">
      <dgm:prSet/>
      <dgm:spPr/>
      <dgm:t>
        <a:bodyPr/>
        <a:lstStyle/>
        <a:p>
          <a:endParaRPr lang="en-US" dirty="0"/>
        </a:p>
      </dgm:t>
    </dgm:pt>
    <dgm:pt modelId="{698DBCA9-3C72-4716-8E81-8BADE6ECB73F}">
      <dgm:prSet phldrT="[Text]"/>
      <dgm:spPr>
        <a:solidFill>
          <a:schemeClr val="accent1">
            <a:lumMod val="75000"/>
          </a:schemeClr>
        </a:solidFill>
      </dgm:spPr>
      <dgm:t>
        <a:bodyPr/>
        <a:lstStyle/>
        <a:p>
          <a:r>
            <a:rPr lang="en-US" dirty="0"/>
            <a:t>Lung Precision Oncology Program</a:t>
          </a:r>
        </a:p>
      </dgm:t>
    </dgm:pt>
    <dgm:pt modelId="{414E2A1B-9AE6-4282-9B5E-BF88F7F6730B}" type="parTrans" cxnId="{9F46A02B-DD98-4B92-9FEA-287A7C88BF26}">
      <dgm:prSet/>
      <dgm:spPr/>
      <dgm:t>
        <a:bodyPr/>
        <a:lstStyle/>
        <a:p>
          <a:endParaRPr lang="en-US"/>
        </a:p>
      </dgm:t>
    </dgm:pt>
    <dgm:pt modelId="{DBA244D6-CAB5-4D32-A0F1-B6EE79F6CF8E}" type="sibTrans" cxnId="{9F46A02B-DD98-4B92-9FEA-287A7C88BF26}">
      <dgm:prSet/>
      <dgm:spPr/>
      <dgm:t>
        <a:bodyPr/>
        <a:lstStyle/>
        <a:p>
          <a:endParaRPr lang="en-US"/>
        </a:p>
      </dgm:t>
    </dgm:pt>
    <dgm:pt modelId="{FAEF53BD-36EA-4453-BB13-F5C9A7452870}" type="pres">
      <dgm:prSet presAssocID="{394926B9-260B-4031-8E82-E9DEF7D702D8}" presName="Name0" presStyleCnt="0">
        <dgm:presLayoutVars>
          <dgm:dir/>
          <dgm:resizeHandles val="exact"/>
        </dgm:presLayoutVars>
      </dgm:prSet>
      <dgm:spPr/>
    </dgm:pt>
    <dgm:pt modelId="{9295D3E1-D7D8-46E1-8FD4-1464D3DE1873}" type="pres">
      <dgm:prSet presAssocID="{394926B9-260B-4031-8E82-E9DEF7D702D8}" presName="vNodes" presStyleCnt="0"/>
      <dgm:spPr/>
    </dgm:pt>
    <dgm:pt modelId="{160BD208-FDD4-41FB-821E-F5965CB905B3}" type="pres">
      <dgm:prSet presAssocID="{BAFCF7C3-B4DB-4942-AE3F-955AB1028EBF}" presName="node" presStyleLbl="node1" presStyleIdx="0" presStyleCnt="3">
        <dgm:presLayoutVars>
          <dgm:bulletEnabled val="1"/>
        </dgm:presLayoutVars>
      </dgm:prSet>
      <dgm:spPr/>
    </dgm:pt>
    <dgm:pt modelId="{C4D9A6F2-7095-43BD-8DCB-A5E1FAEDCBA8}" type="pres">
      <dgm:prSet presAssocID="{C5840ED2-427A-4A21-8693-C4407D064656}" presName="spacerT" presStyleCnt="0"/>
      <dgm:spPr/>
    </dgm:pt>
    <dgm:pt modelId="{081F8F12-A5EF-4303-A88B-D13433D96ACC}" type="pres">
      <dgm:prSet presAssocID="{C5840ED2-427A-4A21-8693-C4407D064656}" presName="sibTrans" presStyleLbl="sibTrans2D1" presStyleIdx="0" presStyleCnt="2"/>
      <dgm:spPr/>
    </dgm:pt>
    <dgm:pt modelId="{FFA08F4B-F594-4B9C-B4CE-4B008244A95E}" type="pres">
      <dgm:prSet presAssocID="{C5840ED2-427A-4A21-8693-C4407D064656}" presName="spacerB" presStyleCnt="0"/>
      <dgm:spPr/>
    </dgm:pt>
    <dgm:pt modelId="{A11651C5-0978-4F2B-A72B-396506474854}" type="pres">
      <dgm:prSet presAssocID="{29F0A464-4F3F-4131-9E70-873B6D640755}" presName="node" presStyleLbl="node1" presStyleIdx="1" presStyleCnt="3">
        <dgm:presLayoutVars>
          <dgm:bulletEnabled val="1"/>
        </dgm:presLayoutVars>
      </dgm:prSet>
      <dgm:spPr/>
    </dgm:pt>
    <dgm:pt modelId="{F31A2BEE-5C05-498A-BE0B-650ABC5D2B86}" type="pres">
      <dgm:prSet presAssocID="{394926B9-260B-4031-8E82-E9DEF7D702D8}" presName="sibTransLast" presStyleLbl="sibTrans2D1" presStyleIdx="1" presStyleCnt="2"/>
      <dgm:spPr/>
    </dgm:pt>
    <dgm:pt modelId="{F0258AEB-F40A-41DD-9FDF-636A4D43F750}" type="pres">
      <dgm:prSet presAssocID="{394926B9-260B-4031-8E82-E9DEF7D702D8}" presName="connectorText" presStyleLbl="sibTrans2D1" presStyleIdx="1" presStyleCnt="2"/>
      <dgm:spPr/>
    </dgm:pt>
    <dgm:pt modelId="{DA89F8A5-C757-4716-8745-5820AA385A08}" type="pres">
      <dgm:prSet presAssocID="{394926B9-260B-4031-8E82-E9DEF7D702D8}" presName="lastNode" presStyleLbl="node1" presStyleIdx="2" presStyleCnt="3">
        <dgm:presLayoutVars>
          <dgm:bulletEnabled val="1"/>
        </dgm:presLayoutVars>
      </dgm:prSet>
      <dgm:spPr/>
    </dgm:pt>
  </dgm:ptLst>
  <dgm:cxnLst>
    <dgm:cxn modelId="{5512EA19-1228-4A12-B4FC-6FA1272FDA97}" srcId="{394926B9-260B-4031-8E82-E9DEF7D702D8}" destId="{BAFCF7C3-B4DB-4942-AE3F-955AB1028EBF}" srcOrd="0" destOrd="0" parTransId="{4F0ACAD0-9C41-4370-A30C-6A4160DC0FD6}" sibTransId="{C5840ED2-427A-4A21-8693-C4407D064656}"/>
    <dgm:cxn modelId="{9F46A02B-DD98-4B92-9FEA-287A7C88BF26}" srcId="{394926B9-260B-4031-8E82-E9DEF7D702D8}" destId="{698DBCA9-3C72-4716-8E81-8BADE6ECB73F}" srcOrd="2" destOrd="0" parTransId="{414E2A1B-9AE6-4282-9B5E-BF88F7F6730B}" sibTransId="{DBA244D6-CAB5-4D32-A0F1-B6EE79F6CF8E}"/>
    <dgm:cxn modelId="{AF657546-5C46-48D0-AE78-1FF90E6557FE}" type="presOf" srcId="{698DBCA9-3C72-4716-8E81-8BADE6ECB73F}" destId="{DA89F8A5-C757-4716-8745-5820AA385A08}" srcOrd="0" destOrd="0" presId="urn:microsoft.com/office/officeart/2005/8/layout/equation2"/>
    <dgm:cxn modelId="{7AD29A8F-2871-4B14-B2C6-183C4B5C52F7}" type="presOf" srcId="{BAFCF7C3-B4DB-4942-AE3F-955AB1028EBF}" destId="{160BD208-FDD4-41FB-821E-F5965CB905B3}" srcOrd="0" destOrd="0" presId="urn:microsoft.com/office/officeart/2005/8/layout/equation2"/>
    <dgm:cxn modelId="{7B24CA95-165D-404D-B07C-20C6C97980A1}" type="presOf" srcId="{29F0A464-4F3F-4131-9E70-873B6D640755}" destId="{A11651C5-0978-4F2B-A72B-396506474854}" srcOrd="0" destOrd="0" presId="urn:microsoft.com/office/officeart/2005/8/layout/equation2"/>
    <dgm:cxn modelId="{43AE01A2-A749-4133-B016-03C011D72537}" srcId="{394926B9-260B-4031-8E82-E9DEF7D702D8}" destId="{29F0A464-4F3F-4131-9E70-873B6D640755}" srcOrd="1" destOrd="0" parTransId="{C5ADBEAC-2146-4F36-B8BA-A9EE4C7E450F}" sibTransId="{29DA60EC-66A3-4B25-A466-48496A120F1E}"/>
    <dgm:cxn modelId="{F9B250A3-7860-47F1-ADE2-168A98094DE9}" type="presOf" srcId="{C5840ED2-427A-4A21-8693-C4407D064656}" destId="{081F8F12-A5EF-4303-A88B-D13433D96ACC}" srcOrd="0" destOrd="0" presId="urn:microsoft.com/office/officeart/2005/8/layout/equation2"/>
    <dgm:cxn modelId="{A22955B4-559A-4904-A277-94DA9F613303}" type="presOf" srcId="{29DA60EC-66A3-4B25-A466-48496A120F1E}" destId="{F0258AEB-F40A-41DD-9FDF-636A4D43F750}" srcOrd="1" destOrd="0" presId="urn:microsoft.com/office/officeart/2005/8/layout/equation2"/>
    <dgm:cxn modelId="{BA23E7C2-DF45-4A1B-8069-A6E60B9CB4C5}" type="presOf" srcId="{394926B9-260B-4031-8E82-E9DEF7D702D8}" destId="{FAEF53BD-36EA-4453-BB13-F5C9A7452870}" srcOrd="0" destOrd="0" presId="urn:microsoft.com/office/officeart/2005/8/layout/equation2"/>
    <dgm:cxn modelId="{6A9AC9F8-7DDE-4656-9D85-462DBA1574F8}" type="presOf" srcId="{29DA60EC-66A3-4B25-A466-48496A120F1E}" destId="{F31A2BEE-5C05-498A-BE0B-650ABC5D2B86}" srcOrd="0" destOrd="0" presId="urn:microsoft.com/office/officeart/2005/8/layout/equation2"/>
    <dgm:cxn modelId="{A337E3C1-8ABB-42EF-9EE6-A84027005A04}" type="presParOf" srcId="{FAEF53BD-36EA-4453-BB13-F5C9A7452870}" destId="{9295D3E1-D7D8-46E1-8FD4-1464D3DE1873}" srcOrd="0" destOrd="0" presId="urn:microsoft.com/office/officeart/2005/8/layout/equation2"/>
    <dgm:cxn modelId="{FAECFC04-198A-4140-AE1D-6C40FA04BB15}" type="presParOf" srcId="{9295D3E1-D7D8-46E1-8FD4-1464D3DE1873}" destId="{160BD208-FDD4-41FB-821E-F5965CB905B3}" srcOrd="0" destOrd="0" presId="urn:microsoft.com/office/officeart/2005/8/layout/equation2"/>
    <dgm:cxn modelId="{4EDC2650-E916-4084-A1A9-73414D911EB4}" type="presParOf" srcId="{9295D3E1-D7D8-46E1-8FD4-1464D3DE1873}" destId="{C4D9A6F2-7095-43BD-8DCB-A5E1FAEDCBA8}" srcOrd="1" destOrd="0" presId="urn:microsoft.com/office/officeart/2005/8/layout/equation2"/>
    <dgm:cxn modelId="{C01CBBB7-84FE-450F-B8EB-57F3752EBC35}" type="presParOf" srcId="{9295D3E1-D7D8-46E1-8FD4-1464D3DE1873}" destId="{081F8F12-A5EF-4303-A88B-D13433D96ACC}" srcOrd="2" destOrd="0" presId="urn:microsoft.com/office/officeart/2005/8/layout/equation2"/>
    <dgm:cxn modelId="{2AAEEFDC-316C-4C3A-9866-A8AE776DA8CB}" type="presParOf" srcId="{9295D3E1-D7D8-46E1-8FD4-1464D3DE1873}" destId="{FFA08F4B-F594-4B9C-B4CE-4B008244A95E}" srcOrd="3" destOrd="0" presId="urn:microsoft.com/office/officeart/2005/8/layout/equation2"/>
    <dgm:cxn modelId="{AD502F26-7C3A-48BA-B7ED-1F9CBC281140}" type="presParOf" srcId="{9295D3E1-D7D8-46E1-8FD4-1464D3DE1873}" destId="{A11651C5-0978-4F2B-A72B-396506474854}" srcOrd="4" destOrd="0" presId="urn:microsoft.com/office/officeart/2005/8/layout/equation2"/>
    <dgm:cxn modelId="{B155C6F3-EC83-4913-B1E2-C85FFD62AC6C}" type="presParOf" srcId="{FAEF53BD-36EA-4453-BB13-F5C9A7452870}" destId="{F31A2BEE-5C05-498A-BE0B-650ABC5D2B86}" srcOrd="1" destOrd="0" presId="urn:microsoft.com/office/officeart/2005/8/layout/equation2"/>
    <dgm:cxn modelId="{3E05468C-7585-4187-B76F-938086658798}" type="presParOf" srcId="{F31A2BEE-5C05-498A-BE0B-650ABC5D2B86}" destId="{F0258AEB-F40A-41DD-9FDF-636A4D43F750}" srcOrd="0" destOrd="0" presId="urn:microsoft.com/office/officeart/2005/8/layout/equation2"/>
    <dgm:cxn modelId="{E5D16D52-1F78-4D17-8FB9-C68469593D89}" type="presParOf" srcId="{FAEF53BD-36EA-4453-BB13-F5C9A7452870}" destId="{DA89F8A5-C757-4716-8745-5820AA385A0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3A2C4A-71D0-4B3F-9D09-9DA377AB1C7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AC9B438-A8EF-4682-ABE5-29D1CA3AB47C}">
      <dgm:prSet phldrT="[Text]" custT="1"/>
      <dgm:spPr/>
      <dgm:t>
        <a:bodyPr/>
        <a:lstStyle/>
        <a:p>
          <a:r>
            <a:rPr lang="en-US" sz="2000" dirty="0"/>
            <a:t>Provider and patient acceptance </a:t>
          </a:r>
        </a:p>
      </dgm:t>
    </dgm:pt>
    <dgm:pt modelId="{C9F7F3DF-69A2-450E-925A-F9C4A2E3F192}" type="parTrans" cxnId="{94B30460-1E48-4DA3-A63F-A6EA4E3D6C31}">
      <dgm:prSet/>
      <dgm:spPr/>
      <dgm:t>
        <a:bodyPr/>
        <a:lstStyle/>
        <a:p>
          <a:endParaRPr lang="en-US"/>
        </a:p>
      </dgm:t>
    </dgm:pt>
    <dgm:pt modelId="{D1FFE086-5486-46F9-8B6F-6707BB206D5B}" type="sibTrans" cxnId="{94B30460-1E48-4DA3-A63F-A6EA4E3D6C31}">
      <dgm:prSet/>
      <dgm:spPr/>
      <dgm:t>
        <a:bodyPr/>
        <a:lstStyle/>
        <a:p>
          <a:endParaRPr lang="en-US" dirty="0"/>
        </a:p>
      </dgm:t>
    </dgm:pt>
    <dgm:pt modelId="{C8517349-7056-49ED-BC04-677F0A44EF74}">
      <dgm:prSet phldrT="[Text]"/>
      <dgm:spPr/>
      <dgm:t>
        <a:bodyPr/>
        <a:lstStyle/>
        <a:p>
          <a:r>
            <a:rPr lang="en-US" dirty="0"/>
            <a:t>Implementation costs</a:t>
          </a:r>
        </a:p>
        <a:p>
          <a:r>
            <a:rPr lang="en-US" dirty="0"/>
            <a:t>Intervention costs</a:t>
          </a:r>
        </a:p>
      </dgm:t>
    </dgm:pt>
    <dgm:pt modelId="{5BF6F7C2-D1B3-46A2-9F43-EE5F4B03E18A}" type="parTrans" cxnId="{21CA6613-E67B-4B87-8F61-E5D6E82C443E}">
      <dgm:prSet/>
      <dgm:spPr/>
      <dgm:t>
        <a:bodyPr/>
        <a:lstStyle/>
        <a:p>
          <a:endParaRPr lang="en-US"/>
        </a:p>
      </dgm:t>
    </dgm:pt>
    <dgm:pt modelId="{01AF964B-81C9-4116-9FEE-32D5E98511B8}" type="sibTrans" cxnId="{21CA6613-E67B-4B87-8F61-E5D6E82C443E}">
      <dgm:prSet/>
      <dgm:spPr/>
      <dgm:t>
        <a:bodyPr/>
        <a:lstStyle/>
        <a:p>
          <a:endParaRPr lang="en-US" dirty="0"/>
        </a:p>
      </dgm:t>
    </dgm:pt>
    <dgm:pt modelId="{90FCD186-20CD-4C5B-8A25-6E54011DA2BD}">
      <dgm:prSet phldrT="[Text]"/>
      <dgm:spPr/>
      <dgm:t>
        <a:bodyPr/>
        <a:lstStyle/>
        <a:p>
          <a:r>
            <a:rPr lang="en-US" dirty="0"/>
            <a:t>Organizational and contextual factors	</a:t>
          </a:r>
        </a:p>
      </dgm:t>
    </dgm:pt>
    <dgm:pt modelId="{77DCD8A3-6780-448E-B6B0-6937561E1FD5}" type="parTrans" cxnId="{1C175473-46F6-41DB-8FDB-A04A71CA026B}">
      <dgm:prSet/>
      <dgm:spPr/>
      <dgm:t>
        <a:bodyPr/>
        <a:lstStyle/>
        <a:p>
          <a:endParaRPr lang="en-US"/>
        </a:p>
      </dgm:t>
    </dgm:pt>
    <dgm:pt modelId="{09AC845F-F265-4B16-B1BD-481BC8BF8C1F}" type="sibTrans" cxnId="{1C175473-46F6-41DB-8FDB-A04A71CA026B}">
      <dgm:prSet/>
      <dgm:spPr/>
      <dgm:t>
        <a:bodyPr/>
        <a:lstStyle/>
        <a:p>
          <a:endParaRPr lang="en-US" dirty="0"/>
        </a:p>
      </dgm:t>
    </dgm:pt>
    <dgm:pt modelId="{628CAF30-ED34-4274-8F4D-47DE2D1E0263}">
      <dgm:prSet phldrT="[Text]"/>
      <dgm:spPr/>
      <dgm:t>
        <a:bodyPr/>
        <a:lstStyle/>
        <a:p>
          <a:r>
            <a:rPr lang="en-US" dirty="0">
              <a:solidFill>
                <a:schemeClr val="bg1"/>
              </a:solidFill>
            </a:rPr>
            <a:t>Fidelity to implementation of intervention or treatment</a:t>
          </a:r>
          <a:endParaRPr lang="en-US" dirty="0"/>
        </a:p>
      </dgm:t>
    </dgm:pt>
    <dgm:pt modelId="{A3DA739C-928A-4578-88B5-F8CB1796762D}" type="parTrans" cxnId="{849E5D0A-BF9E-42A0-91E1-FC511F402BAD}">
      <dgm:prSet/>
      <dgm:spPr/>
      <dgm:t>
        <a:bodyPr/>
        <a:lstStyle/>
        <a:p>
          <a:endParaRPr lang="en-US"/>
        </a:p>
      </dgm:t>
    </dgm:pt>
    <dgm:pt modelId="{210F9CBD-B040-4AA2-BA3A-66024231B006}" type="sibTrans" cxnId="{849E5D0A-BF9E-42A0-91E1-FC511F402BAD}">
      <dgm:prSet/>
      <dgm:spPr/>
      <dgm:t>
        <a:bodyPr/>
        <a:lstStyle/>
        <a:p>
          <a:endParaRPr lang="en-US" dirty="0"/>
        </a:p>
      </dgm:t>
    </dgm:pt>
    <dgm:pt modelId="{83147A4E-0AE6-4A69-A268-E0D23FAE78F4}">
      <dgm:prSet phldrT="[Text]"/>
      <dgm:spPr/>
      <dgm:t>
        <a:bodyPr/>
        <a:lstStyle/>
        <a:p>
          <a:r>
            <a:rPr lang="en-US" dirty="0"/>
            <a:t>Use of intervention or treatment at the routine practice level</a:t>
          </a:r>
        </a:p>
      </dgm:t>
    </dgm:pt>
    <dgm:pt modelId="{625B8983-B43C-467D-88EE-F93856C436EC}" type="parTrans" cxnId="{B6451A33-973C-4834-8DC7-698DE80C3DF7}">
      <dgm:prSet/>
      <dgm:spPr/>
      <dgm:t>
        <a:bodyPr/>
        <a:lstStyle/>
        <a:p>
          <a:endParaRPr lang="en-US"/>
        </a:p>
      </dgm:t>
    </dgm:pt>
    <dgm:pt modelId="{8FABD199-424F-44CA-B845-B25FDE9D868D}" type="sibTrans" cxnId="{B6451A33-973C-4834-8DC7-698DE80C3DF7}">
      <dgm:prSet/>
      <dgm:spPr/>
      <dgm:t>
        <a:bodyPr/>
        <a:lstStyle/>
        <a:p>
          <a:endParaRPr lang="en-US"/>
        </a:p>
      </dgm:t>
    </dgm:pt>
    <dgm:pt modelId="{A0EE87DB-EABB-4F4B-9992-4DFF43D7246E}" type="pres">
      <dgm:prSet presAssocID="{403A2C4A-71D0-4B3F-9D09-9DA377AB1C7A}" presName="Name0" presStyleCnt="0">
        <dgm:presLayoutVars>
          <dgm:dir/>
          <dgm:resizeHandles val="exact"/>
        </dgm:presLayoutVars>
      </dgm:prSet>
      <dgm:spPr/>
    </dgm:pt>
    <dgm:pt modelId="{2842D2AA-2E6E-4D42-A0F5-A94287731FCC}" type="pres">
      <dgm:prSet presAssocID="{8AC9B438-A8EF-4682-ABE5-29D1CA3AB47C}" presName="node" presStyleLbl="node1" presStyleIdx="0" presStyleCnt="5">
        <dgm:presLayoutVars>
          <dgm:bulletEnabled val="1"/>
        </dgm:presLayoutVars>
      </dgm:prSet>
      <dgm:spPr/>
    </dgm:pt>
    <dgm:pt modelId="{5F8E89E2-A3BA-4411-BAAB-1C68DDE572C6}" type="pres">
      <dgm:prSet presAssocID="{D1FFE086-5486-46F9-8B6F-6707BB206D5B}" presName="sibTrans" presStyleLbl="sibTrans1D1" presStyleIdx="0" presStyleCnt="4"/>
      <dgm:spPr/>
    </dgm:pt>
    <dgm:pt modelId="{35B79124-6DD2-424B-A501-D5C010DA6B6B}" type="pres">
      <dgm:prSet presAssocID="{D1FFE086-5486-46F9-8B6F-6707BB206D5B}" presName="connectorText" presStyleLbl="sibTrans1D1" presStyleIdx="0" presStyleCnt="4"/>
      <dgm:spPr/>
    </dgm:pt>
    <dgm:pt modelId="{87CCE419-F919-4240-8222-EEAE89F407F9}" type="pres">
      <dgm:prSet presAssocID="{C8517349-7056-49ED-BC04-677F0A44EF74}" presName="node" presStyleLbl="node1" presStyleIdx="1" presStyleCnt="5">
        <dgm:presLayoutVars>
          <dgm:bulletEnabled val="1"/>
        </dgm:presLayoutVars>
      </dgm:prSet>
      <dgm:spPr/>
    </dgm:pt>
    <dgm:pt modelId="{CD401BB8-3B88-47FB-BC13-5974B91A2283}" type="pres">
      <dgm:prSet presAssocID="{01AF964B-81C9-4116-9FEE-32D5E98511B8}" presName="sibTrans" presStyleLbl="sibTrans1D1" presStyleIdx="1" presStyleCnt="4"/>
      <dgm:spPr/>
    </dgm:pt>
    <dgm:pt modelId="{C73ADD59-D1E1-4D45-8F5B-AF39B7CF0B22}" type="pres">
      <dgm:prSet presAssocID="{01AF964B-81C9-4116-9FEE-32D5E98511B8}" presName="connectorText" presStyleLbl="sibTrans1D1" presStyleIdx="1" presStyleCnt="4"/>
      <dgm:spPr/>
    </dgm:pt>
    <dgm:pt modelId="{EFF1989D-B03A-491E-BADB-084FC2D699B9}" type="pres">
      <dgm:prSet presAssocID="{90FCD186-20CD-4C5B-8A25-6E54011DA2BD}" presName="node" presStyleLbl="node1" presStyleIdx="2" presStyleCnt="5">
        <dgm:presLayoutVars>
          <dgm:bulletEnabled val="1"/>
        </dgm:presLayoutVars>
      </dgm:prSet>
      <dgm:spPr/>
    </dgm:pt>
    <dgm:pt modelId="{0B31EE4A-2EF3-4B8B-B461-36770B552D31}" type="pres">
      <dgm:prSet presAssocID="{09AC845F-F265-4B16-B1BD-481BC8BF8C1F}" presName="sibTrans" presStyleLbl="sibTrans1D1" presStyleIdx="2" presStyleCnt="4"/>
      <dgm:spPr/>
    </dgm:pt>
    <dgm:pt modelId="{592C732E-DD59-402C-A9D1-A21C401BB6E6}" type="pres">
      <dgm:prSet presAssocID="{09AC845F-F265-4B16-B1BD-481BC8BF8C1F}" presName="connectorText" presStyleLbl="sibTrans1D1" presStyleIdx="2" presStyleCnt="4"/>
      <dgm:spPr/>
    </dgm:pt>
    <dgm:pt modelId="{4D7FB933-C408-434E-A111-CF912E4EEC1B}" type="pres">
      <dgm:prSet presAssocID="{628CAF30-ED34-4274-8F4D-47DE2D1E0263}" presName="node" presStyleLbl="node1" presStyleIdx="3" presStyleCnt="5">
        <dgm:presLayoutVars>
          <dgm:bulletEnabled val="1"/>
        </dgm:presLayoutVars>
      </dgm:prSet>
      <dgm:spPr/>
    </dgm:pt>
    <dgm:pt modelId="{64516639-E9DA-4323-9818-3548D1E3E68E}" type="pres">
      <dgm:prSet presAssocID="{210F9CBD-B040-4AA2-BA3A-66024231B006}" presName="sibTrans" presStyleLbl="sibTrans1D1" presStyleIdx="3" presStyleCnt="4"/>
      <dgm:spPr/>
    </dgm:pt>
    <dgm:pt modelId="{70E0DC2C-B5AD-473A-9062-4EDFDEC46C06}" type="pres">
      <dgm:prSet presAssocID="{210F9CBD-B040-4AA2-BA3A-66024231B006}" presName="connectorText" presStyleLbl="sibTrans1D1" presStyleIdx="3" presStyleCnt="4"/>
      <dgm:spPr/>
    </dgm:pt>
    <dgm:pt modelId="{2EDEF590-D37D-4F00-A752-1152FE7D9EAA}" type="pres">
      <dgm:prSet presAssocID="{83147A4E-0AE6-4A69-A268-E0D23FAE78F4}" presName="node" presStyleLbl="node1" presStyleIdx="4" presStyleCnt="5">
        <dgm:presLayoutVars>
          <dgm:bulletEnabled val="1"/>
        </dgm:presLayoutVars>
      </dgm:prSet>
      <dgm:spPr/>
    </dgm:pt>
  </dgm:ptLst>
  <dgm:cxnLst>
    <dgm:cxn modelId="{FA437100-66DC-4EC5-8A33-12F9F3FDAFE6}" type="presOf" srcId="{09AC845F-F265-4B16-B1BD-481BC8BF8C1F}" destId="{0B31EE4A-2EF3-4B8B-B461-36770B552D31}" srcOrd="0" destOrd="0" presId="urn:microsoft.com/office/officeart/2005/8/layout/bProcess3"/>
    <dgm:cxn modelId="{849E5D0A-BF9E-42A0-91E1-FC511F402BAD}" srcId="{403A2C4A-71D0-4B3F-9D09-9DA377AB1C7A}" destId="{628CAF30-ED34-4274-8F4D-47DE2D1E0263}" srcOrd="3" destOrd="0" parTransId="{A3DA739C-928A-4578-88B5-F8CB1796762D}" sibTransId="{210F9CBD-B040-4AA2-BA3A-66024231B006}"/>
    <dgm:cxn modelId="{21CA6613-E67B-4B87-8F61-E5D6E82C443E}" srcId="{403A2C4A-71D0-4B3F-9D09-9DA377AB1C7A}" destId="{C8517349-7056-49ED-BC04-677F0A44EF74}" srcOrd="1" destOrd="0" parTransId="{5BF6F7C2-D1B3-46A2-9F43-EE5F4B03E18A}" sibTransId="{01AF964B-81C9-4116-9FEE-32D5E98511B8}"/>
    <dgm:cxn modelId="{56E1492E-93DF-4460-A82B-8C4A13C20ECE}" type="presOf" srcId="{90FCD186-20CD-4C5B-8A25-6E54011DA2BD}" destId="{EFF1989D-B03A-491E-BADB-084FC2D699B9}" srcOrd="0" destOrd="0" presId="urn:microsoft.com/office/officeart/2005/8/layout/bProcess3"/>
    <dgm:cxn modelId="{9EB79530-4848-4394-9354-8159BCCA8635}" type="presOf" srcId="{C8517349-7056-49ED-BC04-677F0A44EF74}" destId="{87CCE419-F919-4240-8222-EEAE89F407F9}" srcOrd="0" destOrd="0" presId="urn:microsoft.com/office/officeart/2005/8/layout/bProcess3"/>
    <dgm:cxn modelId="{B6451A33-973C-4834-8DC7-698DE80C3DF7}" srcId="{403A2C4A-71D0-4B3F-9D09-9DA377AB1C7A}" destId="{83147A4E-0AE6-4A69-A268-E0D23FAE78F4}" srcOrd="4" destOrd="0" parTransId="{625B8983-B43C-467D-88EE-F93856C436EC}" sibTransId="{8FABD199-424F-44CA-B845-B25FDE9D868D}"/>
    <dgm:cxn modelId="{94B30460-1E48-4DA3-A63F-A6EA4E3D6C31}" srcId="{403A2C4A-71D0-4B3F-9D09-9DA377AB1C7A}" destId="{8AC9B438-A8EF-4682-ABE5-29D1CA3AB47C}" srcOrd="0" destOrd="0" parTransId="{C9F7F3DF-69A2-450E-925A-F9C4A2E3F192}" sibTransId="{D1FFE086-5486-46F9-8B6F-6707BB206D5B}"/>
    <dgm:cxn modelId="{412C3F60-FB0F-4052-974B-41D95FF4493A}" type="presOf" srcId="{01AF964B-81C9-4116-9FEE-32D5E98511B8}" destId="{CD401BB8-3B88-47FB-BC13-5974B91A2283}" srcOrd="0" destOrd="0" presId="urn:microsoft.com/office/officeart/2005/8/layout/bProcess3"/>
    <dgm:cxn modelId="{6860276C-283D-47B2-B3AA-42F9B1C7E717}" type="presOf" srcId="{D1FFE086-5486-46F9-8B6F-6707BB206D5B}" destId="{5F8E89E2-A3BA-4411-BAAB-1C68DDE572C6}" srcOrd="0" destOrd="0" presId="urn:microsoft.com/office/officeart/2005/8/layout/bProcess3"/>
    <dgm:cxn modelId="{B5FDF66C-49C3-4F4D-BD11-F3C4AD79E990}" type="presOf" srcId="{210F9CBD-B040-4AA2-BA3A-66024231B006}" destId="{70E0DC2C-B5AD-473A-9062-4EDFDEC46C06}" srcOrd="1" destOrd="0" presId="urn:microsoft.com/office/officeart/2005/8/layout/bProcess3"/>
    <dgm:cxn modelId="{1C175473-46F6-41DB-8FDB-A04A71CA026B}" srcId="{403A2C4A-71D0-4B3F-9D09-9DA377AB1C7A}" destId="{90FCD186-20CD-4C5B-8A25-6E54011DA2BD}" srcOrd="2" destOrd="0" parTransId="{77DCD8A3-6780-448E-B6B0-6937561E1FD5}" sibTransId="{09AC845F-F265-4B16-B1BD-481BC8BF8C1F}"/>
    <dgm:cxn modelId="{8CA64D7C-B1FD-477C-94D9-08C92C819866}" type="presOf" srcId="{D1FFE086-5486-46F9-8B6F-6707BB206D5B}" destId="{35B79124-6DD2-424B-A501-D5C010DA6B6B}" srcOrd="1" destOrd="0" presId="urn:microsoft.com/office/officeart/2005/8/layout/bProcess3"/>
    <dgm:cxn modelId="{546F5988-7DF2-48CD-8619-59CFEF714CC9}" type="presOf" srcId="{83147A4E-0AE6-4A69-A268-E0D23FAE78F4}" destId="{2EDEF590-D37D-4F00-A752-1152FE7D9EAA}" srcOrd="0" destOrd="0" presId="urn:microsoft.com/office/officeart/2005/8/layout/bProcess3"/>
    <dgm:cxn modelId="{1B43FCB1-E2CA-44FC-B6D0-02A40322F6CA}" type="presOf" srcId="{403A2C4A-71D0-4B3F-9D09-9DA377AB1C7A}" destId="{A0EE87DB-EABB-4F4B-9992-4DFF43D7246E}" srcOrd="0" destOrd="0" presId="urn:microsoft.com/office/officeart/2005/8/layout/bProcess3"/>
    <dgm:cxn modelId="{279CD2B5-1CE4-4B52-B2EC-30DC556986A4}" type="presOf" srcId="{210F9CBD-B040-4AA2-BA3A-66024231B006}" destId="{64516639-E9DA-4323-9818-3548D1E3E68E}" srcOrd="0" destOrd="0" presId="urn:microsoft.com/office/officeart/2005/8/layout/bProcess3"/>
    <dgm:cxn modelId="{63D5B2DB-9870-40E7-920B-3AF86CBC9150}" type="presOf" srcId="{8AC9B438-A8EF-4682-ABE5-29D1CA3AB47C}" destId="{2842D2AA-2E6E-4D42-A0F5-A94287731FCC}" srcOrd="0" destOrd="0" presId="urn:microsoft.com/office/officeart/2005/8/layout/bProcess3"/>
    <dgm:cxn modelId="{F43518E3-3E4C-4DD4-BA0F-A2F6004B4667}" type="presOf" srcId="{09AC845F-F265-4B16-B1BD-481BC8BF8C1F}" destId="{592C732E-DD59-402C-A9D1-A21C401BB6E6}" srcOrd="1" destOrd="0" presId="urn:microsoft.com/office/officeart/2005/8/layout/bProcess3"/>
    <dgm:cxn modelId="{FDFE6EF4-8FE9-46DA-B1FF-CA860F4ACEC8}" type="presOf" srcId="{628CAF30-ED34-4274-8F4D-47DE2D1E0263}" destId="{4D7FB933-C408-434E-A111-CF912E4EEC1B}" srcOrd="0" destOrd="0" presId="urn:microsoft.com/office/officeart/2005/8/layout/bProcess3"/>
    <dgm:cxn modelId="{9F49EEF8-1C3E-4D7A-BF4D-AB84F058EDBA}" type="presOf" srcId="{01AF964B-81C9-4116-9FEE-32D5E98511B8}" destId="{C73ADD59-D1E1-4D45-8F5B-AF39B7CF0B22}" srcOrd="1" destOrd="0" presId="urn:microsoft.com/office/officeart/2005/8/layout/bProcess3"/>
    <dgm:cxn modelId="{28E859C9-B2BE-4CB4-8D80-35D752C0AECB}" type="presParOf" srcId="{A0EE87DB-EABB-4F4B-9992-4DFF43D7246E}" destId="{2842D2AA-2E6E-4D42-A0F5-A94287731FCC}" srcOrd="0" destOrd="0" presId="urn:microsoft.com/office/officeart/2005/8/layout/bProcess3"/>
    <dgm:cxn modelId="{24CB15A6-9A56-472B-8AEA-89A1EE704080}" type="presParOf" srcId="{A0EE87DB-EABB-4F4B-9992-4DFF43D7246E}" destId="{5F8E89E2-A3BA-4411-BAAB-1C68DDE572C6}" srcOrd="1" destOrd="0" presId="urn:microsoft.com/office/officeart/2005/8/layout/bProcess3"/>
    <dgm:cxn modelId="{D338D584-F390-4BBD-B1E8-61F287E34B59}" type="presParOf" srcId="{5F8E89E2-A3BA-4411-BAAB-1C68DDE572C6}" destId="{35B79124-6DD2-424B-A501-D5C010DA6B6B}" srcOrd="0" destOrd="0" presId="urn:microsoft.com/office/officeart/2005/8/layout/bProcess3"/>
    <dgm:cxn modelId="{AAFC3D94-0F75-4C75-A9C7-09570FF3DD30}" type="presParOf" srcId="{A0EE87DB-EABB-4F4B-9992-4DFF43D7246E}" destId="{87CCE419-F919-4240-8222-EEAE89F407F9}" srcOrd="2" destOrd="0" presId="urn:microsoft.com/office/officeart/2005/8/layout/bProcess3"/>
    <dgm:cxn modelId="{EBD6044A-8093-46C0-9D0A-1834B5B6CF44}" type="presParOf" srcId="{A0EE87DB-EABB-4F4B-9992-4DFF43D7246E}" destId="{CD401BB8-3B88-47FB-BC13-5974B91A2283}" srcOrd="3" destOrd="0" presId="urn:microsoft.com/office/officeart/2005/8/layout/bProcess3"/>
    <dgm:cxn modelId="{3D6C640C-B708-4DC1-8A47-5BF3E980828D}" type="presParOf" srcId="{CD401BB8-3B88-47FB-BC13-5974B91A2283}" destId="{C73ADD59-D1E1-4D45-8F5B-AF39B7CF0B22}" srcOrd="0" destOrd="0" presId="urn:microsoft.com/office/officeart/2005/8/layout/bProcess3"/>
    <dgm:cxn modelId="{2A4AA25E-F77F-4D6F-BF1D-1AE2EF97B21C}" type="presParOf" srcId="{A0EE87DB-EABB-4F4B-9992-4DFF43D7246E}" destId="{EFF1989D-B03A-491E-BADB-084FC2D699B9}" srcOrd="4" destOrd="0" presId="urn:microsoft.com/office/officeart/2005/8/layout/bProcess3"/>
    <dgm:cxn modelId="{B5896984-1C80-4CC3-9B26-B44B4716BB87}" type="presParOf" srcId="{A0EE87DB-EABB-4F4B-9992-4DFF43D7246E}" destId="{0B31EE4A-2EF3-4B8B-B461-36770B552D31}" srcOrd="5" destOrd="0" presId="urn:microsoft.com/office/officeart/2005/8/layout/bProcess3"/>
    <dgm:cxn modelId="{2881834B-36E7-4DDA-B08A-A26D865E0D18}" type="presParOf" srcId="{0B31EE4A-2EF3-4B8B-B461-36770B552D31}" destId="{592C732E-DD59-402C-A9D1-A21C401BB6E6}" srcOrd="0" destOrd="0" presId="urn:microsoft.com/office/officeart/2005/8/layout/bProcess3"/>
    <dgm:cxn modelId="{5CD82C60-96D6-44D5-9CC3-6CB6BFA8CCAE}" type="presParOf" srcId="{A0EE87DB-EABB-4F4B-9992-4DFF43D7246E}" destId="{4D7FB933-C408-434E-A111-CF912E4EEC1B}" srcOrd="6" destOrd="0" presId="urn:microsoft.com/office/officeart/2005/8/layout/bProcess3"/>
    <dgm:cxn modelId="{D171A647-B656-446F-9C43-43482645B19E}" type="presParOf" srcId="{A0EE87DB-EABB-4F4B-9992-4DFF43D7246E}" destId="{64516639-E9DA-4323-9818-3548D1E3E68E}" srcOrd="7" destOrd="0" presId="urn:microsoft.com/office/officeart/2005/8/layout/bProcess3"/>
    <dgm:cxn modelId="{28B784B1-814D-4256-B3E3-DAB9EE62601E}" type="presParOf" srcId="{64516639-E9DA-4323-9818-3548D1E3E68E}" destId="{70E0DC2C-B5AD-473A-9062-4EDFDEC46C06}" srcOrd="0" destOrd="0" presId="urn:microsoft.com/office/officeart/2005/8/layout/bProcess3"/>
    <dgm:cxn modelId="{7C2CA57D-1D57-46C5-B774-49BEF9BD0FB9}" type="presParOf" srcId="{A0EE87DB-EABB-4F4B-9992-4DFF43D7246E}" destId="{2EDEF590-D37D-4F00-A752-1152FE7D9EA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65B0C-5D7D-45A2-B408-478FD6CA552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023E091-AD25-4B3A-B8E6-31B8CF456F5F}">
      <dgm:prSet phldrT="[Text]" phldr="0"/>
      <dgm:spPr/>
      <dgm:t>
        <a:bodyPr/>
        <a:lstStyle/>
        <a:p>
          <a:pPr rtl="0"/>
          <a:r>
            <a:rPr lang="en-US" dirty="0">
              <a:latin typeface="Calibri Light" panose="020F0302020204030204"/>
            </a:rPr>
            <a:t>$125 Million in funding</a:t>
          </a:r>
          <a:endParaRPr lang="en-US" dirty="0"/>
        </a:p>
      </dgm:t>
    </dgm:pt>
    <dgm:pt modelId="{4DEBE9BB-B68F-4E03-9055-13B1E7BCBEF2}" type="parTrans" cxnId="{DE3605DC-496D-43DB-8800-40090BBCA44A}">
      <dgm:prSet/>
      <dgm:spPr/>
      <dgm:t>
        <a:bodyPr/>
        <a:lstStyle/>
        <a:p>
          <a:endParaRPr lang="en-US"/>
        </a:p>
      </dgm:t>
    </dgm:pt>
    <dgm:pt modelId="{03E728E7-AE8C-4595-A753-E6BDD724E535}" type="sibTrans" cxnId="{DE3605DC-496D-43DB-8800-40090BBCA44A}">
      <dgm:prSet/>
      <dgm:spPr/>
      <dgm:t>
        <a:bodyPr/>
        <a:lstStyle/>
        <a:p>
          <a:endParaRPr lang="en-US"/>
        </a:p>
      </dgm:t>
    </dgm:pt>
    <dgm:pt modelId="{F34EF6FF-C3B4-49B6-8DD5-76649690113E}">
      <dgm:prSet phldrT="[Text]" phldr="0"/>
      <dgm:spPr/>
      <dgm:t>
        <a:bodyPr/>
        <a:lstStyle/>
        <a:p>
          <a:pPr rtl="0"/>
          <a:r>
            <a:rPr lang="en-US" dirty="0">
              <a:latin typeface="Calibri Light" panose="020F0302020204030204"/>
            </a:rPr>
            <a:t>779 HSR investigators</a:t>
          </a:r>
          <a:endParaRPr lang="en-US" dirty="0"/>
        </a:p>
      </dgm:t>
    </dgm:pt>
    <dgm:pt modelId="{8ACAB021-8055-406F-B745-FAFEB217ADF3}" type="parTrans" cxnId="{0C14DABC-341A-4A99-99FF-0A96944A5F3E}">
      <dgm:prSet/>
      <dgm:spPr/>
      <dgm:t>
        <a:bodyPr/>
        <a:lstStyle/>
        <a:p>
          <a:endParaRPr lang="en-US"/>
        </a:p>
      </dgm:t>
    </dgm:pt>
    <dgm:pt modelId="{DB03CA5F-F397-4AEB-8A11-C90DE8137B56}" type="sibTrans" cxnId="{0C14DABC-341A-4A99-99FF-0A96944A5F3E}">
      <dgm:prSet/>
      <dgm:spPr/>
      <dgm:t>
        <a:bodyPr/>
        <a:lstStyle/>
        <a:p>
          <a:endParaRPr lang="en-US"/>
        </a:p>
      </dgm:t>
    </dgm:pt>
    <dgm:pt modelId="{7CBA26CB-07C7-42B9-B1A9-C1F1374F3E6D}">
      <dgm:prSet phldrT="[Text]" phldr="0"/>
      <dgm:spPr/>
      <dgm:t>
        <a:bodyPr/>
        <a:lstStyle/>
        <a:p>
          <a:pPr rtl="0"/>
          <a:r>
            <a:rPr lang="en-US" dirty="0">
              <a:latin typeface="Calibri Light" panose="020F0302020204030204"/>
            </a:rPr>
            <a:t>426 active projects</a:t>
          </a:r>
          <a:endParaRPr lang="en-US" dirty="0"/>
        </a:p>
      </dgm:t>
    </dgm:pt>
    <dgm:pt modelId="{A4EC6A51-8D14-42DD-B45F-E92857597D91}" type="parTrans" cxnId="{B69F2CCE-C651-4541-B8D6-6FC2C1B150E8}">
      <dgm:prSet/>
      <dgm:spPr/>
      <dgm:t>
        <a:bodyPr/>
        <a:lstStyle/>
        <a:p>
          <a:endParaRPr lang="en-US"/>
        </a:p>
      </dgm:t>
    </dgm:pt>
    <dgm:pt modelId="{AF596EDF-E5FE-494F-8F81-BD670B2AD671}" type="sibTrans" cxnId="{B69F2CCE-C651-4541-B8D6-6FC2C1B150E8}">
      <dgm:prSet/>
      <dgm:spPr/>
      <dgm:t>
        <a:bodyPr/>
        <a:lstStyle/>
        <a:p>
          <a:endParaRPr lang="en-US"/>
        </a:p>
      </dgm:t>
    </dgm:pt>
    <dgm:pt modelId="{D138E51D-86F8-45E8-9C33-EA62D64BE997}">
      <dgm:prSet phldrT="[Text]" phldr="0"/>
      <dgm:spPr/>
      <dgm:t>
        <a:bodyPr/>
        <a:lstStyle/>
        <a:p>
          <a:pPr rtl="0"/>
          <a:r>
            <a:rPr lang="en-US" dirty="0">
              <a:latin typeface="Calibri"/>
              <a:cs typeface="Calibri"/>
            </a:rPr>
            <a:t>69 newly funded projects</a:t>
          </a:r>
        </a:p>
      </dgm:t>
    </dgm:pt>
    <dgm:pt modelId="{C273AE3E-072A-49A9-AFF2-8545B7992A63}" type="parTrans" cxnId="{EB8024A6-851C-41B9-B3B3-9B6BE93A9ABF}">
      <dgm:prSet/>
      <dgm:spPr/>
      <dgm:t>
        <a:bodyPr/>
        <a:lstStyle/>
        <a:p>
          <a:endParaRPr lang="en-US"/>
        </a:p>
      </dgm:t>
    </dgm:pt>
    <dgm:pt modelId="{415E66FD-D0D1-4644-AABF-1DE2C87658F8}" type="sibTrans" cxnId="{EB8024A6-851C-41B9-B3B3-9B6BE93A9ABF}">
      <dgm:prSet/>
      <dgm:spPr/>
      <dgm:t>
        <a:bodyPr/>
        <a:lstStyle/>
        <a:p>
          <a:endParaRPr lang="en-US"/>
        </a:p>
      </dgm:t>
    </dgm:pt>
    <dgm:pt modelId="{1FAA7A08-0D33-4E50-A7EC-171C449A0D13}">
      <dgm:prSet phldr="0"/>
      <dgm:spPr/>
      <dgm:t>
        <a:bodyPr/>
        <a:lstStyle/>
        <a:p>
          <a:pPr rtl="0"/>
          <a:r>
            <a:rPr lang="en-US" dirty="0">
              <a:latin typeface="Calibri Light" panose="020F0302020204030204"/>
            </a:rPr>
            <a:t>871 journal articles</a:t>
          </a:r>
        </a:p>
      </dgm:t>
    </dgm:pt>
    <dgm:pt modelId="{3D149284-6AEC-4C4E-AC77-A7E782472212}" type="parTrans" cxnId="{1BBCF87F-B76C-4D86-B2AC-0DA168210B21}">
      <dgm:prSet/>
      <dgm:spPr/>
    </dgm:pt>
    <dgm:pt modelId="{8D1C5051-0CBD-465E-A807-CB0D3CB4881D}" type="sibTrans" cxnId="{1BBCF87F-B76C-4D86-B2AC-0DA168210B21}">
      <dgm:prSet/>
      <dgm:spPr/>
    </dgm:pt>
    <dgm:pt modelId="{301FFFC1-E7D9-40FC-BF4F-48193FBB46E5}" type="pres">
      <dgm:prSet presAssocID="{E5365B0C-5D7D-45A2-B408-478FD6CA552E}" presName="diagram" presStyleCnt="0">
        <dgm:presLayoutVars>
          <dgm:dir/>
          <dgm:resizeHandles val="exact"/>
        </dgm:presLayoutVars>
      </dgm:prSet>
      <dgm:spPr/>
    </dgm:pt>
    <dgm:pt modelId="{435F96C9-0168-4432-BF08-5EF87A2E6D28}" type="pres">
      <dgm:prSet presAssocID="{4023E091-AD25-4B3A-B8E6-31B8CF456F5F}" presName="node" presStyleLbl="node1" presStyleIdx="0" presStyleCnt="5">
        <dgm:presLayoutVars>
          <dgm:bulletEnabled val="1"/>
        </dgm:presLayoutVars>
      </dgm:prSet>
      <dgm:spPr/>
    </dgm:pt>
    <dgm:pt modelId="{AFA88116-776A-4AC9-8DAB-02B81730637E}" type="pres">
      <dgm:prSet presAssocID="{03E728E7-AE8C-4595-A753-E6BDD724E535}" presName="sibTrans" presStyleCnt="0"/>
      <dgm:spPr/>
    </dgm:pt>
    <dgm:pt modelId="{44F3E310-0067-4F74-9E74-43B791DEFEEF}" type="pres">
      <dgm:prSet presAssocID="{F34EF6FF-C3B4-49B6-8DD5-76649690113E}" presName="node" presStyleLbl="node1" presStyleIdx="1" presStyleCnt="5">
        <dgm:presLayoutVars>
          <dgm:bulletEnabled val="1"/>
        </dgm:presLayoutVars>
      </dgm:prSet>
      <dgm:spPr/>
    </dgm:pt>
    <dgm:pt modelId="{114681E4-20C2-4148-BA49-021261096913}" type="pres">
      <dgm:prSet presAssocID="{DB03CA5F-F397-4AEB-8A11-C90DE8137B56}" presName="sibTrans" presStyleCnt="0"/>
      <dgm:spPr/>
    </dgm:pt>
    <dgm:pt modelId="{81A8A369-EE65-4AD3-A3D2-03C66F06EFE0}" type="pres">
      <dgm:prSet presAssocID="{1FAA7A08-0D33-4E50-A7EC-171C449A0D13}" presName="node" presStyleLbl="node1" presStyleIdx="2" presStyleCnt="5">
        <dgm:presLayoutVars>
          <dgm:bulletEnabled val="1"/>
        </dgm:presLayoutVars>
      </dgm:prSet>
      <dgm:spPr/>
    </dgm:pt>
    <dgm:pt modelId="{6493854B-ABA8-4A6F-A13F-EF731E72BD23}" type="pres">
      <dgm:prSet presAssocID="{8D1C5051-0CBD-465E-A807-CB0D3CB4881D}" presName="sibTrans" presStyleCnt="0"/>
      <dgm:spPr/>
    </dgm:pt>
    <dgm:pt modelId="{2E65ADE9-ADB4-458E-A051-0EB377E2F5A5}" type="pres">
      <dgm:prSet presAssocID="{7CBA26CB-07C7-42B9-B1A9-C1F1374F3E6D}" presName="node" presStyleLbl="node1" presStyleIdx="3" presStyleCnt="5">
        <dgm:presLayoutVars>
          <dgm:bulletEnabled val="1"/>
        </dgm:presLayoutVars>
      </dgm:prSet>
      <dgm:spPr/>
    </dgm:pt>
    <dgm:pt modelId="{E90BC28B-E85B-4976-BD9D-354E6098CC90}" type="pres">
      <dgm:prSet presAssocID="{AF596EDF-E5FE-494F-8F81-BD670B2AD671}" presName="sibTrans" presStyleCnt="0"/>
      <dgm:spPr/>
    </dgm:pt>
    <dgm:pt modelId="{936B013E-4C75-4D1A-A251-D6F9CAE3D84B}" type="pres">
      <dgm:prSet presAssocID="{D138E51D-86F8-45E8-9C33-EA62D64BE997}" presName="node" presStyleLbl="node1" presStyleIdx="4" presStyleCnt="5">
        <dgm:presLayoutVars>
          <dgm:bulletEnabled val="1"/>
        </dgm:presLayoutVars>
      </dgm:prSet>
      <dgm:spPr/>
    </dgm:pt>
  </dgm:ptLst>
  <dgm:cxnLst>
    <dgm:cxn modelId="{11535536-6663-4F43-A8A9-5702CEFC16DA}" type="presOf" srcId="{F34EF6FF-C3B4-49B6-8DD5-76649690113E}" destId="{44F3E310-0067-4F74-9E74-43B791DEFEEF}" srcOrd="0" destOrd="0" presId="urn:microsoft.com/office/officeart/2005/8/layout/default"/>
    <dgm:cxn modelId="{EEB92B4E-D18E-4CED-9B15-2A6C07DF442B}" type="presOf" srcId="{D138E51D-86F8-45E8-9C33-EA62D64BE997}" destId="{936B013E-4C75-4D1A-A251-D6F9CAE3D84B}" srcOrd="0" destOrd="0" presId="urn:microsoft.com/office/officeart/2005/8/layout/default"/>
    <dgm:cxn modelId="{1BBCF87F-B76C-4D86-B2AC-0DA168210B21}" srcId="{E5365B0C-5D7D-45A2-B408-478FD6CA552E}" destId="{1FAA7A08-0D33-4E50-A7EC-171C449A0D13}" srcOrd="2" destOrd="0" parTransId="{3D149284-6AEC-4C4E-AC77-A7E782472212}" sibTransId="{8D1C5051-0CBD-465E-A807-CB0D3CB4881D}"/>
    <dgm:cxn modelId="{EB8024A6-851C-41B9-B3B3-9B6BE93A9ABF}" srcId="{E5365B0C-5D7D-45A2-B408-478FD6CA552E}" destId="{D138E51D-86F8-45E8-9C33-EA62D64BE997}" srcOrd="4" destOrd="0" parTransId="{C273AE3E-072A-49A9-AFF2-8545B7992A63}" sibTransId="{415E66FD-D0D1-4644-AABF-1DE2C87658F8}"/>
    <dgm:cxn modelId="{0C14DABC-341A-4A99-99FF-0A96944A5F3E}" srcId="{E5365B0C-5D7D-45A2-B408-478FD6CA552E}" destId="{F34EF6FF-C3B4-49B6-8DD5-76649690113E}" srcOrd="1" destOrd="0" parTransId="{8ACAB021-8055-406F-B745-FAFEB217ADF3}" sibTransId="{DB03CA5F-F397-4AEB-8A11-C90DE8137B56}"/>
    <dgm:cxn modelId="{B69F2CCE-C651-4541-B8D6-6FC2C1B150E8}" srcId="{E5365B0C-5D7D-45A2-B408-478FD6CA552E}" destId="{7CBA26CB-07C7-42B9-B1A9-C1F1374F3E6D}" srcOrd="3" destOrd="0" parTransId="{A4EC6A51-8D14-42DD-B45F-E92857597D91}" sibTransId="{AF596EDF-E5FE-494F-8F81-BD670B2AD671}"/>
    <dgm:cxn modelId="{7E9BDBD1-573F-4733-AC7B-841E4FE34DEE}" type="presOf" srcId="{E5365B0C-5D7D-45A2-B408-478FD6CA552E}" destId="{301FFFC1-E7D9-40FC-BF4F-48193FBB46E5}" srcOrd="0" destOrd="0" presId="urn:microsoft.com/office/officeart/2005/8/layout/default"/>
    <dgm:cxn modelId="{2B962DD8-F369-48B1-8CD9-D5660F437845}" type="presOf" srcId="{1FAA7A08-0D33-4E50-A7EC-171C449A0D13}" destId="{81A8A369-EE65-4AD3-A3D2-03C66F06EFE0}" srcOrd="0" destOrd="0" presId="urn:microsoft.com/office/officeart/2005/8/layout/default"/>
    <dgm:cxn modelId="{DE3605DC-496D-43DB-8800-40090BBCA44A}" srcId="{E5365B0C-5D7D-45A2-B408-478FD6CA552E}" destId="{4023E091-AD25-4B3A-B8E6-31B8CF456F5F}" srcOrd="0" destOrd="0" parTransId="{4DEBE9BB-B68F-4E03-9055-13B1E7BCBEF2}" sibTransId="{03E728E7-AE8C-4595-A753-E6BDD724E535}"/>
    <dgm:cxn modelId="{4139D2E4-C019-483F-A0BF-6FDEBB9F6A0F}" type="presOf" srcId="{7CBA26CB-07C7-42B9-B1A9-C1F1374F3E6D}" destId="{2E65ADE9-ADB4-458E-A051-0EB377E2F5A5}" srcOrd="0" destOrd="0" presId="urn:microsoft.com/office/officeart/2005/8/layout/default"/>
    <dgm:cxn modelId="{017960F6-57F7-455E-89E0-7A948ECEB64F}" type="presOf" srcId="{4023E091-AD25-4B3A-B8E6-31B8CF456F5F}" destId="{435F96C9-0168-4432-BF08-5EF87A2E6D28}" srcOrd="0" destOrd="0" presId="urn:microsoft.com/office/officeart/2005/8/layout/default"/>
    <dgm:cxn modelId="{B9600E46-7B34-433D-ABA1-14DCAF9F28EF}" type="presParOf" srcId="{301FFFC1-E7D9-40FC-BF4F-48193FBB46E5}" destId="{435F96C9-0168-4432-BF08-5EF87A2E6D28}" srcOrd="0" destOrd="0" presId="urn:microsoft.com/office/officeart/2005/8/layout/default"/>
    <dgm:cxn modelId="{A9C507D9-C93B-47F6-B8D7-E125B3C1E08C}" type="presParOf" srcId="{301FFFC1-E7D9-40FC-BF4F-48193FBB46E5}" destId="{AFA88116-776A-4AC9-8DAB-02B81730637E}" srcOrd="1" destOrd="0" presId="urn:microsoft.com/office/officeart/2005/8/layout/default"/>
    <dgm:cxn modelId="{D7C6E04A-2BCC-46A1-A956-F13BEC269192}" type="presParOf" srcId="{301FFFC1-E7D9-40FC-BF4F-48193FBB46E5}" destId="{44F3E310-0067-4F74-9E74-43B791DEFEEF}" srcOrd="2" destOrd="0" presId="urn:microsoft.com/office/officeart/2005/8/layout/default"/>
    <dgm:cxn modelId="{3F76AAA0-98E9-4EDA-8939-CA3DC00CEC5E}" type="presParOf" srcId="{301FFFC1-E7D9-40FC-BF4F-48193FBB46E5}" destId="{114681E4-20C2-4148-BA49-021261096913}" srcOrd="3" destOrd="0" presId="urn:microsoft.com/office/officeart/2005/8/layout/default"/>
    <dgm:cxn modelId="{D3E79A5F-F149-40BB-99BD-BC1D944BE5D3}" type="presParOf" srcId="{301FFFC1-E7D9-40FC-BF4F-48193FBB46E5}" destId="{81A8A369-EE65-4AD3-A3D2-03C66F06EFE0}" srcOrd="4" destOrd="0" presId="urn:microsoft.com/office/officeart/2005/8/layout/default"/>
    <dgm:cxn modelId="{67E1553E-B467-4BD9-88C3-A0181BB35A80}" type="presParOf" srcId="{301FFFC1-E7D9-40FC-BF4F-48193FBB46E5}" destId="{6493854B-ABA8-4A6F-A13F-EF731E72BD23}" srcOrd="5" destOrd="0" presId="urn:microsoft.com/office/officeart/2005/8/layout/default"/>
    <dgm:cxn modelId="{FD29DDA3-01A0-4194-8B5F-BA1BF6DF8C90}" type="presParOf" srcId="{301FFFC1-E7D9-40FC-BF4F-48193FBB46E5}" destId="{2E65ADE9-ADB4-458E-A051-0EB377E2F5A5}" srcOrd="6" destOrd="0" presId="urn:microsoft.com/office/officeart/2005/8/layout/default"/>
    <dgm:cxn modelId="{269D1747-E461-43CC-9C34-DF79254F25E8}" type="presParOf" srcId="{301FFFC1-E7D9-40FC-BF4F-48193FBB46E5}" destId="{E90BC28B-E85B-4976-BD9D-354E6098CC90}" srcOrd="7" destOrd="0" presId="urn:microsoft.com/office/officeart/2005/8/layout/default"/>
    <dgm:cxn modelId="{FD51F8C8-EEF8-4D56-8F0F-4C94F0AE5710}" type="presParOf" srcId="{301FFFC1-E7D9-40FC-BF4F-48193FBB46E5}" destId="{936B013E-4C75-4D1A-A251-D6F9CAE3D84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140597-B54A-46B6-A383-B7F977B7DC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7D4B66D-055B-408A-95A6-2D76EAD06522}">
      <dgm:prSet phldrT="[Text]"/>
      <dgm:spPr/>
      <dgm:t>
        <a:bodyPr/>
        <a:lstStyle/>
        <a:p>
          <a:r>
            <a:rPr lang="en-US" dirty="0"/>
            <a:t>Candidate priorities for VA Strategic Plan</a:t>
          </a:r>
        </a:p>
        <a:p>
          <a:r>
            <a:rPr lang="en-US" dirty="0"/>
            <a:t>Measures of Impact</a:t>
          </a:r>
        </a:p>
        <a:p>
          <a:r>
            <a:rPr lang="en-US" dirty="0"/>
            <a:t>Ongoing Input</a:t>
          </a:r>
        </a:p>
      </dgm:t>
    </dgm:pt>
    <dgm:pt modelId="{C42EEB6F-E239-4172-A2D1-E8C95759BDC1}" type="parTrans" cxnId="{8BF3410B-8F6F-4BDE-A930-84EF2D3C875A}">
      <dgm:prSet/>
      <dgm:spPr/>
      <dgm:t>
        <a:bodyPr/>
        <a:lstStyle/>
        <a:p>
          <a:endParaRPr lang="en-US"/>
        </a:p>
      </dgm:t>
    </dgm:pt>
    <dgm:pt modelId="{25F14E1E-EB8C-4F19-8140-5491A9E8A36D}" type="sibTrans" cxnId="{8BF3410B-8F6F-4BDE-A930-84EF2D3C875A}">
      <dgm:prSet/>
      <dgm:spPr/>
      <dgm:t>
        <a:bodyPr/>
        <a:lstStyle/>
        <a:p>
          <a:endParaRPr lang="en-US"/>
        </a:p>
      </dgm:t>
    </dgm:pt>
    <dgm:pt modelId="{FF618BB9-6D6D-424D-B7D9-45A011EECC7A}">
      <dgm:prSet phldrT="[Text]"/>
      <dgm:spPr/>
      <dgm:t>
        <a:bodyPr/>
        <a:lstStyle/>
        <a:p>
          <a:r>
            <a:rPr lang="en-US" dirty="0"/>
            <a:t>Phase I: Identify care gaps and unanswered questions (e.g., environmental scan, evidence inventories or reviews, VA program office strategic plans)</a:t>
          </a:r>
        </a:p>
      </dgm:t>
    </dgm:pt>
    <dgm:pt modelId="{9019D3F0-3756-466E-A0E9-EDE6F334831C}" type="parTrans" cxnId="{D9C88FAA-1B35-47D8-BA2A-5550AFC2A0E5}">
      <dgm:prSet/>
      <dgm:spPr/>
      <dgm:t>
        <a:bodyPr/>
        <a:lstStyle/>
        <a:p>
          <a:endParaRPr lang="en-US"/>
        </a:p>
      </dgm:t>
    </dgm:pt>
    <dgm:pt modelId="{7E13AC35-3F65-4ACF-BD6E-0E8BB3F15FC2}" type="sibTrans" cxnId="{D9C88FAA-1B35-47D8-BA2A-5550AFC2A0E5}">
      <dgm:prSet/>
      <dgm:spPr/>
      <dgm:t>
        <a:bodyPr/>
        <a:lstStyle/>
        <a:p>
          <a:endParaRPr lang="en-US"/>
        </a:p>
      </dgm:t>
    </dgm:pt>
    <dgm:pt modelId="{5CA76A74-DB83-4FD9-A21E-8E53AB6C93BC}">
      <dgm:prSet phldrT="[Text]"/>
      <dgm:spPr/>
      <dgm:t>
        <a:bodyPr/>
        <a:lstStyle/>
        <a:p>
          <a:r>
            <a:rPr lang="en-US" dirty="0"/>
            <a:t>Phase II: Refine priorities using concurrent processes: national surveys/live voting &amp; focus groups with Veteran, provider, leader, investigator groups</a:t>
          </a:r>
        </a:p>
      </dgm:t>
    </dgm:pt>
    <dgm:pt modelId="{5D2DC5F8-6DA9-4716-96DC-069770937161}" type="parTrans" cxnId="{F9C9DE73-CF69-452E-B640-A9D330D8557E}">
      <dgm:prSet/>
      <dgm:spPr/>
      <dgm:t>
        <a:bodyPr/>
        <a:lstStyle/>
        <a:p>
          <a:endParaRPr lang="en-US"/>
        </a:p>
      </dgm:t>
    </dgm:pt>
    <dgm:pt modelId="{9474CCF4-5508-4290-B7FF-479B591AEC2F}" type="sibTrans" cxnId="{F9C9DE73-CF69-452E-B640-A9D330D8557E}">
      <dgm:prSet/>
      <dgm:spPr/>
      <dgm:t>
        <a:bodyPr/>
        <a:lstStyle/>
        <a:p>
          <a:endParaRPr lang="en-US"/>
        </a:p>
      </dgm:t>
    </dgm:pt>
    <dgm:pt modelId="{404B8007-5BE0-489E-A313-B56AC779D017}">
      <dgm:prSet phldrT="[Text]"/>
      <dgm:spPr/>
      <dgm:t>
        <a:bodyPr/>
        <a:lstStyle/>
        <a:p>
          <a:r>
            <a:rPr lang="en-US" dirty="0"/>
            <a:t>Phase III: Delphi consensus panel with interested party representatives rank priorities on urgency, impact, feasibility, identify impact metrics</a:t>
          </a:r>
        </a:p>
      </dgm:t>
    </dgm:pt>
    <dgm:pt modelId="{E6CC81CE-5E44-41C8-92E7-6F8A3FFFB84E}" type="parTrans" cxnId="{E90DB2AE-2684-4975-A233-60CC4A581074}">
      <dgm:prSet/>
      <dgm:spPr/>
      <dgm:t>
        <a:bodyPr/>
        <a:lstStyle/>
        <a:p>
          <a:endParaRPr lang="en-US"/>
        </a:p>
      </dgm:t>
    </dgm:pt>
    <dgm:pt modelId="{307B3A02-4848-4BC0-B645-ED2904CB035A}" type="sibTrans" cxnId="{E90DB2AE-2684-4975-A233-60CC4A581074}">
      <dgm:prSet/>
      <dgm:spPr/>
      <dgm:t>
        <a:bodyPr/>
        <a:lstStyle/>
        <a:p>
          <a:endParaRPr lang="en-US"/>
        </a:p>
      </dgm:t>
    </dgm:pt>
    <dgm:pt modelId="{A6EE57D1-13C1-4D5B-A487-3984F4B6AFBF}" type="pres">
      <dgm:prSet presAssocID="{73140597-B54A-46B6-A383-B7F977B7DC44}" presName="cycle" presStyleCnt="0">
        <dgm:presLayoutVars>
          <dgm:chMax val="1"/>
          <dgm:dir/>
          <dgm:animLvl val="ctr"/>
          <dgm:resizeHandles val="exact"/>
        </dgm:presLayoutVars>
      </dgm:prSet>
      <dgm:spPr/>
    </dgm:pt>
    <dgm:pt modelId="{F9FF57C2-E278-4ABE-8A74-F4B94C237AA8}" type="pres">
      <dgm:prSet presAssocID="{77D4B66D-055B-408A-95A6-2D76EAD06522}" presName="centerShape" presStyleLbl="node0" presStyleIdx="0" presStyleCnt="1"/>
      <dgm:spPr/>
    </dgm:pt>
    <dgm:pt modelId="{5325B7C5-BDD3-4EAA-BE52-1C87C51992C6}" type="pres">
      <dgm:prSet presAssocID="{9019D3F0-3756-466E-A0E9-EDE6F334831C}" presName="parTrans" presStyleLbl="bgSibTrans2D1" presStyleIdx="0" presStyleCnt="3"/>
      <dgm:spPr/>
    </dgm:pt>
    <dgm:pt modelId="{A8F09999-18BD-4D38-A6AD-C7264147FF72}" type="pres">
      <dgm:prSet presAssocID="{FF618BB9-6D6D-424D-B7D9-45A011EECC7A}" presName="node" presStyleLbl="node1" presStyleIdx="0" presStyleCnt="3">
        <dgm:presLayoutVars>
          <dgm:bulletEnabled val="1"/>
        </dgm:presLayoutVars>
      </dgm:prSet>
      <dgm:spPr/>
    </dgm:pt>
    <dgm:pt modelId="{C82ACCF6-5EBF-45F9-A2B0-B384FC46BAE3}" type="pres">
      <dgm:prSet presAssocID="{5D2DC5F8-6DA9-4716-96DC-069770937161}" presName="parTrans" presStyleLbl="bgSibTrans2D1" presStyleIdx="1" presStyleCnt="3"/>
      <dgm:spPr/>
    </dgm:pt>
    <dgm:pt modelId="{AB151650-3EA9-41FC-8EC1-BAEEDB6465E0}" type="pres">
      <dgm:prSet presAssocID="{5CA76A74-DB83-4FD9-A21E-8E53AB6C93BC}" presName="node" presStyleLbl="node1" presStyleIdx="1" presStyleCnt="3">
        <dgm:presLayoutVars>
          <dgm:bulletEnabled val="1"/>
        </dgm:presLayoutVars>
      </dgm:prSet>
      <dgm:spPr/>
    </dgm:pt>
    <dgm:pt modelId="{F051E436-78C7-484F-AF0E-B67CA4E8CB87}" type="pres">
      <dgm:prSet presAssocID="{E6CC81CE-5E44-41C8-92E7-6F8A3FFFB84E}" presName="parTrans" presStyleLbl="bgSibTrans2D1" presStyleIdx="2" presStyleCnt="3"/>
      <dgm:spPr/>
    </dgm:pt>
    <dgm:pt modelId="{79E43712-7D13-4C11-B74A-79857435A127}" type="pres">
      <dgm:prSet presAssocID="{404B8007-5BE0-489E-A313-B56AC779D017}" presName="node" presStyleLbl="node1" presStyleIdx="2" presStyleCnt="3" custRadScaleRad="93128" custRadScaleInc="-2998">
        <dgm:presLayoutVars>
          <dgm:bulletEnabled val="1"/>
        </dgm:presLayoutVars>
      </dgm:prSet>
      <dgm:spPr/>
    </dgm:pt>
  </dgm:ptLst>
  <dgm:cxnLst>
    <dgm:cxn modelId="{8BF3410B-8F6F-4BDE-A930-84EF2D3C875A}" srcId="{73140597-B54A-46B6-A383-B7F977B7DC44}" destId="{77D4B66D-055B-408A-95A6-2D76EAD06522}" srcOrd="0" destOrd="0" parTransId="{C42EEB6F-E239-4172-A2D1-E8C95759BDC1}" sibTransId="{25F14E1E-EB8C-4F19-8140-5491A9E8A36D}"/>
    <dgm:cxn modelId="{76BDC80F-65AD-4B31-9A25-32EE2AECA34C}" type="presOf" srcId="{E6CC81CE-5E44-41C8-92E7-6F8A3FFFB84E}" destId="{F051E436-78C7-484F-AF0E-B67CA4E8CB87}" srcOrd="0" destOrd="0" presId="urn:microsoft.com/office/officeart/2005/8/layout/radial4"/>
    <dgm:cxn modelId="{57E04E21-06D2-4427-81B4-0F8C869D652F}" type="presOf" srcId="{404B8007-5BE0-489E-A313-B56AC779D017}" destId="{79E43712-7D13-4C11-B74A-79857435A127}" srcOrd="0" destOrd="0" presId="urn:microsoft.com/office/officeart/2005/8/layout/radial4"/>
    <dgm:cxn modelId="{2AE3E429-C703-4EE3-8068-AEA3DCB265A6}" type="presOf" srcId="{5D2DC5F8-6DA9-4716-96DC-069770937161}" destId="{C82ACCF6-5EBF-45F9-A2B0-B384FC46BAE3}" srcOrd="0" destOrd="0" presId="urn:microsoft.com/office/officeart/2005/8/layout/radial4"/>
    <dgm:cxn modelId="{5E85725F-CEC2-4E00-B1D7-F9BD96BB0D46}" type="presOf" srcId="{FF618BB9-6D6D-424D-B7D9-45A011EECC7A}" destId="{A8F09999-18BD-4D38-A6AD-C7264147FF72}" srcOrd="0" destOrd="0" presId="urn:microsoft.com/office/officeart/2005/8/layout/radial4"/>
    <dgm:cxn modelId="{A97C6A41-FFA7-4942-9D4A-7F1D2568DDC3}" type="presOf" srcId="{5CA76A74-DB83-4FD9-A21E-8E53AB6C93BC}" destId="{AB151650-3EA9-41FC-8EC1-BAEEDB6465E0}" srcOrd="0" destOrd="0" presId="urn:microsoft.com/office/officeart/2005/8/layout/radial4"/>
    <dgm:cxn modelId="{F9C9DE73-CF69-452E-B640-A9D330D8557E}" srcId="{77D4B66D-055B-408A-95A6-2D76EAD06522}" destId="{5CA76A74-DB83-4FD9-A21E-8E53AB6C93BC}" srcOrd="1" destOrd="0" parTransId="{5D2DC5F8-6DA9-4716-96DC-069770937161}" sibTransId="{9474CCF4-5508-4290-B7FF-479B591AEC2F}"/>
    <dgm:cxn modelId="{1668B59A-B169-4B80-9E94-DEA3469572B9}" type="presOf" srcId="{73140597-B54A-46B6-A383-B7F977B7DC44}" destId="{A6EE57D1-13C1-4D5B-A487-3984F4B6AFBF}" srcOrd="0" destOrd="0" presId="urn:microsoft.com/office/officeart/2005/8/layout/radial4"/>
    <dgm:cxn modelId="{A2B33CA1-68E8-440E-B188-710F4D679F23}" type="presOf" srcId="{77D4B66D-055B-408A-95A6-2D76EAD06522}" destId="{F9FF57C2-E278-4ABE-8A74-F4B94C237AA8}" srcOrd="0" destOrd="0" presId="urn:microsoft.com/office/officeart/2005/8/layout/radial4"/>
    <dgm:cxn modelId="{D9C88FAA-1B35-47D8-BA2A-5550AFC2A0E5}" srcId="{77D4B66D-055B-408A-95A6-2D76EAD06522}" destId="{FF618BB9-6D6D-424D-B7D9-45A011EECC7A}" srcOrd="0" destOrd="0" parTransId="{9019D3F0-3756-466E-A0E9-EDE6F334831C}" sibTransId="{7E13AC35-3F65-4ACF-BD6E-0E8BB3F15FC2}"/>
    <dgm:cxn modelId="{D33A21AD-C8CF-441E-B6D8-CD5BAADF6590}" type="presOf" srcId="{9019D3F0-3756-466E-A0E9-EDE6F334831C}" destId="{5325B7C5-BDD3-4EAA-BE52-1C87C51992C6}" srcOrd="0" destOrd="0" presId="urn:microsoft.com/office/officeart/2005/8/layout/radial4"/>
    <dgm:cxn modelId="{E90DB2AE-2684-4975-A233-60CC4A581074}" srcId="{77D4B66D-055B-408A-95A6-2D76EAD06522}" destId="{404B8007-5BE0-489E-A313-B56AC779D017}" srcOrd="2" destOrd="0" parTransId="{E6CC81CE-5E44-41C8-92E7-6F8A3FFFB84E}" sibTransId="{307B3A02-4848-4BC0-B645-ED2904CB035A}"/>
    <dgm:cxn modelId="{566F2C06-8706-449F-8A5A-C020D036C7A8}" type="presParOf" srcId="{A6EE57D1-13C1-4D5B-A487-3984F4B6AFBF}" destId="{F9FF57C2-E278-4ABE-8A74-F4B94C237AA8}" srcOrd="0" destOrd="0" presId="urn:microsoft.com/office/officeart/2005/8/layout/radial4"/>
    <dgm:cxn modelId="{0A9B6651-92BF-47A0-BC15-5ADC460FD62C}" type="presParOf" srcId="{A6EE57D1-13C1-4D5B-A487-3984F4B6AFBF}" destId="{5325B7C5-BDD3-4EAA-BE52-1C87C51992C6}" srcOrd="1" destOrd="0" presId="urn:microsoft.com/office/officeart/2005/8/layout/radial4"/>
    <dgm:cxn modelId="{4DC5FC8E-A466-4782-A81D-9B229A7E5CD9}" type="presParOf" srcId="{A6EE57D1-13C1-4D5B-A487-3984F4B6AFBF}" destId="{A8F09999-18BD-4D38-A6AD-C7264147FF72}" srcOrd="2" destOrd="0" presId="urn:microsoft.com/office/officeart/2005/8/layout/radial4"/>
    <dgm:cxn modelId="{276CA80A-F9FC-4612-B334-DE6E2AE2BA28}" type="presParOf" srcId="{A6EE57D1-13C1-4D5B-A487-3984F4B6AFBF}" destId="{C82ACCF6-5EBF-45F9-A2B0-B384FC46BAE3}" srcOrd="3" destOrd="0" presId="urn:microsoft.com/office/officeart/2005/8/layout/radial4"/>
    <dgm:cxn modelId="{021E7297-EACD-4977-8130-BB3F8E093B8B}" type="presParOf" srcId="{A6EE57D1-13C1-4D5B-A487-3984F4B6AFBF}" destId="{AB151650-3EA9-41FC-8EC1-BAEEDB6465E0}" srcOrd="4" destOrd="0" presId="urn:microsoft.com/office/officeart/2005/8/layout/radial4"/>
    <dgm:cxn modelId="{C1114FB2-688F-482F-87C8-14BD10D684AE}" type="presParOf" srcId="{A6EE57D1-13C1-4D5B-A487-3984F4B6AFBF}" destId="{F051E436-78C7-484F-AF0E-B67CA4E8CB87}" srcOrd="5" destOrd="0" presId="urn:microsoft.com/office/officeart/2005/8/layout/radial4"/>
    <dgm:cxn modelId="{1A15504A-AD45-47A0-8149-B5C50B953051}" type="presParOf" srcId="{A6EE57D1-13C1-4D5B-A487-3984F4B6AFBF}" destId="{79E43712-7D13-4C11-B74A-79857435A12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51B522-2D69-40EF-9BF4-39D54AFBD0B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3362F60-2B5E-4F45-9A03-84F63CFB2AA6}">
      <dgm:prSet phldrT="[Text]"/>
      <dgm:spPr>
        <a:solidFill>
          <a:srgbClr val="003F72"/>
        </a:solidFill>
      </dgm:spPr>
      <dgm:t>
        <a:bodyPr/>
        <a:lstStyle/>
        <a:p>
          <a:r>
            <a:rPr lang="en-US" dirty="0">
              <a:latin typeface="Arial" panose="020B0604020202020204" pitchFamily="34" charset="0"/>
              <a:cs typeface="Arial" panose="020B0604020202020204" pitchFamily="34" charset="0"/>
            </a:rPr>
            <a:t>Capacity-Building</a:t>
          </a:r>
        </a:p>
      </dgm:t>
    </dgm:pt>
    <dgm:pt modelId="{D5845621-684D-4170-B31A-79431A8138A0}" type="parTrans" cxnId="{F4D5F6D1-ED30-447E-936D-0C7319C697EE}">
      <dgm:prSet/>
      <dgm:spPr/>
      <dgm:t>
        <a:bodyPr/>
        <a:lstStyle/>
        <a:p>
          <a:endParaRPr lang="en-US">
            <a:latin typeface="Arial" panose="020B0604020202020204" pitchFamily="34" charset="0"/>
            <a:cs typeface="Arial" panose="020B0604020202020204" pitchFamily="34" charset="0"/>
          </a:endParaRPr>
        </a:p>
      </dgm:t>
    </dgm:pt>
    <dgm:pt modelId="{5A9DFCFA-C138-4D57-A24D-065968003C56}" type="sibTrans" cxnId="{F4D5F6D1-ED30-447E-936D-0C7319C697EE}">
      <dgm:prSet/>
      <dgm:spPr/>
      <dgm:t>
        <a:bodyPr/>
        <a:lstStyle/>
        <a:p>
          <a:endParaRPr lang="en-US">
            <a:latin typeface="Arial" panose="020B0604020202020204" pitchFamily="34" charset="0"/>
            <a:cs typeface="Arial" panose="020B0604020202020204" pitchFamily="34" charset="0"/>
          </a:endParaRPr>
        </a:p>
      </dgm:t>
    </dgm:pt>
    <dgm:pt modelId="{7AB3249E-754C-4CDE-AB46-95217D98E6FB}">
      <dgm:prSet phldrT="[Text]"/>
      <dgm:spPr/>
      <dgm:t>
        <a:bodyPr/>
        <a:lstStyle/>
        <a:p>
          <a:r>
            <a:rPr lang="en-US" dirty="0">
              <a:latin typeface="Arial" panose="020B0604020202020204" pitchFamily="34" charset="0"/>
              <a:cs typeface="Arial" panose="020B0604020202020204" pitchFamily="34" charset="0"/>
            </a:rPr>
            <a:t>HSR Pilots</a:t>
          </a:r>
        </a:p>
        <a:p>
          <a:r>
            <a:rPr lang="en-US" dirty="0">
              <a:latin typeface="Arial" panose="020B0604020202020204" pitchFamily="34" charset="0"/>
              <a:cs typeface="Arial" panose="020B0604020202020204" pitchFamily="34" charset="0"/>
            </a:rPr>
            <a:t>HSR Researchers in Residence</a:t>
          </a:r>
        </a:p>
        <a:p>
          <a:r>
            <a:rPr lang="en-US" dirty="0">
              <a:latin typeface="Arial" panose="020B0604020202020204" pitchFamily="34" charset="0"/>
              <a:cs typeface="Arial" panose="020B0604020202020204" pitchFamily="34" charset="0"/>
            </a:rPr>
            <a:t>HSR &amp; QUERI Career Development (ADIL)</a:t>
          </a:r>
        </a:p>
        <a:p>
          <a:r>
            <a:rPr lang="en-US" dirty="0">
              <a:latin typeface="Arial" panose="020B0604020202020204" pitchFamily="34" charset="0"/>
              <a:cs typeface="Arial" panose="020B0604020202020204" pitchFamily="34" charset="0"/>
            </a:rPr>
            <a:t>QUERI Rapid Response Teams</a:t>
          </a:r>
        </a:p>
        <a:p>
          <a:endParaRPr lang="en-US" dirty="0">
            <a:latin typeface="Arial" panose="020B0604020202020204" pitchFamily="34" charset="0"/>
            <a:cs typeface="Arial" panose="020B0604020202020204" pitchFamily="34" charset="0"/>
          </a:endParaRPr>
        </a:p>
      </dgm:t>
    </dgm:pt>
    <dgm:pt modelId="{D3FC1F7E-35B0-4776-AA2D-94DA7BBBC01E}" type="parTrans" cxnId="{E9AFD079-2623-4DF7-B9F4-DE5A453E4CF9}">
      <dgm:prSet/>
      <dgm:spPr/>
      <dgm:t>
        <a:bodyPr/>
        <a:lstStyle/>
        <a:p>
          <a:endParaRPr lang="en-US">
            <a:latin typeface="Arial" panose="020B0604020202020204" pitchFamily="34" charset="0"/>
            <a:cs typeface="Arial" panose="020B0604020202020204" pitchFamily="34" charset="0"/>
          </a:endParaRPr>
        </a:p>
      </dgm:t>
    </dgm:pt>
    <dgm:pt modelId="{B248A41A-6687-4F19-9AC1-F0D2D3050AF7}" type="sibTrans" cxnId="{E9AFD079-2623-4DF7-B9F4-DE5A453E4CF9}">
      <dgm:prSet/>
      <dgm:spPr/>
      <dgm:t>
        <a:bodyPr/>
        <a:lstStyle/>
        <a:p>
          <a:endParaRPr lang="en-US">
            <a:latin typeface="Arial" panose="020B0604020202020204" pitchFamily="34" charset="0"/>
            <a:cs typeface="Arial" panose="020B0604020202020204" pitchFamily="34" charset="0"/>
          </a:endParaRPr>
        </a:p>
      </dgm:t>
    </dgm:pt>
    <dgm:pt modelId="{089BA626-EEAB-4F34-9CDA-4F0B3BE0D2A6}">
      <dgm:prSet phldrT="[Text]"/>
      <dgm:spPr>
        <a:solidFill>
          <a:srgbClr val="0082BA"/>
        </a:solidFill>
      </dgm:spPr>
      <dgm:t>
        <a:bodyPr/>
        <a:lstStyle/>
        <a:p>
          <a:r>
            <a:rPr lang="en-US" dirty="0">
              <a:latin typeface="Arial" panose="020B0604020202020204" pitchFamily="34" charset="0"/>
              <a:cs typeface="Arial" panose="020B0604020202020204" pitchFamily="34" charset="0"/>
            </a:rPr>
            <a:t>Research &amp; Evaluation</a:t>
          </a:r>
        </a:p>
      </dgm:t>
    </dgm:pt>
    <dgm:pt modelId="{713AB4FC-0A25-4426-9CEE-FF1A59C056CB}" type="parTrans" cxnId="{F8123EA0-3CEB-4A88-9351-5AA4DE0A825B}">
      <dgm:prSet/>
      <dgm:spPr/>
      <dgm:t>
        <a:bodyPr/>
        <a:lstStyle/>
        <a:p>
          <a:endParaRPr lang="en-US">
            <a:latin typeface="Arial" panose="020B0604020202020204" pitchFamily="34" charset="0"/>
            <a:cs typeface="Arial" panose="020B0604020202020204" pitchFamily="34" charset="0"/>
          </a:endParaRPr>
        </a:p>
      </dgm:t>
    </dgm:pt>
    <dgm:pt modelId="{CCE21FC8-DFA4-48BE-BD58-A0036DB4E10F}" type="sibTrans" cxnId="{F8123EA0-3CEB-4A88-9351-5AA4DE0A825B}">
      <dgm:prSet/>
      <dgm:spPr/>
      <dgm:t>
        <a:bodyPr/>
        <a:lstStyle/>
        <a:p>
          <a:endParaRPr lang="en-US">
            <a:latin typeface="Arial" panose="020B0604020202020204" pitchFamily="34" charset="0"/>
            <a:cs typeface="Arial" panose="020B0604020202020204" pitchFamily="34" charset="0"/>
          </a:endParaRPr>
        </a:p>
      </dgm:t>
    </dgm:pt>
    <dgm:pt modelId="{EF69319B-9D81-461A-90EE-A1C90FE99758}">
      <dgm:prSet phldrT="[Text]"/>
      <dgm:spPr/>
      <dgm:t>
        <a:bodyPr/>
        <a:lstStyle/>
        <a:p>
          <a:r>
            <a:rPr lang="en-US" dirty="0">
              <a:latin typeface="Arial" panose="020B0604020202020204" pitchFamily="34" charset="0"/>
              <a:cs typeface="Arial" panose="020B0604020202020204" pitchFamily="34" charset="0"/>
            </a:rPr>
            <a:t>HSR Investigator Initiated Research</a:t>
          </a:r>
        </a:p>
        <a:p>
          <a:r>
            <a:rPr lang="en-US" dirty="0">
              <a:latin typeface="Arial" panose="020B0604020202020204" pitchFamily="34" charset="0"/>
              <a:cs typeface="Arial" panose="020B0604020202020204" pitchFamily="34" charset="0"/>
            </a:rPr>
            <a:t>HSR Service-directed Research</a:t>
          </a:r>
        </a:p>
        <a:p>
          <a:r>
            <a:rPr lang="en-US" dirty="0">
              <a:latin typeface="Arial" panose="020B0604020202020204" pitchFamily="34" charset="0"/>
              <a:cs typeface="Arial" panose="020B0604020202020204" pitchFamily="34" charset="0"/>
            </a:rPr>
            <a:t>QUERI Partnered Evaluation Initiatives</a:t>
          </a:r>
        </a:p>
        <a:p>
          <a:r>
            <a:rPr lang="en-US" dirty="0">
              <a:latin typeface="Arial" panose="020B0604020202020204" pitchFamily="34" charset="0"/>
              <a:cs typeface="Arial" panose="020B0604020202020204" pitchFamily="34" charset="0"/>
            </a:rPr>
            <a:t>QUERI Evidence-based Policy Evaluation Centers</a:t>
          </a:r>
        </a:p>
      </dgm:t>
    </dgm:pt>
    <dgm:pt modelId="{D6A3D241-75BF-4EF3-8A18-E22C15542930}" type="parTrans" cxnId="{C9E83E0C-4D10-4F3E-AEA3-99EDB4706E55}">
      <dgm:prSet/>
      <dgm:spPr/>
      <dgm:t>
        <a:bodyPr/>
        <a:lstStyle/>
        <a:p>
          <a:endParaRPr lang="en-US">
            <a:latin typeface="Arial" panose="020B0604020202020204" pitchFamily="34" charset="0"/>
            <a:cs typeface="Arial" panose="020B0604020202020204" pitchFamily="34" charset="0"/>
          </a:endParaRPr>
        </a:p>
      </dgm:t>
    </dgm:pt>
    <dgm:pt modelId="{40DAE44D-52C2-470B-961F-012DA46CC01A}" type="sibTrans" cxnId="{C9E83E0C-4D10-4F3E-AEA3-99EDB4706E55}">
      <dgm:prSet/>
      <dgm:spPr/>
      <dgm:t>
        <a:bodyPr/>
        <a:lstStyle/>
        <a:p>
          <a:endParaRPr lang="en-US">
            <a:latin typeface="Arial" panose="020B0604020202020204" pitchFamily="34" charset="0"/>
            <a:cs typeface="Arial" panose="020B0604020202020204" pitchFamily="34" charset="0"/>
          </a:endParaRPr>
        </a:p>
      </dgm:t>
    </dgm:pt>
    <dgm:pt modelId="{A5EDF9D9-0843-4A72-91C9-991407C3C54A}">
      <dgm:prSet phldrT="[Text]"/>
      <dgm:spPr>
        <a:solidFill>
          <a:srgbClr val="7A9A01"/>
        </a:solidFill>
      </dgm:spPr>
      <dgm:t>
        <a:bodyPr/>
        <a:lstStyle/>
        <a:p>
          <a:r>
            <a:rPr lang="en-US" dirty="0">
              <a:latin typeface="Arial" panose="020B0604020202020204" pitchFamily="34" charset="0"/>
              <a:cs typeface="Arial" panose="020B0604020202020204" pitchFamily="34" charset="0"/>
            </a:rPr>
            <a:t>Scale-up, Sustain</a:t>
          </a:r>
        </a:p>
      </dgm:t>
    </dgm:pt>
    <dgm:pt modelId="{D3852F98-4E11-4D5C-BB8B-D07E5EED6FCD}" type="parTrans" cxnId="{9C264EC4-8A57-4C8C-B20C-0E9E8C66ED91}">
      <dgm:prSet/>
      <dgm:spPr/>
      <dgm:t>
        <a:bodyPr/>
        <a:lstStyle/>
        <a:p>
          <a:endParaRPr lang="en-US">
            <a:latin typeface="Arial" panose="020B0604020202020204" pitchFamily="34" charset="0"/>
            <a:cs typeface="Arial" panose="020B0604020202020204" pitchFamily="34" charset="0"/>
          </a:endParaRPr>
        </a:p>
      </dgm:t>
    </dgm:pt>
    <dgm:pt modelId="{EF9F04D1-9B61-4F6A-94D0-07A2136DCA3C}" type="sibTrans" cxnId="{9C264EC4-8A57-4C8C-B20C-0E9E8C66ED91}">
      <dgm:prSet/>
      <dgm:spPr/>
      <dgm:t>
        <a:bodyPr/>
        <a:lstStyle/>
        <a:p>
          <a:endParaRPr lang="en-US">
            <a:latin typeface="Arial" panose="020B0604020202020204" pitchFamily="34" charset="0"/>
            <a:cs typeface="Arial" panose="020B0604020202020204" pitchFamily="34" charset="0"/>
          </a:endParaRPr>
        </a:p>
      </dgm:t>
    </dgm:pt>
    <dgm:pt modelId="{78EBCDD8-E786-4FFA-A576-1C2F86E3B573}">
      <dgm:prSet phldrT="[Text]"/>
      <dgm:spPr/>
      <dgm:t>
        <a:bodyPr/>
        <a:lstStyle/>
        <a:p>
          <a:r>
            <a:rPr lang="en-US" dirty="0">
              <a:latin typeface="Arial" panose="020B0604020202020204" pitchFamily="34" charset="0"/>
              <a:cs typeface="Arial" panose="020B0604020202020204" pitchFamily="34" charset="0"/>
            </a:rPr>
            <a:t>QUERI Programs</a:t>
          </a:r>
        </a:p>
        <a:p>
          <a:r>
            <a:rPr lang="en-US" dirty="0">
              <a:latin typeface="Arial" panose="020B0604020202020204" pitchFamily="34" charset="0"/>
              <a:cs typeface="Arial" panose="020B0604020202020204" pitchFamily="34" charset="0"/>
            </a:rPr>
            <a:t>QUERI-VISN Partnered Implementation Initiatives</a:t>
          </a:r>
        </a:p>
      </dgm:t>
    </dgm:pt>
    <dgm:pt modelId="{8F314CB6-583E-4406-B9A6-F828E84AC076}" type="parTrans" cxnId="{89B6F4DB-FA8B-48B0-A683-198A74F46BF7}">
      <dgm:prSet/>
      <dgm:spPr/>
      <dgm:t>
        <a:bodyPr/>
        <a:lstStyle/>
        <a:p>
          <a:endParaRPr lang="en-US">
            <a:latin typeface="Arial" panose="020B0604020202020204" pitchFamily="34" charset="0"/>
            <a:cs typeface="Arial" panose="020B0604020202020204" pitchFamily="34" charset="0"/>
          </a:endParaRPr>
        </a:p>
      </dgm:t>
    </dgm:pt>
    <dgm:pt modelId="{8F5BEBAD-E9A9-4D98-92C3-D30E2CBC5C7B}" type="sibTrans" cxnId="{89B6F4DB-FA8B-48B0-A683-198A74F46BF7}">
      <dgm:prSet/>
      <dgm:spPr/>
      <dgm:t>
        <a:bodyPr/>
        <a:lstStyle/>
        <a:p>
          <a:endParaRPr lang="en-US">
            <a:latin typeface="Arial" panose="020B0604020202020204" pitchFamily="34" charset="0"/>
            <a:cs typeface="Arial" panose="020B0604020202020204" pitchFamily="34" charset="0"/>
          </a:endParaRPr>
        </a:p>
      </dgm:t>
    </dgm:pt>
    <dgm:pt modelId="{C1EBB1D9-D90A-4E85-A975-3D149571E563}" type="pres">
      <dgm:prSet presAssocID="{2D51B522-2D69-40EF-9BF4-39D54AFBD0BC}" presName="Name0" presStyleCnt="0">
        <dgm:presLayoutVars>
          <dgm:chMax val="5"/>
          <dgm:chPref val="5"/>
          <dgm:dir/>
          <dgm:animLvl val="lvl"/>
        </dgm:presLayoutVars>
      </dgm:prSet>
      <dgm:spPr/>
    </dgm:pt>
    <dgm:pt modelId="{300AD113-088D-4452-81EE-66EA7902A5AB}" type="pres">
      <dgm:prSet presAssocID="{83362F60-2B5E-4F45-9A03-84F63CFB2AA6}" presName="parentText1" presStyleLbl="node1" presStyleIdx="0" presStyleCnt="3">
        <dgm:presLayoutVars>
          <dgm:chMax/>
          <dgm:chPref val="3"/>
          <dgm:bulletEnabled val="1"/>
        </dgm:presLayoutVars>
      </dgm:prSet>
      <dgm:spPr/>
    </dgm:pt>
    <dgm:pt modelId="{A94C6B89-968B-4CE8-BD69-33B95C3295F3}" type="pres">
      <dgm:prSet presAssocID="{83362F60-2B5E-4F45-9A03-84F63CFB2AA6}" presName="childText1" presStyleLbl="solidAlignAcc1" presStyleIdx="0" presStyleCnt="3">
        <dgm:presLayoutVars>
          <dgm:chMax val="0"/>
          <dgm:chPref val="0"/>
          <dgm:bulletEnabled val="1"/>
        </dgm:presLayoutVars>
      </dgm:prSet>
      <dgm:spPr/>
    </dgm:pt>
    <dgm:pt modelId="{8DC8A318-AFDC-4B43-A1B2-FB0139676218}" type="pres">
      <dgm:prSet presAssocID="{089BA626-EEAB-4F34-9CDA-4F0B3BE0D2A6}" presName="parentText2" presStyleLbl="node1" presStyleIdx="1" presStyleCnt="3">
        <dgm:presLayoutVars>
          <dgm:chMax/>
          <dgm:chPref val="3"/>
          <dgm:bulletEnabled val="1"/>
        </dgm:presLayoutVars>
      </dgm:prSet>
      <dgm:spPr/>
    </dgm:pt>
    <dgm:pt modelId="{D6F43E8A-30EA-4090-891A-41C7687CE713}" type="pres">
      <dgm:prSet presAssocID="{089BA626-EEAB-4F34-9CDA-4F0B3BE0D2A6}" presName="childText2" presStyleLbl="solidAlignAcc1" presStyleIdx="1" presStyleCnt="3">
        <dgm:presLayoutVars>
          <dgm:chMax val="0"/>
          <dgm:chPref val="0"/>
          <dgm:bulletEnabled val="1"/>
        </dgm:presLayoutVars>
      </dgm:prSet>
      <dgm:spPr/>
    </dgm:pt>
    <dgm:pt modelId="{2606BE02-152E-4FC2-8B89-B6616169090C}" type="pres">
      <dgm:prSet presAssocID="{A5EDF9D9-0843-4A72-91C9-991407C3C54A}" presName="parentText3" presStyleLbl="node1" presStyleIdx="2" presStyleCnt="3">
        <dgm:presLayoutVars>
          <dgm:chMax/>
          <dgm:chPref val="3"/>
          <dgm:bulletEnabled val="1"/>
        </dgm:presLayoutVars>
      </dgm:prSet>
      <dgm:spPr/>
    </dgm:pt>
    <dgm:pt modelId="{D849A340-7B70-4785-A30E-2E287203E857}" type="pres">
      <dgm:prSet presAssocID="{A5EDF9D9-0843-4A72-91C9-991407C3C54A}" presName="childText3" presStyleLbl="solidAlignAcc1" presStyleIdx="2" presStyleCnt="3">
        <dgm:presLayoutVars>
          <dgm:chMax val="0"/>
          <dgm:chPref val="0"/>
          <dgm:bulletEnabled val="1"/>
        </dgm:presLayoutVars>
      </dgm:prSet>
      <dgm:spPr/>
    </dgm:pt>
  </dgm:ptLst>
  <dgm:cxnLst>
    <dgm:cxn modelId="{C9E83E0C-4D10-4F3E-AEA3-99EDB4706E55}" srcId="{089BA626-EEAB-4F34-9CDA-4F0B3BE0D2A6}" destId="{EF69319B-9D81-461A-90EE-A1C90FE99758}" srcOrd="0" destOrd="0" parTransId="{D6A3D241-75BF-4EF3-8A18-E22C15542930}" sibTransId="{40DAE44D-52C2-470B-961F-012DA46CC01A}"/>
    <dgm:cxn modelId="{9703BE5F-010D-4AD3-BCD6-0A864299F947}" type="presOf" srcId="{7AB3249E-754C-4CDE-AB46-95217D98E6FB}" destId="{A94C6B89-968B-4CE8-BD69-33B95C3295F3}" srcOrd="0" destOrd="0" presId="urn:microsoft.com/office/officeart/2009/3/layout/IncreasingArrowsProcess"/>
    <dgm:cxn modelId="{F9275463-252E-4080-93D7-15171B04646C}" type="presOf" srcId="{83362F60-2B5E-4F45-9A03-84F63CFB2AA6}" destId="{300AD113-088D-4452-81EE-66EA7902A5AB}" srcOrd="0" destOrd="0" presId="urn:microsoft.com/office/officeart/2009/3/layout/IncreasingArrowsProcess"/>
    <dgm:cxn modelId="{1243F274-4DD8-4743-AEEA-717D4EC573CC}" type="presOf" srcId="{2D51B522-2D69-40EF-9BF4-39D54AFBD0BC}" destId="{C1EBB1D9-D90A-4E85-A975-3D149571E563}" srcOrd="0" destOrd="0" presId="urn:microsoft.com/office/officeart/2009/3/layout/IncreasingArrowsProcess"/>
    <dgm:cxn modelId="{E9AFD079-2623-4DF7-B9F4-DE5A453E4CF9}" srcId="{83362F60-2B5E-4F45-9A03-84F63CFB2AA6}" destId="{7AB3249E-754C-4CDE-AB46-95217D98E6FB}" srcOrd="0" destOrd="0" parTransId="{D3FC1F7E-35B0-4776-AA2D-94DA7BBBC01E}" sibTransId="{B248A41A-6687-4F19-9AC1-F0D2D3050AF7}"/>
    <dgm:cxn modelId="{F8123EA0-3CEB-4A88-9351-5AA4DE0A825B}" srcId="{2D51B522-2D69-40EF-9BF4-39D54AFBD0BC}" destId="{089BA626-EEAB-4F34-9CDA-4F0B3BE0D2A6}" srcOrd="1" destOrd="0" parTransId="{713AB4FC-0A25-4426-9CEE-FF1A59C056CB}" sibTransId="{CCE21FC8-DFA4-48BE-BD58-A0036DB4E10F}"/>
    <dgm:cxn modelId="{941C01B5-B514-4011-9C95-CC0A96290E28}" type="presOf" srcId="{EF69319B-9D81-461A-90EE-A1C90FE99758}" destId="{D6F43E8A-30EA-4090-891A-41C7687CE713}" srcOrd="0" destOrd="0" presId="urn:microsoft.com/office/officeart/2009/3/layout/IncreasingArrowsProcess"/>
    <dgm:cxn modelId="{9C264EC4-8A57-4C8C-B20C-0E9E8C66ED91}" srcId="{2D51B522-2D69-40EF-9BF4-39D54AFBD0BC}" destId="{A5EDF9D9-0843-4A72-91C9-991407C3C54A}" srcOrd="2" destOrd="0" parTransId="{D3852F98-4E11-4D5C-BB8B-D07E5EED6FCD}" sibTransId="{EF9F04D1-9B61-4F6A-94D0-07A2136DCA3C}"/>
    <dgm:cxn modelId="{C5D796CD-92CB-476C-BD27-F39E80B764AA}" type="presOf" srcId="{089BA626-EEAB-4F34-9CDA-4F0B3BE0D2A6}" destId="{8DC8A318-AFDC-4B43-A1B2-FB0139676218}" srcOrd="0" destOrd="0" presId="urn:microsoft.com/office/officeart/2009/3/layout/IncreasingArrowsProcess"/>
    <dgm:cxn modelId="{F4D5F6D1-ED30-447E-936D-0C7319C697EE}" srcId="{2D51B522-2D69-40EF-9BF4-39D54AFBD0BC}" destId="{83362F60-2B5E-4F45-9A03-84F63CFB2AA6}" srcOrd="0" destOrd="0" parTransId="{D5845621-684D-4170-B31A-79431A8138A0}" sibTransId="{5A9DFCFA-C138-4D57-A24D-065968003C56}"/>
    <dgm:cxn modelId="{89B6F4DB-FA8B-48B0-A683-198A74F46BF7}" srcId="{A5EDF9D9-0843-4A72-91C9-991407C3C54A}" destId="{78EBCDD8-E786-4FFA-A576-1C2F86E3B573}" srcOrd="0" destOrd="0" parTransId="{8F314CB6-583E-4406-B9A6-F828E84AC076}" sibTransId="{8F5BEBAD-E9A9-4D98-92C3-D30E2CBC5C7B}"/>
    <dgm:cxn modelId="{CADE8CF6-CE0B-4652-841C-A4785A2B847C}" type="presOf" srcId="{A5EDF9D9-0843-4A72-91C9-991407C3C54A}" destId="{2606BE02-152E-4FC2-8B89-B6616169090C}" srcOrd="0" destOrd="0" presId="urn:microsoft.com/office/officeart/2009/3/layout/IncreasingArrowsProcess"/>
    <dgm:cxn modelId="{9B38B5F8-A8E9-4EA3-B66C-27C62C50A655}" type="presOf" srcId="{78EBCDD8-E786-4FFA-A576-1C2F86E3B573}" destId="{D849A340-7B70-4785-A30E-2E287203E857}" srcOrd="0" destOrd="0" presId="urn:microsoft.com/office/officeart/2009/3/layout/IncreasingArrowsProcess"/>
    <dgm:cxn modelId="{AD8F5F73-07E0-4938-A350-8AF60DA1DB09}" type="presParOf" srcId="{C1EBB1D9-D90A-4E85-A975-3D149571E563}" destId="{300AD113-088D-4452-81EE-66EA7902A5AB}" srcOrd="0" destOrd="0" presId="urn:microsoft.com/office/officeart/2009/3/layout/IncreasingArrowsProcess"/>
    <dgm:cxn modelId="{48F70869-BA6E-4AD0-889A-BE6FAEE2D100}" type="presParOf" srcId="{C1EBB1D9-D90A-4E85-A975-3D149571E563}" destId="{A94C6B89-968B-4CE8-BD69-33B95C3295F3}" srcOrd="1" destOrd="0" presId="urn:microsoft.com/office/officeart/2009/3/layout/IncreasingArrowsProcess"/>
    <dgm:cxn modelId="{D41DCBFE-A70C-44BC-9F21-EF9C8CD96F39}" type="presParOf" srcId="{C1EBB1D9-D90A-4E85-A975-3D149571E563}" destId="{8DC8A318-AFDC-4B43-A1B2-FB0139676218}" srcOrd="2" destOrd="0" presId="urn:microsoft.com/office/officeart/2009/3/layout/IncreasingArrowsProcess"/>
    <dgm:cxn modelId="{3A5A5A0B-201F-4C31-A250-53027391AF1E}" type="presParOf" srcId="{C1EBB1D9-D90A-4E85-A975-3D149571E563}" destId="{D6F43E8A-30EA-4090-891A-41C7687CE713}" srcOrd="3" destOrd="0" presId="urn:microsoft.com/office/officeart/2009/3/layout/IncreasingArrowsProcess"/>
    <dgm:cxn modelId="{18A3DE56-D6E2-4290-A09A-088A06B981E3}" type="presParOf" srcId="{C1EBB1D9-D90A-4E85-A975-3D149571E563}" destId="{2606BE02-152E-4FC2-8B89-B6616169090C}" srcOrd="4" destOrd="0" presId="urn:microsoft.com/office/officeart/2009/3/layout/IncreasingArrowsProcess"/>
    <dgm:cxn modelId="{EFF84915-57D4-409B-9430-F7DD0479B707}" type="presParOf" srcId="{C1EBB1D9-D90A-4E85-A975-3D149571E563}" destId="{D849A340-7B70-4785-A30E-2E287203E857}"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CBCEA-C1BA-43CC-93B2-DAB8776BEE93}">
      <dsp:nvSpPr>
        <dsp:cNvPr id="0" name=""/>
        <dsp:cNvSpPr/>
      </dsp:nvSpPr>
      <dsp:spPr>
        <a:xfrm>
          <a:off x="3325940" y="309799"/>
          <a:ext cx="4003559" cy="4003559"/>
        </a:xfrm>
        <a:prstGeom prst="pie">
          <a:avLst>
            <a:gd name="adj1" fmla="val 16200000"/>
            <a:gd name="adj2" fmla="val 1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Learning Hubs</a:t>
          </a:r>
        </a:p>
        <a:p>
          <a:pPr marL="0" lvl="0" indent="0" algn="ctr" defTabSz="6667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 QI Collaboratives</a:t>
          </a:r>
        </a:p>
        <a:p>
          <a:pPr marL="0" lvl="0" indent="0" algn="ctr" defTabSz="6667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Diffusion of Excellence</a:t>
          </a:r>
        </a:p>
        <a:p>
          <a:pPr marL="0" lvl="0" indent="0" algn="ctr" defTabSz="666750">
            <a:lnSpc>
              <a:spcPct val="90000"/>
            </a:lnSpc>
            <a:spcBef>
              <a:spcPct val="0"/>
            </a:spcBef>
            <a:spcAft>
              <a:spcPct val="35000"/>
            </a:spcAft>
            <a:buNone/>
          </a:pPr>
          <a:endParaRPr lang="en-US" sz="1500" kern="1200" dirty="0"/>
        </a:p>
      </dsp:txBody>
      <dsp:txXfrm>
        <a:off x="5435911" y="1158172"/>
        <a:ext cx="1429842" cy="1191535"/>
      </dsp:txXfrm>
    </dsp:sp>
    <dsp:sp modelId="{10E1FEED-992A-41B2-B78A-44C5D336BE0D}">
      <dsp:nvSpPr>
        <dsp:cNvPr id="0" name=""/>
        <dsp:cNvSpPr/>
      </dsp:nvSpPr>
      <dsp:spPr>
        <a:xfrm>
          <a:off x="3243485" y="452783"/>
          <a:ext cx="4003559" cy="4003559"/>
        </a:xfrm>
        <a:prstGeom prst="pie">
          <a:avLst>
            <a:gd name="adj1" fmla="val 1800000"/>
            <a:gd name="adj2" fmla="val 90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US" sz="6300" kern="1200" dirty="0">
            <a:solidFill>
              <a:schemeClr val="tx1"/>
            </a:solidFill>
          </a:endParaRPr>
        </a:p>
      </dsp:txBody>
      <dsp:txXfrm>
        <a:off x="4196714" y="3050330"/>
        <a:ext cx="2144763" cy="1048551"/>
      </dsp:txXfrm>
    </dsp:sp>
    <dsp:sp modelId="{C4B92736-C16B-40EF-8D19-FA602D0E6D3C}">
      <dsp:nvSpPr>
        <dsp:cNvPr id="0" name=""/>
        <dsp:cNvSpPr/>
      </dsp:nvSpPr>
      <dsp:spPr>
        <a:xfrm>
          <a:off x="3161031" y="309799"/>
          <a:ext cx="4003559" cy="4003559"/>
        </a:xfrm>
        <a:prstGeom prst="pie">
          <a:avLst>
            <a:gd name="adj1" fmla="val 90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Post-doctoral Fellowships</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Investigator-initiated Research</a:t>
          </a:r>
        </a:p>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3624777" y="1158172"/>
        <a:ext cx="1429842" cy="1191535"/>
      </dsp:txXfrm>
    </dsp:sp>
    <dsp:sp modelId="{F3818922-4FF9-44BF-923D-8CED729F568E}">
      <dsp:nvSpPr>
        <dsp:cNvPr id="0" name=""/>
        <dsp:cNvSpPr/>
      </dsp:nvSpPr>
      <dsp:spPr>
        <a:xfrm>
          <a:off x="3078431" y="61959"/>
          <a:ext cx="4499238" cy="449923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E196A3-590F-4D9F-8CA0-FD035F538447}">
      <dsp:nvSpPr>
        <dsp:cNvPr id="0" name=""/>
        <dsp:cNvSpPr/>
      </dsp:nvSpPr>
      <dsp:spPr>
        <a:xfrm>
          <a:off x="2995646" y="204690"/>
          <a:ext cx="4499238" cy="449923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B0D2A-7971-42C1-A370-C20F46294249}">
      <dsp:nvSpPr>
        <dsp:cNvPr id="0" name=""/>
        <dsp:cNvSpPr/>
      </dsp:nvSpPr>
      <dsp:spPr>
        <a:xfrm>
          <a:off x="2912861" y="61959"/>
          <a:ext cx="4499238" cy="449923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037CE-8935-4CDC-9D26-BB87CAF24DB5}">
      <dsp:nvSpPr>
        <dsp:cNvPr id="0" name=""/>
        <dsp:cNvSpPr/>
      </dsp:nvSpPr>
      <dsp:spPr>
        <a:xfrm>
          <a:off x="0" y="-88106"/>
          <a:ext cx="2053828" cy="4819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Implementation Science</a:t>
          </a:r>
        </a:p>
      </dsp:txBody>
      <dsp:txXfrm>
        <a:off x="0" y="1839753"/>
        <a:ext cx="2053828" cy="1927860"/>
      </dsp:txXfrm>
    </dsp:sp>
    <dsp:sp modelId="{09EFD1B8-90FD-449A-B862-D833AD7EEDD8}">
      <dsp:nvSpPr>
        <dsp:cNvPr id="0" name=""/>
        <dsp:cNvSpPr/>
      </dsp:nvSpPr>
      <dsp:spPr>
        <a:xfrm>
          <a:off x="224442" y="201072"/>
          <a:ext cx="1604943" cy="1604943"/>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352E2-D171-4F41-A909-CE827A7EC5C1}">
      <dsp:nvSpPr>
        <dsp:cNvPr id="0" name=""/>
        <dsp:cNvSpPr/>
      </dsp:nvSpPr>
      <dsp:spPr>
        <a:xfrm>
          <a:off x="2115442" y="-88106"/>
          <a:ext cx="2053828" cy="4819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Systems Science</a:t>
          </a:r>
        </a:p>
      </dsp:txBody>
      <dsp:txXfrm>
        <a:off x="2115442" y="1839753"/>
        <a:ext cx="2053828" cy="1927860"/>
      </dsp:txXfrm>
    </dsp:sp>
    <dsp:sp modelId="{0EDF7DBB-22B0-4FA6-95B5-ECCACCD5BFF6}">
      <dsp:nvSpPr>
        <dsp:cNvPr id="0" name=""/>
        <dsp:cNvSpPr/>
      </dsp:nvSpPr>
      <dsp:spPr>
        <a:xfrm>
          <a:off x="2339885" y="201072"/>
          <a:ext cx="1604943" cy="1604943"/>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6D192-8422-4436-BFF1-046EACAD924C}">
      <dsp:nvSpPr>
        <dsp:cNvPr id="0" name=""/>
        <dsp:cNvSpPr/>
      </dsp:nvSpPr>
      <dsp:spPr>
        <a:xfrm>
          <a:off x="4230885" y="-88106"/>
          <a:ext cx="2053828" cy="4819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Engagement Science</a:t>
          </a:r>
        </a:p>
      </dsp:txBody>
      <dsp:txXfrm>
        <a:off x="4230885" y="1839753"/>
        <a:ext cx="2053828" cy="1927860"/>
      </dsp:txXfrm>
    </dsp:sp>
    <dsp:sp modelId="{46A1E56D-9D22-408D-BD92-541A073D53DD}">
      <dsp:nvSpPr>
        <dsp:cNvPr id="0" name=""/>
        <dsp:cNvSpPr/>
      </dsp:nvSpPr>
      <dsp:spPr>
        <a:xfrm>
          <a:off x="4455328" y="201072"/>
          <a:ext cx="1604943" cy="1604943"/>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5C0979-0126-4BF1-9C53-F5C81F878230}">
      <dsp:nvSpPr>
        <dsp:cNvPr id="0" name=""/>
        <dsp:cNvSpPr/>
      </dsp:nvSpPr>
      <dsp:spPr>
        <a:xfrm>
          <a:off x="6346328" y="-88106"/>
          <a:ext cx="2053828" cy="4819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Data Science</a:t>
          </a:r>
        </a:p>
      </dsp:txBody>
      <dsp:txXfrm>
        <a:off x="6346328" y="1839753"/>
        <a:ext cx="2053828" cy="1927860"/>
      </dsp:txXfrm>
    </dsp:sp>
    <dsp:sp modelId="{A7B7AD96-7A78-47DA-978C-DFE1745B9786}">
      <dsp:nvSpPr>
        <dsp:cNvPr id="0" name=""/>
        <dsp:cNvSpPr/>
      </dsp:nvSpPr>
      <dsp:spPr>
        <a:xfrm>
          <a:off x="6570771" y="201072"/>
          <a:ext cx="1604943" cy="1604943"/>
        </a:xfrm>
        <a:prstGeom prst="ellipse">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C1ADF-6709-4B77-BFF0-F035D837CCF6}">
      <dsp:nvSpPr>
        <dsp:cNvPr id="0" name=""/>
        <dsp:cNvSpPr/>
      </dsp:nvSpPr>
      <dsp:spPr>
        <a:xfrm>
          <a:off x="8461771" y="-88106"/>
          <a:ext cx="2053828" cy="4819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Policy Analysis</a:t>
          </a:r>
        </a:p>
      </dsp:txBody>
      <dsp:txXfrm>
        <a:off x="8461771" y="1839753"/>
        <a:ext cx="2053828" cy="1927860"/>
      </dsp:txXfrm>
    </dsp:sp>
    <dsp:sp modelId="{965F7BE2-D7A9-4B57-9A03-E7EE0C399BD2}">
      <dsp:nvSpPr>
        <dsp:cNvPr id="0" name=""/>
        <dsp:cNvSpPr/>
      </dsp:nvSpPr>
      <dsp:spPr>
        <a:xfrm>
          <a:off x="8686214" y="201072"/>
          <a:ext cx="1604943" cy="1604943"/>
        </a:xfrm>
        <a:prstGeom prst="ellipse">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03B81-96EE-4230-9259-48ECDBE92311}">
      <dsp:nvSpPr>
        <dsp:cNvPr id="0" name=""/>
        <dsp:cNvSpPr/>
      </dsp:nvSpPr>
      <dsp:spPr>
        <a:xfrm>
          <a:off x="115978" y="3211865"/>
          <a:ext cx="10283642" cy="155733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57287-E3E3-4439-BE06-27E97F9019C9}">
      <dsp:nvSpPr>
        <dsp:cNvPr id="0" name=""/>
        <dsp:cNvSpPr/>
      </dsp:nvSpPr>
      <dsp:spPr>
        <a:xfrm>
          <a:off x="1174758" y="44211"/>
          <a:ext cx="2122135" cy="2122135"/>
        </a:xfrm>
        <a:prstGeom prst="ellipse">
          <a:avLst/>
        </a:prstGeom>
        <a:solidFill>
          <a:sysClr val="window" lastClr="FFFFFF">
            <a:lumMod val="85000"/>
            <a:alpha val="52941"/>
          </a:sysClr>
        </a:solidFill>
        <a:ln w="12700" cap="flat" cmpd="sng" algn="ctr">
          <a:solidFill>
            <a:srgbClr val="0082BA"/>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85000"/>
            </a:lnSpc>
            <a:spcBef>
              <a:spcPct val="0"/>
            </a:spcBef>
            <a:spcAft>
              <a:spcPct val="35000"/>
            </a:spcAft>
            <a:buNone/>
          </a:pPr>
          <a:r>
            <a:rPr lang="en-US" sz="1500" b="1" kern="1200" dirty="0">
              <a:solidFill>
                <a:srgbClr val="0082BA"/>
              </a:solidFill>
              <a:latin typeface="Arial Narrow" panose="020B0606020202030204" pitchFamily="34" charset="0"/>
              <a:ea typeface="+mn-ea"/>
              <a:cs typeface="Arial" panose="020B0604020202020204" pitchFamily="34" charset="0"/>
            </a:rPr>
            <a:t>Multi-Level VA Priorities </a:t>
          </a:r>
        </a:p>
      </dsp:txBody>
      <dsp:txXfrm>
        <a:off x="1685615" y="555435"/>
        <a:ext cx="1100422" cy="675259"/>
      </dsp:txXfrm>
    </dsp:sp>
    <dsp:sp modelId="{F5B608A3-FDD4-4B78-949A-BED50F72CBFA}">
      <dsp:nvSpPr>
        <dsp:cNvPr id="0" name=""/>
        <dsp:cNvSpPr/>
      </dsp:nvSpPr>
      <dsp:spPr>
        <a:xfrm>
          <a:off x="1940495" y="1370546"/>
          <a:ext cx="2122135" cy="2122135"/>
        </a:xfrm>
        <a:prstGeom prst="ellipse">
          <a:avLst/>
        </a:prstGeom>
        <a:solidFill>
          <a:sysClr val="window" lastClr="FFFFFF">
            <a:lumMod val="85000"/>
            <a:alpha val="52941"/>
          </a:sysClr>
        </a:solidFill>
        <a:ln w="12700" cap="flat" cmpd="sng" algn="ctr">
          <a:solidFill>
            <a:srgbClr val="86263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85000"/>
            </a:lnSpc>
            <a:spcBef>
              <a:spcPct val="0"/>
            </a:spcBef>
            <a:spcAft>
              <a:spcPct val="35000"/>
            </a:spcAft>
            <a:buNone/>
          </a:pPr>
          <a:r>
            <a:rPr lang="en-US" sz="1500" b="1" kern="1200" dirty="0">
              <a:solidFill>
                <a:srgbClr val="862633"/>
              </a:solidFill>
              <a:latin typeface="Arial Narrow" panose="020B0606020202030204" pitchFamily="34" charset="0"/>
              <a:ea typeface="+mn-ea"/>
              <a:cs typeface="+mn-cs"/>
            </a:rPr>
            <a:t>Legislative, Executive, and Veteran Priorities</a:t>
          </a:r>
        </a:p>
      </dsp:txBody>
      <dsp:txXfrm>
        <a:off x="2775983" y="2089693"/>
        <a:ext cx="900345" cy="825316"/>
      </dsp:txXfrm>
    </dsp:sp>
    <dsp:sp modelId="{B9D284CD-0BC7-45DA-91AF-33BE7BCD1E7A}">
      <dsp:nvSpPr>
        <dsp:cNvPr id="0" name=""/>
        <dsp:cNvSpPr/>
      </dsp:nvSpPr>
      <dsp:spPr>
        <a:xfrm>
          <a:off x="409021" y="1370546"/>
          <a:ext cx="2122135" cy="2122135"/>
        </a:xfrm>
        <a:prstGeom prst="ellipse">
          <a:avLst/>
        </a:prstGeom>
        <a:solidFill>
          <a:sysClr val="window" lastClr="FFFFFF">
            <a:lumMod val="85000"/>
            <a:alpha val="52941"/>
          </a:sysClr>
        </a:solidFill>
        <a:ln w="12700" cap="flat" cmpd="sng" algn="ctr">
          <a:solidFill>
            <a:srgbClr val="7A9A0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85000"/>
            </a:lnSpc>
            <a:spcBef>
              <a:spcPct val="0"/>
            </a:spcBef>
            <a:spcAft>
              <a:spcPct val="35000"/>
            </a:spcAft>
            <a:buNone/>
          </a:pPr>
          <a:r>
            <a:rPr lang="en-US" sz="1500" b="1" kern="1200" dirty="0">
              <a:solidFill>
                <a:srgbClr val="7A9A01"/>
              </a:solidFill>
              <a:latin typeface="Arial Narrow" panose="020B0606020202030204" pitchFamily="34" charset="0"/>
              <a:ea typeface="+mn-ea"/>
              <a:cs typeface="+mn-cs"/>
            </a:rPr>
            <a:t>Research Priorities </a:t>
          </a:r>
        </a:p>
      </dsp:txBody>
      <dsp:txXfrm>
        <a:off x="795323" y="2089693"/>
        <a:ext cx="900345" cy="825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BD208-FDD4-41FB-821E-F5965CB905B3}">
      <dsp:nvSpPr>
        <dsp:cNvPr id="0" name=""/>
        <dsp:cNvSpPr/>
      </dsp:nvSpPr>
      <dsp:spPr>
        <a:xfrm>
          <a:off x="495066" y="2036"/>
          <a:ext cx="1800406" cy="180040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ORD Research</a:t>
          </a:r>
        </a:p>
      </dsp:txBody>
      <dsp:txXfrm>
        <a:off x="758729" y="265699"/>
        <a:ext cx="1273080" cy="1273080"/>
      </dsp:txXfrm>
    </dsp:sp>
    <dsp:sp modelId="{081F8F12-A5EF-4303-A88B-D13433D96ACC}">
      <dsp:nvSpPr>
        <dsp:cNvPr id="0" name=""/>
        <dsp:cNvSpPr/>
      </dsp:nvSpPr>
      <dsp:spPr>
        <a:xfrm>
          <a:off x="873151" y="1948636"/>
          <a:ext cx="1044235" cy="1044235"/>
        </a:xfrm>
        <a:prstGeom prst="mathPlus">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011564" y="2347951"/>
        <a:ext cx="767409" cy="245605"/>
      </dsp:txXfrm>
    </dsp:sp>
    <dsp:sp modelId="{A11651C5-0978-4F2B-A72B-396506474854}">
      <dsp:nvSpPr>
        <dsp:cNvPr id="0" name=""/>
        <dsp:cNvSpPr/>
      </dsp:nvSpPr>
      <dsp:spPr>
        <a:xfrm>
          <a:off x="495066" y="3139064"/>
          <a:ext cx="1800406" cy="180040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VHA Clinical Program Offices</a:t>
          </a:r>
        </a:p>
      </dsp:txBody>
      <dsp:txXfrm>
        <a:off x="758729" y="3402727"/>
        <a:ext cx="1273080" cy="1273080"/>
      </dsp:txXfrm>
    </dsp:sp>
    <dsp:sp modelId="{F31A2BEE-5C05-498A-BE0B-650ABC5D2B86}">
      <dsp:nvSpPr>
        <dsp:cNvPr id="0" name=""/>
        <dsp:cNvSpPr/>
      </dsp:nvSpPr>
      <dsp:spPr>
        <a:xfrm>
          <a:off x="2565533" y="2135878"/>
          <a:ext cx="572529" cy="669751"/>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565533" y="2269828"/>
        <a:ext cx="400770" cy="401851"/>
      </dsp:txXfrm>
    </dsp:sp>
    <dsp:sp modelId="{DA89F8A5-C757-4716-8745-5820AA385A08}">
      <dsp:nvSpPr>
        <dsp:cNvPr id="0" name=""/>
        <dsp:cNvSpPr/>
      </dsp:nvSpPr>
      <dsp:spPr>
        <a:xfrm>
          <a:off x="3375716" y="670347"/>
          <a:ext cx="3600813" cy="3600813"/>
        </a:xfrm>
        <a:prstGeom prst="ellipse">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Lung Precision Oncology Program</a:t>
          </a:r>
        </a:p>
      </dsp:txBody>
      <dsp:txXfrm>
        <a:off x="3903043" y="1197674"/>
        <a:ext cx="2546159" cy="2546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E89E2-A3BA-4411-BAAB-1C68DDE572C6}">
      <dsp:nvSpPr>
        <dsp:cNvPr id="0" name=""/>
        <dsp:cNvSpPr/>
      </dsp:nvSpPr>
      <dsp:spPr>
        <a:xfrm>
          <a:off x="3099957" y="638335"/>
          <a:ext cx="491310" cy="91440"/>
        </a:xfrm>
        <a:custGeom>
          <a:avLst/>
          <a:gdLst/>
          <a:ahLst/>
          <a:cxnLst/>
          <a:rect l="0" t="0" r="0" b="0"/>
          <a:pathLst>
            <a:path>
              <a:moveTo>
                <a:pt x="0" y="45720"/>
              </a:moveTo>
              <a:lnTo>
                <a:pt x="49131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2565" y="681445"/>
        <a:ext cx="26095" cy="5219"/>
      </dsp:txXfrm>
    </dsp:sp>
    <dsp:sp modelId="{2842D2AA-2E6E-4D42-A0F5-A94287731FCC}">
      <dsp:nvSpPr>
        <dsp:cNvPr id="0" name=""/>
        <dsp:cNvSpPr/>
      </dsp:nvSpPr>
      <dsp:spPr>
        <a:xfrm>
          <a:off x="832583" y="3302"/>
          <a:ext cx="2269174" cy="1361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Provider and patient acceptance </a:t>
          </a:r>
        </a:p>
      </dsp:txBody>
      <dsp:txXfrm>
        <a:off x="832583" y="3302"/>
        <a:ext cx="2269174" cy="1361504"/>
      </dsp:txXfrm>
    </dsp:sp>
    <dsp:sp modelId="{CD401BB8-3B88-47FB-BC13-5974B91A2283}">
      <dsp:nvSpPr>
        <dsp:cNvPr id="0" name=""/>
        <dsp:cNvSpPr/>
      </dsp:nvSpPr>
      <dsp:spPr>
        <a:xfrm>
          <a:off x="1967170" y="1363007"/>
          <a:ext cx="2791084" cy="491310"/>
        </a:xfrm>
        <a:custGeom>
          <a:avLst/>
          <a:gdLst/>
          <a:ahLst/>
          <a:cxnLst/>
          <a:rect l="0" t="0" r="0" b="0"/>
          <a:pathLst>
            <a:path>
              <a:moveTo>
                <a:pt x="2791084" y="0"/>
              </a:moveTo>
              <a:lnTo>
                <a:pt x="2791084" y="262755"/>
              </a:lnTo>
              <a:lnTo>
                <a:pt x="0" y="262755"/>
              </a:lnTo>
              <a:lnTo>
                <a:pt x="0" y="49131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91726" y="1606053"/>
        <a:ext cx="141973" cy="5219"/>
      </dsp:txXfrm>
    </dsp:sp>
    <dsp:sp modelId="{87CCE419-F919-4240-8222-EEAE89F407F9}">
      <dsp:nvSpPr>
        <dsp:cNvPr id="0" name=""/>
        <dsp:cNvSpPr/>
      </dsp:nvSpPr>
      <dsp:spPr>
        <a:xfrm>
          <a:off x="3623668" y="3302"/>
          <a:ext cx="2269174" cy="1361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Implementation costs</a:t>
          </a:r>
        </a:p>
        <a:p>
          <a:pPr marL="0" lvl="0" indent="0" algn="ctr" defTabSz="844550">
            <a:lnSpc>
              <a:spcPct val="90000"/>
            </a:lnSpc>
            <a:spcBef>
              <a:spcPct val="0"/>
            </a:spcBef>
            <a:spcAft>
              <a:spcPct val="35000"/>
            </a:spcAft>
            <a:buNone/>
          </a:pPr>
          <a:r>
            <a:rPr lang="en-US" sz="1900" kern="1200" dirty="0"/>
            <a:t>Intervention costs</a:t>
          </a:r>
        </a:p>
      </dsp:txBody>
      <dsp:txXfrm>
        <a:off x="3623668" y="3302"/>
        <a:ext cx="2269174" cy="1361504"/>
      </dsp:txXfrm>
    </dsp:sp>
    <dsp:sp modelId="{0B31EE4A-2EF3-4B8B-B461-36770B552D31}">
      <dsp:nvSpPr>
        <dsp:cNvPr id="0" name=""/>
        <dsp:cNvSpPr/>
      </dsp:nvSpPr>
      <dsp:spPr>
        <a:xfrm>
          <a:off x="3099957" y="2521750"/>
          <a:ext cx="491310" cy="91440"/>
        </a:xfrm>
        <a:custGeom>
          <a:avLst/>
          <a:gdLst/>
          <a:ahLst/>
          <a:cxnLst/>
          <a:rect l="0" t="0" r="0" b="0"/>
          <a:pathLst>
            <a:path>
              <a:moveTo>
                <a:pt x="0" y="45720"/>
              </a:moveTo>
              <a:lnTo>
                <a:pt x="49131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2565" y="2564860"/>
        <a:ext cx="26095" cy="5219"/>
      </dsp:txXfrm>
    </dsp:sp>
    <dsp:sp modelId="{EFF1989D-B03A-491E-BADB-084FC2D699B9}">
      <dsp:nvSpPr>
        <dsp:cNvPr id="0" name=""/>
        <dsp:cNvSpPr/>
      </dsp:nvSpPr>
      <dsp:spPr>
        <a:xfrm>
          <a:off x="832583" y="1886717"/>
          <a:ext cx="2269174" cy="1361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Organizational and contextual factors	</a:t>
          </a:r>
        </a:p>
      </dsp:txBody>
      <dsp:txXfrm>
        <a:off x="832583" y="1886717"/>
        <a:ext cx="2269174" cy="1361504"/>
      </dsp:txXfrm>
    </dsp:sp>
    <dsp:sp modelId="{64516639-E9DA-4323-9818-3548D1E3E68E}">
      <dsp:nvSpPr>
        <dsp:cNvPr id="0" name=""/>
        <dsp:cNvSpPr/>
      </dsp:nvSpPr>
      <dsp:spPr>
        <a:xfrm>
          <a:off x="1967170" y="3246422"/>
          <a:ext cx="2791084" cy="491310"/>
        </a:xfrm>
        <a:custGeom>
          <a:avLst/>
          <a:gdLst/>
          <a:ahLst/>
          <a:cxnLst/>
          <a:rect l="0" t="0" r="0" b="0"/>
          <a:pathLst>
            <a:path>
              <a:moveTo>
                <a:pt x="2791084" y="0"/>
              </a:moveTo>
              <a:lnTo>
                <a:pt x="2791084" y="262755"/>
              </a:lnTo>
              <a:lnTo>
                <a:pt x="0" y="262755"/>
              </a:lnTo>
              <a:lnTo>
                <a:pt x="0" y="49131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91726" y="3489467"/>
        <a:ext cx="141973" cy="5219"/>
      </dsp:txXfrm>
    </dsp:sp>
    <dsp:sp modelId="{4D7FB933-C408-434E-A111-CF912E4EEC1B}">
      <dsp:nvSpPr>
        <dsp:cNvPr id="0" name=""/>
        <dsp:cNvSpPr/>
      </dsp:nvSpPr>
      <dsp:spPr>
        <a:xfrm>
          <a:off x="3623668" y="1886717"/>
          <a:ext cx="2269174" cy="1361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Fidelity to implementation of intervention or treatment</a:t>
          </a:r>
          <a:endParaRPr lang="en-US" sz="1900" kern="1200" dirty="0"/>
        </a:p>
      </dsp:txBody>
      <dsp:txXfrm>
        <a:off x="3623668" y="1886717"/>
        <a:ext cx="2269174" cy="1361504"/>
      </dsp:txXfrm>
    </dsp:sp>
    <dsp:sp modelId="{2EDEF590-D37D-4F00-A752-1152FE7D9EAA}">
      <dsp:nvSpPr>
        <dsp:cNvPr id="0" name=""/>
        <dsp:cNvSpPr/>
      </dsp:nvSpPr>
      <dsp:spPr>
        <a:xfrm>
          <a:off x="832583" y="3770132"/>
          <a:ext cx="2269174" cy="1361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Use of intervention or treatment at the routine practice level</a:t>
          </a:r>
        </a:p>
      </dsp:txBody>
      <dsp:txXfrm>
        <a:off x="832583" y="3770132"/>
        <a:ext cx="2269174" cy="1361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F96C9-0168-4432-BF08-5EF87A2E6D28}">
      <dsp:nvSpPr>
        <dsp:cNvPr id="0" name=""/>
        <dsp:cNvSpPr/>
      </dsp:nvSpPr>
      <dsp:spPr>
        <a:xfrm>
          <a:off x="0" y="40290"/>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$125 Million in funding</a:t>
          </a:r>
          <a:endParaRPr lang="en-US" sz="3900" kern="1200" dirty="0"/>
        </a:p>
      </dsp:txBody>
      <dsp:txXfrm>
        <a:off x="0" y="40290"/>
        <a:ext cx="3286125" cy="1971675"/>
      </dsp:txXfrm>
    </dsp:sp>
    <dsp:sp modelId="{44F3E310-0067-4F74-9E74-43B791DEFEEF}">
      <dsp:nvSpPr>
        <dsp:cNvPr id="0" name=""/>
        <dsp:cNvSpPr/>
      </dsp:nvSpPr>
      <dsp:spPr>
        <a:xfrm>
          <a:off x="3614737" y="40290"/>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779 HSR investigators</a:t>
          </a:r>
          <a:endParaRPr lang="en-US" sz="3900" kern="1200" dirty="0"/>
        </a:p>
      </dsp:txBody>
      <dsp:txXfrm>
        <a:off x="3614737" y="40290"/>
        <a:ext cx="3286125" cy="1971675"/>
      </dsp:txXfrm>
    </dsp:sp>
    <dsp:sp modelId="{81A8A369-EE65-4AD3-A3D2-03C66F06EFE0}">
      <dsp:nvSpPr>
        <dsp:cNvPr id="0" name=""/>
        <dsp:cNvSpPr/>
      </dsp:nvSpPr>
      <dsp:spPr>
        <a:xfrm>
          <a:off x="7229475" y="40290"/>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871 journal articles</a:t>
          </a:r>
        </a:p>
      </dsp:txBody>
      <dsp:txXfrm>
        <a:off x="7229475" y="40290"/>
        <a:ext cx="3286125" cy="1971675"/>
      </dsp:txXfrm>
    </dsp:sp>
    <dsp:sp modelId="{2E65ADE9-ADB4-458E-A051-0EB377E2F5A5}">
      <dsp:nvSpPr>
        <dsp:cNvPr id="0" name=""/>
        <dsp:cNvSpPr/>
      </dsp:nvSpPr>
      <dsp:spPr>
        <a:xfrm>
          <a:off x="1807368" y="2340578"/>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426 active projects</a:t>
          </a:r>
          <a:endParaRPr lang="en-US" sz="3900" kern="1200" dirty="0"/>
        </a:p>
      </dsp:txBody>
      <dsp:txXfrm>
        <a:off x="1807368" y="2340578"/>
        <a:ext cx="3286125" cy="1971675"/>
      </dsp:txXfrm>
    </dsp:sp>
    <dsp:sp modelId="{936B013E-4C75-4D1A-A251-D6F9CAE3D84B}">
      <dsp:nvSpPr>
        <dsp:cNvPr id="0" name=""/>
        <dsp:cNvSpPr/>
      </dsp:nvSpPr>
      <dsp:spPr>
        <a:xfrm>
          <a:off x="5422106" y="2340578"/>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a:cs typeface="Calibri"/>
            </a:rPr>
            <a:t>69 newly funded projects</a:t>
          </a:r>
        </a:p>
      </dsp:txBody>
      <dsp:txXfrm>
        <a:off x="5422106" y="2340578"/>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F57C2-E278-4ABE-8A74-F4B94C237AA8}">
      <dsp:nvSpPr>
        <dsp:cNvPr id="0" name=""/>
        <dsp:cNvSpPr/>
      </dsp:nvSpPr>
      <dsp:spPr>
        <a:xfrm>
          <a:off x="2966720" y="2834780"/>
          <a:ext cx="2194560" cy="2194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Candidate priorities for VA Strategic Plan</a:t>
          </a:r>
        </a:p>
        <a:p>
          <a:pPr marL="0" lvl="0" indent="0" algn="ctr" defTabSz="711200">
            <a:lnSpc>
              <a:spcPct val="90000"/>
            </a:lnSpc>
            <a:spcBef>
              <a:spcPct val="0"/>
            </a:spcBef>
            <a:spcAft>
              <a:spcPct val="35000"/>
            </a:spcAft>
            <a:buNone/>
          </a:pPr>
          <a:r>
            <a:rPr lang="en-US" sz="1600" kern="1200" dirty="0"/>
            <a:t>Measures of Impact</a:t>
          </a:r>
        </a:p>
        <a:p>
          <a:pPr marL="0" lvl="0" indent="0" algn="ctr" defTabSz="711200">
            <a:lnSpc>
              <a:spcPct val="90000"/>
            </a:lnSpc>
            <a:spcBef>
              <a:spcPct val="0"/>
            </a:spcBef>
            <a:spcAft>
              <a:spcPct val="35000"/>
            </a:spcAft>
            <a:buNone/>
          </a:pPr>
          <a:r>
            <a:rPr lang="en-US" sz="1600" kern="1200" dirty="0"/>
            <a:t>Ongoing Input</a:t>
          </a:r>
        </a:p>
      </dsp:txBody>
      <dsp:txXfrm>
        <a:off x="3288106" y="3156166"/>
        <a:ext cx="1551788" cy="1551788"/>
      </dsp:txXfrm>
    </dsp:sp>
    <dsp:sp modelId="{5325B7C5-BDD3-4EAA-BE52-1C87C51992C6}">
      <dsp:nvSpPr>
        <dsp:cNvPr id="0" name=""/>
        <dsp:cNvSpPr/>
      </dsp:nvSpPr>
      <dsp:spPr>
        <a:xfrm rot="12900000">
          <a:off x="1356306" y="2384955"/>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9999-18BD-4D38-A6AD-C7264147FF72}">
      <dsp:nvSpPr>
        <dsp:cNvPr id="0" name=""/>
        <dsp:cNvSpPr/>
      </dsp:nvSpPr>
      <dsp:spPr>
        <a:xfrm>
          <a:off x="484759" y="1321823"/>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 Identify care gaps and unanswered questions (e.g., environmental scan, evidence inventories or reviews, VA program office strategic plans)</a:t>
          </a:r>
        </a:p>
      </dsp:txBody>
      <dsp:txXfrm>
        <a:off x="533609" y="1370673"/>
        <a:ext cx="1987132" cy="1570165"/>
      </dsp:txXfrm>
    </dsp:sp>
    <dsp:sp modelId="{C82ACCF6-5EBF-45F9-A2B0-B384FC46BAE3}">
      <dsp:nvSpPr>
        <dsp:cNvPr id="0" name=""/>
        <dsp:cNvSpPr/>
      </dsp:nvSpPr>
      <dsp:spPr>
        <a:xfrm rot="16200000">
          <a:off x="3119183" y="1467260"/>
          <a:ext cx="1889632"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51650-3EA9-41FC-8EC1-BAEEDB6465E0}">
      <dsp:nvSpPr>
        <dsp:cNvPr id="0" name=""/>
        <dsp:cNvSpPr/>
      </dsp:nvSpPr>
      <dsp:spPr>
        <a:xfrm>
          <a:off x="3021583" y="1235"/>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 Refine priorities using concurrent processes: national surveys/live voting &amp; focus groups with Veteran, provider, leader, investigator groups</a:t>
          </a:r>
        </a:p>
      </dsp:txBody>
      <dsp:txXfrm>
        <a:off x="3070433" y="50085"/>
        <a:ext cx="1987132" cy="1570165"/>
      </dsp:txXfrm>
    </dsp:sp>
    <dsp:sp modelId="{F051E436-78C7-484F-AF0E-B67CA4E8CB87}">
      <dsp:nvSpPr>
        <dsp:cNvPr id="0" name=""/>
        <dsp:cNvSpPr/>
      </dsp:nvSpPr>
      <dsp:spPr>
        <a:xfrm rot="19392072">
          <a:off x="4853108" y="2397473"/>
          <a:ext cx="1688519" cy="6254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E43712-7D13-4C11-B74A-79857435A127}">
      <dsp:nvSpPr>
        <dsp:cNvPr id="0" name=""/>
        <dsp:cNvSpPr/>
      </dsp:nvSpPr>
      <dsp:spPr>
        <a:xfrm>
          <a:off x="5330987" y="1370547"/>
          <a:ext cx="2084832" cy="1667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Phase III: Delphi consensus panel with interested party representatives rank priorities on urgency, impact, feasibility, identify impact metrics</a:t>
          </a:r>
        </a:p>
      </dsp:txBody>
      <dsp:txXfrm>
        <a:off x="5379837" y="1419397"/>
        <a:ext cx="1987132" cy="15701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AD113-088D-4452-81EE-66EA7902A5AB}">
      <dsp:nvSpPr>
        <dsp:cNvPr id="0" name=""/>
        <dsp:cNvSpPr/>
      </dsp:nvSpPr>
      <dsp:spPr>
        <a:xfrm>
          <a:off x="1653562" y="9207"/>
          <a:ext cx="8186374" cy="1192247"/>
        </a:xfrm>
        <a:prstGeom prst="rightArrow">
          <a:avLst>
            <a:gd name="adj1" fmla="val 50000"/>
            <a:gd name="adj2" fmla="val 50000"/>
          </a:avLst>
        </a:prstGeom>
        <a:solidFill>
          <a:srgbClr val="003F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9269"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Capacity-Building</a:t>
          </a:r>
        </a:p>
      </dsp:txBody>
      <dsp:txXfrm>
        <a:off x="1653562" y="307269"/>
        <a:ext cx="7888312" cy="596123"/>
      </dsp:txXfrm>
    </dsp:sp>
    <dsp:sp modelId="{A94C6B89-968B-4CE8-BD69-33B95C3295F3}">
      <dsp:nvSpPr>
        <dsp:cNvPr id="0" name=""/>
        <dsp:cNvSpPr/>
      </dsp:nvSpPr>
      <dsp:spPr>
        <a:xfrm>
          <a:off x="1653562" y="928602"/>
          <a:ext cx="2521403" cy="22967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HSR Pilots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HSR Researchers in Residence</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HSR &amp; QUERI Career Development (ADIL)</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 Rapid Response Teams</a:t>
          </a:r>
        </a:p>
        <a:p>
          <a:pPr marL="0" lvl="0" indent="0" algn="l"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653562" y="928602"/>
        <a:ext cx="2521403" cy="2296708"/>
      </dsp:txXfrm>
    </dsp:sp>
    <dsp:sp modelId="{8DC8A318-AFDC-4B43-A1B2-FB0139676218}">
      <dsp:nvSpPr>
        <dsp:cNvPr id="0" name=""/>
        <dsp:cNvSpPr/>
      </dsp:nvSpPr>
      <dsp:spPr>
        <a:xfrm>
          <a:off x="4174966" y="406623"/>
          <a:ext cx="5664970" cy="1192247"/>
        </a:xfrm>
        <a:prstGeom prst="rightArrow">
          <a:avLst>
            <a:gd name="adj1" fmla="val 50000"/>
            <a:gd name="adj2" fmla="val 50000"/>
          </a:avLst>
        </a:prstGeom>
        <a:solidFill>
          <a:srgbClr val="0082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9269"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Research &amp; Evaluation</a:t>
          </a:r>
        </a:p>
      </dsp:txBody>
      <dsp:txXfrm>
        <a:off x="4174966" y="704685"/>
        <a:ext cx="5366908" cy="596123"/>
      </dsp:txXfrm>
    </dsp:sp>
    <dsp:sp modelId="{D6F43E8A-30EA-4090-891A-41C7687CE713}">
      <dsp:nvSpPr>
        <dsp:cNvPr id="0" name=""/>
        <dsp:cNvSpPr/>
      </dsp:nvSpPr>
      <dsp:spPr>
        <a:xfrm>
          <a:off x="4174966" y="1326018"/>
          <a:ext cx="2521403" cy="22967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HSR Investigator Initiated Research</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HSR Service-directed Research</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 Partnered Evaluation Initiatives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 Evidence-based Policy Evaluation Centers</a:t>
          </a:r>
        </a:p>
      </dsp:txBody>
      <dsp:txXfrm>
        <a:off x="4174966" y="1326018"/>
        <a:ext cx="2521403" cy="2296708"/>
      </dsp:txXfrm>
    </dsp:sp>
    <dsp:sp modelId="{2606BE02-152E-4FC2-8B89-B6616169090C}">
      <dsp:nvSpPr>
        <dsp:cNvPr id="0" name=""/>
        <dsp:cNvSpPr/>
      </dsp:nvSpPr>
      <dsp:spPr>
        <a:xfrm>
          <a:off x="6696369" y="804039"/>
          <a:ext cx="3143567" cy="1192247"/>
        </a:xfrm>
        <a:prstGeom prst="rightArrow">
          <a:avLst>
            <a:gd name="adj1" fmla="val 50000"/>
            <a:gd name="adj2" fmla="val 50000"/>
          </a:avLst>
        </a:prstGeom>
        <a:solidFill>
          <a:srgbClr val="7A9A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89269"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Scale-up, Sustain</a:t>
          </a:r>
        </a:p>
      </dsp:txBody>
      <dsp:txXfrm>
        <a:off x="6696369" y="1102101"/>
        <a:ext cx="2845505" cy="596123"/>
      </dsp:txXfrm>
    </dsp:sp>
    <dsp:sp modelId="{D849A340-7B70-4785-A30E-2E287203E857}">
      <dsp:nvSpPr>
        <dsp:cNvPr id="0" name=""/>
        <dsp:cNvSpPr/>
      </dsp:nvSpPr>
      <dsp:spPr>
        <a:xfrm>
          <a:off x="6696369" y="1723434"/>
          <a:ext cx="2521403" cy="22630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 Programs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QUERI-VISN Partnered Implementation Initiatives</a:t>
          </a:r>
        </a:p>
      </dsp:txBody>
      <dsp:txXfrm>
        <a:off x="6696369" y="1723434"/>
        <a:ext cx="2521403" cy="226309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68C89-26CB-4346-9179-6A4540DA832F}" type="datetimeFigureOut">
              <a:rPr lang="en-US" smtClean="0"/>
              <a:t>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0A048-D5A7-4853-B893-565A3B09CA61}" type="slidenum">
              <a:rPr lang="en-US" smtClean="0"/>
              <a:t>‹#›</a:t>
            </a:fld>
            <a:endParaRPr lang="en-US" dirty="0"/>
          </a:p>
        </p:txBody>
      </p:sp>
    </p:spTree>
    <p:extLst>
      <p:ext uri="{BB962C8B-B14F-4D97-AF65-F5344CB8AC3E}">
        <p14:creationId xmlns:p14="http://schemas.microsoft.com/office/powerpoint/2010/main" val="126915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gcc02.safelinks.protection.outlook.com/?url=https%3A%2F%2Fnew.express.adobe.com%2Ftools%2Fgenerate-qr-code&amp;data=05%7C01%7C%7C87df97ac009545108f0608dbdf81faf8%7Ce95f1b23abaf45ee821db7ab251ab3bf%7C0%7C0%7C638349522307254141%7CUnknown%7CTWFpbGZsb3d8eyJWIjoiMC4wLjAwMDAiLCJQIjoiV2luMzIiLCJBTiI6Ik1haWwiLCJXVCI6Mn0%3D%7C3000%7C%7C%7C&amp;sdata=Fdl8CttiSZbDny%2Bi9FjSkqCaTFgFoxhgSrpOX1NPVW8%3D&amp;reserved=0"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a:t>
            </a:fld>
            <a:endParaRPr lang="en-US" dirty="0"/>
          </a:p>
        </p:txBody>
      </p:sp>
    </p:spTree>
    <p:extLst>
      <p:ext uri="{BB962C8B-B14F-4D97-AF65-F5344CB8AC3E}">
        <p14:creationId xmlns:p14="http://schemas.microsoft.com/office/powerpoint/2010/main" val="327172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a:xfrm>
            <a:off x="723106" y="47053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0000"/>
                </a:solidFill>
                <a:latin typeface="Arial" panose="020B0604020202020204" pitchFamily="34" charset="0"/>
              </a:rPr>
              <a:t>HSR has over 520 active projects led by over 840 investigators in partnership with over 40 VA national program offices. </a:t>
            </a:r>
            <a:endParaRPr lang="en-US" dirty="0"/>
          </a:p>
        </p:txBody>
      </p:sp>
      <p:sp>
        <p:nvSpPr>
          <p:cNvPr id="5" name="Slide Number Placeholder 3">
            <a:extLst>
              <a:ext uri="{FF2B5EF4-FFF2-40B4-BE49-F238E27FC236}">
                <a16:creationId xmlns:a16="http://schemas.microsoft.com/office/drawing/2014/main" id="{6804E542-AE97-47D0-BD8F-855CC077D8B9}"/>
              </a:ext>
            </a:extLst>
          </p:cNvPr>
          <p:cNvSpPr>
            <a:spLocks noGrp="1"/>
          </p:cNvSpPr>
          <p:nvPr>
            <p:ph type="sldNum" sz="quarter" idx="5"/>
          </p:nvPr>
        </p:nvSpPr>
        <p:spPr>
          <a:xfrm>
            <a:off x="4021294" y="9721106"/>
            <a:ext cx="3076363" cy="5117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C5501-5A46-42AC-BFBE-2D1EBB5177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5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16</a:t>
            </a:fld>
            <a:endParaRPr lang="en-US" dirty="0"/>
          </a:p>
        </p:txBody>
      </p:sp>
    </p:spTree>
    <p:extLst>
      <p:ext uri="{BB962C8B-B14F-4D97-AF65-F5344CB8AC3E}">
        <p14:creationId xmlns:p14="http://schemas.microsoft.com/office/powerpoint/2010/main" val="374097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18</a:t>
            </a:fld>
            <a:endParaRPr lang="en-US" dirty="0"/>
          </a:p>
        </p:txBody>
      </p:sp>
    </p:spTree>
    <p:extLst>
      <p:ext uri="{BB962C8B-B14F-4D97-AF65-F5344CB8AC3E}">
        <p14:creationId xmlns:p14="http://schemas.microsoft.com/office/powerpoint/2010/main" val="410517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19</a:t>
            </a:fld>
            <a:endParaRPr lang="en-US" dirty="0"/>
          </a:p>
        </p:txBody>
      </p:sp>
    </p:spTree>
    <p:extLst>
      <p:ext uri="{BB962C8B-B14F-4D97-AF65-F5344CB8AC3E}">
        <p14:creationId xmlns:p14="http://schemas.microsoft.com/office/powerpoint/2010/main" val="78987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21</a:t>
            </a:fld>
            <a:endParaRPr lang="en-US" dirty="0"/>
          </a:p>
        </p:txBody>
      </p:sp>
    </p:spTree>
    <p:extLst>
      <p:ext uri="{BB962C8B-B14F-4D97-AF65-F5344CB8AC3E}">
        <p14:creationId xmlns:p14="http://schemas.microsoft.com/office/powerpoint/2010/main" val="300823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to Veterans:</a:t>
            </a:r>
          </a:p>
          <a:p>
            <a:pPr marL="457200" indent="-457200">
              <a:buAutoNum type="arabicPeriod"/>
            </a:pPr>
            <a:r>
              <a:rPr lang="en-US" sz="1200" dirty="0">
                <a:cs typeface="Calibri"/>
              </a:rPr>
              <a:t>Implementation science: VA supports innovation in health and health care; implementation science ensures what we know is what we do on a routine basis</a:t>
            </a:r>
          </a:p>
          <a:p>
            <a:pPr marL="457200" indent="-457200">
              <a:buAutoNum type="arabicPeriod"/>
            </a:pPr>
            <a:r>
              <a:rPr lang="en-US" sz="1200" dirty="0">
                <a:cs typeface="Calibri"/>
              </a:rPr>
              <a:t>Science of engagement: Involving Veterans, providers, and other interested parties ensures treatments, programs, and policies work for Veterans and that they are provided equitably (and some of the best research ideas come from our Veterans, providers, etc.)</a:t>
            </a:r>
          </a:p>
          <a:p>
            <a:pPr marL="457200" indent="-457200">
              <a:buAutoNum type="arabicPeriod"/>
            </a:pPr>
            <a:r>
              <a:rPr lang="en-US" sz="1200" dirty="0">
                <a:cs typeface="Calibri"/>
              </a:rPr>
              <a:t>Systems science: Health care and health go beyond condition and disease labels- it takes a wider lens to understand the moving parts of the enterprise to improve it</a:t>
            </a:r>
          </a:p>
          <a:p>
            <a:pPr marL="457200" indent="-457200">
              <a:buAutoNum type="arabicPeriod"/>
            </a:pPr>
            <a:r>
              <a:rPr lang="en-US" sz="1200" dirty="0">
                <a:cs typeface="Calibri"/>
              </a:rPr>
              <a:t>Data science: VA has extensive data that can be better leveraged to help Veteran care, outcomes, and experience; in a way that ensures privacy and security</a:t>
            </a:r>
          </a:p>
          <a:p>
            <a:pPr marL="457200" indent="-457200">
              <a:buAutoNum type="arabicPeriod"/>
            </a:pPr>
            <a:r>
              <a:rPr lang="en-US" sz="1200" dirty="0">
                <a:cs typeface="Calibri"/>
              </a:rPr>
              <a:t>Policy: some health problems have determinants outside the clinic walls; how can we better align our programs, benefits, and policies to ensure optimal Veteran outcomes?</a:t>
            </a:r>
          </a:p>
          <a:p>
            <a:pPr marL="457200" indent="-457200">
              <a:buAutoNum type="arabicPeriod"/>
            </a:pPr>
            <a:endParaRPr lang="en-US" sz="1200" dirty="0">
              <a:cs typeface="Calibri"/>
            </a:endParaRPr>
          </a:p>
          <a:p>
            <a:pPr marL="457200" indent="-457200">
              <a:buAutoNum type="arabicPeriod"/>
            </a:pPr>
            <a:r>
              <a:rPr lang="en-US" sz="1200" dirty="0">
                <a:cs typeface="Calibri"/>
              </a:rPr>
              <a:t>Alignment with priorities: Implementation science: addresses ORD goal to increase substantial real-world impact through studies on how to more rapidly translate treatments into real-world settings</a:t>
            </a:r>
          </a:p>
          <a:p>
            <a:pPr marL="457200" indent="-457200">
              <a:buAutoNum type="arabicPeriod"/>
            </a:pPr>
            <a:r>
              <a:rPr lang="en-US" sz="1200" dirty="0">
                <a:cs typeface="Calibri"/>
              </a:rPr>
              <a:t>Data science: Aligns with ORD priority of making data work for Veterans, via conduct of emerging research on application of new technologies such as AI in health systems</a:t>
            </a:r>
            <a:endParaRPr lang="en-US" dirty="0">
              <a:cs typeface="Calibri"/>
            </a:endParaRPr>
          </a:p>
          <a:p>
            <a:pPr marL="457200" indent="-457200">
              <a:buAutoNum type="arabicPeriod"/>
            </a:pPr>
            <a:r>
              <a:rPr lang="en-US" sz="1200" dirty="0">
                <a:cs typeface="Calibri"/>
              </a:rPr>
              <a:t>Engagement science: Systematic ascertainment and use of end-user lived experiences, e.g., underserved, marginalized, and at-risk Veteran populations is in VA Strategic Plan</a:t>
            </a:r>
            <a:endParaRPr lang="en-US" dirty="0">
              <a:cs typeface="Calibri"/>
            </a:endParaRPr>
          </a:p>
          <a:p>
            <a:pPr marL="457200" indent="-457200">
              <a:buAutoNum type="arabicPeriod"/>
            </a:pPr>
            <a:r>
              <a:rPr lang="en-US" sz="1200" dirty="0">
                <a:cs typeface="Calibri"/>
              </a:rPr>
              <a:t>Systems science/workforce: U.S. Government national priority, systems science (e.g., high-reliability organization) identified as an emerging area (NAM Future of HSR report)</a:t>
            </a:r>
            <a:endParaRPr lang="en-US" dirty="0">
              <a:cs typeface="Calibri"/>
            </a:endParaRPr>
          </a:p>
          <a:p>
            <a:pPr marL="457200" indent="-457200">
              <a:buAutoNum type="arabicPeriod"/>
            </a:pPr>
            <a:r>
              <a:rPr lang="en-US" sz="1200" dirty="0">
                <a:cs typeface="Calibri"/>
              </a:rPr>
              <a:t>Policy analysis: increased partnerships with VBA, VA, HSR's role in Evidence Act implementation, to address barriers to optimize Veteran health “beyond the clinic walls”</a:t>
            </a:r>
            <a:endParaRPr lang="en-US" dirty="0">
              <a:cs typeface="Calibri" panose="020F0502020204030204"/>
            </a:endParaRPr>
          </a:p>
          <a:p>
            <a:pPr marL="0" indent="0">
              <a:buNone/>
            </a:pP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24</a:t>
            </a:fld>
            <a:endParaRPr lang="en-US" dirty="0"/>
          </a:p>
        </p:txBody>
      </p:sp>
    </p:spTree>
    <p:extLst>
      <p:ext uri="{BB962C8B-B14F-4D97-AF65-F5344CB8AC3E}">
        <p14:creationId xmlns:p14="http://schemas.microsoft.com/office/powerpoint/2010/main" val="261308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25</a:t>
            </a:fld>
            <a:endParaRPr lang="en-US" dirty="0"/>
          </a:p>
        </p:txBody>
      </p:sp>
    </p:spTree>
    <p:extLst>
      <p:ext uri="{BB962C8B-B14F-4D97-AF65-F5344CB8AC3E}">
        <p14:creationId xmlns:p14="http://schemas.microsoft.com/office/powerpoint/2010/main" val="220268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26</a:t>
            </a:fld>
            <a:endParaRPr lang="en-US" dirty="0"/>
          </a:p>
        </p:txBody>
      </p:sp>
    </p:spTree>
    <p:extLst>
      <p:ext uri="{BB962C8B-B14F-4D97-AF65-F5344CB8AC3E}">
        <p14:creationId xmlns:p14="http://schemas.microsoft.com/office/powerpoint/2010/main" val="340769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457200">
              <a:lnSpc>
                <a:spcPct val="100000"/>
              </a:lnSpc>
              <a:spcBef>
                <a:spcPct val="20000"/>
              </a:spcBef>
              <a:buFont typeface="+mj-lt"/>
              <a:buAutoNum type="arabicPeriod"/>
              <a:defRPr/>
            </a:pPr>
            <a:endParaRPr lang="en-US" b="1" dirty="0">
              <a:solidFill>
                <a:srgbClr val="1D0770"/>
              </a:solidFill>
              <a:latin typeface="Arial"/>
              <a:cs typeface="Arial" panose="020B0604020202020204" pitchFamily="34" charset="0"/>
            </a:endParaRPr>
          </a:p>
          <a:p>
            <a:pPr marL="342900" indent="-342900" algn="l" defTabSz="457200">
              <a:lnSpc>
                <a:spcPct val="100000"/>
              </a:lnSpc>
              <a:spcBef>
                <a:spcPct val="20000"/>
              </a:spcBef>
              <a:buFont typeface="+mj-lt"/>
              <a:buAutoNum type="arabicPeriod"/>
              <a:defRPr/>
            </a:pPr>
            <a:endParaRPr lang="en-US" b="1" dirty="0">
              <a:solidFill>
                <a:srgbClr val="1D0770"/>
              </a:solidFill>
              <a:latin typeface="Arial"/>
              <a:cs typeface="Arial" panose="020B0604020202020204" pitchFamily="34" charset="0"/>
            </a:endParaRPr>
          </a:p>
          <a:p>
            <a:pPr algn="l"/>
            <a:r>
              <a:rPr lang="en-US" b="1" u="sng" dirty="0"/>
              <a:t>VA Strategic Priorities:</a:t>
            </a:r>
          </a:p>
          <a:p>
            <a:pPr algn="l"/>
            <a:r>
              <a:rPr lang="en-US" dirty="0"/>
              <a:t>Hire Faster &amp; More Competitively</a:t>
            </a:r>
          </a:p>
          <a:p>
            <a:pPr algn="l"/>
            <a:r>
              <a:rPr lang="en-US" dirty="0"/>
              <a:t>Connect Veterans to Soonest, Best Care</a:t>
            </a:r>
          </a:p>
          <a:p>
            <a:pPr algn="l"/>
            <a:r>
              <a:rPr lang="en-US" dirty="0"/>
              <a:t>Culture of Safety, Knowledge Translation </a:t>
            </a:r>
          </a:p>
          <a:p>
            <a:pPr algn="l"/>
            <a:r>
              <a:rPr lang="en-US" dirty="0"/>
              <a:t>Prevent Veteran Suicide</a:t>
            </a:r>
          </a:p>
          <a:p>
            <a:pPr algn="l"/>
            <a:r>
              <a:rPr lang="en-US" dirty="0"/>
              <a:t>Military, Environmental Exposures</a:t>
            </a:r>
          </a:p>
          <a:p>
            <a:pPr algn="l"/>
            <a:r>
              <a:rPr lang="en-US" dirty="0"/>
              <a:t>Reduce Veteran Homelessness</a:t>
            </a:r>
            <a:endParaRPr lang="en-US" b="1" dirty="0">
              <a:solidFill>
                <a:srgbClr val="1D0770"/>
              </a:solidFill>
              <a:latin typeface="Arial"/>
              <a:cs typeface="Arial" panose="020B0604020202020204" pitchFamily="34" charset="0"/>
            </a:endParaRPr>
          </a:p>
          <a:p>
            <a:pPr marL="342900" indent="-342900" algn="l" defTabSz="457200">
              <a:lnSpc>
                <a:spcPct val="100000"/>
              </a:lnSpc>
              <a:spcBef>
                <a:spcPct val="20000"/>
              </a:spcBef>
              <a:buFont typeface="+mj-lt"/>
              <a:buAutoNum type="arabicPeriod"/>
              <a:defRPr/>
            </a:pPr>
            <a:endParaRPr lang="en-US" b="1" dirty="0">
              <a:solidFill>
                <a:srgbClr val="1D0770"/>
              </a:solidFill>
              <a:latin typeface="Arial"/>
              <a:cs typeface="Arial" panose="020B0604020202020204" pitchFamily="34" charset="0"/>
            </a:endParaRPr>
          </a:p>
          <a:p>
            <a:pPr marL="342900" indent="-342900" algn="l" defTabSz="457200">
              <a:lnSpc>
                <a:spcPct val="100000"/>
              </a:lnSpc>
              <a:spcBef>
                <a:spcPct val="20000"/>
              </a:spcBef>
              <a:buFont typeface="+mj-lt"/>
              <a:buAutoNum type="arabicPeriod"/>
              <a:defRPr/>
            </a:pPr>
            <a:endParaRPr lang="en-US" b="1" dirty="0">
              <a:solidFill>
                <a:srgbClr val="1D0770"/>
              </a:solidFill>
              <a:latin typeface="Arial"/>
              <a:cs typeface="Arial" panose="020B0604020202020204" pitchFamily="34" charset="0"/>
            </a:endParaRPr>
          </a:p>
          <a:p>
            <a:pPr marL="342900" indent="-342900" algn="l" defTabSz="457200">
              <a:lnSpc>
                <a:spcPct val="100000"/>
              </a:lnSpc>
              <a:spcBef>
                <a:spcPct val="20000"/>
              </a:spcBef>
              <a:buFont typeface="+mj-lt"/>
              <a:buAutoNum type="arabicPeriod"/>
              <a:defRPr/>
            </a:pPr>
            <a:r>
              <a:rPr lang="en-US" b="1" dirty="0">
                <a:solidFill>
                  <a:srgbClr val="1D0770"/>
                </a:solidFill>
                <a:latin typeface="Arial"/>
                <a:cs typeface="Arial" panose="020B0604020202020204" pitchFamily="34" charset="0"/>
              </a:rPr>
              <a:t>Hire faster and more competitively: </a:t>
            </a:r>
            <a:r>
              <a:rPr lang="en-US" dirty="0">
                <a:latin typeface="Arial"/>
              </a:rPr>
              <a:t>i</a:t>
            </a:r>
            <a:r>
              <a:rPr lang="en-US" dirty="0">
                <a:solidFill>
                  <a:srgbClr val="1D0770"/>
                </a:solidFill>
                <a:latin typeface="Arial"/>
                <a:cs typeface="Arial" panose="020B0604020202020204" pitchFamily="34" charset="0"/>
              </a:rPr>
              <a:t>mprove workforce recruitment, onboarding, and retention of VA employees and trainees</a:t>
            </a:r>
          </a:p>
          <a:p>
            <a:pPr marL="342900" indent="-342900" algn="l" defTabSz="457200" fontAlgn="auto">
              <a:lnSpc>
                <a:spcPct val="100000"/>
              </a:lnSpc>
              <a:spcBef>
                <a:spcPct val="20000"/>
              </a:spcBef>
              <a:spcAft>
                <a:spcPts val="0"/>
              </a:spcAft>
              <a:buFont typeface="+mj-lt"/>
              <a:buAutoNum type="arabicPeriod"/>
              <a:defRPr/>
            </a:pPr>
            <a:r>
              <a:rPr lang="en-US" b="1" dirty="0">
                <a:solidFill>
                  <a:srgbClr val="1D0770"/>
                </a:solidFill>
                <a:latin typeface="Arial"/>
                <a:cs typeface="Arial" panose="020B0604020202020204" pitchFamily="34" charset="0"/>
              </a:rPr>
              <a:t>Connect Veterans to the soonest and best care: </a:t>
            </a:r>
            <a:r>
              <a:rPr lang="en-US" dirty="0">
                <a:latin typeface="Arial"/>
              </a:rPr>
              <a:t>r</a:t>
            </a:r>
            <a:r>
              <a:rPr lang="en-US" dirty="0">
                <a:solidFill>
                  <a:srgbClr val="1D0770"/>
                </a:solidFill>
                <a:latin typeface="Arial"/>
                <a:cs typeface="Arial" panose="020B0604020202020204" pitchFamily="34" charset="0"/>
              </a:rPr>
              <a:t>educe direct care wait times and community care appointment scheduling times by improving clinical availability and scheduling </a:t>
            </a:r>
          </a:p>
          <a:p>
            <a:pPr marL="342900" indent="-342900" algn="l" defTabSz="457200" fontAlgn="auto">
              <a:lnSpc>
                <a:spcPct val="100000"/>
              </a:lnSpc>
              <a:spcBef>
                <a:spcPct val="20000"/>
              </a:spcBef>
              <a:spcAft>
                <a:spcPts val="0"/>
              </a:spcAft>
              <a:buFont typeface="+mj-lt"/>
              <a:buAutoNum type="arabicPeriod"/>
              <a:defRPr/>
            </a:pPr>
            <a:r>
              <a:rPr lang="en-US" b="1" dirty="0">
                <a:solidFill>
                  <a:srgbClr val="1D0770"/>
                </a:solidFill>
                <a:latin typeface="Arial"/>
                <a:cs typeface="Arial" panose="020B0604020202020204" pitchFamily="34" charset="0"/>
              </a:rPr>
              <a:t>Promote a culture of safety, learning, and knowledge translation: </a:t>
            </a:r>
            <a:r>
              <a:rPr lang="en-US" dirty="0">
                <a:solidFill>
                  <a:srgbClr val="1D0770"/>
                </a:solidFill>
                <a:latin typeface="Arial"/>
                <a:cs typeface="Arial" panose="020B0604020202020204" pitchFamily="34" charset="0"/>
              </a:rPr>
              <a:t>implement and evaluate programs focused on innovation, psychological safety, zero harm, and manager/leader training</a:t>
            </a:r>
          </a:p>
          <a:p>
            <a:pPr marL="342900" indent="-342900" algn="l" defTabSz="457200" fontAlgn="auto">
              <a:lnSpc>
                <a:spcPct val="100000"/>
              </a:lnSpc>
              <a:spcBef>
                <a:spcPct val="20000"/>
              </a:spcBef>
              <a:spcAft>
                <a:spcPts val="0"/>
              </a:spcAft>
              <a:buFont typeface="+mj-lt"/>
              <a:buAutoNum type="arabicPeriod"/>
              <a:defRPr/>
            </a:pPr>
            <a:r>
              <a:rPr lang="en-US" b="1" dirty="0">
                <a:solidFill>
                  <a:srgbClr val="1D0770"/>
                </a:solidFill>
                <a:latin typeface="Arial"/>
                <a:cs typeface="Arial" panose="020B0604020202020204" pitchFamily="34" charset="0"/>
              </a:rPr>
              <a:t>Prevent Veteran suicide: </a:t>
            </a:r>
            <a:r>
              <a:rPr lang="en-US" dirty="0">
                <a:latin typeface="Arial"/>
              </a:rPr>
              <a:t>p</a:t>
            </a:r>
            <a:r>
              <a:rPr lang="en-US" dirty="0">
                <a:solidFill>
                  <a:srgbClr val="1D0770"/>
                </a:solidFill>
                <a:latin typeface="Arial"/>
                <a:cs typeface="Arial" panose="020B0604020202020204" pitchFamily="34" charset="0"/>
              </a:rPr>
              <a:t>revent Veteran suicide using a public health approach (e.g., outside the clinic walls, partnerships with community service organizations)</a:t>
            </a:r>
          </a:p>
          <a:p>
            <a:pPr marL="342900" indent="-342900" algn="l" defTabSz="457200" fontAlgn="auto">
              <a:lnSpc>
                <a:spcPct val="100000"/>
              </a:lnSpc>
              <a:spcBef>
                <a:spcPct val="20000"/>
              </a:spcBef>
              <a:spcAft>
                <a:spcPts val="0"/>
              </a:spcAft>
              <a:buFont typeface="+mj-lt"/>
              <a:buAutoNum type="arabicPeriod"/>
              <a:defRPr/>
            </a:pPr>
            <a:r>
              <a:rPr lang="en-US" b="1" dirty="0">
                <a:solidFill>
                  <a:srgbClr val="1D0770"/>
                </a:solidFill>
                <a:latin typeface="Arial"/>
                <a:cs typeface="Arial" panose="020B0604020202020204" pitchFamily="34" charset="0"/>
              </a:rPr>
              <a:t>Serve Veterans with military and environmental exposures: </a:t>
            </a:r>
            <a:r>
              <a:rPr lang="en-US" dirty="0">
                <a:solidFill>
                  <a:srgbClr val="1D0770"/>
                </a:solidFill>
                <a:latin typeface="Arial"/>
                <a:cs typeface="Arial" panose="020B0604020202020204" pitchFamily="34" charset="0"/>
              </a:rPr>
              <a:t>improve quality of care, including the identification and management of symptoms among Veterans with military and environmental exposures</a:t>
            </a:r>
          </a:p>
          <a:p>
            <a:pPr marL="342900" indent="-342900" algn="l" defTabSz="457200" fontAlgn="auto">
              <a:lnSpc>
                <a:spcPct val="100000"/>
              </a:lnSpc>
              <a:spcBef>
                <a:spcPct val="20000"/>
              </a:spcBef>
              <a:spcAft>
                <a:spcPts val="0"/>
              </a:spcAft>
              <a:buFont typeface="+mj-lt"/>
              <a:buAutoNum type="arabicPeriod"/>
              <a:defRPr/>
            </a:pPr>
            <a:r>
              <a:rPr lang="en-US" b="1" dirty="0">
                <a:solidFill>
                  <a:srgbClr val="1D0770"/>
                </a:solidFill>
                <a:latin typeface="Arial"/>
                <a:cs typeface="Arial" panose="020B0604020202020204" pitchFamily="34" charset="0"/>
              </a:rPr>
              <a:t>Reduce Veteran homelessness: </a:t>
            </a:r>
            <a:r>
              <a:rPr lang="en-US" dirty="0">
                <a:latin typeface="Arial"/>
              </a:rPr>
              <a:t>e</a:t>
            </a:r>
            <a:r>
              <a:rPr lang="en-US" dirty="0">
                <a:solidFill>
                  <a:srgbClr val="1D0770"/>
                </a:solidFill>
                <a:latin typeface="Arial"/>
                <a:cs typeface="Arial" panose="020B0604020202020204" pitchFamily="34" charset="0"/>
              </a:rPr>
              <a:t>nsure more at-risk and underserved Veterans receive early interventions, partnerships and supportive services to avoid homelessness</a:t>
            </a:r>
            <a:endParaRPr lang="en-US" sz="1050" dirty="0"/>
          </a:p>
          <a:p>
            <a:pPr algn="l"/>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27</a:t>
            </a:fld>
            <a:endParaRPr lang="en-US" dirty="0"/>
          </a:p>
        </p:txBody>
      </p:sp>
    </p:spTree>
    <p:extLst>
      <p:ext uri="{BB962C8B-B14F-4D97-AF65-F5344CB8AC3E}">
        <p14:creationId xmlns:p14="http://schemas.microsoft.com/office/powerpoint/2010/main" val="314477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3998E-AD5A-1740-B3BC-0C08EA171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0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3</a:t>
            </a:fld>
            <a:endParaRPr lang="en-US" dirty="0"/>
          </a:p>
        </p:txBody>
      </p:sp>
    </p:spTree>
    <p:extLst>
      <p:ext uri="{BB962C8B-B14F-4D97-AF65-F5344CB8AC3E}">
        <p14:creationId xmlns:p14="http://schemas.microsoft.com/office/powerpoint/2010/main" val="1447621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30</a:t>
            </a:fld>
            <a:endParaRPr lang="en-US" dirty="0"/>
          </a:p>
        </p:txBody>
      </p:sp>
    </p:spTree>
    <p:extLst>
      <p:ext uri="{BB962C8B-B14F-4D97-AF65-F5344CB8AC3E}">
        <p14:creationId xmlns:p14="http://schemas.microsoft.com/office/powerpoint/2010/main" val="82606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897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rPr>
              <a:t>Talking Points</a:t>
            </a:r>
          </a:p>
          <a:p>
            <a:endParaRPr lang="en-US" i="1" dirty="0">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Precision Oncology was selected as the first AMP to be stood up because one of the programs within it – the Lung Precision Oncology Program or LPOP – is already very much functioning as an AMP</a:t>
            </a:r>
          </a:p>
          <a:p>
            <a:pPr marL="171450" indent="-171450" algn="l" rtl="0" fontAlgn="base">
              <a:buFont typeface="Arial" panose="020B0604020202020204" pitchFamily="34" charset="0"/>
              <a:buChar char="•"/>
            </a:pPr>
            <a:r>
              <a:rPr lang="en-US" b="0" i="0" u="none" strike="noStrike" dirty="0">
                <a:solidFill>
                  <a:srgbClr val="1F4E79"/>
                </a:solidFill>
                <a:effectLst/>
                <a:latin typeface="Calibri" panose="020F0502020204030204" pitchFamily="34" charset="0"/>
              </a:rPr>
              <a:t>LPOP was created to be a national network concentrating 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628650" lvl="1" indent="-171450" algn="l" rtl="0" fontAlgn="base">
              <a:buFont typeface="Arial" panose="020B0604020202020204" pitchFamily="34" charset="0"/>
              <a:buChar char="•"/>
            </a:pPr>
            <a:r>
              <a:rPr lang="en-US" b="0" i="0" u="none" strike="noStrike" dirty="0">
                <a:solidFill>
                  <a:srgbClr val="0E406A"/>
                </a:solidFill>
                <a:effectLst/>
                <a:latin typeface="Calibri" panose="020F0502020204030204" pitchFamily="34" charset="0"/>
              </a:rPr>
              <a:t>Lung cancer screening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628650" lvl="1" indent="-171450" algn="l" rtl="0" fontAlgn="base">
              <a:buFont typeface="Arial" panose="020B0604020202020204" pitchFamily="34" charset="0"/>
              <a:buChar char="•"/>
            </a:pPr>
            <a:r>
              <a:rPr lang="en-US" b="0" i="0" u="none" strike="noStrike" dirty="0">
                <a:solidFill>
                  <a:srgbClr val="1F4E79"/>
                </a:solidFill>
                <a:effectLst/>
                <a:latin typeface="Calibri" panose="020F0502020204030204" pitchFamily="34" charset="0"/>
              </a:rPr>
              <a:t>Smoking cessation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628650" lvl="1" indent="-171450" algn="l" rtl="0" fontAlgn="base">
              <a:buFont typeface="Arial" panose="020B0604020202020204" pitchFamily="34" charset="0"/>
              <a:buChar char="•"/>
            </a:pPr>
            <a:r>
              <a:rPr lang="en-US" b="0" i="0" u="none" strike="noStrike" dirty="0">
                <a:solidFill>
                  <a:srgbClr val="1F4E79"/>
                </a:solidFill>
                <a:effectLst/>
                <a:latin typeface="Calibri" panose="020F0502020204030204" pitchFamily="34" charset="0"/>
              </a:rPr>
              <a:t>Genomic testing</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628650" lvl="1" indent="-171450" algn="l" rtl="0" fontAlgn="base">
              <a:buFont typeface="Arial" panose="020B0604020202020204" pitchFamily="34" charset="0"/>
              <a:buChar char="•"/>
            </a:pPr>
            <a:r>
              <a:rPr lang="en-US" b="0" i="0" u="none" strike="noStrike" dirty="0">
                <a:solidFill>
                  <a:srgbClr val="1F4E79"/>
                </a:solidFill>
                <a:effectLst/>
                <a:latin typeface="Calibri" panose="020F0502020204030204" pitchFamily="34" charset="0"/>
              </a:rPr>
              <a:t>Improved treatment modalities</a:t>
            </a:r>
            <a:endParaRPr lang="en-US" sz="1200" b="0" i="0" dirty="0">
              <a:solidFill>
                <a:srgbClr val="444444"/>
              </a:solidFill>
              <a:effectLst/>
              <a:latin typeface="+mn-l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mn-lt"/>
              </a:rPr>
              <a:t>The development and organization of LPOP, or Lung Precision Oncology Program was not by happenstance. It was methodical and informed by what researchers and clinicians needed to generate improved outcomes.</a:t>
            </a:r>
            <a:r>
              <a:rPr lang="en-US" sz="1200" b="0" i="0" dirty="0">
                <a:solidFill>
                  <a:srgbClr val="444444"/>
                </a:solidFill>
                <a:effectLst/>
                <a:latin typeface="+mn-lt"/>
              </a:rPr>
              <a:t>​</a:t>
            </a:r>
            <a:endParaRPr lang="en-US" sz="1200" b="0" i="0" u="none" strike="noStrike" dirty="0">
              <a:solidFill>
                <a:srgbClr val="000000"/>
              </a:solidFill>
              <a:effectLst/>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Considerable time was taken to ensure that the collaboration was coordinated and supported with the necessary resources. The Office of Healthcare Transformation and Cooperative Studies Program were vital in providing resources to build out LPOP. </a:t>
            </a:r>
            <a:endParaRPr lang="en-US" sz="1200" b="0" i="0" dirty="0">
              <a:solidFill>
                <a:srgbClr val="444444"/>
              </a:solidFill>
              <a:effectLst/>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The Executive Steering Committee is comprised of key stakeholders from both the VHA and ORD who can provide oversight for the work being done and set performance standards and measures.</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Both workgroups and sub-workgroups are comprised of researchers and clinicians. Participants self-select which workgroups to join based on their areas of interest. </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This self-selection enables LPOP to build communities of researchers and clinicians working together, generating ideas/concepts to improve clinical care as well as opportunities for clinical care to better inform research.</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The workgroups and sub-workgroups also identify short and long-term goals that the ESC reviews and provides input on.</a:t>
            </a:r>
            <a:r>
              <a:rPr lang="en-US" sz="1200" b="0" i="0" dirty="0">
                <a:solidFill>
                  <a:srgbClr val="444444"/>
                </a:solidFill>
                <a:effectLst/>
                <a:latin typeface="+mn-lt"/>
              </a:rPr>
              <a:t>​</a:t>
            </a: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Ultimately, this shared decision making across all levels of the organization ensures that the work being undertaken is aligned around improving Veteran care.</a:t>
            </a:r>
          </a:p>
          <a:p>
            <a:pPr marL="171450" indent="-171450" algn="l" rtl="0" fontAlgn="base">
              <a:buFont typeface="Arial" panose="020B0604020202020204" pitchFamily="34" charset="0"/>
              <a:buChar char="•"/>
            </a:pPr>
            <a:r>
              <a:rPr lang="en-US" b="0" i="0" dirty="0">
                <a:solidFill>
                  <a:srgbClr val="000000"/>
                </a:solidFill>
                <a:effectLst/>
                <a:latin typeface="Calibri" panose="020F0502020204030204" pitchFamily="34" charset="0"/>
              </a:rPr>
              <a:t>Already, nearly 5,000 Veterans have received individualized care based on molecular testing thanks to LPOP.</a:t>
            </a:r>
            <a:endParaRPr lang="en-US" sz="1200" b="0" i="0" u="none" strike="noStrike" dirty="0">
              <a:solidFill>
                <a:srgbClr val="000000"/>
              </a:solidFill>
              <a:effectLst/>
              <a:latin typeface="+mn-lt"/>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mn-lt"/>
              </a:rPr>
              <a:t>This is the kind of impact ORD wants to build into the DNA of all AMPs.</a:t>
            </a:r>
            <a:endParaRPr lang="en-US" sz="1200" b="0" i="0" dirty="0">
              <a:solidFill>
                <a:srgbClr val="444444"/>
              </a:solidFill>
              <a:effectLst/>
              <a:latin typeface="+mn-lt"/>
            </a:endParaRPr>
          </a:p>
          <a:p>
            <a:endParaRPr lang="en-US"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35E6A-F08E-4F1B-9A48-61657B91E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43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35</a:t>
            </a:fld>
            <a:endParaRPr lang="en-US" dirty="0"/>
          </a:p>
        </p:txBody>
      </p:sp>
    </p:spTree>
    <p:extLst>
      <p:ext uri="{BB962C8B-B14F-4D97-AF65-F5344CB8AC3E}">
        <p14:creationId xmlns:p14="http://schemas.microsoft.com/office/powerpoint/2010/main" val="3108882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Roadmap was informed by the Learning Health System Knowledge to Action Framework (12-13). This Framework operationalizes a continuous quality improvement approach for health care systems. Health care system data are used to identify priorities (</a:t>
            </a:r>
            <a:r>
              <a:rPr lang="en-US" sz="1200" b="1" kern="1200" dirty="0">
                <a:solidFill>
                  <a:schemeClr val="tx1"/>
                </a:solidFill>
                <a:effectLst/>
                <a:latin typeface="+mn-lt"/>
                <a:ea typeface="+mn-ea"/>
                <a:cs typeface="+mn-cs"/>
              </a:rPr>
              <a:t>data to knowledge</a:t>
            </a:r>
            <a:r>
              <a:rPr lang="en-US" sz="1200" kern="1200" dirty="0">
                <a:solidFill>
                  <a:schemeClr val="tx1"/>
                </a:solidFill>
                <a:effectLst/>
                <a:latin typeface="+mn-lt"/>
                <a:ea typeface="+mn-ea"/>
                <a:cs typeface="+mn-cs"/>
              </a:rPr>
              <a:t>), which in turn inform quality improvement efforts (</a:t>
            </a:r>
            <a:r>
              <a:rPr lang="en-US" sz="1200" b="1" kern="1200" dirty="0">
                <a:solidFill>
                  <a:schemeClr val="tx1"/>
                </a:solidFill>
                <a:effectLst/>
                <a:latin typeface="+mn-lt"/>
                <a:ea typeface="+mn-ea"/>
                <a:cs typeface="+mn-cs"/>
              </a:rPr>
              <a:t>knowledge to action- performance improvement</a:t>
            </a:r>
            <a:r>
              <a:rPr lang="en-US" sz="1200" kern="1200" dirty="0">
                <a:solidFill>
                  <a:schemeClr val="tx1"/>
                </a:solidFill>
                <a:effectLst/>
                <a:latin typeface="+mn-lt"/>
                <a:ea typeface="+mn-ea"/>
                <a:cs typeface="+mn-cs"/>
              </a:rPr>
              <a:t>), and lead to continuous monitoring of the health system for additional opportunities for improvement (</a:t>
            </a:r>
            <a:r>
              <a:rPr lang="en-US" sz="1200" b="1" kern="1200" dirty="0">
                <a:solidFill>
                  <a:schemeClr val="tx1"/>
                </a:solidFill>
                <a:effectLst/>
                <a:latin typeface="+mn-lt"/>
                <a:ea typeface="+mn-ea"/>
                <a:cs typeface="+mn-cs"/>
              </a:rPr>
              <a:t>performance to data or sometimes call practice-based knowledge</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E363998E-AD5A-1740-B3BC-0C08EA171EEC}" type="slidenum">
              <a:rPr lang="en-US" smtClean="0"/>
              <a:t>36</a:t>
            </a:fld>
            <a:endParaRPr lang="en-US" dirty="0"/>
          </a:p>
        </p:txBody>
      </p:sp>
    </p:spTree>
    <p:extLst>
      <p:ext uri="{BB962C8B-B14F-4D97-AF65-F5344CB8AC3E}">
        <p14:creationId xmlns:p14="http://schemas.microsoft.com/office/powerpoint/2010/main" val="1344653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37</a:t>
            </a:fld>
            <a:endParaRPr lang="en-US" dirty="0"/>
          </a:p>
        </p:txBody>
      </p:sp>
    </p:spTree>
    <p:extLst>
      <p:ext uri="{BB962C8B-B14F-4D97-AF65-F5344CB8AC3E}">
        <p14:creationId xmlns:p14="http://schemas.microsoft.com/office/powerpoint/2010/main" val="341085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40</a:t>
            </a:fld>
            <a:endParaRPr lang="en-US" dirty="0"/>
          </a:p>
        </p:txBody>
      </p:sp>
    </p:spTree>
    <p:extLst>
      <p:ext uri="{BB962C8B-B14F-4D97-AF65-F5344CB8AC3E}">
        <p14:creationId xmlns:p14="http://schemas.microsoft.com/office/powerpoint/2010/main" val="73581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52</a:t>
            </a:fld>
            <a:endParaRPr lang="en-US" dirty="0"/>
          </a:p>
        </p:txBody>
      </p:sp>
    </p:spTree>
    <p:extLst>
      <p:ext uri="{BB962C8B-B14F-4D97-AF65-F5344CB8AC3E}">
        <p14:creationId xmlns:p14="http://schemas.microsoft.com/office/powerpoint/2010/main" val="3030270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54</a:t>
            </a:fld>
            <a:endParaRPr lang="en-US" dirty="0"/>
          </a:p>
        </p:txBody>
      </p:sp>
    </p:spTree>
    <p:extLst>
      <p:ext uri="{BB962C8B-B14F-4D97-AF65-F5344CB8AC3E}">
        <p14:creationId xmlns:p14="http://schemas.microsoft.com/office/powerpoint/2010/main" val="26802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57</a:t>
            </a:fld>
            <a:endParaRPr lang="en-US" dirty="0"/>
          </a:p>
        </p:txBody>
      </p:sp>
    </p:spTree>
    <p:extLst>
      <p:ext uri="{BB962C8B-B14F-4D97-AF65-F5344CB8AC3E}">
        <p14:creationId xmlns:p14="http://schemas.microsoft.com/office/powerpoint/2010/main" val="233427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0DB82-DFC6-414B-85AD-EA7020C8DE2F}" type="slidenum">
              <a:rPr lang="en-US" smtClean="0"/>
              <a:t>4</a:t>
            </a:fld>
            <a:endParaRPr lang="en-US" dirty="0"/>
          </a:p>
        </p:txBody>
      </p:sp>
    </p:spTree>
    <p:extLst>
      <p:ext uri="{BB962C8B-B14F-4D97-AF65-F5344CB8AC3E}">
        <p14:creationId xmlns:p14="http://schemas.microsoft.com/office/powerpoint/2010/main" val="3584219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59</a:t>
            </a:fld>
            <a:endParaRPr lang="en-US" dirty="0"/>
          </a:p>
        </p:txBody>
      </p:sp>
    </p:spTree>
    <p:extLst>
      <p:ext uri="{BB962C8B-B14F-4D97-AF65-F5344CB8AC3E}">
        <p14:creationId xmlns:p14="http://schemas.microsoft.com/office/powerpoint/2010/main" val="332877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60</a:t>
            </a:fld>
            <a:endParaRPr lang="en-US" dirty="0"/>
          </a:p>
        </p:txBody>
      </p:sp>
    </p:spTree>
    <p:extLst>
      <p:ext uri="{BB962C8B-B14F-4D97-AF65-F5344CB8AC3E}">
        <p14:creationId xmlns:p14="http://schemas.microsoft.com/office/powerpoint/2010/main" val="672007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63</a:t>
            </a:fld>
            <a:endParaRPr lang="en-US" dirty="0"/>
          </a:p>
        </p:txBody>
      </p:sp>
    </p:spTree>
    <p:extLst>
      <p:ext uri="{BB962C8B-B14F-4D97-AF65-F5344CB8AC3E}">
        <p14:creationId xmlns:p14="http://schemas.microsoft.com/office/powerpoint/2010/main" val="3698627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64</a:t>
            </a:fld>
            <a:endParaRPr lang="en-US" dirty="0"/>
          </a:p>
        </p:txBody>
      </p:sp>
    </p:spTree>
    <p:extLst>
      <p:ext uri="{BB962C8B-B14F-4D97-AF65-F5344CB8AC3E}">
        <p14:creationId xmlns:p14="http://schemas.microsoft.com/office/powerpoint/2010/main" val="287328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65</a:t>
            </a:fld>
            <a:endParaRPr lang="en-US" dirty="0"/>
          </a:p>
        </p:txBody>
      </p:sp>
    </p:spTree>
    <p:extLst>
      <p:ext uri="{BB962C8B-B14F-4D97-AF65-F5344CB8AC3E}">
        <p14:creationId xmlns:p14="http://schemas.microsoft.com/office/powerpoint/2010/main" val="322294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66</a:t>
            </a:fld>
            <a:endParaRPr lang="en-US" dirty="0"/>
          </a:p>
        </p:txBody>
      </p:sp>
    </p:spTree>
    <p:extLst>
      <p:ext uri="{BB962C8B-B14F-4D97-AF65-F5344CB8AC3E}">
        <p14:creationId xmlns:p14="http://schemas.microsoft.com/office/powerpoint/2010/main" val="1904012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hlinkClick r:id="rId3"/>
              </a:rPr>
              <a:t>Adobe Express</a:t>
            </a:r>
            <a:endParaRPr lang="en-US" sz="1800" dirty="0">
              <a:effectLst/>
              <a:latin typeface="Calibri" panose="020F0502020204030204" pitchFamily="34" charset="0"/>
              <a:ea typeface="Calibri" panose="020F0502020204030204" pitchFamily="34" charset="0"/>
            </a:endParaRPr>
          </a:p>
          <a:p>
            <a:r>
              <a:rPr lang="en-US" dirty="0"/>
              <a:t>https://new.express.adobe.com/tools/generate-qr-code</a:t>
            </a:r>
          </a:p>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67</a:t>
            </a:fld>
            <a:endParaRPr lang="en-US" dirty="0"/>
          </a:p>
        </p:txBody>
      </p:sp>
    </p:spTree>
    <p:extLst>
      <p:ext uri="{BB962C8B-B14F-4D97-AF65-F5344CB8AC3E}">
        <p14:creationId xmlns:p14="http://schemas.microsoft.com/office/powerpoint/2010/main" val="216423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5</a:t>
            </a:fld>
            <a:endParaRPr lang="en-US" dirty="0"/>
          </a:p>
        </p:txBody>
      </p:sp>
    </p:spTree>
    <p:extLst>
      <p:ext uri="{BB962C8B-B14F-4D97-AF65-F5344CB8AC3E}">
        <p14:creationId xmlns:p14="http://schemas.microsoft.com/office/powerpoint/2010/main" val="4945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998E-AD5A-1740-B3BC-0C08EA171EEC}" type="slidenum">
              <a:rPr lang="en-US" smtClean="0"/>
              <a:t>6</a:t>
            </a:fld>
            <a:endParaRPr lang="en-US" dirty="0"/>
          </a:p>
        </p:txBody>
      </p:sp>
    </p:spTree>
    <p:extLst>
      <p:ext uri="{BB962C8B-B14F-4D97-AF65-F5344CB8AC3E}">
        <p14:creationId xmlns:p14="http://schemas.microsoft.com/office/powerpoint/2010/main" val="32126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0A048-D5A7-4853-B893-565A3B09CA61}" type="slidenum">
              <a:rPr lang="en-US" smtClean="0"/>
              <a:t>7</a:t>
            </a:fld>
            <a:endParaRPr lang="en-US" dirty="0"/>
          </a:p>
        </p:txBody>
      </p:sp>
    </p:spTree>
    <p:extLst>
      <p:ext uri="{BB962C8B-B14F-4D97-AF65-F5344CB8AC3E}">
        <p14:creationId xmlns:p14="http://schemas.microsoft.com/office/powerpoint/2010/main" val="393980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AA469-6658-4518-B0F8-0B0246A543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68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E2A7E0-0736-493F-998F-8B599A7E84B4}" type="slidenum">
              <a:rPr lang="en-US" smtClean="0"/>
              <a:t>9</a:t>
            </a:fld>
            <a:endParaRPr lang="en-US"/>
          </a:p>
        </p:txBody>
      </p:sp>
    </p:spTree>
    <p:extLst>
      <p:ext uri="{BB962C8B-B14F-4D97-AF65-F5344CB8AC3E}">
        <p14:creationId xmlns:p14="http://schemas.microsoft.com/office/powerpoint/2010/main" val="125013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u="sng">
              <a:solidFill>
                <a:srgbClr val="000000"/>
              </a:solidFill>
              <a:effectLst/>
              <a:latin typeface="+mn-lt"/>
              <a:cs typeface="Calibri"/>
            </a:endParaRPr>
          </a:p>
          <a:p>
            <a:endParaRPr lang="en-US" b="0" u="none"/>
          </a:p>
        </p:txBody>
      </p:sp>
      <p:sp>
        <p:nvSpPr>
          <p:cNvPr id="4" name="Slide Number Placeholder 3"/>
          <p:cNvSpPr>
            <a:spLocks noGrp="1"/>
          </p:cNvSpPr>
          <p:nvPr>
            <p:ph type="sldNum" sz="quarter" idx="5"/>
          </p:nvPr>
        </p:nvSpPr>
        <p:spPr/>
        <p:txBody>
          <a:bodyPr/>
          <a:lstStyle/>
          <a:p>
            <a:fld id="{686BE72B-5095-46B0-B741-9CFCD80BF2F1}" type="slidenum">
              <a:rPr lang="en-US" smtClean="0"/>
              <a:t>10</a:t>
            </a:fld>
            <a:endParaRPr lang="en-US"/>
          </a:p>
        </p:txBody>
      </p:sp>
    </p:spTree>
    <p:extLst>
      <p:ext uri="{BB962C8B-B14F-4D97-AF65-F5344CB8AC3E}">
        <p14:creationId xmlns:p14="http://schemas.microsoft.com/office/powerpoint/2010/main" val="358876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9293994" y="6356350"/>
            <a:ext cx="2743200" cy="365125"/>
          </a:xfrm>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33736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71FE-F79C-46FE-B31D-207784C0E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1315D-ECBC-DC65-0034-65387586F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6BA62-18E8-6558-303A-9AFDB2F3F19F}"/>
              </a:ext>
            </a:extLst>
          </p:cNvPr>
          <p:cNvSpPr>
            <a:spLocks noGrp="1"/>
          </p:cNvSpPr>
          <p:nvPr>
            <p:ph type="dt" sz="half" idx="10"/>
          </p:nvPr>
        </p:nvSpPr>
        <p:spPr/>
        <p:txBody>
          <a:bodyPr/>
          <a:lstStyle/>
          <a:p>
            <a:fld id="{C633F186-FB2C-4ABD-A910-CC39FDE09F4E}" type="datetimeFigureOut">
              <a:rPr lang="en-US" smtClean="0"/>
              <a:t>2/7/2024</a:t>
            </a:fld>
            <a:endParaRPr lang="en-US" dirty="0"/>
          </a:p>
        </p:txBody>
      </p:sp>
      <p:sp>
        <p:nvSpPr>
          <p:cNvPr id="5" name="Footer Placeholder 4">
            <a:extLst>
              <a:ext uri="{FF2B5EF4-FFF2-40B4-BE49-F238E27FC236}">
                <a16:creationId xmlns:a16="http://schemas.microsoft.com/office/drawing/2014/main" id="{B464D01A-1BA7-02AF-8885-0763CEF257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B55AA4-D22B-E5DB-2770-73A2309BADAF}"/>
              </a:ext>
            </a:extLst>
          </p:cNvPr>
          <p:cNvSpPr>
            <a:spLocks noGrp="1"/>
          </p:cNvSpPr>
          <p:nvPr>
            <p:ph type="sldNum" sz="quarter" idx="12"/>
          </p:nvPr>
        </p:nvSpPr>
        <p:spPr/>
        <p:txBody>
          <a:bodyPr/>
          <a:lstStyle/>
          <a:p>
            <a:fld id="{FBB93BEC-F996-4DE6-8713-A3BAFBDAE062}" type="slidenum">
              <a:rPr lang="en-US" smtClean="0"/>
              <a:t>‹#›</a:t>
            </a:fld>
            <a:endParaRPr lang="en-US" dirty="0"/>
          </a:p>
        </p:txBody>
      </p:sp>
    </p:spTree>
    <p:extLst>
      <p:ext uri="{BB962C8B-B14F-4D97-AF65-F5344CB8AC3E}">
        <p14:creationId xmlns:p14="http://schemas.microsoft.com/office/powerpoint/2010/main" val="221240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45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4144529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lvl1pPr>
              <a:defRPr sz="2400"/>
            </a:lvl1pPr>
          </a:lstStyle>
          <a:p>
            <a:r>
              <a:rPr lang="en-US"/>
              <a:t>Click to edit Master title style</a:t>
            </a:r>
          </a:p>
        </p:txBody>
      </p:sp>
      <p:sp>
        <p:nvSpPr>
          <p:cNvPr id="3" name="Content Placeholder 2"/>
          <p:cNvSpPr>
            <a:spLocks noGrp="1"/>
          </p:cNvSpPr>
          <p:nvPr>
            <p:ph idx="1"/>
          </p:nvPr>
        </p:nvSpPr>
        <p:spPr>
          <a:xfrm>
            <a:off x="285750" y="1062518"/>
            <a:ext cx="10515600" cy="4287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599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227512" y="255719"/>
            <a:ext cx="3736975" cy="325923"/>
          </a:xfrm>
        </p:spPr>
        <p:txBody>
          <a:bodyPr lIns="0" tIns="0" rIns="0" bIns="0"/>
          <a:lstStyle>
            <a:lvl1pPr>
              <a:defRPr sz="2118"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5844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C08FFE4-87FB-5566-3198-74EE2F52A0A3}"/>
              </a:ext>
            </a:extLst>
          </p:cNvPr>
          <p:cNvSpPr>
            <a:spLocks noGrp="1"/>
          </p:cNvSpPr>
          <p:nvPr>
            <p:ph type="title"/>
          </p:nvPr>
        </p:nvSpPr>
        <p:spPr>
          <a:xfrm>
            <a:off x="313441" y="145772"/>
            <a:ext cx="11492478" cy="763456"/>
          </a:xfrm>
          <a:prstGeom prst="rect">
            <a:avLst/>
          </a:prstGeom>
        </p:spPr>
        <p:txBody>
          <a:bodyPr/>
          <a:lstStyle>
            <a:lvl1pPr>
              <a:defRPr sz="4000" b="1">
                <a:solidFill>
                  <a:srgbClr val="1D0770"/>
                </a:solidFill>
              </a:defRPr>
            </a:lvl1pPr>
          </a:lstStyle>
          <a:p>
            <a:r>
              <a:rPr lang="en-US" dirty="0"/>
              <a:t>Click to edit Master title style</a:t>
            </a:r>
          </a:p>
        </p:txBody>
      </p:sp>
      <p:sp>
        <p:nvSpPr>
          <p:cNvPr id="15" name="Content Placeholder 14">
            <a:extLst>
              <a:ext uri="{FF2B5EF4-FFF2-40B4-BE49-F238E27FC236}">
                <a16:creationId xmlns:a16="http://schemas.microsoft.com/office/drawing/2014/main" id="{520A1907-5D62-D0C0-07E8-66E0F3C041D1}"/>
              </a:ext>
            </a:extLst>
          </p:cNvPr>
          <p:cNvSpPr>
            <a:spLocks noGrp="1"/>
          </p:cNvSpPr>
          <p:nvPr>
            <p:ph sz="quarter" idx="10"/>
          </p:nvPr>
        </p:nvSpPr>
        <p:spPr>
          <a:xfrm>
            <a:off x="313441" y="1250632"/>
            <a:ext cx="11492479" cy="3995495"/>
          </a:xfrm>
          <a:prstGeom prst="rect">
            <a:avLst/>
          </a:prstGeom>
        </p:spPr>
        <p:txBody>
          <a:bodyPr/>
          <a:lstStyle>
            <a:lvl1pPr marL="0" indent="0">
              <a:buNone/>
              <a:defRPr sz="2000">
                <a:solidFill>
                  <a:srgbClr val="1D0770"/>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rgbClr val="1D0770"/>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solidFill>
                  <a:srgbClr val="1D0770"/>
                </a:solidFill>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solidFill>
                  <a:srgbClr val="1D0770"/>
                </a:solidFill>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solidFill>
                  <a:srgbClr val="1D0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435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1222-79D0-8422-19D3-AC0425338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65BFCA-9DA6-E57E-F81A-1E33D0D7E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39811-2878-87A5-8CEF-FBA8EC20C82F}"/>
              </a:ext>
            </a:extLst>
          </p:cNvPr>
          <p:cNvSpPr>
            <a:spLocks noGrp="1"/>
          </p:cNvSpPr>
          <p:nvPr>
            <p:ph type="dt" sz="half" idx="10"/>
          </p:nvPr>
        </p:nvSpPr>
        <p:spPr/>
        <p:txBody>
          <a:bodyPr/>
          <a:lstStyle/>
          <a:p>
            <a:fld id="{2DC1D283-B77E-4D2F-9335-8968886251B5}" type="datetimeFigureOut">
              <a:rPr lang="en-US" smtClean="0"/>
              <a:t>2/7/2024</a:t>
            </a:fld>
            <a:endParaRPr lang="en-US" dirty="0"/>
          </a:p>
        </p:txBody>
      </p:sp>
      <p:sp>
        <p:nvSpPr>
          <p:cNvPr id="5" name="Footer Placeholder 4">
            <a:extLst>
              <a:ext uri="{FF2B5EF4-FFF2-40B4-BE49-F238E27FC236}">
                <a16:creationId xmlns:a16="http://schemas.microsoft.com/office/drawing/2014/main" id="{DD620A1D-B634-0D34-5C3D-D711921DD4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4DACA1-EF1D-8101-20F6-24A567972B74}"/>
              </a:ext>
            </a:extLst>
          </p:cNvPr>
          <p:cNvSpPr>
            <a:spLocks noGrp="1"/>
          </p:cNvSpPr>
          <p:nvPr>
            <p:ph type="sldNum" sz="quarter" idx="12"/>
          </p:nvPr>
        </p:nvSpPr>
        <p:spPr/>
        <p:txBody>
          <a:bodyPr/>
          <a:lstStyle/>
          <a:p>
            <a:fld id="{81A16F5E-2183-49B6-8F39-D36182A8669E}" type="slidenum">
              <a:rPr lang="en-US" smtClean="0"/>
              <a:t>‹#›</a:t>
            </a:fld>
            <a:endParaRPr lang="en-US" dirty="0"/>
          </a:p>
        </p:txBody>
      </p:sp>
    </p:spTree>
    <p:extLst>
      <p:ext uri="{BB962C8B-B14F-4D97-AF65-F5344CB8AC3E}">
        <p14:creationId xmlns:p14="http://schemas.microsoft.com/office/powerpoint/2010/main" val="4003395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417973463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extLst>
              <p:ext uri="{D42A27DB-BD31-4B8C-83A1-F6EECF244321}">
                <p14:modId xmlns:p14="http://schemas.microsoft.com/office/powerpoint/2010/main" val="582274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620661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33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15573916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498114523"/>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118260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825823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034950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75953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16024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025247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34968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61717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27446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2E7A7-A876-6AD4-5A17-4C809EC94665}"/>
              </a:ext>
            </a:extLst>
          </p:cNvPr>
          <p:cNvSpPr>
            <a:spLocks noGrp="1"/>
          </p:cNvSpPr>
          <p:nvPr>
            <p:ph type="dt" sz="half" idx="10"/>
          </p:nvPr>
        </p:nvSpPr>
        <p:spPr/>
        <p:txBody>
          <a:bodyPr/>
          <a:lstStyle/>
          <a:p>
            <a:fld id="{C633F186-FB2C-4ABD-A910-CC39FDE09F4E}" type="datetimeFigureOut">
              <a:rPr lang="en-US" smtClean="0"/>
              <a:t>2/7/2024</a:t>
            </a:fld>
            <a:endParaRPr lang="en-US" dirty="0"/>
          </a:p>
        </p:txBody>
      </p:sp>
      <p:sp>
        <p:nvSpPr>
          <p:cNvPr id="3" name="Footer Placeholder 2">
            <a:extLst>
              <a:ext uri="{FF2B5EF4-FFF2-40B4-BE49-F238E27FC236}">
                <a16:creationId xmlns:a16="http://schemas.microsoft.com/office/drawing/2014/main" id="{F87D9F87-A213-4B51-D0D0-66E78A59E2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307AB-940B-F5A6-6723-4B843A2A6ABE}"/>
              </a:ext>
            </a:extLst>
          </p:cNvPr>
          <p:cNvSpPr>
            <a:spLocks noGrp="1"/>
          </p:cNvSpPr>
          <p:nvPr>
            <p:ph type="sldNum" sz="quarter" idx="12"/>
          </p:nvPr>
        </p:nvSpPr>
        <p:spPr/>
        <p:txBody>
          <a:bodyPr/>
          <a:lstStyle/>
          <a:p>
            <a:fld id="{FBB93BEC-F996-4DE6-8713-A3BAFBDAE062}" type="slidenum">
              <a:rPr lang="en-US" smtClean="0"/>
              <a:t>‹#›</a:t>
            </a:fld>
            <a:endParaRPr lang="en-US" dirty="0"/>
          </a:p>
        </p:txBody>
      </p:sp>
    </p:spTree>
    <p:extLst>
      <p:ext uri="{BB962C8B-B14F-4D97-AF65-F5344CB8AC3E}">
        <p14:creationId xmlns:p14="http://schemas.microsoft.com/office/powerpoint/2010/main" val="29435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936137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9990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274743" y="6356350"/>
            <a:ext cx="2743200" cy="365125"/>
          </a:xfrm>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86634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_no_bottom_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E0F0B21-0107-480B-A6FF-33E8F92913BC}"/>
              </a:ext>
            </a:extLst>
          </p:cNvPr>
          <p:cNvSpPr/>
          <p:nvPr userDrawn="1"/>
        </p:nvSpPr>
        <p:spPr>
          <a:xfrm>
            <a:off x="0" y="6131277"/>
            <a:ext cx="12191994" cy="745011"/>
          </a:xfrm>
          <a:prstGeom prst="rect">
            <a:avLst/>
          </a:prstGeom>
          <a:solidFill>
            <a:schemeClr val="bg1"/>
          </a:solidFill>
          <a:ln w="5501">
            <a:noFill/>
          </a:ln>
        </p:spPr>
        <p:style>
          <a:lnRef idx="2">
            <a:schemeClr val="accent1">
              <a:shade val="50000"/>
            </a:schemeClr>
          </a:lnRef>
          <a:fillRef idx="1">
            <a:schemeClr val="accent1"/>
          </a:fillRef>
          <a:effectRef idx="0">
            <a:schemeClr val="accent1"/>
          </a:effectRef>
          <a:fontRef idx="minor">
            <a:schemeClr val="lt1"/>
          </a:fontRef>
        </p:style>
        <p:txBody>
          <a:bodyPr lIns="79210" tIns="39605" rIns="79210" bIns="39605" rtlCol="0" anchor="t"/>
          <a:lstStyle/>
          <a:p>
            <a:pPr marL="91440" marR="0" lvl="0" indent="-9144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lang="en-US" sz="1200" u="sng" dirty="0">
              <a:solidFill>
                <a:srgbClr val="C55A11"/>
              </a:solidFill>
              <a:latin typeface="Calibri" panose="020F0502020204030204"/>
            </a:endParaRPr>
          </a:p>
        </p:txBody>
      </p:sp>
    </p:spTree>
    <p:extLst>
      <p:ext uri="{BB962C8B-B14F-4D97-AF65-F5344CB8AC3E}">
        <p14:creationId xmlns:p14="http://schemas.microsoft.com/office/powerpoint/2010/main" val="258185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002F56"/>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DE3D11B-5FAF-4A20-BC91-DC09E07A8D6B}"/>
              </a:ext>
            </a:extLst>
          </p:cNvPr>
          <p:cNvCxnSpPr>
            <a:cxnSpLocks/>
          </p:cNvCxnSpPr>
          <p:nvPr userDrawn="1"/>
        </p:nvCxnSpPr>
        <p:spPr>
          <a:xfrm>
            <a:off x="955497" y="3705225"/>
            <a:ext cx="1123650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FF66FB-DCA5-48F3-A735-3BE74D09ACD8}"/>
              </a:ext>
            </a:extLst>
          </p:cNvPr>
          <p:cNvSpPr>
            <a:spLocks noGrp="1"/>
          </p:cNvSpPr>
          <p:nvPr>
            <p:ph type="body" sz="quarter" idx="10"/>
          </p:nvPr>
        </p:nvSpPr>
        <p:spPr>
          <a:xfrm>
            <a:off x="955497" y="3705225"/>
            <a:ext cx="9144000" cy="1828800"/>
          </a:xfrm>
        </p:spPr>
        <p:txBody>
          <a:bodyPr/>
          <a:lstStyle>
            <a:lvl1pPr marL="0" indent="0">
              <a:buNone/>
              <a:defRPr sz="4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147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4" y="118875"/>
            <a:ext cx="10515600" cy="752929"/>
          </a:xfrm>
        </p:spPr>
        <p:txBody>
          <a:bodyPr/>
          <a:lstStyle/>
          <a:p>
            <a:r>
              <a:rPr lang="en-US"/>
              <a:t>Click to edit master title style</a:t>
            </a:r>
          </a:p>
        </p:txBody>
      </p:sp>
      <p:sp>
        <p:nvSpPr>
          <p:cNvPr id="3" name="Content Placeholder 2"/>
          <p:cNvSpPr>
            <a:spLocks noGrp="1"/>
          </p:cNvSpPr>
          <p:nvPr>
            <p:ph idx="1"/>
          </p:nvPr>
        </p:nvSpPr>
        <p:spPr>
          <a:xfrm>
            <a:off x="838204"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4"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69134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8"/>
            <a:ext cx="2743200" cy="365125"/>
          </a:xfrm>
          <a:prstGeom prst="rect">
            <a:avLst/>
          </a:prstGeom>
        </p:spPr>
        <p:txBody>
          <a:bodyPr/>
          <a:lstStyle/>
          <a:p>
            <a:fld id="{FE09C639-C7C7-9848-BE32-492A9B56F14C}" type="slidenum">
              <a:rPr lang="en-US" smtClean="0"/>
              <a:t>‹#›</a:t>
            </a:fld>
            <a:endParaRPr lang="en-US" dirty="0"/>
          </a:p>
        </p:txBody>
      </p:sp>
      <p:grpSp>
        <p:nvGrpSpPr>
          <p:cNvPr id="15" name="Group 14">
            <a:extLst>
              <a:ext uri="{FF2B5EF4-FFF2-40B4-BE49-F238E27FC236}">
                <a16:creationId xmlns:a16="http://schemas.microsoft.com/office/drawing/2014/main" id="{D9B18402-97FF-41B9-A0F8-4E70EA1A736C}"/>
              </a:ext>
            </a:extLst>
          </p:cNvPr>
          <p:cNvGrpSpPr/>
          <p:nvPr userDrawn="1"/>
        </p:nvGrpSpPr>
        <p:grpSpPr>
          <a:xfrm>
            <a:off x="-4064" y="1311866"/>
            <a:ext cx="12196064" cy="46732"/>
            <a:chOff x="-4064" y="1396390"/>
            <a:chExt cx="12196064" cy="46732"/>
          </a:xfrm>
        </p:grpSpPr>
        <p:grpSp>
          <p:nvGrpSpPr>
            <p:cNvPr id="16" name="Group 15">
              <a:extLst>
                <a:ext uri="{FF2B5EF4-FFF2-40B4-BE49-F238E27FC236}">
                  <a16:creationId xmlns:a16="http://schemas.microsoft.com/office/drawing/2014/main" id="{4671C90E-ED8C-45B3-B185-2E5880B693E9}"/>
                </a:ext>
              </a:extLst>
            </p:cNvPr>
            <p:cNvGrpSpPr/>
            <p:nvPr userDrawn="1"/>
          </p:nvGrpSpPr>
          <p:grpSpPr>
            <a:xfrm>
              <a:off x="-4064" y="1396390"/>
              <a:ext cx="12196064" cy="15240"/>
              <a:chOff x="-3048" y="1344168"/>
              <a:chExt cx="9147048" cy="15240"/>
            </a:xfrm>
          </p:grpSpPr>
          <p:cxnSp>
            <p:nvCxnSpPr>
              <p:cNvPr id="20" name="Straight Connector 19">
                <a:extLst>
                  <a:ext uri="{FF2B5EF4-FFF2-40B4-BE49-F238E27FC236}">
                    <a16:creationId xmlns:a16="http://schemas.microsoft.com/office/drawing/2014/main" id="{38645419-0FA9-4759-8636-09E75908B383}"/>
                  </a:ext>
                </a:extLst>
              </p:cNvPr>
              <p:cNvCxnSpPr/>
              <p:nvPr userDrawn="1"/>
            </p:nvCxnSpPr>
            <p:spPr>
              <a:xfrm>
                <a:off x="0" y="134416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4768868-C34C-4707-B36D-C1BD9643BC90}"/>
                  </a:ext>
                </a:extLst>
              </p:cNvPr>
              <p:cNvCxnSpPr/>
              <p:nvPr userDrawn="1"/>
            </p:nvCxnSpPr>
            <p:spPr>
              <a:xfrm>
                <a:off x="-3048" y="1359408"/>
                <a:ext cx="9144000" cy="0"/>
              </a:xfrm>
              <a:prstGeom prst="line">
                <a:avLst/>
              </a:prstGeom>
              <a:ln w="15875">
                <a:solidFill>
                  <a:srgbClr val="1D3D78"/>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9977A6D1-9034-4A80-B59D-5FCB6FF47B77}"/>
                </a:ext>
              </a:extLst>
            </p:cNvPr>
            <p:cNvGrpSpPr/>
            <p:nvPr userDrawn="1"/>
          </p:nvGrpSpPr>
          <p:grpSpPr>
            <a:xfrm>
              <a:off x="-4064" y="1427882"/>
              <a:ext cx="12196064" cy="15240"/>
              <a:chOff x="-3048" y="1344168"/>
              <a:chExt cx="9147048" cy="15240"/>
            </a:xfrm>
          </p:grpSpPr>
          <p:cxnSp>
            <p:nvCxnSpPr>
              <p:cNvPr id="18" name="Straight Connector 17">
                <a:extLst>
                  <a:ext uri="{FF2B5EF4-FFF2-40B4-BE49-F238E27FC236}">
                    <a16:creationId xmlns:a16="http://schemas.microsoft.com/office/drawing/2014/main" id="{7B94AB9B-8BC2-4FC5-AAE3-94E7776FAB76}"/>
                  </a:ext>
                </a:extLst>
              </p:cNvPr>
              <p:cNvCxnSpPr/>
              <p:nvPr userDrawn="1"/>
            </p:nvCxnSpPr>
            <p:spPr>
              <a:xfrm>
                <a:off x="0" y="134416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C1DE8E-F8BE-4FC7-BEC4-06C4F168A5CE}"/>
                  </a:ext>
                </a:extLst>
              </p:cNvPr>
              <p:cNvCxnSpPr/>
              <p:nvPr userDrawn="1"/>
            </p:nvCxnSpPr>
            <p:spPr>
              <a:xfrm>
                <a:off x="-3048" y="1359408"/>
                <a:ext cx="9144000" cy="0"/>
              </a:xfrm>
              <a:prstGeom prst="line">
                <a:avLst/>
              </a:prstGeom>
              <a:ln w="15875">
                <a:solidFill>
                  <a:srgbClr val="167B5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302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oleObject" Target="../embeddings/oleObject4.bin"/><Relationship Id="rId2" Type="http://schemas.openxmlformats.org/officeDocument/2006/relationships/slideLayout" Target="../slideLayouts/slideLayout18.xml"/><Relationship Id="rId16" Type="http://schemas.openxmlformats.org/officeDocument/2006/relationships/tags" Target="../tags/tag6.xml"/><Relationship Id="rId20"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ags" Target="../tags/tag5.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507999" y="6191250"/>
            <a:ext cx="2063752"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134375" y="6184206"/>
            <a:ext cx="2549625"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5505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6" r:id="rId15"/>
    <p:sldLayoutId id="2147483707" r:id="rId16"/>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15"/>
            </p:custDataLst>
            <p:extLst>
              <p:ext uri="{D42A27DB-BD31-4B8C-83A1-F6EECF244321}">
                <p14:modId xmlns:p14="http://schemas.microsoft.com/office/powerpoint/2010/main" val="1569686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80999" y="6191250"/>
            <a:ext cx="219075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9028497" y="6184206"/>
            <a:ext cx="2655503"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7000147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onlinelibrary.wiley.com/doi/10.1002/lrh2.10333"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hsrd.research.va.gov/funding/PriorityDomains.pdf" TargetMode="Externa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va.gov/oei/docs/va2023-annual-evaluation-plan.pdf" TargetMode="External"/><Relationship Id="rId7" Type="http://schemas.openxmlformats.org/officeDocument/2006/relationships/hyperlink" Target="https://department.va.gov/wp-content/uploads/2022/09/va-strategic-plan-2022-2028.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queri.research.va.gov/" TargetMode="External"/><Relationship Id="rId5" Type="http://schemas.openxmlformats.org/officeDocument/2006/relationships/hyperlink" Target="https://www.queri.research.va.gov/QUERI-ADIL.pdf" TargetMode="External"/><Relationship Id="rId4" Type="http://schemas.openxmlformats.org/officeDocument/2006/relationships/hyperlink" Target="https://varedcap.rcp.vaec.va.gov/redcap/surveys/?s=3A9YHFHDXW"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4.svg"/><Relationship Id="rId5" Type="http://schemas.openxmlformats.org/officeDocument/2006/relationships/diagramQuickStyle" Target="../diagrams/quickStyle4.xml"/><Relationship Id="rId10" Type="http://schemas.openxmlformats.org/officeDocument/2006/relationships/image" Target="../media/image33.png"/><Relationship Id="rId4" Type="http://schemas.openxmlformats.org/officeDocument/2006/relationships/diagramLayout" Target="../diagrams/layout4.xml"/><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8.emf"/><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hyperlink" Target="https://www.hsrd.research.va.gov/for_researchers/cyber_seminars/archives/video_archive.cfm?SessionID=3710&amp;Seriesid=83"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queri.research.va.gov/tools/roadmap.cfm" TargetMode="External"/><Relationship Id="rId5" Type="http://schemas.openxmlformats.org/officeDocument/2006/relationships/image" Target="../media/image41.png"/><Relationship Id="rId4" Type="http://schemas.openxmlformats.org/officeDocument/2006/relationships/hyperlink" Target="https://www.hsrd.research.va.gov/for_researchers/cyber_seminars/archives/3710-notes.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pubmed.ncbi.nlm.nih.gov/36590355/"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42.xml.rels><?xml version="1.0" encoding="UTF-8" standalone="yes"?>
<Relationships xmlns="http://schemas.openxmlformats.org/package/2006/relationships"><Relationship Id="rId2" Type="http://schemas.openxmlformats.org/officeDocument/2006/relationships/hyperlink" Target="https://www.hsrd.research.va.gov/for_researchers/awards/staff-investigator-award.cfm"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gao.gov/products/gao-20-211"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hyperlink" Target="https://pubmed.ncbi.nlm.nih.gov/32024751/" TargetMode="External"/><Relationship Id="rId3" Type="http://schemas.openxmlformats.org/officeDocument/2006/relationships/diagramLayout" Target="../diagrams/layout7.xml"/><Relationship Id="rId7" Type="http://schemas.openxmlformats.org/officeDocument/2006/relationships/hyperlink" Target="https://onlinelibrary.wiley.com/doi/10.1111/1475-6773.13944" TargetMode="Externa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s://journals.lww.com/lww-medicalcare/Fulltext/2019/10001/Research_Lifecycle_to_Increase_the_Substantial.4.asp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hyperlink" Target="https://www.hsrd.research.va.gov/research/current.cfm" TargetMode="External"/><Relationship Id="rId7" Type="http://schemas.openxmlformats.org/officeDocument/2006/relationships/diagramQuickStyle" Target="../diagrams/quickStyle8.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hyperlink" Target="https://www.queri.research.va.gov/about/brochure.pdf" TargetMode="External"/><Relationship Id="rId9" Type="http://schemas.microsoft.com/office/2007/relationships/diagramDrawing" Target="../diagrams/drawing8.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www.hsrd.research.va.gov/for_researchers/cyber_seminars/archives/video_archive.cfm?SessionID=6282&amp;Seriesid=60" TargetMode="External"/><Relationship Id="rId2" Type="http://schemas.openxmlformats.org/officeDocument/2006/relationships/hyperlink" Target="https://www.hsrd.research.va.gov/for_researchers/cyber_seminars/archives/video_archive.cfm?SessionID=5267&amp;Seriesid=91"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pubmed.ncbi.nlm.nih.gov/36263263/"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hyperlink" Target="https://department.va.gov/wp-content/uploads/2022/09/va-strategic-plan-2022-2028.pdf" TargetMode="External"/><Relationship Id="rId3" Type="http://schemas.openxmlformats.org/officeDocument/2006/relationships/hyperlink" Target="https://www.pcori.org/research/about-our-research/research-methodology/pcori-methodology-standards" TargetMode="External"/><Relationship Id="rId7" Type="http://schemas.openxmlformats.org/officeDocument/2006/relationships/hyperlink" Target="https://nam.edu/the-future-of-health-services-research-special-publication/" TargetMode="External"/><Relationship Id="rId12" Type="http://schemas.openxmlformats.org/officeDocument/2006/relationships/hyperlink" Target="https://www.hsrd.research.va.gov/funding/PriorityDomains.pdf"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https://www.queri.research.va.gov/tools/roadmap.cfm" TargetMode="External"/><Relationship Id="rId11" Type="http://schemas.openxmlformats.org/officeDocument/2006/relationships/hyperlink" Target="https://vaww.qps.med.va.gov/divisions/api/pm/cpm/pmreports.aspx" TargetMode="External"/><Relationship Id="rId5" Type="http://schemas.openxmlformats.org/officeDocument/2006/relationships/hyperlink" Target="https://onlinelibrary.wiley.com/doi/10.1002/lrh2.10333" TargetMode="External"/><Relationship Id="rId10" Type="http://schemas.openxmlformats.org/officeDocument/2006/relationships/hyperlink" Target="https://onlinelibrary.wiley.com/doi/10.1002/lrh2.10232" TargetMode="External"/><Relationship Id="rId4" Type="http://schemas.openxmlformats.org/officeDocument/2006/relationships/hyperlink" Target="https://www.ahrq.gov/funding/training-grants/summary.html" TargetMode="External"/><Relationship Id="rId9" Type="http://schemas.openxmlformats.org/officeDocument/2006/relationships/hyperlink" Target="https://www.ncbi.nlm.nih.gov/pmc/articles/PMC9284922/pdf/LRH2-6-e10328.pdf"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queri.research.va.gov/training_hubs/" TargetMode="External"/><Relationship Id="rId3" Type="http://schemas.openxmlformats.org/officeDocument/2006/relationships/hyperlink" Target="https://www.hsrd.research.va.gov/for_researchers/" TargetMode="External"/><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s://www.hsrd.research.va.gov/funding/PriorityDomains.pdf" TargetMode="External"/><Relationship Id="rId4" Type="http://schemas.openxmlformats.org/officeDocument/2006/relationships/hyperlink" Target="https://www.hsrd.research.va.gov/cdp/" TargetMode="External"/><Relationship Id="rId9" Type="http://schemas.openxmlformats.org/officeDocument/2006/relationships/hyperlink" Target="queri.research.va.gov/QUERI-ADI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381F0-91B2-9985-3700-7F3CC7889A4F}"/>
              </a:ext>
            </a:extLst>
          </p:cNvPr>
          <p:cNvSpPr>
            <a:spLocks noGrp="1"/>
          </p:cNvSpPr>
          <p:nvPr>
            <p:ph type="sldNum" sz="quarter" idx="12"/>
          </p:nvPr>
        </p:nvSpPr>
        <p:spPr/>
        <p:txBody>
          <a:bodyPr/>
          <a:lstStyle/>
          <a:p>
            <a:fld id="{FBB93BEC-F996-4DE6-8713-A3BAFBDAE062}" type="slidenum">
              <a:rPr lang="en-US" smtClean="0"/>
              <a:t>1</a:t>
            </a:fld>
            <a:endParaRPr lang="en-US" dirty="0"/>
          </a:p>
        </p:txBody>
      </p:sp>
      <p:pic>
        <p:nvPicPr>
          <p:cNvPr id="3" name="Picture 2">
            <a:extLst>
              <a:ext uri="{FF2B5EF4-FFF2-40B4-BE49-F238E27FC236}">
                <a16:creationId xmlns:a16="http://schemas.microsoft.com/office/drawing/2014/main" id="{6A036E1F-D85E-738C-7933-E2ADBFF61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0250" y="1026744"/>
            <a:ext cx="1851499" cy="1844827"/>
          </a:xfrm>
          <a:prstGeom prst="rect">
            <a:avLst/>
          </a:prstGeom>
        </p:spPr>
      </p:pic>
      <p:sp>
        <p:nvSpPr>
          <p:cNvPr id="4" name="Title 1">
            <a:extLst>
              <a:ext uri="{FF2B5EF4-FFF2-40B4-BE49-F238E27FC236}">
                <a16:creationId xmlns:a16="http://schemas.microsoft.com/office/drawing/2014/main" id="{11A1F2BD-FD04-F98B-7401-BFC3426697E2}"/>
              </a:ext>
            </a:extLst>
          </p:cNvPr>
          <p:cNvSpPr txBox="1">
            <a:spLocks/>
          </p:cNvSpPr>
          <p:nvPr/>
        </p:nvSpPr>
        <p:spPr>
          <a:xfrm>
            <a:off x="914399" y="2627250"/>
            <a:ext cx="10363200" cy="19828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b="1" dirty="0"/>
            </a:br>
            <a:r>
              <a:rPr lang="en-US" b="1" dirty="0">
                <a:latin typeface="+mn-lt"/>
                <a:cs typeface="Calibri Light"/>
              </a:rPr>
              <a:t>Current and Future Directions in </a:t>
            </a:r>
          </a:p>
          <a:p>
            <a:pPr algn="ctr"/>
            <a:r>
              <a:rPr lang="en-US" b="1" dirty="0">
                <a:latin typeface="+mn-lt"/>
                <a:cs typeface="Calibri Light"/>
              </a:rPr>
              <a:t>Health Systems Research</a:t>
            </a:r>
          </a:p>
        </p:txBody>
      </p:sp>
      <p:sp>
        <p:nvSpPr>
          <p:cNvPr id="5" name="Subtitle 2">
            <a:extLst>
              <a:ext uri="{FF2B5EF4-FFF2-40B4-BE49-F238E27FC236}">
                <a16:creationId xmlns:a16="http://schemas.microsoft.com/office/drawing/2014/main" id="{EBF102B7-1163-98F0-89C4-2669E45FE193}"/>
              </a:ext>
            </a:extLst>
          </p:cNvPr>
          <p:cNvSpPr txBox="1">
            <a:spLocks/>
          </p:cNvSpPr>
          <p:nvPr/>
        </p:nvSpPr>
        <p:spPr>
          <a:xfrm>
            <a:off x="1523999" y="4610100"/>
            <a:ext cx="9144000" cy="1472984"/>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300" dirty="0"/>
              <a:t>Presented November 29, 2023, Updated January 29, 2024</a:t>
            </a:r>
          </a:p>
          <a:p>
            <a:pPr marL="0" indent="0" algn="ctr">
              <a:buNone/>
            </a:pPr>
            <a:r>
              <a:rPr lang="en-US" sz="3300" dirty="0"/>
              <a:t>Amy M. Kilbourne, PhD, MPH, Acting Director</a:t>
            </a:r>
          </a:p>
          <a:p>
            <a:pPr marL="0" indent="0" algn="ctr">
              <a:buNone/>
            </a:pPr>
            <a:r>
              <a:rPr lang="en-US" sz="3300" dirty="0"/>
              <a:t>Health Systems Research, Office of Research and Development</a:t>
            </a:r>
          </a:p>
          <a:p>
            <a:pPr marL="0" indent="0" algn="ctr">
              <a:buNone/>
            </a:pPr>
            <a:r>
              <a:rPr lang="en-US" sz="3300" dirty="0"/>
              <a:t>U.S. Dept. of Veterans Affairs</a:t>
            </a:r>
          </a:p>
          <a:p>
            <a:pPr marL="0" indent="0" algn="ctr">
              <a:buNone/>
            </a:pPr>
            <a:r>
              <a:rPr lang="en-US" sz="3300" dirty="0"/>
              <a:t>Amy.Kilbourne@va.gov</a:t>
            </a:r>
            <a:endParaRPr lang="en-US" dirty="0"/>
          </a:p>
        </p:txBody>
      </p:sp>
    </p:spTree>
    <p:extLst>
      <p:ext uri="{BB962C8B-B14F-4D97-AF65-F5344CB8AC3E}">
        <p14:creationId xmlns:p14="http://schemas.microsoft.com/office/powerpoint/2010/main" val="367356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8E5874E-441C-966D-9596-9A2ABC98F68F}"/>
              </a:ext>
            </a:extLst>
          </p:cNvPr>
          <p:cNvSpPr/>
          <p:nvPr/>
        </p:nvSpPr>
        <p:spPr>
          <a:xfrm>
            <a:off x="1460670" y="5114640"/>
            <a:ext cx="9813987" cy="65483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1D63F088-7D36-BF5F-C3C8-AC499CE76990}"/>
              </a:ext>
            </a:extLst>
          </p:cNvPr>
          <p:cNvSpPr>
            <a:spLocks noGrp="1"/>
          </p:cNvSpPr>
          <p:nvPr>
            <p:ph type="title"/>
          </p:nvPr>
        </p:nvSpPr>
        <p:spPr>
          <a:xfrm>
            <a:off x="285749" y="166264"/>
            <a:ext cx="11709099" cy="618385"/>
          </a:xfrm>
        </p:spPr>
        <p:txBody>
          <a:bodyPr/>
          <a:lstStyle/>
          <a:p>
            <a:r>
              <a:rPr lang="en-US" sz="2800" b="1" dirty="0">
                <a:solidFill>
                  <a:schemeClr val="bg1"/>
                </a:solidFill>
                <a:latin typeface="+mn-lt"/>
              </a:rPr>
              <a:t>Where we are going: Research will be organized into portfolios focused on areas of Veteran need</a:t>
            </a:r>
            <a:endParaRPr lang="en-US" sz="2800" dirty="0">
              <a:latin typeface="+mn-lt"/>
            </a:endParaRPr>
          </a:p>
        </p:txBody>
      </p:sp>
      <p:sp>
        <p:nvSpPr>
          <p:cNvPr id="4" name="Slide Number Placeholder 3">
            <a:extLst>
              <a:ext uri="{FF2B5EF4-FFF2-40B4-BE49-F238E27FC236}">
                <a16:creationId xmlns:a16="http://schemas.microsoft.com/office/drawing/2014/main" id="{12542F41-FA8C-DAFE-4613-2CC3FA50F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FEB14FD-5004-AC94-6726-8A5D66BD0CD4}"/>
              </a:ext>
            </a:extLst>
          </p:cNvPr>
          <p:cNvSpPr/>
          <p:nvPr/>
        </p:nvSpPr>
        <p:spPr>
          <a:xfrm>
            <a:off x="3181074" y="1486218"/>
            <a:ext cx="5829852" cy="5160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rPr>
              <a:t>Investigators, Scientific Review, and Management</a:t>
            </a:r>
          </a:p>
        </p:txBody>
      </p:sp>
      <p:sp>
        <p:nvSpPr>
          <p:cNvPr id="5" name="Rectangle 4">
            <a:extLst>
              <a:ext uri="{FF2B5EF4-FFF2-40B4-BE49-F238E27FC236}">
                <a16:creationId xmlns:a16="http://schemas.microsoft.com/office/drawing/2014/main" id="{ECAB6AF5-F032-D426-DD44-0AD80FD713D5}"/>
              </a:ext>
            </a:extLst>
          </p:cNvPr>
          <p:cNvSpPr/>
          <p:nvPr/>
        </p:nvSpPr>
        <p:spPr>
          <a:xfrm>
            <a:off x="321069" y="2186855"/>
            <a:ext cx="2562665" cy="7838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rPr>
              <a:t>Brain, Behavioral and Mental Health</a:t>
            </a:r>
          </a:p>
        </p:txBody>
      </p:sp>
      <p:sp>
        <p:nvSpPr>
          <p:cNvPr id="6" name="Rectangle 5">
            <a:extLst>
              <a:ext uri="{FF2B5EF4-FFF2-40B4-BE49-F238E27FC236}">
                <a16:creationId xmlns:a16="http://schemas.microsoft.com/office/drawing/2014/main" id="{B31810C2-352A-2BCE-F745-FF862FF2F2DA}"/>
              </a:ext>
            </a:extLst>
          </p:cNvPr>
          <p:cNvSpPr/>
          <p:nvPr/>
        </p:nvSpPr>
        <p:spPr>
          <a:xfrm>
            <a:off x="3200434" y="2186855"/>
            <a:ext cx="2562665" cy="7838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rPr>
              <a:t>Medical Health and Aging</a:t>
            </a:r>
          </a:p>
        </p:txBody>
      </p:sp>
      <p:sp>
        <p:nvSpPr>
          <p:cNvPr id="8" name="Rectangle 7">
            <a:extLst>
              <a:ext uri="{FF2B5EF4-FFF2-40B4-BE49-F238E27FC236}">
                <a16:creationId xmlns:a16="http://schemas.microsoft.com/office/drawing/2014/main" id="{5158EBCE-56C2-A51E-28D3-95C3EAA78A5E}"/>
              </a:ext>
            </a:extLst>
          </p:cNvPr>
          <p:cNvSpPr/>
          <p:nvPr/>
        </p:nvSpPr>
        <p:spPr>
          <a:xfrm>
            <a:off x="8959164" y="2186855"/>
            <a:ext cx="2562665" cy="7838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rPr>
              <a:t>Health Systems Improvement</a:t>
            </a:r>
          </a:p>
        </p:txBody>
      </p:sp>
      <p:sp>
        <p:nvSpPr>
          <p:cNvPr id="9" name="Rectangle 8">
            <a:extLst>
              <a:ext uri="{FF2B5EF4-FFF2-40B4-BE49-F238E27FC236}">
                <a16:creationId xmlns:a16="http://schemas.microsoft.com/office/drawing/2014/main" id="{A6BFC049-ED4C-4518-B1C3-E309E2BBAB99}"/>
              </a:ext>
            </a:extLst>
          </p:cNvPr>
          <p:cNvSpPr/>
          <p:nvPr/>
        </p:nvSpPr>
        <p:spPr>
          <a:xfrm>
            <a:off x="6079799" y="2186855"/>
            <a:ext cx="2562665" cy="7838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tx1"/>
                </a:solidFill>
              </a:rPr>
              <a:t>Functional Rehabilitation, Restoration &amp; Reintegration</a:t>
            </a:r>
          </a:p>
        </p:txBody>
      </p:sp>
      <p:sp>
        <p:nvSpPr>
          <p:cNvPr id="38" name="Rectangle 37">
            <a:extLst>
              <a:ext uri="{FF2B5EF4-FFF2-40B4-BE49-F238E27FC236}">
                <a16:creationId xmlns:a16="http://schemas.microsoft.com/office/drawing/2014/main" id="{EC0AEC11-86E7-7955-BB39-958D9D4AB070}"/>
              </a:ext>
            </a:extLst>
          </p:cNvPr>
          <p:cNvSpPr/>
          <p:nvPr/>
        </p:nvSpPr>
        <p:spPr>
          <a:xfrm>
            <a:off x="568240" y="3840297"/>
            <a:ext cx="2068322" cy="73214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1"/>
                </a:solidFill>
              </a:rPr>
              <a:t>Traumatic Brain Injury</a:t>
            </a:r>
            <a:endParaRPr lang="en-US" sz="1600">
              <a:solidFill>
                <a:schemeClr val="tx1"/>
              </a:solidFill>
            </a:endParaRPr>
          </a:p>
        </p:txBody>
      </p:sp>
      <p:sp>
        <p:nvSpPr>
          <p:cNvPr id="39" name="Rectangle 38">
            <a:extLst>
              <a:ext uri="{FF2B5EF4-FFF2-40B4-BE49-F238E27FC236}">
                <a16:creationId xmlns:a16="http://schemas.microsoft.com/office/drawing/2014/main" id="{E1CF1E2C-184B-54C7-170B-89CE0FD292A8}"/>
              </a:ext>
            </a:extLst>
          </p:cNvPr>
          <p:cNvSpPr/>
          <p:nvPr/>
        </p:nvSpPr>
        <p:spPr>
          <a:xfrm>
            <a:off x="4887288" y="3840297"/>
            <a:ext cx="2068322" cy="732143"/>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1"/>
                </a:solidFill>
              </a:rPr>
              <a:t>Suicide Prevention</a:t>
            </a:r>
            <a:endParaRPr lang="en-US">
              <a:solidFill>
                <a:schemeClr val="tx1"/>
              </a:solidFill>
            </a:endParaRPr>
          </a:p>
        </p:txBody>
      </p:sp>
      <p:sp>
        <p:nvSpPr>
          <p:cNvPr id="40" name="Rectangle 39">
            <a:extLst>
              <a:ext uri="{FF2B5EF4-FFF2-40B4-BE49-F238E27FC236}">
                <a16:creationId xmlns:a16="http://schemas.microsoft.com/office/drawing/2014/main" id="{4BA9CE05-DCAB-EDFA-C2F0-A765D29D6F38}"/>
              </a:ext>
            </a:extLst>
          </p:cNvPr>
          <p:cNvSpPr/>
          <p:nvPr/>
        </p:nvSpPr>
        <p:spPr>
          <a:xfrm>
            <a:off x="9206335" y="3840297"/>
            <a:ext cx="2068322" cy="73214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a:solidFill>
                  <a:schemeClr val="tx1"/>
                </a:solidFill>
              </a:rPr>
              <a:t>Pain/Opioid Use</a:t>
            </a:r>
            <a:endParaRPr lang="en-US">
              <a:solidFill>
                <a:schemeClr val="tx1"/>
              </a:solidFill>
            </a:endParaRPr>
          </a:p>
        </p:txBody>
      </p:sp>
      <p:sp>
        <p:nvSpPr>
          <p:cNvPr id="1025" name="TextBox 1024">
            <a:extLst>
              <a:ext uri="{FF2B5EF4-FFF2-40B4-BE49-F238E27FC236}">
                <a16:creationId xmlns:a16="http://schemas.microsoft.com/office/drawing/2014/main" id="{9BF1C78F-A82B-BA5D-342E-053718E1D09A}"/>
              </a:ext>
            </a:extLst>
          </p:cNvPr>
          <p:cNvSpPr txBox="1"/>
          <p:nvPr/>
        </p:nvSpPr>
        <p:spPr>
          <a:xfrm>
            <a:off x="3121251" y="5855236"/>
            <a:ext cx="6042316" cy="276999"/>
          </a:xfrm>
          <a:prstGeom prst="rect">
            <a:avLst/>
          </a:prstGeom>
          <a:noFill/>
        </p:spPr>
        <p:txBody>
          <a:bodyPr wrap="square" rtlCol="0">
            <a:spAutoFit/>
          </a:bodyPr>
          <a:lstStyle/>
          <a:p>
            <a:pPr algn="ctr"/>
            <a:r>
              <a:rPr lang="en-US" sz="1200" i="1"/>
              <a:t>Please note: This is only a partial drawing of ORD’s proposed structure for illustration purposes</a:t>
            </a:r>
          </a:p>
        </p:txBody>
      </p:sp>
      <p:sp>
        <p:nvSpPr>
          <p:cNvPr id="108" name="TextBox 107">
            <a:extLst>
              <a:ext uri="{FF2B5EF4-FFF2-40B4-BE49-F238E27FC236}">
                <a16:creationId xmlns:a16="http://schemas.microsoft.com/office/drawing/2014/main" id="{98715582-F292-2CDA-E62C-D22B550C0CDF}"/>
              </a:ext>
            </a:extLst>
          </p:cNvPr>
          <p:cNvSpPr txBox="1"/>
          <p:nvPr/>
        </p:nvSpPr>
        <p:spPr>
          <a:xfrm>
            <a:off x="11631211" y="1988375"/>
            <a:ext cx="727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cxnSp>
        <p:nvCxnSpPr>
          <p:cNvPr id="60" name="Straight Connector 59">
            <a:extLst>
              <a:ext uri="{FF2B5EF4-FFF2-40B4-BE49-F238E27FC236}">
                <a16:creationId xmlns:a16="http://schemas.microsoft.com/office/drawing/2014/main" id="{EDDD1E44-5D91-7DBD-4862-6A2A281CCABC}"/>
              </a:ext>
            </a:extLst>
          </p:cNvPr>
          <p:cNvCxnSpPr>
            <a:cxnSpLocks/>
            <a:stCxn id="9" idx="3"/>
            <a:endCxn id="8" idx="1"/>
          </p:cNvCxnSpPr>
          <p:nvPr/>
        </p:nvCxnSpPr>
        <p:spPr>
          <a:xfrm>
            <a:off x="8642464" y="2578767"/>
            <a:ext cx="3167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9AC0790-8C06-486E-6A19-3CEE84F53EB9}"/>
              </a:ext>
            </a:extLst>
          </p:cNvPr>
          <p:cNvCxnSpPr>
            <a:cxnSpLocks/>
            <a:stCxn id="6" idx="3"/>
            <a:endCxn id="9" idx="1"/>
          </p:cNvCxnSpPr>
          <p:nvPr/>
        </p:nvCxnSpPr>
        <p:spPr>
          <a:xfrm>
            <a:off x="5763099" y="2578767"/>
            <a:ext cx="3167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BAB0B3D-CB33-E344-CDD5-7C74398B7D51}"/>
              </a:ext>
            </a:extLst>
          </p:cNvPr>
          <p:cNvCxnSpPr>
            <a:cxnSpLocks/>
            <a:stCxn id="5" idx="3"/>
            <a:endCxn id="6" idx="1"/>
          </p:cNvCxnSpPr>
          <p:nvPr/>
        </p:nvCxnSpPr>
        <p:spPr>
          <a:xfrm>
            <a:off x="2883734" y="2578767"/>
            <a:ext cx="3167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920B2B2-4FCA-DC90-ECB0-E827A705ED39}"/>
              </a:ext>
            </a:extLst>
          </p:cNvPr>
          <p:cNvSpPr txBox="1"/>
          <p:nvPr/>
        </p:nvSpPr>
        <p:spPr>
          <a:xfrm>
            <a:off x="11631211" y="3575605"/>
            <a:ext cx="727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89" name="TextBox 88">
            <a:extLst>
              <a:ext uri="{FF2B5EF4-FFF2-40B4-BE49-F238E27FC236}">
                <a16:creationId xmlns:a16="http://schemas.microsoft.com/office/drawing/2014/main" id="{6881F848-B311-6711-4DA6-CEDE54D9B284}"/>
              </a:ext>
            </a:extLst>
          </p:cNvPr>
          <p:cNvSpPr txBox="1"/>
          <p:nvPr/>
        </p:nvSpPr>
        <p:spPr>
          <a:xfrm>
            <a:off x="1460670" y="5159008"/>
            <a:ext cx="9804739" cy="6962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i="1" dirty="0">
                <a:solidFill>
                  <a:schemeClr val="tx2"/>
                </a:solidFill>
              </a:rPr>
              <a:t>Through the organizational redesign, we have proposed several Broad and Actively Managed Portfolios focused on Veteran need that will drive cross-cutting collaborative research. </a:t>
            </a:r>
            <a:r>
              <a:rPr lang="en-US" sz="1600" i="1">
                <a:solidFill>
                  <a:schemeClr val="tx2"/>
                </a:solidFill>
              </a:rPr>
              <a:t>This will </a:t>
            </a:r>
            <a:r>
              <a:rPr lang="en-US" sz="1600" i="1" dirty="0">
                <a:solidFill>
                  <a:schemeClr val="tx2"/>
                </a:solidFill>
              </a:rPr>
              <a:t>encompass work across scientific disciplines (e.g. pre-clinical and health services).</a:t>
            </a:r>
          </a:p>
        </p:txBody>
      </p:sp>
      <p:cxnSp>
        <p:nvCxnSpPr>
          <p:cNvPr id="10" name="Straight Connector 9">
            <a:extLst>
              <a:ext uri="{FF2B5EF4-FFF2-40B4-BE49-F238E27FC236}">
                <a16:creationId xmlns:a16="http://schemas.microsoft.com/office/drawing/2014/main" id="{1E520BBC-15F0-2EAB-3CDB-04296711622B}"/>
              </a:ext>
            </a:extLst>
          </p:cNvPr>
          <p:cNvCxnSpPr>
            <a:cxnSpLocks/>
            <a:stCxn id="8" idx="2"/>
            <a:endCxn id="40" idx="0"/>
          </p:cNvCxnSpPr>
          <p:nvPr/>
        </p:nvCxnSpPr>
        <p:spPr>
          <a:xfrm flipH="1">
            <a:off x="10240496" y="2970678"/>
            <a:ext cx="1" cy="86961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EA74B8-6E60-6EB5-82F8-4D6278067234}"/>
              </a:ext>
            </a:extLst>
          </p:cNvPr>
          <p:cNvCxnSpPr>
            <a:cxnSpLocks/>
            <a:stCxn id="5" idx="2"/>
            <a:endCxn id="38" idx="0"/>
          </p:cNvCxnSpPr>
          <p:nvPr/>
        </p:nvCxnSpPr>
        <p:spPr>
          <a:xfrm flipH="1">
            <a:off x="1602401" y="2970678"/>
            <a:ext cx="1" cy="86961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2C6EDE0-D69D-7328-51A2-29BC2FE5C065}"/>
              </a:ext>
            </a:extLst>
          </p:cNvPr>
          <p:cNvCxnSpPr>
            <a:cxnSpLocks/>
            <a:stCxn id="38" idx="3"/>
            <a:endCxn id="39" idx="1"/>
          </p:cNvCxnSpPr>
          <p:nvPr/>
        </p:nvCxnSpPr>
        <p:spPr>
          <a:xfrm>
            <a:off x="2636562" y="4206369"/>
            <a:ext cx="2250726"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4DB14-A6B3-83C1-00CC-43C9207B0750}"/>
              </a:ext>
            </a:extLst>
          </p:cNvPr>
          <p:cNvCxnSpPr>
            <a:cxnSpLocks/>
            <a:stCxn id="39" idx="3"/>
            <a:endCxn id="40" idx="1"/>
          </p:cNvCxnSpPr>
          <p:nvPr/>
        </p:nvCxnSpPr>
        <p:spPr>
          <a:xfrm>
            <a:off x="6955610" y="4206369"/>
            <a:ext cx="225072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581DC7-41D7-F833-7E25-5462E0E82507}"/>
              </a:ext>
            </a:extLst>
          </p:cNvPr>
          <p:cNvCxnSpPr>
            <a:cxnSpLocks/>
          </p:cNvCxnSpPr>
          <p:nvPr/>
        </p:nvCxnSpPr>
        <p:spPr>
          <a:xfrm>
            <a:off x="1602401" y="3435741"/>
            <a:ext cx="8638095"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BA40F8-2024-5553-BEE7-CFCBA0382E2B}"/>
              </a:ext>
            </a:extLst>
          </p:cNvPr>
          <p:cNvCxnSpPr>
            <a:cxnSpLocks/>
            <a:endCxn id="9" idx="2"/>
          </p:cNvCxnSpPr>
          <p:nvPr/>
        </p:nvCxnSpPr>
        <p:spPr>
          <a:xfrm flipV="1">
            <a:off x="7361131" y="2970678"/>
            <a:ext cx="1" cy="123569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35C8DE-D39D-74BF-386A-48EFCC25BB82}"/>
              </a:ext>
            </a:extLst>
          </p:cNvPr>
          <p:cNvCxnSpPr>
            <a:cxnSpLocks/>
          </p:cNvCxnSpPr>
          <p:nvPr/>
        </p:nvCxnSpPr>
        <p:spPr>
          <a:xfrm flipV="1">
            <a:off x="4461840" y="2958813"/>
            <a:ext cx="0" cy="124755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1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C753-EEDD-442F-BB00-71539A87DD8E}"/>
              </a:ext>
            </a:extLst>
          </p:cNvPr>
          <p:cNvSpPr>
            <a:spLocks noGrp="1"/>
          </p:cNvSpPr>
          <p:nvPr>
            <p:ph type="title"/>
          </p:nvPr>
        </p:nvSpPr>
        <p:spPr>
          <a:xfrm>
            <a:off x="1538067" y="186558"/>
            <a:ext cx="9115865" cy="480323"/>
          </a:xfrm>
        </p:spPr>
        <p:txBody>
          <a:bodyPr>
            <a:noAutofit/>
          </a:bodyPr>
          <a:lstStyle/>
          <a:p>
            <a:pPr algn="ctr"/>
            <a:r>
              <a:rPr lang="en-US" sz="4000" dirty="0">
                <a:latin typeface="+mn-lt"/>
              </a:rPr>
              <a:t>ORD Mission and Goals</a:t>
            </a:r>
          </a:p>
        </p:txBody>
      </p:sp>
      <p:sp>
        <p:nvSpPr>
          <p:cNvPr id="3" name="Content Placeholder 2">
            <a:extLst>
              <a:ext uri="{FF2B5EF4-FFF2-40B4-BE49-F238E27FC236}">
                <a16:creationId xmlns:a16="http://schemas.microsoft.com/office/drawing/2014/main" id="{196FBFF8-9AB5-4B68-AFCF-316308D63061}"/>
              </a:ext>
            </a:extLst>
          </p:cNvPr>
          <p:cNvSpPr>
            <a:spLocks noGrp="1"/>
          </p:cNvSpPr>
          <p:nvPr>
            <p:ph idx="1"/>
          </p:nvPr>
        </p:nvSpPr>
        <p:spPr>
          <a:xfrm>
            <a:off x="609600" y="1203960"/>
            <a:ext cx="5200357" cy="4587240"/>
          </a:xfrm>
        </p:spPr>
        <p:txBody>
          <a:bodyPr>
            <a:normAutofit fontScale="92500" lnSpcReduction="20000"/>
          </a:bodyPr>
          <a:lstStyle/>
          <a:p>
            <a:pPr marL="0" indent="0">
              <a:lnSpc>
                <a:spcPct val="100000"/>
              </a:lnSpc>
              <a:buNone/>
            </a:pPr>
            <a:r>
              <a:rPr lang="en-US" sz="2400" u="sng" dirty="0"/>
              <a:t>Mission</a:t>
            </a:r>
          </a:p>
          <a:p>
            <a:pPr>
              <a:lnSpc>
                <a:spcPct val="100000"/>
              </a:lnSpc>
            </a:pPr>
            <a:r>
              <a:rPr lang="en-US" sz="2400" dirty="0"/>
              <a:t>Improve Veterans' health and well-being via basic, translational, clinical, health services, and rehabilitative research</a:t>
            </a:r>
          </a:p>
          <a:p>
            <a:pPr>
              <a:lnSpc>
                <a:spcPct val="100000"/>
              </a:lnSpc>
            </a:pPr>
            <a:r>
              <a:rPr lang="en-US" sz="2400" dirty="0"/>
              <a:t>Apply scientific knowledge to develop effective individualized care solutions for Veterans</a:t>
            </a:r>
          </a:p>
          <a:p>
            <a:pPr>
              <a:lnSpc>
                <a:spcPct val="100000"/>
              </a:lnSpc>
            </a:pPr>
            <a:r>
              <a:rPr lang="en-US" sz="2400" dirty="0"/>
              <a:t>Attract, train, and retain the highest-caliber investigators, and nurture their development as leaders in their fields</a:t>
            </a:r>
          </a:p>
          <a:p>
            <a:pPr>
              <a:lnSpc>
                <a:spcPct val="100000"/>
              </a:lnSpc>
            </a:pPr>
            <a:r>
              <a:rPr lang="en-US" sz="2400" dirty="0"/>
              <a:t>Assure a culture of professionalism, collaboration, accountability, and the highest regard for research volunteers' safety and privacy</a:t>
            </a:r>
            <a:endParaRPr lang="en-US" dirty="0"/>
          </a:p>
        </p:txBody>
      </p:sp>
      <p:sp>
        <p:nvSpPr>
          <p:cNvPr id="4" name="Content Placeholder 2">
            <a:extLst>
              <a:ext uri="{FF2B5EF4-FFF2-40B4-BE49-F238E27FC236}">
                <a16:creationId xmlns:a16="http://schemas.microsoft.com/office/drawing/2014/main" id="{8C04821D-D8D3-46EC-A55A-FC691AB1AB29}"/>
              </a:ext>
            </a:extLst>
          </p:cNvPr>
          <p:cNvSpPr txBox="1">
            <a:spLocks/>
          </p:cNvSpPr>
          <p:nvPr/>
        </p:nvSpPr>
        <p:spPr>
          <a:xfrm>
            <a:off x="6095999" y="1135380"/>
            <a:ext cx="5486400" cy="45872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u="sng" dirty="0">
                <a:latin typeface="+mn-lt"/>
              </a:rPr>
              <a:t>Goals</a:t>
            </a:r>
          </a:p>
          <a:p>
            <a:pPr marL="457200" indent="-457200">
              <a:spcAft>
                <a:spcPts val="600"/>
              </a:spcAft>
              <a:buFont typeface="+mj-lt"/>
              <a:buAutoNum type="arabicPeriod"/>
            </a:pPr>
            <a:r>
              <a:rPr lang="en-US" sz="2400" b="1" dirty="0">
                <a:latin typeface="+mn-lt"/>
              </a:rPr>
              <a:t>Increase Veteran access to high-quality clinical trials</a:t>
            </a:r>
          </a:p>
          <a:p>
            <a:pPr marL="457200" indent="-457200">
              <a:spcAft>
                <a:spcPts val="600"/>
              </a:spcAft>
              <a:buFont typeface="+mj-lt"/>
              <a:buAutoNum type="arabicPeriod"/>
            </a:pPr>
            <a:r>
              <a:rPr lang="en-US" sz="2400" b="1" dirty="0">
                <a:latin typeface="+mn-lt"/>
              </a:rPr>
              <a:t>Increase the real-world impact of research</a:t>
            </a:r>
          </a:p>
          <a:p>
            <a:pPr marL="457200" indent="-457200">
              <a:spcAft>
                <a:spcPts val="600"/>
              </a:spcAft>
              <a:buFont typeface="+mj-lt"/>
              <a:buAutoNum type="arabicPeriod"/>
            </a:pPr>
            <a:r>
              <a:rPr lang="en-US" sz="2400" b="1" dirty="0">
                <a:latin typeface="+mn-lt"/>
              </a:rPr>
              <a:t>Put VA data to work for Veterans</a:t>
            </a:r>
          </a:p>
          <a:p>
            <a:pPr marL="457200" indent="-457200">
              <a:spcAft>
                <a:spcPts val="600"/>
              </a:spcAft>
              <a:buFont typeface="+mj-lt"/>
              <a:buAutoNum type="arabicPeriod"/>
            </a:pPr>
            <a:r>
              <a:rPr lang="en-US" sz="2400" b="1" dirty="0">
                <a:latin typeface="+mn-lt"/>
              </a:rPr>
              <a:t>Actively promote DEI</a:t>
            </a:r>
          </a:p>
          <a:p>
            <a:pPr marL="457200" indent="-457200">
              <a:spcAft>
                <a:spcPts val="600"/>
              </a:spcAft>
              <a:buFont typeface="+mj-lt"/>
              <a:buAutoNum type="arabicPeriod"/>
            </a:pPr>
            <a:r>
              <a:rPr lang="en-US" sz="2400" b="1" dirty="0">
                <a:latin typeface="+mn-lt"/>
              </a:rPr>
              <a:t>Build community through VA research</a:t>
            </a:r>
          </a:p>
          <a:p>
            <a:endParaRPr lang="en-US" dirty="0"/>
          </a:p>
        </p:txBody>
      </p:sp>
    </p:spTree>
    <p:extLst>
      <p:ext uri="{BB962C8B-B14F-4D97-AF65-F5344CB8AC3E}">
        <p14:creationId xmlns:p14="http://schemas.microsoft.com/office/powerpoint/2010/main" val="106023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34C1-7629-4866-956D-C2C851FFFBA1}"/>
              </a:ext>
            </a:extLst>
          </p:cNvPr>
          <p:cNvSpPr>
            <a:spLocks noGrp="1"/>
          </p:cNvSpPr>
          <p:nvPr>
            <p:ph type="title"/>
          </p:nvPr>
        </p:nvSpPr>
        <p:spPr>
          <a:xfrm>
            <a:off x="326546" y="120758"/>
            <a:ext cx="11844997" cy="685800"/>
          </a:xfrm>
        </p:spPr>
        <p:txBody>
          <a:bodyPr vert="horz">
            <a:normAutofit fontScale="90000"/>
          </a:bodyPr>
          <a:lstStyle/>
          <a:p>
            <a:pPr algn="ctr"/>
            <a:r>
              <a:rPr lang="en-US" sz="2400" dirty="0"/>
              <a:t> </a:t>
            </a:r>
            <a:r>
              <a:rPr lang="en-US" dirty="0">
                <a:latin typeface="+mn-lt"/>
              </a:rPr>
              <a:t>ORD is Funded through a Separate Congressional Appropriation</a:t>
            </a:r>
            <a:endParaRPr lang="en-US" sz="2900" dirty="0">
              <a:latin typeface="+mn-lt"/>
            </a:endParaRPr>
          </a:p>
        </p:txBody>
      </p:sp>
      <p:pic>
        <p:nvPicPr>
          <p:cNvPr id="15" name="Content Placeholder 11">
            <a:extLst>
              <a:ext uri="{FF2B5EF4-FFF2-40B4-BE49-F238E27FC236}">
                <a16:creationId xmlns:a16="http://schemas.microsoft.com/office/drawing/2014/main" id="{833AFA78-B266-48D3-8586-7DA368112B86}"/>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07030" y="3854186"/>
            <a:ext cx="1371600" cy="1371600"/>
          </a:xfrm>
        </p:spPr>
      </p:pic>
      <p:pic>
        <p:nvPicPr>
          <p:cNvPr id="16" name="Content Placeholder 11">
            <a:extLst>
              <a:ext uri="{FF2B5EF4-FFF2-40B4-BE49-F238E27FC236}">
                <a16:creationId xmlns:a16="http://schemas.microsoft.com/office/drawing/2014/main" id="{560764AF-CDAD-4642-87C3-19901EB5473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16893" y="3844445"/>
            <a:ext cx="1371600" cy="1371600"/>
          </a:xfrm>
          <a:prstGeom prst="rect">
            <a:avLst/>
          </a:prstGeom>
        </p:spPr>
      </p:pic>
      <p:pic>
        <p:nvPicPr>
          <p:cNvPr id="17" name="Content Placeholder 11">
            <a:extLst>
              <a:ext uri="{FF2B5EF4-FFF2-40B4-BE49-F238E27FC236}">
                <a16:creationId xmlns:a16="http://schemas.microsoft.com/office/drawing/2014/main" id="{9B090872-3990-47C8-814B-2DDB8A9DEFF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46052" y="1731323"/>
            <a:ext cx="1371600" cy="1371600"/>
          </a:xfrm>
          <a:prstGeom prst="rect">
            <a:avLst/>
          </a:prstGeom>
        </p:spPr>
      </p:pic>
      <p:pic>
        <p:nvPicPr>
          <p:cNvPr id="18" name="Content Placeholder 11">
            <a:extLst>
              <a:ext uri="{FF2B5EF4-FFF2-40B4-BE49-F238E27FC236}">
                <a16:creationId xmlns:a16="http://schemas.microsoft.com/office/drawing/2014/main" id="{27A0A0EC-9CFB-491E-8F9A-B516D720071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516893" y="1712069"/>
            <a:ext cx="1371600" cy="1371600"/>
          </a:xfrm>
          <a:prstGeom prst="rect">
            <a:avLst/>
          </a:prstGeom>
        </p:spPr>
      </p:pic>
      <p:sp>
        <p:nvSpPr>
          <p:cNvPr id="20" name="TextBox 19">
            <a:extLst>
              <a:ext uri="{FF2B5EF4-FFF2-40B4-BE49-F238E27FC236}">
                <a16:creationId xmlns:a16="http://schemas.microsoft.com/office/drawing/2014/main" id="{2439E872-B7BA-42B9-B678-95009E791A87}"/>
              </a:ext>
            </a:extLst>
          </p:cNvPr>
          <p:cNvSpPr txBox="1"/>
          <p:nvPr/>
        </p:nvSpPr>
        <p:spPr>
          <a:xfrm>
            <a:off x="1969662" y="1822540"/>
            <a:ext cx="39394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F3338"/>
                </a:solidFill>
                <a:effectLst/>
                <a:uLnTx/>
                <a:uFillTx/>
                <a:latin typeface="Calibri" panose="020F0502020204030204"/>
                <a:ea typeface="+mn-ea"/>
                <a:cs typeface="+mn-cs"/>
              </a:rPr>
              <a:t>113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Active VAMC research</a:t>
            </a:r>
            <a:r>
              <a:rPr lang="en-US" sz="2800" dirty="0">
                <a:solidFill>
                  <a:prstClr val="black"/>
                </a:solidFill>
                <a:latin typeface="Calibri" panose="020F0502020204030204"/>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sites nationwide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014C22D-E834-46F3-85A1-B3DB2A9F8375}"/>
              </a:ext>
            </a:extLst>
          </p:cNvPr>
          <p:cNvSpPr txBox="1"/>
          <p:nvPr/>
        </p:nvSpPr>
        <p:spPr>
          <a:xfrm>
            <a:off x="2044909" y="3895997"/>
            <a:ext cx="39394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F3338"/>
                </a:solidFill>
                <a:effectLst/>
                <a:uLnTx/>
                <a:uFillTx/>
                <a:latin typeface="Calibri" panose="020F0502020204030204"/>
                <a:ea typeface="+mn-ea"/>
                <a:cs typeface="+mn-cs"/>
              </a:rPr>
              <a:t>6,687</a:t>
            </a:r>
            <a:r>
              <a:rPr kumimoji="0" lang="en-US" sz="3200" b="0" i="0" u="none" strike="noStrike" kern="1200" cap="none" spc="0" normalizeH="0" baseline="0" noProof="0" dirty="0">
                <a:ln>
                  <a:noFill/>
                </a:ln>
                <a:solidFill>
                  <a:srgbClr val="CF3338"/>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Active principal investigators</a:t>
            </a:r>
            <a:endParaRPr kumimoji="0" lang="en-US" sz="2800" b="0" i="0" u="none" strike="noStrike" kern="1200" cap="none" spc="0" normalizeH="0" baseline="30000" noProof="0" dirty="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1A305346-15D7-4FC2-8525-B1502973D1AE}"/>
              </a:ext>
            </a:extLst>
          </p:cNvPr>
          <p:cNvSpPr txBox="1"/>
          <p:nvPr/>
        </p:nvSpPr>
        <p:spPr>
          <a:xfrm>
            <a:off x="8240503" y="1761947"/>
            <a:ext cx="34992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F3338"/>
                </a:solidFill>
                <a:effectLst/>
                <a:uLnTx/>
                <a:uFillTx/>
                <a:latin typeface="Calibri" panose="020F0502020204030204"/>
                <a:ea typeface="+mn-ea"/>
                <a:cs typeface="+mn-cs"/>
              </a:rPr>
              <a:t>18,475</a:t>
            </a:r>
            <a:r>
              <a:rPr kumimoji="0" lang="en-US" sz="3200" b="0" i="0" u="none" strike="noStrike" kern="1200" cap="none" spc="0" normalizeH="0" baseline="0" noProof="0" dirty="0">
                <a:ln>
                  <a:noFill/>
                </a:ln>
                <a:solidFill>
                  <a:srgbClr val="CF3338"/>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Active research projects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1814E8E-022E-49D8-ADFA-61ACDEBFE873}"/>
              </a:ext>
            </a:extLst>
          </p:cNvPr>
          <p:cNvSpPr txBox="1"/>
          <p:nvPr/>
        </p:nvSpPr>
        <p:spPr>
          <a:xfrm>
            <a:off x="8139745" y="3880745"/>
            <a:ext cx="34992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F3338"/>
                </a:solidFill>
                <a:effectLst/>
                <a:uLnTx/>
                <a:uFillTx/>
                <a:latin typeface="Calibri" panose="020F0502020204030204"/>
                <a:ea typeface="+mn-ea"/>
                <a:cs typeface="+mn-cs"/>
              </a:rPr>
              <a:t>10,249</a:t>
            </a:r>
            <a:r>
              <a:rPr kumimoji="0" lang="en-US" sz="3600" b="0" i="0" u="none" strike="noStrike" kern="1200" cap="none" spc="0" normalizeH="0" baseline="0" noProof="0" dirty="0">
                <a:ln>
                  <a:noFill/>
                </a:ln>
                <a:solidFill>
                  <a:srgbClr val="CF3338"/>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Published research articles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9CFE2FA6-891C-479B-8BF9-85E85B612FF2}"/>
              </a:ext>
            </a:extLst>
          </p:cNvPr>
          <p:cNvSpPr txBox="1"/>
          <p:nvPr/>
        </p:nvSpPr>
        <p:spPr>
          <a:xfrm>
            <a:off x="66624" y="5791484"/>
            <a:ext cx="49933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Source: VAIRRS 11/17/23</a:t>
            </a:r>
          </a:p>
        </p:txBody>
      </p:sp>
      <p:sp>
        <p:nvSpPr>
          <p:cNvPr id="3" name="TextBox 2">
            <a:extLst>
              <a:ext uri="{FF2B5EF4-FFF2-40B4-BE49-F238E27FC236}">
                <a16:creationId xmlns:a16="http://schemas.microsoft.com/office/drawing/2014/main" id="{BFA4AC6F-E97D-40E9-9B91-2E331C0F8D7F}"/>
              </a:ext>
            </a:extLst>
          </p:cNvPr>
          <p:cNvSpPr txBox="1"/>
          <p:nvPr/>
        </p:nvSpPr>
        <p:spPr>
          <a:xfrm>
            <a:off x="2191125" y="5605320"/>
            <a:ext cx="9060429" cy="523220"/>
          </a:xfrm>
          <a:prstGeom prst="rect">
            <a:avLst/>
          </a:prstGeom>
          <a:noFill/>
        </p:spPr>
        <p:txBody>
          <a:bodyPr wrap="none" rtlCol="0">
            <a:spAutoFit/>
          </a:bodyPr>
          <a:lstStyle/>
          <a:p>
            <a:r>
              <a:rPr lang="en-US" sz="2800" b="1" i="1" dirty="0">
                <a:solidFill>
                  <a:schemeClr val="tx2">
                    <a:lumMod val="75000"/>
                  </a:schemeClr>
                </a:solidFill>
              </a:rPr>
              <a:t>ORD 2023 Budget: ~$916 Million, HSR budget ~$125 Million</a:t>
            </a:r>
          </a:p>
        </p:txBody>
      </p:sp>
      <p:sp>
        <p:nvSpPr>
          <p:cNvPr id="4" name="TextBox 3">
            <a:extLst>
              <a:ext uri="{FF2B5EF4-FFF2-40B4-BE49-F238E27FC236}">
                <a16:creationId xmlns:a16="http://schemas.microsoft.com/office/drawing/2014/main" id="{E91C527A-8EAD-4168-86BD-41C1D5969FA7}"/>
              </a:ext>
            </a:extLst>
          </p:cNvPr>
          <p:cNvSpPr txBox="1"/>
          <p:nvPr/>
        </p:nvSpPr>
        <p:spPr>
          <a:xfrm>
            <a:off x="1793657" y="902316"/>
            <a:ext cx="8910773" cy="800219"/>
          </a:xfrm>
          <a:prstGeom prst="rect">
            <a:avLst/>
          </a:prstGeom>
          <a:noFill/>
        </p:spPr>
        <p:txBody>
          <a:bodyPr wrap="none" rtlCol="0">
            <a:spAutoFit/>
          </a:bodyPr>
          <a:lstStyle/>
          <a:p>
            <a:pPr lvl="0" algn="ctr"/>
            <a:r>
              <a:rPr lang="en-US" sz="2400" b="1" i="1" dirty="0"/>
              <a:t>VHACO ORD primary roles are funding and policy related to research</a:t>
            </a:r>
          </a:p>
          <a:p>
            <a:endParaRPr lang="en-US" sz="2200" b="1" i="1" dirty="0"/>
          </a:p>
        </p:txBody>
      </p:sp>
    </p:spTree>
    <p:extLst>
      <p:ext uri="{BB962C8B-B14F-4D97-AF65-F5344CB8AC3E}">
        <p14:creationId xmlns:p14="http://schemas.microsoft.com/office/powerpoint/2010/main" val="148177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313442" y="65257"/>
            <a:ext cx="11688058" cy="703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000" b="1" dirty="0">
                <a:latin typeface="+mn-lt"/>
                <a:cs typeface="Arial" panose="020B0604020202020204" pitchFamily="34" charset="0"/>
              </a:rPr>
              <a:t>Health Systems Research (HSR)</a:t>
            </a:r>
          </a:p>
        </p:txBody>
      </p:sp>
      <p:sp>
        <p:nvSpPr>
          <p:cNvPr id="8" name="TextBox 7">
            <a:extLst>
              <a:ext uri="{FF2B5EF4-FFF2-40B4-BE49-F238E27FC236}">
                <a16:creationId xmlns:a16="http://schemas.microsoft.com/office/drawing/2014/main" id="{EF791B20-023A-A2B2-C952-453B589C96AB}"/>
              </a:ext>
            </a:extLst>
          </p:cNvPr>
          <p:cNvSpPr txBox="1"/>
          <p:nvPr/>
        </p:nvSpPr>
        <p:spPr>
          <a:xfrm>
            <a:off x="313441" y="1273629"/>
            <a:ext cx="11143773" cy="458587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HSR funds investigators who focus on </a:t>
            </a:r>
            <a:r>
              <a:rPr lang="en-US" sz="2400" b="1" dirty="0">
                <a:latin typeface="Arial" panose="020B0604020202020204" pitchFamily="34" charset="0"/>
                <a:cs typeface="Arial" panose="020B0604020202020204" pitchFamily="34" charset="0"/>
              </a:rPr>
              <a:t>innovative strategies </a:t>
            </a:r>
            <a:r>
              <a:rPr lang="en-US" sz="2400" dirty="0">
                <a:latin typeface="Arial" panose="020B0604020202020204" pitchFamily="34" charset="0"/>
                <a:cs typeface="Arial" panose="020B0604020202020204" pitchFamily="34" charset="0"/>
              </a:rPr>
              <a:t>that lead to </a:t>
            </a:r>
            <a:r>
              <a:rPr lang="en-US" sz="2400" b="1" dirty="0">
                <a:latin typeface="Arial" panose="020B0604020202020204" pitchFamily="34" charset="0"/>
                <a:cs typeface="Arial" panose="020B0604020202020204" pitchFamily="34" charset="0"/>
              </a:rPr>
              <a:t>accessible</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high-quality</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personalized</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effective care </a:t>
            </a:r>
            <a:r>
              <a:rPr lang="en-US" sz="2400" dirty="0">
                <a:latin typeface="Arial" panose="020B0604020202020204" pitchFamily="34" charset="0"/>
                <a:cs typeface="Arial" panose="020B0604020202020204" pitchFamily="34" charset="0"/>
              </a:rPr>
              <a:t>for Veterans and the nation</a:t>
            </a:r>
          </a:p>
          <a:p>
            <a:pPr marL="800100" lvl="1"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Learning Health System </a:t>
            </a:r>
            <a:r>
              <a:rPr lang="en-US" sz="2000" dirty="0">
                <a:latin typeface="Arial" panose="020B0604020202020204" pitchFamily="34" charset="0"/>
                <a:cs typeface="Arial" panose="020B0604020202020204" pitchFamily="34" charset="0"/>
              </a:rPr>
              <a:t>approach that drives embedded, partnered research</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Funding for investigator-initiated projects, career development awards and Centers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Cutting-edge research on </a:t>
            </a:r>
            <a:r>
              <a:rPr lang="en-US" sz="2000" b="1" dirty="0">
                <a:latin typeface="Arial" panose="020B0604020202020204" pitchFamily="34" charset="0"/>
                <a:cs typeface="Arial" panose="020B0604020202020204" pitchFamily="34" charset="0"/>
              </a:rPr>
              <a:t>organization, implementation,</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delivery</a:t>
            </a:r>
            <a:r>
              <a:rPr lang="en-US" sz="2000" dirty="0">
                <a:latin typeface="Arial" panose="020B0604020202020204" pitchFamily="34" charset="0"/>
                <a:cs typeface="Arial" panose="020B0604020202020204" pitchFamily="34" charset="0"/>
              </a:rPr>
              <a:t> of clinical services informed </a:t>
            </a:r>
            <a:r>
              <a:rPr lang="en-US" sz="2000" b="1" dirty="0">
                <a:latin typeface="Arial" panose="020B0604020202020204" pitchFamily="34" charset="0"/>
                <a:cs typeface="Arial" panose="020B0604020202020204" pitchFamily="34" charset="0"/>
              </a:rPr>
              <a:t>improvements </a:t>
            </a:r>
            <a:r>
              <a:rPr lang="en-US" sz="2000" dirty="0">
                <a:latin typeface="Arial" panose="020B0604020202020204" pitchFamily="34" charset="0"/>
                <a:cs typeface="Arial" panose="020B0604020202020204" pitchFamily="34" charset="0"/>
              </a:rPr>
              <a:t>in </a:t>
            </a:r>
            <a:r>
              <a:rPr lang="en-US" sz="2000" b="1" dirty="0">
                <a:latin typeface="Arial" panose="020B0604020202020204" pitchFamily="34" charset="0"/>
                <a:cs typeface="Arial" panose="020B0604020202020204" pitchFamily="34" charset="0"/>
              </a:rPr>
              <a:t>health care quality</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equity, safety</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experience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value, and</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outcomes</a:t>
            </a:r>
            <a:r>
              <a:rPr lang="en-US" sz="2000" dirty="0">
                <a:latin typeface="Arial" panose="020B0604020202020204" pitchFamily="34" charset="0"/>
                <a:cs typeface="Arial" panose="020B0604020202020204" pitchFamily="34" charset="0"/>
              </a:rPr>
              <a:t> for Veterans over the past </a:t>
            </a:r>
            <a:r>
              <a:rPr lang="en-US" sz="2000" b="1" dirty="0">
                <a:latin typeface="Arial" panose="020B0604020202020204" pitchFamily="34" charset="0"/>
                <a:cs typeface="Arial" panose="020B0604020202020204" pitchFamily="34" charset="0"/>
              </a:rPr>
              <a:t>3 decades</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HSR’s QUERI</a:t>
            </a:r>
            <a:r>
              <a:rPr lang="en-US" sz="2400" dirty="0">
                <a:latin typeface="Arial" panose="020B0604020202020204" pitchFamily="34" charset="0"/>
                <a:cs typeface="Arial" panose="020B0604020202020204" pitchFamily="34" charset="0"/>
              </a:rPr>
              <a:t> (Quality Enhancement Research Initiative) is a unique research-clinical partnership that is funded separately by the VA clinical appropriation with the goal of improving Veteran health by </a:t>
            </a:r>
            <a:r>
              <a:rPr lang="en-US" sz="2400" b="1" dirty="0">
                <a:latin typeface="Arial" panose="020B0604020202020204" pitchFamily="34" charset="0"/>
                <a:cs typeface="Arial" panose="020B0604020202020204" pitchFamily="34" charset="0"/>
              </a:rPr>
              <a:t>more rapidly implementing research into practice at the national level</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16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HSR Centers of Innovation (COINs)</a:t>
            </a:r>
            <a:endParaRPr lang="en-US" dirty="0">
              <a:latin typeface="+mn-lt"/>
              <a:cs typeface="Calibri Light"/>
            </a:endParaRP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536713" y="1133859"/>
            <a:ext cx="11182045" cy="4818857"/>
          </a:xfrm>
        </p:spPr>
        <p:txBody>
          <a:bodyPr vert="horz" lIns="91440" tIns="45720" rIns="91440" bIns="45720" rtlCol="0" anchor="t">
            <a:noAutofit/>
          </a:bodyPr>
          <a:lstStyle/>
          <a:p>
            <a:r>
              <a:rPr lang="en-US" dirty="0">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rovide infrastructure to support collaborative, multi-site research, QUERI</a:t>
            </a:r>
          </a:p>
          <a:p>
            <a:r>
              <a:rPr lang="en-US" dirty="0">
                <a:latin typeface="Calibri" panose="020F0502020204030204" pitchFamily="34" charset="0"/>
                <a:cs typeface="Calibri" panose="020F0502020204030204" pitchFamily="34" charset="0"/>
              </a:rPr>
              <a:t>M</a:t>
            </a:r>
            <a:r>
              <a:rPr lang="en-US" sz="2800" dirty="0">
                <a:latin typeface="Calibri" panose="020F0502020204030204" pitchFamily="34" charset="0"/>
                <a:cs typeface="Calibri" panose="020F0502020204030204" pitchFamily="34" charset="0"/>
              </a:rPr>
              <a:t>ulti-level engagement (Program offices, VAMCs, clinicians, Veterans)</a:t>
            </a:r>
          </a:p>
          <a:p>
            <a:pPr>
              <a:spcBef>
                <a:spcPts val="1200"/>
              </a:spcBef>
            </a:pPr>
            <a:r>
              <a:rPr lang="en-US" sz="2800" dirty="0">
                <a:latin typeface="Calibri" panose="020F0502020204030204" pitchFamily="34" charset="0"/>
                <a:cs typeface="Calibri" panose="020F0502020204030204" pitchFamily="34" charset="0"/>
              </a:rPr>
              <a:t>Host Veteran engagement panels</a:t>
            </a:r>
          </a:p>
          <a:p>
            <a:pPr>
              <a:spcBef>
                <a:spcPts val="1200"/>
              </a:spcBef>
            </a:pPr>
            <a:r>
              <a:rPr lang="en-US" dirty="0">
                <a:latin typeface="Calibri" panose="020F0502020204030204" pitchFamily="34" charset="0"/>
                <a:cs typeface="Calibri" panose="020F0502020204030204" pitchFamily="34" charset="0"/>
              </a:rPr>
              <a:t>Methods Cores (Data, Implementation, etc.)</a:t>
            </a:r>
            <a:endParaRPr lang="en-US" sz="2800" dirty="0">
              <a:latin typeface="Calibri" panose="020F0502020204030204" pitchFamily="34" charset="0"/>
              <a:cs typeface="Calibri" panose="020F0502020204030204" pitchFamily="34" charset="0"/>
            </a:endParaRPr>
          </a:p>
          <a:p>
            <a:pPr>
              <a:spcBef>
                <a:spcPts val="1200"/>
              </a:spcBef>
            </a:pPr>
            <a:r>
              <a:rPr lang="en-US" sz="2800" dirty="0">
                <a:latin typeface="Calibri" panose="020F0502020204030204" pitchFamily="34" charset="0"/>
                <a:cs typeface="Calibri" panose="020F0502020204030204" pitchFamily="34" charset="0"/>
              </a:rPr>
              <a:t>Advised by partnership engagement panels including VISN and VAMC, academic affiliate and program offices, providers, and Veterans </a:t>
            </a:r>
          </a:p>
          <a:p>
            <a:pPr>
              <a:spcBef>
                <a:spcPts val="1200"/>
              </a:spcBef>
            </a:pPr>
            <a:r>
              <a:rPr lang="en-US" sz="2800" dirty="0">
                <a:latin typeface="Calibri" panose="020F0502020204030204" pitchFamily="34" charset="0"/>
                <a:cs typeface="Calibri" panose="020F0502020204030204" pitchFamily="34" charset="0"/>
              </a:rPr>
              <a:t>Compete for funding every 5 years based on current priorities and impacts</a:t>
            </a:r>
          </a:p>
          <a:p>
            <a:pPr>
              <a:spcBef>
                <a:spcPts val="1200"/>
              </a:spcBef>
            </a:pPr>
            <a:endParaRPr lang="en-US" sz="2800" dirty="0">
              <a:latin typeface="Calibri" panose="020F0502020204030204" pitchFamily="34" charset="0"/>
              <a:cs typeface="Calibri" panose="020F0502020204030204" pitchFamily="34" charset="0"/>
            </a:endParaRPr>
          </a:p>
          <a:p>
            <a:endParaRPr lang="en-US" dirty="0">
              <a:cs typeface="Calibri" panose="020F0502020204030204"/>
            </a:endParaRPr>
          </a:p>
          <a:p>
            <a:endParaRPr lang="en-US" sz="2400" dirty="0">
              <a:cs typeface="Calibri"/>
            </a:endParaRPr>
          </a:p>
        </p:txBody>
      </p:sp>
    </p:spTree>
    <p:extLst>
      <p:ext uri="{BB962C8B-B14F-4D97-AF65-F5344CB8AC3E}">
        <p14:creationId xmlns:p14="http://schemas.microsoft.com/office/powerpoint/2010/main" val="247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cs typeface="Calibri Light"/>
              </a:rPr>
              <a:t>HSR Centers of Innovation Across the U.S.</a:t>
            </a:r>
          </a:p>
        </p:txBody>
      </p:sp>
      <p:pic>
        <p:nvPicPr>
          <p:cNvPr id="3" name="Picture 2">
            <a:extLst>
              <a:ext uri="{FF2B5EF4-FFF2-40B4-BE49-F238E27FC236}">
                <a16:creationId xmlns:a16="http://schemas.microsoft.com/office/drawing/2014/main" id="{A0CB256C-DA60-10EC-2A50-2B0A3F7BD44B}"/>
              </a:ext>
            </a:extLst>
          </p:cNvPr>
          <p:cNvPicPr>
            <a:picLocks noChangeAspect="1"/>
          </p:cNvPicPr>
          <p:nvPr/>
        </p:nvPicPr>
        <p:blipFill rotWithShape="1">
          <a:blip r:embed="rId2">
            <a:extLst>
              <a:ext uri="{28A0092B-C50C-407E-A947-70E740481C1C}">
                <a14:useLocalDpi xmlns:a14="http://schemas.microsoft.com/office/drawing/2010/main" val="0"/>
              </a:ext>
            </a:extLst>
          </a:blip>
          <a:srcRect b="1770"/>
          <a:stretch/>
        </p:blipFill>
        <p:spPr>
          <a:xfrm>
            <a:off x="1723697" y="887100"/>
            <a:ext cx="8805042" cy="5240432"/>
          </a:xfrm>
          <a:prstGeom prst="rect">
            <a:avLst/>
          </a:prstGeom>
        </p:spPr>
      </p:pic>
      <p:sp>
        <p:nvSpPr>
          <p:cNvPr id="5" name="Slide Number Placeholder 4">
            <a:extLst>
              <a:ext uri="{FF2B5EF4-FFF2-40B4-BE49-F238E27FC236}">
                <a16:creationId xmlns:a16="http://schemas.microsoft.com/office/drawing/2014/main" id="{EDD689A5-4889-574A-EC97-73EC8D83A09F}"/>
              </a:ext>
            </a:extLst>
          </p:cNvPr>
          <p:cNvSpPr>
            <a:spLocks noGrp="1"/>
          </p:cNvSpPr>
          <p:nvPr>
            <p:ph type="sldNum" sz="quarter" idx="12"/>
          </p:nvPr>
        </p:nvSpPr>
        <p:spPr/>
        <p:txBody>
          <a:bodyPr/>
          <a:lstStyle/>
          <a:p>
            <a:fld id="{670A9334-4E67-F94F-A05E-0CE8B74A054E}" type="slidenum">
              <a:rPr lang="en-US" smtClean="0"/>
              <a:pPr/>
              <a:t>15</a:t>
            </a:fld>
            <a:endParaRPr lang="en-US" dirty="0"/>
          </a:p>
        </p:txBody>
      </p:sp>
    </p:spTree>
    <p:extLst>
      <p:ext uri="{BB962C8B-B14F-4D97-AF65-F5344CB8AC3E}">
        <p14:creationId xmlns:p14="http://schemas.microsoft.com/office/powerpoint/2010/main" val="92312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BAFB-EC03-25DB-CBF2-A72C60360536}"/>
              </a:ext>
            </a:extLst>
          </p:cNvPr>
          <p:cNvSpPr>
            <a:spLocks noGrp="1"/>
          </p:cNvSpPr>
          <p:nvPr>
            <p:ph type="ctrTitle"/>
          </p:nvPr>
        </p:nvSpPr>
        <p:spPr>
          <a:xfrm>
            <a:off x="990600" y="2986091"/>
            <a:ext cx="10363200" cy="1330324"/>
          </a:xfrm>
        </p:spPr>
        <p:txBody>
          <a:bodyPr>
            <a:normAutofit/>
          </a:bodyPr>
          <a:lstStyle/>
          <a:p>
            <a:r>
              <a:rPr lang="en-US" dirty="0">
                <a:latin typeface="Abadi" panose="020B0604020104020204" pitchFamily="34" charset="0"/>
              </a:rPr>
              <a:t>Updated HSR Priorities</a:t>
            </a:r>
          </a:p>
        </p:txBody>
      </p:sp>
      <p:sp>
        <p:nvSpPr>
          <p:cNvPr id="4" name="Text Placeholder 3">
            <a:extLst>
              <a:ext uri="{FF2B5EF4-FFF2-40B4-BE49-F238E27FC236}">
                <a16:creationId xmlns:a16="http://schemas.microsoft.com/office/drawing/2014/main" id="{6B56793D-15FF-68E6-0F32-C931AF1DDC3D}"/>
              </a:ext>
            </a:extLst>
          </p:cNvPr>
          <p:cNvSpPr>
            <a:spLocks noGrp="1"/>
          </p:cNvSpPr>
          <p:nvPr>
            <p:ph type="body" sz="quarter" idx="10"/>
          </p:nvPr>
        </p:nvSpPr>
        <p:spPr>
          <a:xfrm>
            <a:off x="1524000" y="5116515"/>
            <a:ext cx="9144000" cy="774700"/>
          </a:xfrm>
        </p:spPr>
        <p:txBody>
          <a:bodyPr>
            <a:normAutofit fontScale="62500" lnSpcReduction="20000"/>
          </a:bodyPr>
          <a:lstStyle/>
          <a:p>
            <a:r>
              <a:rPr lang="en-US" dirty="0"/>
              <a:t>Health Systems Research</a:t>
            </a:r>
          </a:p>
          <a:p>
            <a:r>
              <a:rPr lang="en-US" dirty="0"/>
              <a:t>Office of Research and Development </a:t>
            </a:r>
          </a:p>
          <a:p>
            <a:r>
              <a:rPr lang="en-US" dirty="0"/>
              <a:t>Veterans Health Administration</a:t>
            </a:r>
          </a:p>
        </p:txBody>
      </p:sp>
      <p:sp>
        <p:nvSpPr>
          <p:cNvPr id="6" name="Subtitle 5">
            <a:extLst>
              <a:ext uri="{FF2B5EF4-FFF2-40B4-BE49-F238E27FC236}">
                <a16:creationId xmlns:a16="http://schemas.microsoft.com/office/drawing/2014/main" id="{50431BA6-34C5-C101-4F52-9FAA24727D16}"/>
              </a:ext>
            </a:extLst>
          </p:cNvPr>
          <p:cNvSpPr>
            <a:spLocks noGrp="1"/>
          </p:cNvSpPr>
          <p:nvPr>
            <p:ph type="subTitle" idx="1"/>
          </p:nvPr>
        </p:nvSpPr>
        <p:spPr/>
        <p:txBody>
          <a:bodyPr/>
          <a:lstStyle/>
          <a:p>
            <a:r>
              <a:rPr lang="en-US" dirty="0"/>
              <a:t>November 29, 2023</a:t>
            </a:r>
          </a:p>
        </p:txBody>
      </p:sp>
    </p:spTree>
    <p:extLst>
      <p:ext uri="{BB962C8B-B14F-4D97-AF65-F5344CB8AC3E}">
        <p14:creationId xmlns:p14="http://schemas.microsoft.com/office/powerpoint/2010/main" val="279396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a:xfrm>
            <a:off x="838200" y="152355"/>
            <a:ext cx="10515600" cy="609645"/>
          </a:xfrm>
        </p:spPr>
        <p:txBody>
          <a:bodyPr/>
          <a:lstStyle/>
          <a:p>
            <a:pPr algn="ctr"/>
            <a:r>
              <a:rPr lang="en-US" sz="3400" dirty="0">
                <a:latin typeface="+mn-lt"/>
              </a:rPr>
              <a:t>Our Goal: Improve Veteran Outcomes Through </a:t>
            </a:r>
            <a:br>
              <a:rPr lang="en-US" sz="3400" dirty="0">
                <a:latin typeface="+mn-lt"/>
              </a:rPr>
            </a:br>
            <a:r>
              <a:rPr lang="en-US" sz="3400" dirty="0">
                <a:latin typeface="+mn-lt"/>
              </a:rPr>
              <a:t>Cutting-edge Health Systems Research</a:t>
            </a:r>
            <a:endParaRPr lang="en-US" sz="3400" dirty="0">
              <a:latin typeface="+mn-lt"/>
              <a:cs typeface="Calibri Light"/>
            </a:endParaRP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536713" y="1133859"/>
            <a:ext cx="11579087" cy="4818857"/>
          </a:xfrm>
        </p:spPr>
        <p:txBody>
          <a:bodyPr vert="horz" lIns="91440" tIns="45720" rIns="91440" bIns="45720" rtlCol="0" anchor="t">
            <a:noAutofit/>
          </a:bodyPr>
          <a:lstStyle/>
          <a:p>
            <a:r>
              <a:rPr lang="en-US" sz="2400" dirty="0">
                <a:cs typeface="Calibri"/>
              </a:rPr>
              <a:t>How we measure success: </a:t>
            </a:r>
            <a:r>
              <a:rPr lang="en-US" sz="2400" u="sng" dirty="0">
                <a:cs typeface="Calibri"/>
              </a:rPr>
              <a:t>Are Veterans getting better</a:t>
            </a:r>
            <a:r>
              <a:rPr lang="en-US" sz="2400" dirty="0">
                <a:cs typeface="Calibri"/>
              </a:rPr>
              <a:t>? (Quintuple Aim)</a:t>
            </a:r>
            <a:endParaRPr lang="en-US" dirty="0"/>
          </a:p>
          <a:p>
            <a:pPr marL="457200" lvl="1" indent="0">
              <a:buNone/>
            </a:pPr>
            <a:r>
              <a:rPr lang="en-US" sz="2000" dirty="0">
                <a:cs typeface="Calibri"/>
              </a:rPr>
              <a:t>Increase Access                       Ensure Equity                   Support Workforce</a:t>
            </a:r>
          </a:p>
          <a:p>
            <a:pPr marL="457200" lvl="1" indent="0">
              <a:buNone/>
            </a:pPr>
            <a:r>
              <a:rPr lang="en-US" sz="2000" dirty="0">
                <a:cs typeface="Calibri"/>
              </a:rPr>
              <a:t>Improve Outcomes                 Improve Value                 </a:t>
            </a:r>
          </a:p>
          <a:p>
            <a:r>
              <a:rPr lang="en-US" sz="2400" dirty="0">
                <a:cs typeface="Calibri"/>
              </a:rPr>
              <a:t>Research priorities reflect</a:t>
            </a:r>
            <a:r>
              <a:rPr lang="en-US" sz="2400" dirty="0">
                <a:cs typeface="Calibri"/>
                <a:sym typeface="Wingdings" panose="05000000000000000000" pitchFamily="2" charset="2"/>
              </a:rPr>
              <a:t> VA Strategic </a:t>
            </a:r>
            <a:r>
              <a:rPr lang="en-US" sz="2400" dirty="0">
                <a:cs typeface="Calibri"/>
              </a:rPr>
              <a:t>Plan, Agency Priority Goals, Performance Plans</a:t>
            </a:r>
          </a:p>
          <a:p>
            <a:r>
              <a:rPr lang="en-US" sz="2400" dirty="0">
                <a:cs typeface="Calibri"/>
              </a:rPr>
              <a:t>HSR is uniquely positioned to contribute to the science through Learning Health Systems:</a:t>
            </a:r>
          </a:p>
          <a:p>
            <a:pPr lvl="1">
              <a:spcBef>
                <a:spcPts val="300"/>
              </a:spcBef>
            </a:pPr>
            <a:r>
              <a:rPr lang="en-US" sz="2000" dirty="0">
                <a:cs typeface="Calibri" panose="020F0502020204030204"/>
              </a:rPr>
              <a:t>Implementation Science</a:t>
            </a:r>
          </a:p>
          <a:p>
            <a:pPr lvl="1">
              <a:spcBef>
                <a:spcPts val="300"/>
              </a:spcBef>
            </a:pPr>
            <a:r>
              <a:rPr lang="en-US" sz="2000" dirty="0">
                <a:cs typeface="Calibri" panose="020F0502020204030204"/>
              </a:rPr>
              <a:t>Data Science</a:t>
            </a:r>
          </a:p>
          <a:p>
            <a:pPr lvl="1">
              <a:spcBef>
                <a:spcPts val="300"/>
              </a:spcBef>
            </a:pPr>
            <a:r>
              <a:rPr lang="en-US" sz="2000" dirty="0">
                <a:cs typeface="Calibri" panose="020F0502020204030204"/>
              </a:rPr>
              <a:t>Science of End-User Engagement</a:t>
            </a:r>
          </a:p>
          <a:p>
            <a:pPr lvl="1">
              <a:spcBef>
                <a:spcPts val="300"/>
              </a:spcBef>
            </a:pPr>
            <a:r>
              <a:rPr lang="en-US" sz="2000" dirty="0">
                <a:cs typeface="Calibri" panose="020F0502020204030204"/>
              </a:rPr>
              <a:t>Systems Science</a:t>
            </a:r>
            <a:endParaRPr lang="en-US" dirty="0"/>
          </a:p>
          <a:p>
            <a:pPr lvl="1">
              <a:spcBef>
                <a:spcPts val="300"/>
              </a:spcBef>
            </a:pPr>
            <a:r>
              <a:rPr lang="en-US" sz="2000" dirty="0">
                <a:cs typeface="Calibri" panose="020F0502020204030204"/>
              </a:rPr>
              <a:t>Policy Analysis</a:t>
            </a:r>
          </a:p>
          <a:p>
            <a:r>
              <a:rPr lang="en-US" b="1" dirty="0">
                <a:solidFill>
                  <a:schemeClr val="accent1"/>
                </a:solidFill>
                <a:cs typeface="Calibri" panose="020F0502020204030204"/>
              </a:rPr>
              <a:t>Going forward: HSR / QUERI to inform VA’s next Strategic Planning Process</a:t>
            </a:r>
          </a:p>
        </p:txBody>
      </p:sp>
    </p:spTree>
    <p:extLst>
      <p:ext uri="{BB962C8B-B14F-4D97-AF65-F5344CB8AC3E}">
        <p14:creationId xmlns:p14="http://schemas.microsoft.com/office/powerpoint/2010/main" val="14303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a:xfrm>
            <a:off x="185950" y="96445"/>
            <a:ext cx="11828250" cy="752929"/>
          </a:xfrm>
        </p:spPr>
        <p:txBody>
          <a:bodyPr/>
          <a:lstStyle/>
          <a:p>
            <a:pPr algn="ctr"/>
            <a:r>
              <a:rPr lang="en-US" dirty="0">
                <a:latin typeface="+mn-lt"/>
                <a:cs typeface="Calibri Light"/>
              </a:rPr>
              <a:t>HSR Project Outcomes Informed by Quintuple Aim</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274850" y="1279606"/>
            <a:ext cx="6240250" cy="3762293"/>
          </a:xfrm>
        </p:spPr>
        <p:txBody>
          <a:bodyPr vert="horz" lIns="91440" tIns="45720" rIns="91440" bIns="45720" rtlCol="0" anchor="t">
            <a:noAutofit/>
          </a:bodyPr>
          <a:lstStyle/>
          <a:p>
            <a:pPr>
              <a:buNone/>
            </a:pPr>
            <a:r>
              <a:rPr lang="en-US" dirty="0">
                <a:solidFill>
                  <a:srgbClr val="000000"/>
                </a:solidFill>
                <a:latin typeface="Calibri" panose="020F0502020204030204"/>
                <a:cs typeface="Calibri"/>
              </a:rPr>
              <a:t>Inter-disciplinary assessment of Veteran and VA outcomes</a:t>
            </a:r>
          </a:p>
          <a:p>
            <a:pPr>
              <a:buNone/>
            </a:pPr>
            <a:r>
              <a:rPr lang="en-US" dirty="0">
                <a:solidFill>
                  <a:srgbClr val="000000"/>
                </a:solidFill>
                <a:latin typeface="Calibri" panose="020F0502020204030204"/>
                <a:cs typeface="Calibri"/>
              </a:rPr>
              <a:t>Organizational, provider, and patient care processes (e.g., access, quality, equity), value (cost), and end-user lived experiences (e.g., Veterans, providers, communities)</a:t>
            </a:r>
          </a:p>
          <a:p>
            <a:pPr>
              <a:buNone/>
            </a:pPr>
            <a:endParaRPr lang="en-US" sz="2000" dirty="0">
              <a:solidFill>
                <a:srgbClr val="404040"/>
              </a:solidFill>
              <a:latin typeface="Franklin Gothic Book"/>
              <a:cs typeface="Calibri"/>
            </a:endParaRPr>
          </a:p>
          <a:p>
            <a:pPr>
              <a:buNone/>
            </a:pPr>
            <a:r>
              <a:rPr lang="en-US" sz="1800" dirty="0">
                <a:solidFill>
                  <a:srgbClr val="404040"/>
                </a:solidFill>
                <a:latin typeface="Franklin Gothic Book"/>
                <a:cs typeface="Calibri"/>
              </a:rPr>
              <a:t>Refs; Matheny M, et al: National Academy of Medicine, 2019; Nundy S, Cooper LA, Nate KS. JAMA 2022; Cahan EM, 2020</a:t>
            </a:r>
            <a:endParaRPr lang="en-US" sz="1800" dirty="0">
              <a:solidFill>
                <a:srgbClr val="000000"/>
              </a:solidFill>
              <a:latin typeface="Calibri" panose="020F0502020204030204"/>
              <a:cs typeface="Calibri"/>
            </a:endParaRPr>
          </a:p>
          <a:p>
            <a:pPr>
              <a:buNone/>
            </a:pPr>
            <a:endParaRPr lang="en-US" sz="2000" dirty="0">
              <a:solidFill>
                <a:srgbClr val="404040"/>
              </a:solidFill>
              <a:latin typeface="Franklin Gothic Book"/>
              <a:cs typeface="Calibri"/>
            </a:endParaRPr>
          </a:p>
        </p:txBody>
      </p:sp>
      <p:pic>
        <p:nvPicPr>
          <p:cNvPr id="2" name="Picture 1">
            <a:extLst>
              <a:ext uri="{FF2B5EF4-FFF2-40B4-BE49-F238E27FC236}">
                <a16:creationId xmlns:a16="http://schemas.microsoft.com/office/drawing/2014/main" id="{614219E9-CD76-4618-E842-A55DE0A28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5100" y="1069196"/>
            <a:ext cx="5633357" cy="4741720"/>
          </a:xfrm>
          <a:prstGeom prst="rect">
            <a:avLst/>
          </a:prstGeom>
        </p:spPr>
      </p:pic>
    </p:spTree>
    <p:extLst>
      <p:ext uri="{BB962C8B-B14F-4D97-AF65-F5344CB8AC3E}">
        <p14:creationId xmlns:p14="http://schemas.microsoft.com/office/powerpoint/2010/main" val="144308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15AE-1F6F-EE80-A1F4-C10A8C4D10E0}"/>
              </a:ext>
            </a:extLst>
          </p:cNvPr>
          <p:cNvSpPr>
            <a:spLocks noGrp="1"/>
          </p:cNvSpPr>
          <p:nvPr>
            <p:ph type="title"/>
          </p:nvPr>
        </p:nvSpPr>
        <p:spPr/>
        <p:txBody>
          <a:bodyPr/>
          <a:lstStyle/>
          <a:p>
            <a:pPr algn="ctr"/>
            <a:r>
              <a:rPr lang="en-US" dirty="0">
                <a:latin typeface="+mn-lt"/>
              </a:rPr>
              <a:t>NAM Future of Health Services Research</a:t>
            </a:r>
          </a:p>
        </p:txBody>
      </p:sp>
      <p:pic>
        <p:nvPicPr>
          <p:cNvPr id="7" name="Content Placeholder 6" descr="A cover of a book&#10;&#10;Description automatically generated">
            <a:extLst>
              <a:ext uri="{FF2B5EF4-FFF2-40B4-BE49-F238E27FC236}">
                <a16:creationId xmlns:a16="http://schemas.microsoft.com/office/drawing/2014/main" id="{4E32C69E-C88F-58CF-A146-A06550D448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9466" y="910762"/>
            <a:ext cx="3499634" cy="5246891"/>
          </a:xfrm>
        </p:spPr>
      </p:pic>
      <p:sp>
        <p:nvSpPr>
          <p:cNvPr id="4" name="Text Placeholder 3">
            <a:extLst>
              <a:ext uri="{FF2B5EF4-FFF2-40B4-BE49-F238E27FC236}">
                <a16:creationId xmlns:a16="http://schemas.microsoft.com/office/drawing/2014/main" id="{E988774A-CA77-C02C-1054-DCD15FD408A5}"/>
              </a:ext>
            </a:extLst>
          </p:cNvPr>
          <p:cNvSpPr>
            <a:spLocks noGrp="1"/>
          </p:cNvSpPr>
          <p:nvPr>
            <p:ph type="body" sz="quarter" idx="13"/>
          </p:nvPr>
        </p:nvSpPr>
        <p:spPr>
          <a:xfrm>
            <a:off x="602466" y="982666"/>
            <a:ext cx="7500134" cy="5064125"/>
          </a:xfrm>
        </p:spPr>
        <p:txBody>
          <a:bodyPr/>
          <a:lstStyle/>
          <a:p>
            <a:r>
              <a:rPr lang="en-US" dirty="0"/>
              <a:t>More </a:t>
            </a:r>
            <a:r>
              <a:rPr lang="en-US" u="sng" dirty="0"/>
              <a:t>system-focused</a:t>
            </a:r>
            <a:r>
              <a:rPr lang="en-US" dirty="0"/>
              <a:t> research on practical topics and priorities faced by health care providers that includes </a:t>
            </a:r>
            <a:r>
              <a:rPr lang="en-US" u="sng" dirty="0"/>
              <a:t>end-user</a:t>
            </a:r>
            <a:r>
              <a:rPr lang="en-US" dirty="0"/>
              <a:t> input</a:t>
            </a:r>
          </a:p>
          <a:p>
            <a:r>
              <a:rPr lang="en-US" dirty="0"/>
              <a:t>More investment in technology and </a:t>
            </a:r>
            <a:r>
              <a:rPr lang="en-US" u="sng" dirty="0"/>
              <a:t>data infrastructure</a:t>
            </a:r>
            <a:r>
              <a:rPr lang="en-US" dirty="0"/>
              <a:t> including community and population data</a:t>
            </a:r>
          </a:p>
          <a:p>
            <a:r>
              <a:rPr lang="en-US" dirty="0"/>
              <a:t>Continued focus on </a:t>
            </a:r>
            <a:r>
              <a:rPr lang="en-US" u="sng" dirty="0"/>
              <a:t>disparities and solutions to quality gaps</a:t>
            </a:r>
            <a:r>
              <a:rPr lang="en-US" dirty="0"/>
              <a:t> especially beyond the clinic walls</a:t>
            </a:r>
          </a:p>
          <a:p>
            <a:r>
              <a:rPr lang="en-US" dirty="0"/>
              <a:t>Timely studies focused on </a:t>
            </a:r>
            <a:r>
              <a:rPr lang="en-US" u="sng" dirty="0"/>
              <a:t>dissemination and implementation</a:t>
            </a:r>
          </a:p>
          <a:p>
            <a:r>
              <a:rPr lang="en-US" dirty="0"/>
              <a:t>Reward </a:t>
            </a:r>
            <a:r>
              <a:rPr lang="en-US" u="sng" dirty="0"/>
              <a:t>system, policy, and population impacts</a:t>
            </a:r>
          </a:p>
          <a:p>
            <a:pPr marL="0" indent="0">
              <a:buNone/>
            </a:pPr>
            <a:endParaRPr lang="en-US" dirty="0"/>
          </a:p>
        </p:txBody>
      </p:sp>
      <p:sp>
        <p:nvSpPr>
          <p:cNvPr id="5" name="Slide Number Placeholder 4">
            <a:extLst>
              <a:ext uri="{FF2B5EF4-FFF2-40B4-BE49-F238E27FC236}">
                <a16:creationId xmlns:a16="http://schemas.microsoft.com/office/drawing/2014/main" id="{E1127D44-787F-F676-666C-AE4463004132}"/>
              </a:ext>
            </a:extLst>
          </p:cNvPr>
          <p:cNvSpPr>
            <a:spLocks noGrp="1"/>
          </p:cNvSpPr>
          <p:nvPr>
            <p:ph type="sldNum" sz="quarter" idx="12"/>
          </p:nvPr>
        </p:nvSpPr>
        <p:spPr/>
        <p:txBody>
          <a:bodyPr/>
          <a:lstStyle/>
          <a:p>
            <a:fld id="{670A9334-4E67-F94F-A05E-0CE8B74A054E}" type="slidenum">
              <a:rPr lang="en-US" smtClean="0"/>
              <a:t>19</a:t>
            </a:fld>
            <a:endParaRPr lang="en-US" dirty="0"/>
          </a:p>
        </p:txBody>
      </p:sp>
      <p:sp>
        <p:nvSpPr>
          <p:cNvPr id="8" name="TextBox 7">
            <a:extLst>
              <a:ext uri="{FF2B5EF4-FFF2-40B4-BE49-F238E27FC236}">
                <a16:creationId xmlns:a16="http://schemas.microsoft.com/office/drawing/2014/main" id="{57E3EBC9-7BD5-459A-F482-E54269114DA7}"/>
              </a:ext>
            </a:extLst>
          </p:cNvPr>
          <p:cNvSpPr txBox="1"/>
          <p:nvPr/>
        </p:nvSpPr>
        <p:spPr>
          <a:xfrm>
            <a:off x="2761366" y="6157653"/>
            <a:ext cx="6052434" cy="646331"/>
          </a:xfrm>
          <a:prstGeom prst="rect">
            <a:avLst/>
          </a:prstGeom>
          <a:noFill/>
        </p:spPr>
        <p:txBody>
          <a:bodyPr wrap="square" rtlCol="0">
            <a:spAutoFit/>
          </a:bodyPr>
          <a:lstStyle/>
          <a:p>
            <a:r>
              <a:rPr lang="en-US" dirty="0">
                <a:solidFill>
                  <a:schemeClr val="bg1"/>
                </a:solidFill>
              </a:rPr>
              <a:t>Ref: https://nam.edu/the-future-of-health-services-research-special-publication/</a:t>
            </a:r>
          </a:p>
        </p:txBody>
      </p:sp>
    </p:spTree>
    <p:extLst>
      <p:ext uri="{BB962C8B-B14F-4D97-AF65-F5344CB8AC3E}">
        <p14:creationId xmlns:p14="http://schemas.microsoft.com/office/powerpoint/2010/main" val="19806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sz="4000" dirty="0">
                <a:latin typeface="+mn-lt"/>
                <a:cs typeface="Calibri Light"/>
              </a:rPr>
              <a:t>Many thanks to the HSR Team! </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248363" y="1133859"/>
            <a:ext cx="3937579" cy="4818857"/>
          </a:xfrm>
        </p:spPr>
        <p:txBody>
          <a:bodyPr vert="horz" lIns="91440" tIns="45720" rIns="91440" bIns="45720" rtlCol="0" anchor="t">
            <a:noAutofit/>
          </a:bodyPr>
          <a:lstStyle/>
          <a:p>
            <a:r>
              <a:rPr lang="en-US" dirty="0">
                <a:cs typeface="Calibri"/>
              </a:rPr>
              <a:t>Liza Catucci</a:t>
            </a:r>
            <a:endParaRPr lang="en-US" dirty="0"/>
          </a:p>
          <a:p>
            <a:r>
              <a:rPr lang="en-US" dirty="0">
                <a:cs typeface="Calibri" panose="020F0502020204030204"/>
              </a:rPr>
              <a:t>Eric Enone</a:t>
            </a:r>
          </a:p>
          <a:p>
            <a:r>
              <a:rPr lang="en-US" dirty="0">
                <a:cs typeface="Calibri" panose="020F0502020204030204"/>
              </a:rPr>
              <a:t>Bonnie BootsMiller</a:t>
            </a:r>
          </a:p>
          <a:p>
            <a:r>
              <a:rPr lang="en-US" dirty="0">
                <a:cs typeface="Calibri" panose="020F0502020204030204"/>
              </a:rPr>
              <a:t>Mary Walsh</a:t>
            </a:r>
          </a:p>
          <a:p>
            <a:r>
              <a:rPr lang="en-US" dirty="0">
                <a:cs typeface="Calibri" panose="020F0502020204030204"/>
              </a:rPr>
              <a:t>Melissa Braganza </a:t>
            </a:r>
            <a:r>
              <a:rPr lang="en-US" sz="1600" dirty="0">
                <a:cs typeface="Calibri" panose="020F0502020204030204"/>
              </a:rPr>
              <a:t>(QUERI)</a:t>
            </a:r>
            <a:endParaRPr lang="en-US" sz="1600" dirty="0"/>
          </a:p>
          <a:p>
            <a:r>
              <a:rPr lang="en-US" dirty="0">
                <a:cs typeface="Calibri" panose="020F0502020204030204"/>
              </a:rPr>
              <a:t>Kara Beck </a:t>
            </a:r>
            <a:r>
              <a:rPr lang="en-US" sz="1600" dirty="0"/>
              <a:t>(QUERI)</a:t>
            </a:r>
            <a:endParaRPr lang="en-US" dirty="0">
              <a:cs typeface="Calibri" panose="020F0502020204030204"/>
            </a:endParaRPr>
          </a:p>
          <a:p>
            <a:r>
              <a:rPr lang="en-US" dirty="0">
                <a:cs typeface="Calibri" panose="020F0502020204030204"/>
              </a:rPr>
              <a:t>Stefanie Gidmark </a:t>
            </a:r>
            <a:r>
              <a:rPr lang="en-US" sz="1600" dirty="0"/>
              <a:t>(QUERI)</a:t>
            </a:r>
            <a:endParaRPr lang="en-US" sz="1600" dirty="0">
              <a:cs typeface="Calibri" panose="020F0502020204030204"/>
            </a:endParaRPr>
          </a:p>
          <a:p>
            <a:r>
              <a:rPr lang="en-US" dirty="0">
                <a:cs typeface="Calibri" panose="020F0502020204030204"/>
              </a:rPr>
              <a:t>Slava Butkovich </a:t>
            </a:r>
            <a:r>
              <a:rPr lang="en-US" sz="1600" dirty="0"/>
              <a:t>(QUERI/VBA)</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3" name="Content Placeholder 6">
            <a:extLst>
              <a:ext uri="{FF2B5EF4-FFF2-40B4-BE49-F238E27FC236}">
                <a16:creationId xmlns:a16="http://schemas.microsoft.com/office/drawing/2014/main" id="{52E240B4-3E21-AED9-200D-0232354B85A6}"/>
              </a:ext>
            </a:extLst>
          </p:cNvPr>
          <p:cNvSpPr txBox="1">
            <a:spLocks/>
          </p:cNvSpPr>
          <p:nvPr/>
        </p:nvSpPr>
        <p:spPr>
          <a:xfrm>
            <a:off x="4304379" y="1131930"/>
            <a:ext cx="3937580" cy="481885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Christine Nguyen</a:t>
            </a:r>
          </a:p>
          <a:p>
            <a:r>
              <a:rPr lang="en-US" dirty="0">
                <a:cs typeface="Calibri"/>
              </a:rPr>
              <a:t>Veronica Gittens</a:t>
            </a:r>
          </a:p>
          <a:p>
            <a:r>
              <a:rPr lang="en-US" dirty="0">
                <a:cs typeface="Calibri"/>
              </a:rPr>
              <a:t>Judy McMaster</a:t>
            </a:r>
          </a:p>
          <a:p>
            <a:r>
              <a:rPr lang="en-US" dirty="0">
                <a:cs typeface="Calibri"/>
              </a:rPr>
              <a:t>Diane Murphy </a:t>
            </a:r>
            <a:r>
              <a:rPr lang="en-US" sz="1600" dirty="0">
                <a:cs typeface="Calibri" panose="020F0502020204030204"/>
              </a:rPr>
              <a:t>(FINANCE)</a:t>
            </a:r>
          </a:p>
          <a:p>
            <a:r>
              <a:rPr lang="en-US" dirty="0">
                <a:ea typeface="+mn-lt"/>
                <a:cs typeface="+mn-lt"/>
              </a:rPr>
              <a:t>Amelia</a:t>
            </a:r>
            <a:r>
              <a:rPr lang="en-US" dirty="0">
                <a:cs typeface="Calibri"/>
              </a:rPr>
              <a:t> Schlak </a:t>
            </a:r>
            <a:r>
              <a:rPr lang="en-US" sz="1600" dirty="0">
                <a:cs typeface="Calibri" panose="020F0502020204030204"/>
              </a:rPr>
              <a:t>(AAAS)</a:t>
            </a:r>
            <a:endParaRPr lang="en-US" dirty="0">
              <a:cs typeface="Calibri"/>
            </a:endParaRPr>
          </a:p>
          <a:p>
            <a:r>
              <a:rPr lang="en-US" dirty="0">
                <a:cs typeface="Calibri"/>
              </a:rPr>
              <a:t>Maren Loe </a:t>
            </a:r>
            <a:r>
              <a:rPr lang="en-US" sz="1600" dirty="0">
                <a:cs typeface="Calibri" panose="020F0502020204030204"/>
              </a:rPr>
              <a:t>(AAAS)</a:t>
            </a:r>
          </a:p>
          <a:p>
            <a:r>
              <a:rPr lang="en-US" dirty="0">
                <a:cs typeface="Calibri"/>
              </a:rPr>
              <a:t>Alex Meredith </a:t>
            </a:r>
            <a:r>
              <a:rPr lang="en-US" sz="1600" dirty="0">
                <a:cs typeface="Calibri" panose="020F0502020204030204"/>
              </a:rPr>
              <a:t>(AAAS)</a:t>
            </a:r>
          </a:p>
          <a:p>
            <a:endParaRPr lang="en-US" dirty="0">
              <a:cs typeface="Calibri"/>
            </a:endParaRPr>
          </a:p>
          <a:p>
            <a:endParaRPr lang="en-US" dirty="0">
              <a:cs typeface="Calibri"/>
            </a:endParaRPr>
          </a:p>
        </p:txBody>
      </p:sp>
      <p:sp>
        <p:nvSpPr>
          <p:cNvPr id="8" name="Content Placeholder 6">
            <a:extLst>
              <a:ext uri="{FF2B5EF4-FFF2-40B4-BE49-F238E27FC236}">
                <a16:creationId xmlns:a16="http://schemas.microsoft.com/office/drawing/2014/main" id="{479BD3AE-E3B9-789C-D764-B32E9E9815B5}"/>
              </a:ext>
            </a:extLst>
          </p:cNvPr>
          <p:cNvSpPr txBox="1">
            <a:spLocks/>
          </p:cNvSpPr>
          <p:nvPr/>
        </p:nvSpPr>
        <p:spPr>
          <a:xfrm>
            <a:off x="8231326" y="1131930"/>
            <a:ext cx="3804158" cy="481885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Tiffin Ross-Shepard</a:t>
            </a:r>
          </a:p>
          <a:p>
            <a:r>
              <a:rPr lang="en-US" dirty="0">
                <a:ea typeface="+mn-lt"/>
                <a:cs typeface="+mn-lt"/>
              </a:rPr>
              <a:t>Cathie Plouzek </a:t>
            </a:r>
          </a:p>
          <a:p>
            <a:r>
              <a:rPr lang="en-US" dirty="0">
                <a:ea typeface="+mn-lt"/>
                <a:cs typeface="+mn-lt"/>
              </a:rPr>
              <a:t>Crystal Henderson</a:t>
            </a:r>
          </a:p>
          <a:p>
            <a:r>
              <a:rPr lang="en-US" dirty="0">
                <a:ea typeface="+mn-lt"/>
                <a:cs typeface="+mn-lt"/>
              </a:rPr>
              <a:t>Amanda Borsky</a:t>
            </a:r>
          </a:p>
          <a:p>
            <a:r>
              <a:rPr lang="en-US" dirty="0">
                <a:ea typeface="+mn-lt"/>
                <a:cs typeface="+mn-lt"/>
              </a:rPr>
              <a:t>Robert O'Brien</a:t>
            </a:r>
          </a:p>
          <a:p>
            <a:r>
              <a:rPr lang="en-US" dirty="0">
                <a:ea typeface="+mn-lt"/>
                <a:cs typeface="+mn-lt"/>
              </a:rPr>
              <a:t>Amy Kilbourne</a:t>
            </a: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289204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AD096B-C82C-4464-B4F6-F04DAAAFE82E}"/>
              </a:ext>
            </a:extLst>
          </p:cNvPr>
          <p:cNvGraphicFramePr>
            <a:graphicFrameLocks noGrp="1"/>
          </p:cNvGraphicFramePr>
          <p:nvPr>
            <p:ph idx="1"/>
            <p:extLst>
              <p:ext uri="{D42A27DB-BD31-4B8C-83A1-F6EECF244321}">
                <p14:modId xmlns:p14="http://schemas.microsoft.com/office/powerpoint/2010/main" val="2776359342"/>
              </p:ext>
            </p:extLst>
          </p:nvPr>
        </p:nvGraphicFramePr>
        <p:xfrm>
          <a:off x="600238" y="440051"/>
          <a:ext cx="10490531" cy="476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12D0EF1C-F427-4204-BCF0-48FB643E05B8}"/>
              </a:ext>
            </a:extLst>
          </p:cNvPr>
          <p:cNvSpPr txBox="1"/>
          <p:nvPr/>
        </p:nvSpPr>
        <p:spPr>
          <a:xfrm>
            <a:off x="560588" y="1008367"/>
            <a:ext cx="3149511" cy="1261884"/>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Data to Knowledge</a:t>
            </a:r>
          </a:p>
          <a:p>
            <a:pPr algn="ctr"/>
            <a:endParaRPr lang="en-US"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Examine performance gaps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Identify best practices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Patient/provider experiences</a:t>
            </a:r>
          </a:p>
        </p:txBody>
      </p:sp>
      <p:sp>
        <p:nvSpPr>
          <p:cNvPr id="17" name="TextBox 16">
            <a:extLst>
              <a:ext uri="{FF2B5EF4-FFF2-40B4-BE49-F238E27FC236}">
                <a16:creationId xmlns:a16="http://schemas.microsoft.com/office/drawing/2014/main" id="{2048E358-7C43-450E-86B4-0F896D1806FD}"/>
              </a:ext>
            </a:extLst>
          </p:cNvPr>
          <p:cNvSpPr txBox="1"/>
          <p:nvPr/>
        </p:nvSpPr>
        <p:spPr>
          <a:xfrm>
            <a:off x="7928471" y="996286"/>
            <a:ext cx="3558188" cy="1231106"/>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Knowledge to Performance</a:t>
            </a:r>
          </a:p>
          <a:p>
            <a:pPr algn="ctr"/>
            <a:endParaRPr lang="en-US" sz="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Implement, tailor best practices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Implementation or QI playbooks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Measure impacts</a:t>
            </a:r>
          </a:p>
        </p:txBody>
      </p:sp>
      <p:sp>
        <p:nvSpPr>
          <p:cNvPr id="18" name="TextBox 17">
            <a:extLst>
              <a:ext uri="{FF2B5EF4-FFF2-40B4-BE49-F238E27FC236}">
                <a16:creationId xmlns:a16="http://schemas.microsoft.com/office/drawing/2014/main" id="{ACEDCA44-900B-413D-81AD-74B3FFC3A85C}"/>
              </a:ext>
            </a:extLst>
          </p:cNvPr>
          <p:cNvSpPr txBox="1"/>
          <p:nvPr/>
        </p:nvSpPr>
        <p:spPr>
          <a:xfrm>
            <a:off x="1313656" y="4386862"/>
            <a:ext cx="3485230" cy="181588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Performance to Data</a:t>
            </a:r>
          </a:p>
          <a:p>
            <a:pPr algn="ctr"/>
            <a:endParaRPr lang="en-US" sz="105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Data on new discoveries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Change processes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Actively involve interested parties</a:t>
            </a:r>
          </a:p>
          <a:p>
            <a:endParaRPr lang="en-US" sz="1600"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AD4EA24-3F32-489C-B315-7C85171E4F26}"/>
              </a:ext>
            </a:extLst>
          </p:cNvPr>
          <p:cNvSpPr txBox="1"/>
          <p:nvPr/>
        </p:nvSpPr>
        <p:spPr>
          <a:xfrm>
            <a:off x="4524057" y="3328947"/>
            <a:ext cx="2642891" cy="1354217"/>
          </a:xfrm>
          <a:prstGeom prst="rect">
            <a:avLst/>
          </a:prstGeom>
          <a:noFill/>
        </p:spPr>
        <p:txBody>
          <a:bodyPr wrap="square" rtlCol="0">
            <a:spAutoFit/>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Advancing Diversity in Implementation Leadership</a:t>
            </a:r>
            <a:endParaRPr lang="en-US" sz="1600" dirty="0">
              <a:solidFill>
                <a:schemeClr val="tx1"/>
              </a:solidFill>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Researchers in Residence</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3" name="TextBox 2">
            <a:extLst>
              <a:ext uri="{FF2B5EF4-FFF2-40B4-BE49-F238E27FC236}">
                <a16:creationId xmlns:a16="http://schemas.microsoft.com/office/drawing/2014/main" id="{7F6D3514-9F1A-FE0A-2AEF-C014BED403CE}"/>
              </a:ext>
            </a:extLst>
          </p:cNvPr>
          <p:cNvSpPr txBox="1"/>
          <p:nvPr/>
        </p:nvSpPr>
        <p:spPr>
          <a:xfrm>
            <a:off x="7393115" y="4082664"/>
            <a:ext cx="3398555" cy="1077218"/>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Learning Community</a:t>
            </a:r>
          </a:p>
          <a:p>
            <a:pPr algn="ctr"/>
            <a:r>
              <a:rPr lang="en-US" sz="1600" dirty="0">
                <a:latin typeface="Arial" panose="020B0604020202020204" pitchFamily="34" charset="0"/>
                <a:cs typeface="Arial" panose="020B0604020202020204" pitchFamily="34" charset="0"/>
              </a:rPr>
              <a:t>(e.g., Research Centers, National Program Offices, Regional Health System Leaders)</a:t>
            </a:r>
          </a:p>
        </p:txBody>
      </p:sp>
      <p:sp>
        <p:nvSpPr>
          <p:cNvPr id="6" name="Speech Bubble: Rectangle with Corners Rounded 5">
            <a:extLst>
              <a:ext uri="{FF2B5EF4-FFF2-40B4-BE49-F238E27FC236}">
                <a16:creationId xmlns:a16="http://schemas.microsoft.com/office/drawing/2014/main" id="{1B043068-7A23-1AF5-9926-9C1C0A16932A}"/>
              </a:ext>
            </a:extLst>
          </p:cNvPr>
          <p:cNvSpPr/>
          <p:nvPr/>
        </p:nvSpPr>
        <p:spPr>
          <a:xfrm rot="10800000">
            <a:off x="7546531" y="4086297"/>
            <a:ext cx="3126017" cy="1119896"/>
          </a:xfrm>
          <a:prstGeom prst="wedgeRoundRectCallout">
            <a:avLst>
              <a:gd name="adj1" fmla="val 41481"/>
              <a:gd name="adj2" fmla="val 8261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Right-Up 7">
            <a:extLst>
              <a:ext uri="{FF2B5EF4-FFF2-40B4-BE49-F238E27FC236}">
                <a16:creationId xmlns:a16="http://schemas.microsoft.com/office/drawing/2014/main" id="{C22DA685-BE4D-F53D-26B0-69E4675A6867}"/>
              </a:ext>
            </a:extLst>
          </p:cNvPr>
          <p:cNvSpPr/>
          <p:nvPr/>
        </p:nvSpPr>
        <p:spPr>
          <a:xfrm>
            <a:off x="1400329" y="4874827"/>
            <a:ext cx="8890350" cy="1690343"/>
          </a:xfrm>
          <a:prstGeom prst="leftRightUpArrow">
            <a:avLst>
              <a:gd name="adj1" fmla="val 50000"/>
              <a:gd name="adj2" fmla="val 24103"/>
              <a:gd name="adj3" fmla="val 25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Infrastructure: Funding, Informatics, Governance, Methods</a:t>
            </a:r>
          </a:p>
          <a:p>
            <a:pPr algn="ctr"/>
            <a:r>
              <a:rPr lang="en-US" sz="1600" dirty="0">
                <a:solidFill>
                  <a:schemeClr val="tx1"/>
                </a:solidFill>
                <a:latin typeface="Arial" panose="020B0604020202020204" pitchFamily="34" charset="0"/>
                <a:cs typeface="Arial" panose="020B0604020202020204" pitchFamily="34" charset="0"/>
              </a:rPr>
              <a:t>e.g., HSR National Network of Research Centers; VA national EHR and population health databases; ORD research/QI ethical standards, Methods Resource Centers</a:t>
            </a:r>
          </a:p>
        </p:txBody>
      </p:sp>
      <p:sp>
        <p:nvSpPr>
          <p:cNvPr id="5" name="Title 1">
            <a:extLst>
              <a:ext uri="{FF2B5EF4-FFF2-40B4-BE49-F238E27FC236}">
                <a16:creationId xmlns:a16="http://schemas.microsoft.com/office/drawing/2014/main" id="{F8CBE7E5-FAA5-E19A-D598-1064E82EB210}"/>
              </a:ext>
            </a:extLst>
          </p:cNvPr>
          <p:cNvSpPr txBox="1">
            <a:spLocks/>
          </p:cNvSpPr>
          <p:nvPr/>
        </p:nvSpPr>
        <p:spPr>
          <a:xfrm>
            <a:off x="885662" y="-35789"/>
            <a:ext cx="10706100"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mn-lt"/>
                <a:ea typeface="+mj-ea"/>
                <a:cs typeface="Arial" panose="020B0604020202020204" pitchFamily="34" charset="0"/>
              </a:rPr>
              <a:t>VA Training and Funding Ecosystem</a:t>
            </a:r>
          </a:p>
        </p:txBody>
      </p:sp>
      <p:sp>
        <p:nvSpPr>
          <p:cNvPr id="12" name="TextBox 11">
            <a:extLst>
              <a:ext uri="{FF2B5EF4-FFF2-40B4-BE49-F238E27FC236}">
                <a16:creationId xmlns:a16="http://schemas.microsoft.com/office/drawing/2014/main" id="{8F829555-0E4A-43C5-BBE3-473CC179C4C1}"/>
              </a:ext>
            </a:extLst>
          </p:cNvPr>
          <p:cNvSpPr txBox="1"/>
          <p:nvPr/>
        </p:nvSpPr>
        <p:spPr>
          <a:xfrm>
            <a:off x="10111527" y="5350666"/>
            <a:ext cx="2080473" cy="738664"/>
          </a:xfrm>
          <a:prstGeom prst="rect">
            <a:avLst/>
          </a:prstGeom>
          <a:noFill/>
        </p:spPr>
        <p:txBody>
          <a:bodyPr wrap="square">
            <a:spAutoFit/>
          </a:bodyPr>
          <a:lstStyle/>
          <a:p>
            <a:r>
              <a:rPr lang="en-US" sz="1400" b="1" dirty="0">
                <a:hlinkClick r:id="rId7"/>
              </a:rPr>
              <a:t>Kilbourne, Schmidt, Edmunds, Vega, Bowersox, Atkins, 2022</a:t>
            </a:r>
            <a:endParaRPr lang="en-US" sz="1400" b="1" dirty="0"/>
          </a:p>
        </p:txBody>
      </p:sp>
    </p:spTree>
    <p:extLst>
      <p:ext uri="{BB962C8B-B14F-4D97-AF65-F5344CB8AC3E}">
        <p14:creationId xmlns:p14="http://schemas.microsoft.com/office/powerpoint/2010/main" val="216442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15AE-1F6F-EE80-A1F4-C10A8C4D10E0}"/>
              </a:ext>
            </a:extLst>
          </p:cNvPr>
          <p:cNvSpPr>
            <a:spLocks noGrp="1"/>
          </p:cNvSpPr>
          <p:nvPr>
            <p:ph type="title"/>
          </p:nvPr>
        </p:nvSpPr>
        <p:spPr/>
        <p:txBody>
          <a:bodyPr/>
          <a:lstStyle/>
          <a:p>
            <a:pPr algn="ctr"/>
            <a:r>
              <a:rPr lang="en-US" dirty="0">
                <a:latin typeface="+mn-lt"/>
              </a:rPr>
              <a:t>VA 2022-2028 Strategic Plan</a:t>
            </a:r>
          </a:p>
        </p:txBody>
      </p:sp>
      <p:sp>
        <p:nvSpPr>
          <p:cNvPr id="4" name="Text Placeholder 3">
            <a:extLst>
              <a:ext uri="{FF2B5EF4-FFF2-40B4-BE49-F238E27FC236}">
                <a16:creationId xmlns:a16="http://schemas.microsoft.com/office/drawing/2014/main" id="{E988774A-CA77-C02C-1054-DCD15FD408A5}"/>
              </a:ext>
            </a:extLst>
          </p:cNvPr>
          <p:cNvSpPr>
            <a:spLocks noGrp="1"/>
          </p:cNvSpPr>
          <p:nvPr>
            <p:ph type="body" sz="quarter" idx="13"/>
          </p:nvPr>
        </p:nvSpPr>
        <p:spPr>
          <a:xfrm>
            <a:off x="450376" y="959820"/>
            <a:ext cx="6568638" cy="4819650"/>
          </a:xfrm>
        </p:spPr>
        <p:txBody>
          <a:bodyPr/>
          <a:lstStyle/>
          <a:p>
            <a:r>
              <a:rPr lang="en-US" sz="2100" dirty="0"/>
              <a:t>Developed in 2018-20; updated 2021-22</a:t>
            </a:r>
          </a:p>
          <a:p>
            <a:r>
              <a:rPr lang="en-US" sz="2100" dirty="0"/>
              <a:t>Emphasis on underserved, at-risk Veteran populations and understanding lived experiences</a:t>
            </a:r>
          </a:p>
          <a:p>
            <a:r>
              <a:rPr lang="en-US" sz="2100" dirty="0"/>
              <a:t>“VA will leverage research studies, innovation and partnerships to enhance understanding of Veteran needs and eliminate disparities and barriers to health, improve service delivery and opportunities to enhance Veterans’ outcomes, experiences and quality of life.”</a:t>
            </a:r>
          </a:p>
          <a:p>
            <a:r>
              <a:rPr lang="en-US" sz="2100" dirty="0"/>
              <a:t>“VHA researchers, statisticians and evaluators have a well-earned reputation as thought leaders in health care and have a distinguished history in contributing both to Veteran well-being and that of all those seeking health services.”</a:t>
            </a:r>
          </a:p>
          <a:p>
            <a:r>
              <a:rPr lang="en-US" sz="2100" dirty="0"/>
              <a:t>(</a:t>
            </a:r>
            <a:r>
              <a:rPr lang="en-US" sz="2100" b="1" dirty="0">
                <a:solidFill>
                  <a:schemeClr val="accent1"/>
                </a:solidFill>
              </a:rPr>
              <a:t>HSR and QUERI</a:t>
            </a:r>
            <a:r>
              <a:rPr lang="en-US" sz="2100" dirty="0"/>
              <a:t>) are “VA’s principal sources of high-quality, independent, peer-reviewed evaluations”</a:t>
            </a:r>
          </a:p>
        </p:txBody>
      </p:sp>
      <p:sp>
        <p:nvSpPr>
          <p:cNvPr id="5" name="Slide Number Placeholder 4">
            <a:extLst>
              <a:ext uri="{FF2B5EF4-FFF2-40B4-BE49-F238E27FC236}">
                <a16:creationId xmlns:a16="http://schemas.microsoft.com/office/drawing/2014/main" id="{E1127D44-787F-F676-666C-AE4463004132}"/>
              </a:ext>
            </a:extLst>
          </p:cNvPr>
          <p:cNvSpPr>
            <a:spLocks noGrp="1"/>
          </p:cNvSpPr>
          <p:nvPr>
            <p:ph type="sldNum" sz="quarter" idx="12"/>
          </p:nvPr>
        </p:nvSpPr>
        <p:spPr/>
        <p:txBody>
          <a:bodyPr/>
          <a:lstStyle/>
          <a:p>
            <a:fld id="{670A9334-4E67-F94F-A05E-0CE8B74A054E}" type="slidenum">
              <a:rPr lang="en-US" smtClean="0"/>
              <a:t>21</a:t>
            </a:fld>
            <a:endParaRPr lang="en-US" dirty="0"/>
          </a:p>
        </p:txBody>
      </p:sp>
      <p:pic>
        <p:nvPicPr>
          <p:cNvPr id="9" name="Content Placeholder 8">
            <a:extLst>
              <a:ext uri="{FF2B5EF4-FFF2-40B4-BE49-F238E27FC236}">
                <a16:creationId xmlns:a16="http://schemas.microsoft.com/office/drawing/2014/main" id="{CD021335-CB2D-D957-D152-7C15EDC718CD}"/>
              </a:ext>
            </a:extLst>
          </p:cNvPr>
          <p:cNvPicPr>
            <a:picLocks noGrp="1" noChangeAspect="1"/>
          </p:cNvPicPr>
          <p:nvPr>
            <p:ph idx="1"/>
          </p:nvPr>
        </p:nvPicPr>
        <p:blipFill>
          <a:blip r:embed="rId3"/>
          <a:stretch>
            <a:fillRect/>
          </a:stretch>
        </p:blipFill>
        <p:spPr>
          <a:xfrm>
            <a:off x="7019014" y="1019660"/>
            <a:ext cx="4722610" cy="4819650"/>
          </a:xfrm>
        </p:spPr>
      </p:pic>
      <p:sp>
        <p:nvSpPr>
          <p:cNvPr id="10" name="TextBox 9">
            <a:extLst>
              <a:ext uri="{FF2B5EF4-FFF2-40B4-BE49-F238E27FC236}">
                <a16:creationId xmlns:a16="http://schemas.microsoft.com/office/drawing/2014/main" id="{4C2BF164-F5E2-60EB-6CB7-FFF626929535}"/>
              </a:ext>
            </a:extLst>
          </p:cNvPr>
          <p:cNvSpPr txBox="1"/>
          <p:nvPr/>
        </p:nvSpPr>
        <p:spPr>
          <a:xfrm>
            <a:off x="2816435" y="6171758"/>
            <a:ext cx="5959265" cy="646331"/>
          </a:xfrm>
          <a:prstGeom prst="rect">
            <a:avLst/>
          </a:prstGeom>
          <a:noFill/>
        </p:spPr>
        <p:txBody>
          <a:bodyPr wrap="square" rtlCol="0">
            <a:spAutoFit/>
          </a:bodyPr>
          <a:lstStyle/>
          <a:p>
            <a:r>
              <a:rPr lang="en-US" dirty="0">
                <a:solidFill>
                  <a:schemeClr val="bg1"/>
                </a:solidFill>
              </a:rPr>
              <a:t>Ref: https://department.va.gov/wp-content/uploads/2022/09/va-strategic-plan-2022-2028.pdf</a:t>
            </a:r>
          </a:p>
        </p:txBody>
      </p:sp>
    </p:spTree>
    <p:extLst>
      <p:ext uri="{BB962C8B-B14F-4D97-AF65-F5344CB8AC3E}">
        <p14:creationId xmlns:p14="http://schemas.microsoft.com/office/powerpoint/2010/main" val="240009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ECCE-7596-C7C3-003D-44A5F679E999}"/>
              </a:ext>
            </a:extLst>
          </p:cNvPr>
          <p:cNvSpPr>
            <a:spLocks noGrp="1"/>
          </p:cNvSpPr>
          <p:nvPr>
            <p:ph type="title"/>
          </p:nvPr>
        </p:nvSpPr>
        <p:spPr>
          <a:xfrm>
            <a:off x="1214722" y="156935"/>
            <a:ext cx="10515600" cy="752929"/>
          </a:xfrm>
        </p:spPr>
        <p:txBody>
          <a:bodyPr/>
          <a:lstStyle/>
          <a:p>
            <a:pPr algn="ctr"/>
            <a:r>
              <a:rPr lang="en-US" sz="4000" b="1" dirty="0">
                <a:solidFill>
                  <a:schemeClr val="bg1"/>
                </a:solidFill>
                <a:latin typeface="+mn-lt"/>
                <a:ea typeface="+mj-ea"/>
                <a:cs typeface="Arial" panose="020B0604020202020204" pitchFamily="34" charset="0"/>
              </a:rPr>
              <a:t>HSR Strategic Methodology Areas</a:t>
            </a:r>
          </a:p>
        </p:txBody>
      </p:sp>
      <p:graphicFrame>
        <p:nvGraphicFramePr>
          <p:cNvPr id="8" name="Content Placeholder 7">
            <a:extLst>
              <a:ext uri="{FF2B5EF4-FFF2-40B4-BE49-F238E27FC236}">
                <a16:creationId xmlns:a16="http://schemas.microsoft.com/office/drawing/2014/main" id="{135CB97D-27F6-DFF8-9894-AAD09F1A00C1}"/>
              </a:ext>
            </a:extLst>
          </p:cNvPr>
          <p:cNvGraphicFramePr>
            <a:graphicFrameLocks noGrp="1"/>
          </p:cNvGraphicFramePr>
          <p:nvPr>
            <p:ph idx="1"/>
            <p:extLst>
              <p:ext uri="{D42A27DB-BD31-4B8C-83A1-F6EECF244321}">
                <p14:modId xmlns:p14="http://schemas.microsoft.com/office/powerpoint/2010/main" val="454840808"/>
              </p:ext>
            </p:extLst>
          </p:nvPr>
        </p:nvGraphicFramePr>
        <p:xfrm>
          <a:off x="838200" y="1133475"/>
          <a:ext cx="10515600"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4C8E66B-023B-20C4-3230-D66BAB2B5D4E}"/>
              </a:ext>
            </a:extLst>
          </p:cNvPr>
          <p:cNvSpPr txBox="1"/>
          <p:nvPr/>
        </p:nvSpPr>
        <p:spPr>
          <a:xfrm>
            <a:off x="1491343" y="4708862"/>
            <a:ext cx="9481457" cy="1015663"/>
          </a:xfrm>
          <a:prstGeom prst="rect">
            <a:avLst/>
          </a:prstGeom>
          <a:noFill/>
        </p:spPr>
        <p:txBody>
          <a:bodyPr wrap="square" rtlCol="0">
            <a:spAutoFit/>
          </a:bodyPr>
          <a:lstStyle/>
          <a:p>
            <a:r>
              <a:rPr lang="en-US" sz="1600" dirty="0"/>
              <a:t>Strategic methodology areas are based on the National Academy of Medicine Quintuple Aim goals, AHRQ Learning Health System Core Competencies, PCORI Methodology Standards, and VA Strategic Plan priorities.</a:t>
            </a:r>
          </a:p>
          <a:p>
            <a:r>
              <a:rPr lang="en-US" sz="1400" dirty="0"/>
              <a:t>Quintuple Aim Outcomes: Increase Access, Ensure Equity, Support Workforce, Improve Outcomes, Improve Value                 </a:t>
            </a:r>
          </a:p>
          <a:p>
            <a:endParaRPr lang="en-US" sz="1400" dirty="0"/>
          </a:p>
        </p:txBody>
      </p:sp>
      <p:sp>
        <p:nvSpPr>
          <p:cNvPr id="3" name="TextBox 2">
            <a:extLst>
              <a:ext uri="{FF2B5EF4-FFF2-40B4-BE49-F238E27FC236}">
                <a16:creationId xmlns:a16="http://schemas.microsoft.com/office/drawing/2014/main" id="{86C67E10-424E-BD3E-EDAE-0A85DFF9082D}"/>
              </a:ext>
            </a:extLst>
          </p:cNvPr>
          <p:cNvSpPr txBox="1"/>
          <p:nvPr/>
        </p:nvSpPr>
        <p:spPr>
          <a:xfrm>
            <a:off x="1389968" y="5836662"/>
            <a:ext cx="9570762" cy="646331"/>
          </a:xfrm>
          <a:prstGeom prst="rect">
            <a:avLst/>
          </a:prstGeom>
          <a:noFill/>
        </p:spPr>
        <p:txBody>
          <a:bodyPr wrap="none" rtlCol="0">
            <a:spAutoFit/>
          </a:bodyPr>
          <a:lstStyle/>
          <a:p>
            <a:r>
              <a:rPr lang="en-US" dirty="0"/>
              <a:t>More information on HSR Priorities: </a:t>
            </a:r>
            <a:r>
              <a:rPr lang="en-US" dirty="0">
                <a:hlinkClick r:id="rId7"/>
              </a:rPr>
              <a:t>https://www.hsrd.research.va.gov/funding/PriorityDomains.pdf</a:t>
            </a:r>
            <a:endParaRPr lang="en-US" dirty="0"/>
          </a:p>
          <a:p>
            <a:endParaRPr lang="en-US" dirty="0"/>
          </a:p>
        </p:txBody>
      </p:sp>
    </p:spTree>
    <p:extLst>
      <p:ext uri="{BB962C8B-B14F-4D97-AF65-F5344CB8AC3E}">
        <p14:creationId xmlns:p14="http://schemas.microsoft.com/office/powerpoint/2010/main" val="235972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HSR Priorities Encompass Core Strategic Methodology</a:t>
            </a:r>
            <a:endParaRPr lang="en-US" dirty="0">
              <a:latin typeface="+mn-lt"/>
              <a:cs typeface="Calibri Light"/>
            </a:endParaRP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536713" y="1133859"/>
            <a:ext cx="11579087" cy="4818857"/>
          </a:xfrm>
        </p:spPr>
        <p:txBody>
          <a:bodyPr vert="horz" lIns="91440" tIns="45720" rIns="91440" bIns="45720" rtlCol="0" anchor="t">
            <a:noAutofit/>
          </a:bodyPr>
          <a:lstStyle/>
          <a:p>
            <a:pPr marL="457200" indent="-457200">
              <a:buAutoNum type="arabicPeriod"/>
            </a:pPr>
            <a:r>
              <a:rPr lang="en-US" sz="2400" b="1" i="1" dirty="0">
                <a:solidFill>
                  <a:schemeClr val="accent1">
                    <a:lumMod val="75000"/>
                  </a:schemeClr>
                </a:solidFill>
                <a:cs typeface="Calibri"/>
              </a:rPr>
              <a:t>Implementation Science</a:t>
            </a:r>
            <a:r>
              <a:rPr lang="en-US" sz="2400" b="1" dirty="0">
                <a:solidFill>
                  <a:schemeClr val="accent1">
                    <a:lumMod val="75000"/>
                  </a:schemeClr>
                </a:solidFill>
                <a:cs typeface="Calibri"/>
              </a:rPr>
              <a:t>. </a:t>
            </a:r>
            <a:r>
              <a:rPr lang="en-US" sz="2400" dirty="0">
                <a:cs typeface="Calibri"/>
              </a:rPr>
              <a:t>Discover and optimize strategies to get effective treatments to Veterans faster and sustain their use in real-world practice </a:t>
            </a:r>
          </a:p>
          <a:p>
            <a:pPr marL="457200" indent="-457200">
              <a:buAutoNum type="arabicPeriod"/>
            </a:pPr>
            <a:r>
              <a:rPr lang="en-US" sz="2400" b="1" i="1" dirty="0">
                <a:solidFill>
                  <a:schemeClr val="accent1">
                    <a:lumMod val="75000"/>
                  </a:schemeClr>
                </a:solidFill>
                <a:cs typeface="Calibri"/>
              </a:rPr>
              <a:t>Data Science. </a:t>
            </a:r>
            <a:r>
              <a:rPr lang="en-US" sz="2400" dirty="0">
                <a:cs typeface="Calibri"/>
              </a:rPr>
              <a:t>Design, validate, and apply data science and knowledge management tools that improve Veteran health and health care</a:t>
            </a:r>
          </a:p>
          <a:p>
            <a:pPr marL="457200" indent="-457200">
              <a:buAutoNum type="arabicPeriod"/>
            </a:pPr>
            <a:r>
              <a:rPr lang="en-US" sz="2400" b="1" i="1" dirty="0">
                <a:solidFill>
                  <a:schemeClr val="accent1">
                    <a:lumMod val="75000"/>
                  </a:schemeClr>
                </a:solidFill>
                <a:cs typeface="Calibri"/>
              </a:rPr>
              <a:t>Engagement Science. </a:t>
            </a:r>
            <a:r>
              <a:rPr lang="en-US" sz="2400" dirty="0">
                <a:cs typeface="Calibri"/>
              </a:rPr>
              <a:t>Create and test novel approaches for engaging end-users (e.g., Veterans, providers, communities, etc.) that support improved outcomes</a:t>
            </a:r>
            <a:endParaRPr lang="en-US" dirty="0">
              <a:cs typeface="Calibri" panose="020F0502020204030204"/>
            </a:endParaRPr>
          </a:p>
          <a:p>
            <a:pPr marL="457200" indent="-457200">
              <a:buAutoNum type="arabicPeriod"/>
            </a:pPr>
            <a:r>
              <a:rPr lang="en-US" sz="2400" b="1" i="1" dirty="0">
                <a:solidFill>
                  <a:schemeClr val="accent1">
                    <a:lumMod val="75000"/>
                  </a:schemeClr>
                </a:solidFill>
                <a:cs typeface="Calibri"/>
              </a:rPr>
              <a:t>Systems Science. </a:t>
            </a:r>
            <a:r>
              <a:rPr lang="en-US" sz="2400" dirty="0">
                <a:cs typeface="Calibri"/>
              </a:rPr>
              <a:t>Design and apply new systems science methods to improve Veteran provider workforce effectiveness, satisfaction, diversity, and retention</a:t>
            </a:r>
          </a:p>
          <a:p>
            <a:pPr marL="457200" indent="-457200">
              <a:buAutoNum type="arabicPeriod"/>
            </a:pPr>
            <a:r>
              <a:rPr lang="en-US" sz="2400" b="1" i="1" dirty="0">
                <a:solidFill>
                  <a:schemeClr val="accent1">
                    <a:lumMod val="75000"/>
                  </a:schemeClr>
                </a:solidFill>
                <a:cs typeface="Calibri"/>
              </a:rPr>
              <a:t>Policy Analysis/Evaluation.</a:t>
            </a:r>
            <a:r>
              <a:rPr lang="en-US" sz="2400" dirty="0">
                <a:cs typeface="Calibri"/>
              </a:rPr>
              <a:t> Develop, assess, and improve VA and national policies to improve Veteran outcomes, with a focus on underserved populations</a:t>
            </a:r>
          </a:p>
        </p:txBody>
      </p:sp>
    </p:spTree>
    <p:extLst>
      <p:ext uri="{BB962C8B-B14F-4D97-AF65-F5344CB8AC3E}">
        <p14:creationId xmlns:p14="http://schemas.microsoft.com/office/powerpoint/2010/main" val="82436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3D91-5AD6-5080-23BC-AB3B01856B3B}"/>
              </a:ext>
            </a:extLst>
          </p:cNvPr>
          <p:cNvSpPr>
            <a:spLocks noGrp="1"/>
          </p:cNvSpPr>
          <p:nvPr>
            <p:ph type="title"/>
          </p:nvPr>
        </p:nvSpPr>
        <p:spPr>
          <a:xfrm>
            <a:off x="158750" y="125498"/>
            <a:ext cx="11874500" cy="752929"/>
          </a:xfrm>
        </p:spPr>
        <p:txBody>
          <a:bodyPr/>
          <a:lstStyle/>
          <a:p>
            <a:pPr algn="ctr"/>
            <a:r>
              <a:rPr lang="en-US" dirty="0">
                <a:latin typeface="+mn-lt"/>
              </a:rPr>
              <a:t>HSR Strategic Methodology Areas Benefit Veterans, VA Care</a:t>
            </a:r>
          </a:p>
        </p:txBody>
      </p:sp>
      <p:graphicFrame>
        <p:nvGraphicFramePr>
          <p:cNvPr id="6" name="Content Placeholder 5">
            <a:extLst>
              <a:ext uri="{FF2B5EF4-FFF2-40B4-BE49-F238E27FC236}">
                <a16:creationId xmlns:a16="http://schemas.microsoft.com/office/drawing/2014/main" id="{CAD84C5A-EBF4-CCBF-BA9C-8A2E6901CE3F}"/>
              </a:ext>
            </a:extLst>
          </p:cNvPr>
          <p:cNvGraphicFramePr>
            <a:graphicFrameLocks noGrp="1"/>
          </p:cNvGraphicFramePr>
          <p:nvPr>
            <p:ph idx="1"/>
            <p:extLst>
              <p:ext uri="{D42A27DB-BD31-4B8C-83A1-F6EECF244321}">
                <p14:modId xmlns:p14="http://schemas.microsoft.com/office/powerpoint/2010/main" val="1463564516"/>
              </p:ext>
            </p:extLst>
          </p:nvPr>
        </p:nvGraphicFramePr>
        <p:xfrm>
          <a:off x="523782" y="1065023"/>
          <a:ext cx="11248007" cy="4914550"/>
        </p:xfrm>
        <a:graphic>
          <a:graphicData uri="http://schemas.openxmlformats.org/drawingml/2006/table">
            <a:tbl>
              <a:tblPr firstRow="1" firstCol="1" bandRow="1">
                <a:tableStyleId>{5C22544A-7EE6-4342-B048-85BDC9FD1C3A}</a:tableStyleId>
              </a:tblPr>
              <a:tblGrid>
                <a:gridCol w="2467993">
                  <a:extLst>
                    <a:ext uri="{9D8B030D-6E8A-4147-A177-3AD203B41FA5}">
                      <a16:colId xmlns:a16="http://schemas.microsoft.com/office/drawing/2014/main" val="1223282215"/>
                    </a:ext>
                  </a:extLst>
                </a:gridCol>
                <a:gridCol w="5015883">
                  <a:extLst>
                    <a:ext uri="{9D8B030D-6E8A-4147-A177-3AD203B41FA5}">
                      <a16:colId xmlns:a16="http://schemas.microsoft.com/office/drawing/2014/main" val="1298956721"/>
                    </a:ext>
                  </a:extLst>
                </a:gridCol>
                <a:gridCol w="3764131">
                  <a:extLst>
                    <a:ext uri="{9D8B030D-6E8A-4147-A177-3AD203B41FA5}">
                      <a16:colId xmlns:a16="http://schemas.microsoft.com/office/drawing/2014/main" val="443942053"/>
                    </a:ext>
                  </a:extLst>
                </a:gridCol>
              </a:tblGrid>
              <a:tr h="212305">
                <a:tc>
                  <a:txBody>
                    <a:bodyPr/>
                    <a:lstStyle/>
                    <a:p>
                      <a:pPr marL="0" marR="0">
                        <a:spcBef>
                          <a:spcPts val="0"/>
                        </a:spcBef>
                        <a:spcAft>
                          <a:spcPts val="0"/>
                        </a:spcAft>
                      </a:pPr>
                      <a:r>
                        <a:rPr lang="en-US" sz="1600" dirty="0">
                          <a:effectLst/>
                        </a:rPr>
                        <a:t>Area of Scientific Inquiry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Benefit to Veterans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Key VA Priority Alignment</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690841"/>
                  </a:ext>
                </a:extLst>
              </a:tr>
              <a:tr h="849220">
                <a:tc>
                  <a:txBody>
                    <a:bodyPr/>
                    <a:lstStyle/>
                    <a:p>
                      <a:pPr marL="0" marR="0">
                        <a:spcBef>
                          <a:spcPts val="0"/>
                        </a:spcBef>
                        <a:spcAft>
                          <a:spcPts val="0"/>
                        </a:spcAft>
                      </a:pPr>
                      <a:r>
                        <a:rPr lang="en-US" sz="1600" dirty="0">
                          <a:effectLst/>
                        </a:rPr>
                        <a:t>Implementation Science</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Ensures “what we know is what we do” on a routine basis and that effective innovations get to Veterans more quickly</a:t>
                      </a:r>
                    </a:p>
                    <a:p>
                      <a:pPr marL="0" marR="0">
                        <a:spcBef>
                          <a:spcPts val="0"/>
                        </a:spcBef>
                        <a:spcAft>
                          <a:spcPts val="0"/>
                        </a:spcAft>
                      </a:pPr>
                      <a:r>
                        <a:rPr lang="en-US" sz="1600" dirty="0">
                          <a:effectLst/>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ORD Goal: Real-world Impact</a:t>
                      </a:r>
                    </a:p>
                    <a:p>
                      <a:pPr marL="0" marR="0">
                        <a:spcBef>
                          <a:spcPts val="0"/>
                        </a:spcBef>
                        <a:spcAft>
                          <a:spcPts val="0"/>
                        </a:spcAft>
                      </a:pPr>
                      <a:r>
                        <a:rPr lang="en-US" sz="1600" dirty="0">
                          <a:effectLst/>
                        </a:rPr>
                        <a:t>Congressional 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476748"/>
                  </a:ext>
                </a:extLst>
              </a:tr>
              <a:tr h="849220">
                <a:tc>
                  <a:txBody>
                    <a:bodyPr/>
                    <a:lstStyle/>
                    <a:p>
                      <a:pPr marL="0" marR="0">
                        <a:spcBef>
                          <a:spcPts val="0"/>
                        </a:spcBef>
                        <a:spcAft>
                          <a:spcPts val="0"/>
                        </a:spcAft>
                      </a:pPr>
                      <a:r>
                        <a:rPr lang="en-US" sz="1600" dirty="0">
                          <a:effectLst/>
                        </a:rPr>
                        <a:t>Data Science</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VA has extensive data that can be better leveraged to help improve Veteran care, outcomes, and experience in a way that ensures Veterans’ privacy and equity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ORD Goal: Making VA Data work for Veterans</a:t>
                      </a:r>
                    </a:p>
                    <a:p>
                      <a:pPr marL="0" marR="0">
                        <a:spcBef>
                          <a:spcPts val="0"/>
                        </a:spcBef>
                        <a:spcAft>
                          <a:spcPts val="0"/>
                        </a:spcAft>
                      </a:pPr>
                      <a:r>
                        <a:rPr lang="en-US" sz="1600" dirty="0">
                          <a:effectLst/>
                        </a:rPr>
                        <a:t>Evidence Act (US PL 115-435)</a:t>
                      </a:r>
                    </a:p>
                  </a:txBody>
                  <a:tcPr marL="68580" marR="68580" marT="0" marB="0"/>
                </a:tc>
                <a:extLst>
                  <a:ext uri="{0D108BD9-81ED-4DB2-BD59-A6C34878D82A}">
                    <a16:rowId xmlns:a16="http://schemas.microsoft.com/office/drawing/2014/main" val="2785760286"/>
                  </a:ext>
                </a:extLst>
              </a:tr>
              <a:tr h="849220">
                <a:tc>
                  <a:txBody>
                    <a:bodyPr/>
                    <a:lstStyle/>
                    <a:p>
                      <a:pPr marL="0" marR="0">
                        <a:spcBef>
                          <a:spcPts val="0"/>
                        </a:spcBef>
                        <a:spcAft>
                          <a:spcPts val="0"/>
                        </a:spcAft>
                      </a:pPr>
                      <a:r>
                        <a:rPr lang="en-US" sz="1600" dirty="0">
                          <a:effectLst/>
                        </a:rPr>
                        <a:t>Engagement Science</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Involving Veterans, providers, and other partners ensures treatments, programs, and policies work for Veterans, and that their lived experiences are considered</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VA Strategic Plan: Support Underserved, </a:t>
                      </a:r>
                      <a:br>
                        <a:rPr lang="en-US" sz="1600" dirty="0">
                          <a:effectLst/>
                          <a:latin typeface="+mn-lt"/>
                        </a:rPr>
                      </a:br>
                      <a:r>
                        <a:rPr lang="en-US" sz="1600" dirty="0">
                          <a:effectLst/>
                          <a:latin typeface="+mn-lt"/>
                        </a:rPr>
                        <a:t>At-Risk, Marginalized Veteran Populations</a:t>
                      </a:r>
                    </a:p>
                    <a:p>
                      <a:pPr marL="0" marR="0">
                        <a:spcBef>
                          <a:spcPts val="0"/>
                        </a:spcBef>
                        <a:spcAft>
                          <a:spcPts val="0"/>
                        </a:spcAft>
                      </a:pPr>
                      <a:r>
                        <a:rPr lang="en-US" sz="1600" dirty="0">
                          <a:effectLst/>
                          <a:latin typeface="+mn-lt"/>
                          <a:ea typeface="Arial" panose="020B0604020202020204" pitchFamily="34" charset="0"/>
                          <a:cs typeface="Times New Roman" panose="02020603050405020304" pitchFamily="18" charset="0"/>
                        </a:rPr>
                        <a:t>ORD: Build Community through Research</a:t>
                      </a:r>
                    </a:p>
                  </a:txBody>
                  <a:tcPr marL="68580" marR="68580" marT="0" marB="0"/>
                </a:tc>
                <a:extLst>
                  <a:ext uri="{0D108BD9-81ED-4DB2-BD59-A6C34878D82A}">
                    <a16:rowId xmlns:a16="http://schemas.microsoft.com/office/drawing/2014/main" val="501439560"/>
                  </a:ext>
                </a:extLst>
              </a:tr>
              <a:tr h="1061525">
                <a:tc>
                  <a:txBody>
                    <a:bodyPr/>
                    <a:lstStyle/>
                    <a:p>
                      <a:pPr marL="0" marR="0">
                        <a:spcBef>
                          <a:spcPts val="0"/>
                        </a:spcBef>
                        <a:spcAft>
                          <a:spcPts val="0"/>
                        </a:spcAft>
                      </a:pPr>
                      <a:r>
                        <a:rPr lang="en-US" sz="1600" dirty="0">
                          <a:effectLst/>
                        </a:rPr>
                        <a:t>Systems Science </a:t>
                      </a:r>
                    </a:p>
                    <a:p>
                      <a:pPr marL="0" marR="0">
                        <a:spcBef>
                          <a:spcPts val="0"/>
                        </a:spcBef>
                        <a:spcAft>
                          <a:spcPts val="0"/>
                        </a:spcAft>
                      </a:pPr>
                      <a:r>
                        <a:rPr lang="en-US" sz="1600" dirty="0">
                          <a:effectLst/>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Health care and health go beyond condition and disease labels; it takes a wider lens to understand the moving parts of the enterprise to improve them to ensure safe and effective care</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VHA Long-Range Goals (e.g., Connect Veterans to the Soonest and Best Care; Workforce, High-reliability)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199585"/>
                  </a:ext>
                </a:extLst>
              </a:tr>
              <a:tr h="1061525">
                <a:tc>
                  <a:txBody>
                    <a:bodyPr/>
                    <a:lstStyle/>
                    <a:p>
                      <a:pPr marL="0" marR="0">
                        <a:spcBef>
                          <a:spcPts val="0"/>
                        </a:spcBef>
                        <a:spcAft>
                          <a:spcPts val="0"/>
                        </a:spcAft>
                      </a:pPr>
                      <a:r>
                        <a:rPr lang="en-US" sz="1600" dirty="0">
                          <a:effectLst/>
                        </a:rPr>
                        <a:t>Policy Analysis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Many health problems have determinants outside the clinic walls, need to improve alignment and effectiveness of programs, benefits, and policies to ensure optimal Veteran outcomes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VA Legislative Mandates, e.g., Evidence Act</a:t>
                      </a:r>
                    </a:p>
                    <a:p>
                      <a:pPr marL="0" marR="0">
                        <a:spcBef>
                          <a:spcPts val="0"/>
                        </a:spcBef>
                        <a:spcAft>
                          <a:spcPts val="0"/>
                        </a:spcAft>
                      </a:pPr>
                      <a:r>
                        <a:rPr lang="en-US" sz="1600" dirty="0">
                          <a:effectLst/>
                        </a:rPr>
                        <a:t>MISSION Act PACT Act, Hannon Act, STRONG Veterans Act</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022072"/>
                  </a:ext>
                </a:extLst>
              </a:tr>
            </a:tbl>
          </a:graphicData>
        </a:graphic>
      </p:graphicFrame>
    </p:spTree>
    <p:extLst>
      <p:ext uri="{BB962C8B-B14F-4D97-AF65-F5344CB8AC3E}">
        <p14:creationId xmlns:p14="http://schemas.microsoft.com/office/powerpoint/2010/main" val="385133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ight Brace 40">
            <a:extLst>
              <a:ext uri="{FF2B5EF4-FFF2-40B4-BE49-F238E27FC236}">
                <a16:creationId xmlns:a16="http://schemas.microsoft.com/office/drawing/2014/main" id="{6EA7BE18-552A-A879-DC3C-EAE3C212C06E}"/>
              </a:ext>
            </a:extLst>
          </p:cNvPr>
          <p:cNvSpPr/>
          <p:nvPr/>
        </p:nvSpPr>
        <p:spPr>
          <a:xfrm rot="5400000">
            <a:off x="5646698" y="-290101"/>
            <a:ext cx="480522" cy="1140864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row: Left-Right 30">
            <a:extLst>
              <a:ext uri="{FF2B5EF4-FFF2-40B4-BE49-F238E27FC236}">
                <a16:creationId xmlns:a16="http://schemas.microsoft.com/office/drawing/2014/main" id="{2D51329F-C6D3-C238-5284-84BF493D8B50}"/>
              </a:ext>
            </a:extLst>
          </p:cNvPr>
          <p:cNvSpPr/>
          <p:nvPr/>
        </p:nvSpPr>
        <p:spPr>
          <a:xfrm>
            <a:off x="142241" y="5354798"/>
            <a:ext cx="11595829" cy="572237"/>
          </a:xfrm>
          <a:prstGeom prst="leftRight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57A1344E-EFBF-8F11-076E-DA9680EF4736}"/>
              </a:ext>
            </a:extLst>
          </p:cNvPr>
          <p:cNvGrpSpPr/>
          <p:nvPr/>
        </p:nvGrpSpPr>
        <p:grpSpPr>
          <a:xfrm>
            <a:off x="173759" y="1005347"/>
            <a:ext cx="11372367" cy="3964496"/>
            <a:chOff x="-83329" y="-22083"/>
            <a:chExt cx="11372367" cy="3964496"/>
          </a:xfrm>
        </p:grpSpPr>
        <p:grpSp>
          <p:nvGrpSpPr>
            <p:cNvPr id="37" name="Group 36">
              <a:extLst>
                <a:ext uri="{FF2B5EF4-FFF2-40B4-BE49-F238E27FC236}">
                  <a16:creationId xmlns:a16="http://schemas.microsoft.com/office/drawing/2014/main" id="{3F9D7986-74AA-E20C-BB13-BDAD0EFE02A1}"/>
                </a:ext>
              </a:extLst>
            </p:cNvPr>
            <p:cNvGrpSpPr/>
            <p:nvPr/>
          </p:nvGrpSpPr>
          <p:grpSpPr>
            <a:xfrm>
              <a:off x="-83329" y="-22083"/>
              <a:ext cx="11372367" cy="3964496"/>
              <a:chOff x="-83329" y="-22083"/>
              <a:chExt cx="11372367" cy="3964496"/>
            </a:xfrm>
          </p:grpSpPr>
          <p:sp>
            <p:nvSpPr>
              <p:cNvPr id="4" name="TextBox 3">
                <a:extLst>
                  <a:ext uri="{FF2B5EF4-FFF2-40B4-BE49-F238E27FC236}">
                    <a16:creationId xmlns:a16="http://schemas.microsoft.com/office/drawing/2014/main" id="{143D1E31-7965-FFB2-8786-31B2BC99B990}"/>
                  </a:ext>
                </a:extLst>
              </p:cNvPr>
              <p:cNvSpPr txBox="1"/>
              <p:nvPr/>
            </p:nvSpPr>
            <p:spPr>
              <a:xfrm>
                <a:off x="1598239" y="3111876"/>
                <a:ext cx="1694309" cy="646331"/>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lumMod val="95000"/>
                      </a:schemeClr>
                    </a:solidFill>
                  </a:rPr>
                  <a:t>Implementation Science</a:t>
                </a:r>
              </a:p>
            </p:txBody>
          </p:sp>
          <p:sp>
            <p:nvSpPr>
              <p:cNvPr id="5" name="TextBox 4">
                <a:extLst>
                  <a:ext uri="{FF2B5EF4-FFF2-40B4-BE49-F238E27FC236}">
                    <a16:creationId xmlns:a16="http://schemas.microsoft.com/office/drawing/2014/main" id="{04FFD979-187D-BFCD-DD49-A8987E99AF94}"/>
                  </a:ext>
                </a:extLst>
              </p:cNvPr>
              <p:cNvSpPr txBox="1"/>
              <p:nvPr/>
            </p:nvSpPr>
            <p:spPr>
              <a:xfrm>
                <a:off x="3562227" y="3111876"/>
                <a:ext cx="1694309" cy="646331"/>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lumMod val="95000"/>
                      </a:schemeClr>
                    </a:solidFill>
                  </a:rPr>
                  <a:t>Systems Science</a:t>
                </a:r>
              </a:p>
              <a:p>
                <a:pPr algn="ctr"/>
                <a:endParaRPr lang="en-US" dirty="0">
                  <a:solidFill>
                    <a:schemeClr val="bg1">
                      <a:lumMod val="95000"/>
                    </a:schemeClr>
                  </a:solidFill>
                </a:endParaRPr>
              </a:p>
            </p:txBody>
          </p:sp>
          <p:sp>
            <p:nvSpPr>
              <p:cNvPr id="6" name="TextBox 5">
                <a:extLst>
                  <a:ext uri="{FF2B5EF4-FFF2-40B4-BE49-F238E27FC236}">
                    <a16:creationId xmlns:a16="http://schemas.microsoft.com/office/drawing/2014/main" id="{B39A42D3-4CE1-B6C2-E9AC-A21484833912}"/>
                  </a:ext>
                </a:extLst>
              </p:cNvPr>
              <p:cNvSpPr txBox="1"/>
              <p:nvPr/>
            </p:nvSpPr>
            <p:spPr>
              <a:xfrm>
                <a:off x="5469962" y="3127287"/>
                <a:ext cx="1694309" cy="646331"/>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lumMod val="95000"/>
                      </a:schemeClr>
                    </a:solidFill>
                  </a:rPr>
                  <a:t>Engagement</a:t>
                </a:r>
              </a:p>
              <a:p>
                <a:pPr algn="ctr"/>
                <a:r>
                  <a:rPr lang="en-US" dirty="0">
                    <a:solidFill>
                      <a:schemeClr val="bg1">
                        <a:lumMod val="95000"/>
                      </a:schemeClr>
                    </a:solidFill>
                  </a:rPr>
                  <a:t>Science</a:t>
                </a:r>
              </a:p>
            </p:txBody>
          </p:sp>
          <p:sp>
            <p:nvSpPr>
              <p:cNvPr id="7" name="TextBox 6">
                <a:extLst>
                  <a:ext uri="{FF2B5EF4-FFF2-40B4-BE49-F238E27FC236}">
                    <a16:creationId xmlns:a16="http://schemas.microsoft.com/office/drawing/2014/main" id="{0B8405C5-0B28-51D9-1ADA-C9B09CEFC33B}"/>
                  </a:ext>
                </a:extLst>
              </p:cNvPr>
              <p:cNvSpPr txBox="1"/>
              <p:nvPr/>
            </p:nvSpPr>
            <p:spPr>
              <a:xfrm>
                <a:off x="7457220" y="3113469"/>
                <a:ext cx="1694309" cy="646331"/>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lumMod val="95000"/>
                      </a:schemeClr>
                    </a:solidFill>
                  </a:rPr>
                  <a:t>Data</a:t>
                </a:r>
              </a:p>
              <a:p>
                <a:pPr algn="ctr"/>
                <a:r>
                  <a:rPr lang="en-US" dirty="0">
                    <a:solidFill>
                      <a:schemeClr val="bg1">
                        <a:lumMod val="95000"/>
                      </a:schemeClr>
                    </a:solidFill>
                  </a:rPr>
                  <a:t>Science (EHR)</a:t>
                </a:r>
              </a:p>
            </p:txBody>
          </p:sp>
          <p:sp>
            <p:nvSpPr>
              <p:cNvPr id="8" name="TextBox 7">
                <a:extLst>
                  <a:ext uri="{FF2B5EF4-FFF2-40B4-BE49-F238E27FC236}">
                    <a16:creationId xmlns:a16="http://schemas.microsoft.com/office/drawing/2014/main" id="{8FB13EFB-49E1-8E6C-9A63-843ADAEB3C42}"/>
                  </a:ext>
                </a:extLst>
              </p:cNvPr>
              <p:cNvSpPr txBox="1"/>
              <p:nvPr/>
            </p:nvSpPr>
            <p:spPr>
              <a:xfrm>
                <a:off x="9444478" y="3105079"/>
                <a:ext cx="1694309" cy="646331"/>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n-US" dirty="0">
                    <a:solidFill>
                      <a:schemeClr val="bg1">
                        <a:lumMod val="95000"/>
                      </a:schemeClr>
                    </a:solidFill>
                  </a:rPr>
                  <a:t>Policy </a:t>
                </a:r>
              </a:p>
              <a:p>
                <a:pPr algn="ctr"/>
                <a:r>
                  <a:rPr lang="en-US" dirty="0">
                    <a:solidFill>
                      <a:schemeClr val="bg1">
                        <a:lumMod val="95000"/>
                      </a:schemeClr>
                    </a:solidFill>
                  </a:rPr>
                  <a:t>Analysis</a:t>
                </a:r>
              </a:p>
            </p:txBody>
          </p:sp>
          <p:sp>
            <p:nvSpPr>
              <p:cNvPr id="10" name="Right Brace 9">
                <a:extLst>
                  <a:ext uri="{FF2B5EF4-FFF2-40B4-BE49-F238E27FC236}">
                    <a16:creationId xmlns:a16="http://schemas.microsoft.com/office/drawing/2014/main" id="{B05D4352-CACB-7F62-5EDB-1AD2D8DD14B0}"/>
                  </a:ext>
                </a:extLst>
              </p:cNvPr>
              <p:cNvSpPr/>
              <p:nvPr/>
            </p:nvSpPr>
            <p:spPr>
              <a:xfrm rot="5400000">
                <a:off x="6202063" y="-1911522"/>
                <a:ext cx="343299" cy="98306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EA368-E762-64FE-39EC-8F4AA347CD98}"/>
                  </a:ext>
                </a:extLst>
              </p:cNvPr>
              <p:cNvSpPr txBox="1"/>
              <p:nvPr/>
            </p:nvSpPr>
            <p:spPr>
              <a:xfrm>
                <a:off x="1472639" y="-18733"/>
                <a:ext cx="1694309" cy="1077218"/>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US" sz="1600" b="1" dirty="0"/>
                  <a:t>Health Care System Organization and Delivery</a:t>
                </a:r>
              </a:p>
            </p:txBody>
          </p:sp>
          <p:sp>
            <p:nvSpPr>
              <p:cNvPr id="13" name="TextBox 12">
                <a:extLst>
                  <a:ext uri="{FF2B5EF4-FFF2-40B4-BE49-F238E27FC236}">
                    <a16:creationId xmlns:a16="http://schemas.microsoft.com/office/drawing/2014/main" id="{9E0F91B0-F206-BA7F-E726-7A9FAC9D442A}"/>
                  </a:ext>
                </a:extLst>
              </p:cNvPr>
              <p:cNvSpPr txBox="1"/>
              <p:nvPr/>
            </p:nvSpPr>
            <p:spPr>
              <a:xfrm>
                <a:off x="3425059" y="-18733"/>
                <a:ext cx="1694309" cy="1107996"/>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US" sz="1600" b="1" dirty="0"/>
                  <a:t>Health Care and Clinical Management</a:t>
                </a:r>
              </a:p>
              <a:p>
                <a:pPr algn="ctr"/>
                <a:endParaRPr lang="en-US" dirty="0"/>
              </a:p>
            </p:txBody>
          </p:sp>
          <p:sp>
            <p:nvSpPr>
              <p:cNvPr id="14" name="TextBox 13">
                <a:extLst>
                  <a:ext uri="{FF2B5EF4-FFF2-40B4-BE49-F238E27FC236}">
                    <a16:creationId xmlns:a16="http://schemas.microsoft.com/office/drawing/2014/main" id="{E3FB3C93-2A8C-C34B-D9B1-BB201E6F8CDE}"/>
                  </a:ext>
                </a:extLst>
              </p:cNvPr>
              <p:cNvSpPr txBox="1"/>
              <p:nvPr/>
            </p:nvSpPr>
            <p:spPr>
              <a:xfrm>
                <a:off x="5390839" y="-22083"/>
                <a:ext cx="1694309" cy="1077218"/>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US" sz="1600" b="1" dirty="0"/>
                  <a:t>Long-Term Care, Aging &amp; Support Services</a:t>
                </a:r>
              </a:p>
              <a:p>
                <a:pPr algn="ctr"/>
                <a:endParaRPr lang="en-US" sz="1600" b="1" dirty="0"/>
              </a:p>
            </p:txBody>
          </p:sp>
          <p:sp>
            <p:nvSpPr>
              <p:cNvPr id="15" name="TextBox 14">
                <a:extLst>
                  <a:ext uri="{FF2B5EF4-FFF2-40B4-BE49-F238E27FC236}">
                    <a16:creationId xmlns:a16="http://schemas.microsoft.com/office/drawing/2014/main" id="{4DB30DD8-F828-F910-11B9-C9BEB866B969}"/>
                  </a:ext>
                </a:extLst>
              </p:cNvPr>
              <p:cNvSpPr txBox="1"/>
              <p:nvPr/>
            </p:nvSpPr>
            <p:spPr>
              <a:xfrm>
                <a:off x="7355269" y="-18733"/>
                <a:ext cx="1694309" cy="1077218"/>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US" sz="1600" b="1" dirty="0"/>
                  <a:t>Behavioral, Social &amp; Cultural Determinants of Health</a:t>
                </a:r>
              </a:p>
            </p:txBody>
          </p:sp>
          <p:sp>
            <p:nvSpPr>
              <p:cNvPr id="16" name="TextBox 15">
                <a:extLst>
                  <a:ext uri="{FF2B5EF4-FFF2-40B4-BE49-F238E27FC236}">
                    <a16:creationId xmlns:a16="http://schemas.microsoft.com/office/drawing/2014/main" id="{5A6A349A-4C36-3212-F2B5-708F46C49588}"/>
                  </a:ext>
                </a:extLst>
              </p:cNvPr>
              <p:cNvSpPr txBox="1"/>
              <p:nvPr/>
            </p:nvSpPr>
            <p:spPr>
              <a:xfrm>
                <a:off x="9384847" y="-12682"/>
                <a:ext cx="1515331" cy="1077218"/>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algn="ctr"/>
                <a:r>
                  <a:rPr lang="en-US" sz="1600" b="1" dirty="0"/>
                  <a:t>Quality, Safety &amp; Value</a:t>
                </a:r>
              </a:p>
              <a:p>
                <a:pPr algn="ctr"/>
                <a:endParaRPr lang="en-US" sz="1600" b="1" dirty="0"/>
              </a:p>
              <a:p>
                <a:pPr algn="ctr"/>
                <a:endParaRPr lang="en-US" sz="1600" b="1" dirty="0"/>
              </a:p>
            </p:txBody>
          </p:sp>
          <p:sp>
            <p:nvSpPr>
              <p:cNvPr id="17" name="TextBox 16">
                <a:extLst>
                  <a:ext uri="{FF2B5EF4-FFF2-40B4-BE49-F238E27FC236}">
                    <a16:creationId xmlns:a16="http://schemas.microsoft.com/office/drawing/2014/main" id="{EAC01810-E226-9584-7851-7B4B46497EAC}"/>
                  </a:ext>
                </a:extLst>
              </p:cNvPr>
              <p:cNvSpPr txBox="1"/>
              <p:nvPr/>
            </p:nvSpPr>
            <p:spPr>
              <a:xfrm>
                <a:off x="-83329" y="3019083"/>
                <a:ext cx="1509590" cy="923330"/>
              </a:xfrm>
              <a:prstGeom prst="rect">
                <a:avLst/>
              </a:prstGeom>
              <a:noFill/>
            </p:spPr>
            <p:txBody>
              <a:bodyPr wrap="square" rtlCol="0">
                <a:spAutoFit/>
              </a:bodyPr>
              <a:lstStyle/>
              <a:p>
                <a:r>
                  <a:rPr lang="en-US" b="1" dirty="0">
                    <a:solidFill>
                      <a:schemeClr val="accent5">
                        <a:lumMod val="50000"/>
                      </a:schemeClr>
                    </a:solidFill>
                  </a:rPr>
                  <a:t>Strategic Methodology</a:t>
                </a:r>
              </a:p>
              <a:p>
                <a:r>
                  <a:rPr lang="en-US" b="1" dirty="0">
                    <a:solidFill>
                      <a:schemeClr val="accent5">
                        <a:lumMod val="50000"/>
                      </a:schemeClr>
                    </a:solidFill>
                  </a:rPr>
                  <a:t>Areas</a:t>
                </a:r>
              </a:p>
            </p:txBody>
          </p:sp>
          <p:sp>
            <p:nvSpPr>
              <p:cNvPr id="18" name="TextBox 17">
                <a:extLst>
                  <a:ext uri="{FF2B5EF4-FFF2-40B4-BE49-F238E27FC236}">
                    <a16:creationId xmlns:a16="http://schemas.microsoft.com/office/drawing/2014/main" id="{DBE05CEB-A9C1-9B0A-7D17-99561FD7075C}"/>
                  </a:ext>
                </a:extLst>
              </p:cNvPr>
              <p:cNvSpPr txBox="1"/>
              <p:nvPr/>
            </p:nvSpPr>
            <p:spPr>
              <a:xfrm>
                <a:off x="-19249" y="-18733"/>
                <a:ext cx="1112403" cy="923330"/>
              </a:xfrm>
              <a:prstGeom prst="rect">
                <a:avLst/>
              </a:prstGeom>
              <a:noFill/>
            </p:spPr>
            <p:txBody>
              <a:bodyPr wrap="square" rtlCol="0">
                <a:spAutoFit/>
              </a:bodyPr>
              <a:lstStyle/>
              <a:p>
                <a:pPr algn="ctr"/>
                <a:r>
                  <a:rPr lang="en-US" b="1" dirty="0">
                    <a:solidFill>
                      <a:schemeClr val="accent5">
                        <a:lumMod val="50000"/>
                      </a:schemeClr>
                    </a:solidFill>
                  </a:rPr>
                  <a:t>HSR </a:t>
                </a:r>
              </a:p>
              <a:p>
                <a:pPr algn="ctr"/>
                <a:r>
                  <a:rPr lang="en-US" b="1" dirty="0">
                    <a:solidFill>
                      <a:schemeClr val="accent5">
                        <a:lumMod val="50000"/>
                      </a:schemeClr>
                    </a:solidFill>
                  </a:rPr>
                  <a:t>Topic Areas</a:t>
                </a:r>
              </a:p>
            </p:txBody>
          </p:sp>
          <p:sp>
            <p:nvSpPr>
              <p:cNvPr id="19" name="Arrow: Right 18">
                <a:extLst>
                  <a:ext uri="{FF2B5EF4-FFF2-40B4-BE49-F238E27FC236}">
                    <a16:creationId xmlns:a16="http://schemas.microsoft.com/office/drawing/2014/main" id="{57A9DA39-D405-0496-DC54-B335F09C6435}"/>
                  </a:ext>
                </a:extLst>
              </p:cNvPr>
              <p:cNvSpPr/>
              <p:nvPr/>
            </p:nvSpPr>
            <p:spPr>
              <a:xfrm>
                <a:off x="1040507" y="3296809"/>
                <a:ext cx="451199" cy="48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999510E2-7A29-8B13-0604-1039A4F0E78B}"/>
                  </a:ext>
                </a:extLst>
              </p:cNvPr>
              <p:cNvSpPr/>
              <p:nvPr/>
            </p:nvSpPr>
            <p:spPr>
              <a:xfrm>
                <a:off x="948304" y="369393"/>
                <a:ext cx="451199" cy="48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D055E28-25BC-7C5F-2B2F-4C36476C78DF}"/>
                  </a:ext>
                </a:extLst>
              </p:cNvPr>
              <p:cNvCxnSpPr>
                <a:cxnSpLocks/>
              </p:cNvCxnSpPr>
              <p:nvPr/>
            </p:nvCxnSpPr>
            <p:spPr>
              <a:xfrm>
                <a:off x="1534408" y="1154016"/>
                <a:ext cx="0" cy="147481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95ECF11-8A32-5356-0622-112DCE48F592}"/>
                  </a:ext>
                </a:extLst>
              </p:cNvPr>
              <p:cNvSpPr txBox="1"/>
              <p:nvPr/>
            </p:nvSpPr>
            <p:spPr>
              <a:xfrm>
                <a:off x="1625670" y="1179701"/>
                <a:ext cx="1649910" cy="307777"/>
              </a:xfrm>
              <a:prstGeom prst="rect">
                <a:avLst/>
              </a:prstGeom>
              <a:noFill/>
            </p:spPr>
            <p:txBody>
              <a:bodyPr wrap="square" rtlCol="0">
                <a:spAutoFit/>
              </a:bodyPr>
              <a:lstStyle/>
              <a:p>
                <a:r>
                  <a:rPr lang="en-US" sz="1400" dirty="0">
                    <a:latin typeface="+mj-lt"/>
                  </a:rPr>
                  <a:t>Access/Virtual Care</a:t>
                </a:r>
              </a:p>
            </p:txBody>
          </p:sp>
          <p:sp>
            <p:nvSpPr>
              <p:cNvPr id="26" name="TextBox 25">
                <a:extLst>
                  <a:ext uri="{FF2B5EF4-FFF2-40B4-BE49-F238E27FC236}">
                    <a16:creationId xmlns:a16="http://schemas.microsoft.com/office/drawing/2014/main" id="{B58F165F-6035-7B74-0DF6-F99E63D632DA}"/>
                  </a:ext>
                </a:extLst>
              </p:cNvPr>
              <p:cNvSpPr txBox="1"/>
              <p:nvPr/>
            </p:nvSpPr>
            <p:spPr>
              <a:xfrm>
                <a:off x="1617256" y="1441711"/>
                <a:ext cx="1769428" cy="307777"/>
              </a:xfrm>
              <a:prstGeom prst="rect">
                <a:avLst/>
              </a:prstGeom>
              <a:noFill/>
            </p:spPr>
            <p:txBody>
              <a:bodyPr wrap="square" rtlCol="0">
                <a:spAutoFit/>
              </a:bodyPr>
              <a:lstStyle/>
              <a:p>
                <a:r>
                  <a:rPr lang="en-US" sz="1400" dirty="0">
                    <a:latin typeface="+mj-lt"/>
                  </a:rPr>
                  <a:t>Emergency Medicine</a:t>
                </a:r>
              </a:p>
            </p:txBody>
          </p:sp>
          <p:sp>
            <p:nvSpPr>
              <p:cNvPr id="27" name="TextBox 26">
                <a:extLst>
                  <a:ext uri="{FF2B5EF4-FFF2-40B4-BE49-F238E27FC236}">
                    <a16:creationId xmlns:a16="http://schemas.microsoft.com/office/drawing/2014/main" id="{7BE0BD6A-1725-71D0-81C0-EDF14295CDAF}"/>
                  </a:ext>
                </a:extLst>
              </p:cNvPr>
              <p:cNvSpPr txBox="1"/>
              <p:nvPr/>
            </p:nvSpPr>
            <p:spPr>
              <a:xfrm>
                <a:off x="1639181" y="1715306"/>
                <a:ext cx="1769428" cy="307777"/>
              </a:xfrm>
              <a:prstGeom prst="rect">
                <a:avLst/>
              </a:prstGeom>
              <a:noFill/>
            </p:spPr>
            <p:txBody>
              <a:bodyPr wrap="square" rtlCol="0">
                <a:spAutoFit/>
              </a:bodyPr>
              <a:lstStyle/>
              <a:p>
                <a:r>
                  <a:rPr lang="en-US" sz="1400" dirty="0">
                    <a:latin typeface="+mj-lt"/>
                  </a:rPr>
                  <a:t>Women’s Health</a:t>
                </a:r>
              </a:p>
            </p:txBody>
          </p:sp>
        </p:grpSp>
        <p:cxnSp>
          <p:nvCxnSpPr>
            <p:cNvPr id="32" name="Straight Connector 31">
              <a:extLst>
                <a:ext uri="{FF2B5EF4-FFF2-40B4-BE49-F238E27FC236}">
                  <a16:creationId xmlns:a16="http://schemas.microsoft.com/office/drawing/2014/main" id="{DC9D953F-2834-A6C8-1E70-3D70BB79430D}"/>
                </a:ext>
              </a:extLst>
            </p:cNvPr>
            <p:cNvCxnSpPr>
              <a:cxnSpLocks/>
            </p:cNvCxnSpPr>
            <p:nvPr/>
          </p:nvCxnSpPr>
          <p:spPr>
            <a:xfrm>
              <a:off x="1598239" y="1340445"/>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9C37C8-C485-6677-A927-0BC54A7D1002}"/>
                </a:ext>
              </a:extLst>
            </p:cNvPr>
            <p:cNvCxnSpPr>
              <a:cxnSpLocks/>
            </p:cNvCxnSpPr>
            <p:nvPr/>
          </p:nvCxnSpPr>
          <p:spPr>
            <a:xfrm>
              <a:off x="1578079" y="1596810"/>
              <a:ext cx="83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1CDE4B-E318-CD3A-9CD7-0DBF68AC5D7F}"/>
                </a:ext>
              </a:extLst>
            </p:cNvPr>
            <p:cNvCxnSpPr>
              <a:cxnSpLocks/>
            </p:cNvCxnSpPr>
            <p:nvPr/>
          </p:nvCxnSpPr>
          <p:spPr>
            <a:xfrm>
              <a:off x="1589821" y="1874133"/>
              <a:ext cx="7284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277226C7-CE73-1D65-73C3-E7E098687DC5}"/>
              </a:ext>
            </a:extLst>
          </p:cNvPr>
          <p:cNvSpPr txBox="1"/>
          <p:nvPr/>
        </p:nvSpPr>
        <p:spPr>
          <a:xfrm>
            <a:off x="114538" y="0"/>
            <a:ext cx="11954161" cy="830997"/>
          </a:xfrm>
          <a:prstGeom prst="rect">
            <a:avLst/>
          </a:prstGeom>
          <a:noFill/>
        </p:spPr>
        <p:txBody>
          <a:bodyPr wrap="square" lIns="91440" tIns="45720" rIns="91440" bIns="45720" rtlCol="0" anchor="t">
            <a:spAutoFit/>
          </a:bodyPr>
          <a:lstStyle/>
          <a:p>
            <a:pPr algn="ctr"/>
            <a:r>
              <a:rPr lang="en-US" sz="2400" b="1" dirty="0">
                <a:solidFill>
                  <a:schemeClr val="bg1"/>
                </a:solidFill>
                <a:cs typeface="Arial"/>
              </a:rPr>
              <a:t>HSR Strategic Methodology Areas Are Foundational to Current HSR Topics, Quintuple Aim Goals, and VA National Priorities</a:t>
            </a:r>
          </a:p>
        </p:txBody>
      </p:sp>
      <p:cxnSp>
        <p:nvCxnSpPr>
          <p:cNvPr id="47" name="Straight Connector 46">
            <a:extLst>
              <a:ext uri="{FF2B5EF4-FFF2-40B4-BE49-F238E27FC236}">
                <a16:creationId xmlns:a16="http://schemas.microsoft.com/office/drawing/2014/main" id="{F0DC55ED-EE1E-5AA5-B58E-5DB02FB47077}"/>
              </a:ext>
            </a:extLst>
          </p:cNvPr>
          <p:cNvCxnSpPr>
            <a:cxnSpLocks/>
          </p:cNvCxnSpPr>
          <p:nvPr/>
        </p:nvCxnSpPr>
        <p:spPr>
          <a:xfrm>
            <a:off x="3700037" y="2189202"/>
            <a:ext cx="0" cy="1784321"/>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E20C6D8-B5BB-5C24-5CA1-B01AE5CFFA35}"/>
              </a:ext>
            </a:extLst>
          </p:cNvPr>
          <p:cNvSpPr txBox="1"/>
          <p:nvPr/>
        </p:nvSpPr>
        <p:spPr>
          <a:xfrm>
            <a:off x="3825340" y="2157961"/>
            <a:ext cx="1769428" cy="738664"/>
          </a:xfrm>
          <a:prstGeom prst="rect">
            <a:avLst/>
          </a:prstGeom>
          <a:noFill/>
        </p:spPr>
        <p:txBody>
          <a:bodyPr wrap="square" lIns="91440" tIns="45720" rIns="91440" bIns="45720" rtlCol="0" anchor="t">
            <a:spAutoFit/>
          </a:bodyPr>
          <a:lstStyle/>
          <a:p>
            <a:pPr>
              <a:spcAft>
                <a:spcPts val="400"/>
              </a:spcAft>
            </a:pPr>
            <a:r>
              <a:rPr lang="en-US" sz="1400" dirty="0">
                <a:effectLst/>
                <a:latin typeface="+mj-lt"/>
                <a:ea typeface="Arial" panose="020B0604020202020204" pitchFamily="34" charset="0"/>
              </a:rPr>
              <a:t>Primary Care Practice and Complex Chronic</a:t>
            </a:r>
            <a:r>
              <a:rPr lang="en-US" sz="1400" dirty="0">
                <a:latin typeface="+mj-lt"/>
                <a:ea typeface="Arial" panose="020B0604020202020204" pitchFamily="34" charset="0"/>
              </a:rPr>
              <a:t> </a:t>
            </a:r>
            <a:r>
              <a:rPr lang="en-US" sz="1400" dirty="0">
                <a:effectLst/>
                <a:latin typeface="+mj-lt"/>
                <a:ea typeface="Arial" panose="020B0604020202020204" pitchFamily="34" charset="0"/>
              </a:rPr>
              <a:t> </a:t>
            </a:r>
            <a:r>
              <a:rPr lang="en-US" sz="1400" dirty="0">
                <a:latin typeface="+mj-lt"/>
                <a:ea typeface="Arial" panose="020B0604020202020204" pitchFamily="34" charset="0"/>
              </a:rPr>
              <a:t>Disease Care</a:t>
            </a:r>
            <a:endParaRPr lang="en-US" sz="1400" dirty="0">
              <a:effectLst/>
              <a:latin typeface="+mj-lt"/>
              <a:ea typeface="Arial" panose="020B0604020202020204" pitchFamily="34" charset="0"/>
              <a:cs typeface="Calibri Light"/>
            </a:endParaRPr>
          </a:p>
        </p:txBody>
      </p:sp>
      <p:cxnSp>
        <p:nvCxnSpPr>
          <p:cNvPr id="49" name="Straight Connector 48">
            <a:extLst>
              <a:ext uri="{FF2B5EF4-FFF2-40B4-BE49-F238E27FC236}">
                <a16:creationId xmlns:a16="http://schemas.microsoft.com/office/drawing/2014/main" id="{CB3282F1-0BBD-C80A-3C63-D9CFE9A19F87}"/>
              </a:ext>
            </a:extLst>
          </p:cNvPr>
          <p:cNvCxnSpPr>
            <a:cxnSpLocks/>
          </p:cNvCxnSpPr>
          <p:nvPr/>
        </p:nvCxnSpPr>
        <p:spPr>
          <a:xfrm>
            <a:off x="3785136" y="2310794"/>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EDBC3E-A0F8-1011-0C01-F4C31D5C8C72}"/>
              </a:ext>
            </a:extLst>
          </p:cNvPr>
          <p:cNvCxnSpPr>
            <a:cxnSpLocks/>
          </p:cNvCxnSpPr>
          <p:nvPr/>
        </p:nvCxnSpPr>
        <p:spPr>
          <a:xfrm>
            <a:off x="4126490" y="3110460"/>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81EF17-DF97-203A-3E4B-A4E667E53928}"/>
              </a:ext>
            </a:extLst>
          </p:cNvPr>
          <p:cNvSpPr txBox="1"/>
          <p:nvPr/>
        </p:nvSpPr>
        <p:spPr>
          <a:xfrm>
            <a:off x="3828878" y="2905793"/>
            <a:ext cx="1769428" cy="574516"/>
          </a:xfrm>
          <a:prstGeom prst="rect">
            <a:avLst/>
          </a:prstGeom>
          <a:solidFill>
            <a:schemeClr val="accent4">
              <a:lumMod val="20000"/>
              <a:lumOff val="80000"/>
            </a:schemeClr>
          </a:solidFill>
        </p:spPr>
        <p:txBody>
          <a:bodyPr wrap="square" lIns="91440" tIns="45720" rIns="91440" bIns="45720" rtlCol="0" anchor="t">
            <a:spAutoFit/>
          </a:bodyPr>
          <a:lstStyle/>
          <a:p>
            <a:pPr>
              <a:spcAft>
                <a:spcPts val="400"/>
              </a:spcAft>
            </a:pPr>
            <a:r>
              <a:rPr lang="en-US" sz="1400" dirty="0">
                <a:latin typeface="+mj-lt"/>
                <a:ea typeface="Arial" panose="020B0604020202020204" pitchFamily="34" charset="0"/>
              </a:rPr>
              <a:t>Military</a:t>
            </a:r>
            <a:r>
              <a:rPr lang="en-US" sz="1400" dirty="0">
                <a:effectLst/>
                <a:latin typeface="+mj-lt"/>
                <a:ea typeface="Arial" panose="020B0604020202020204" pitchFamily="34" charset="0"/>
              </a:rPr>
              <a:t> </a:t>
            </a:r>
            <a:r>
              <a:rPr lang="en-US" sz="1400" dirty="0">
                <a:latin typeface="+mj-lt"/>
                <a:ea typeface="Arial" panose="020B0604020202020204" pitchFamily="34" charset="0"/>
              </a:rPr>
              <a:t>Exposures</a:t>
            </a:r>
            <a:r>
              <a:rPr lang="en-US" sz="1400" b="1" dirty="0">
                <a:effectLst/>
                <a:latin typeface="+mj-lt"/>
                <a:ea typeface="Arial" panose="020B0604020202020204" pitchFamily="34" charset="0"/>
              </a:rPr>
              <a:t>*‡</a:t>
            </a:r>
          </a:p>
          <a:p>
            <a:pPr>
              <a:spcAft>
                <a:spcPts val="400"/>
              </a:spcAft>
            </a:pPr>
            <a:r>
              <a:rPr lang="en-US" sz="1400" dirty="0">
                <a:latin typeface="Calibri Light"/>
                <a:cs typeface="Calibri Light"/>
              </a:rPr>
              <a:t>Gulf War</a:t>
            </a:r>
            <a:r>
              <a:rPr lang="en-US" sz="1400" b="1" dirty="0">
                <a:latin typeface="Calibri Light"/>
                <a:cs typeface="Calibri Light"/>
              </a:rPr>
              <a:t>*‡</a:t>
            </a:r>
          </a:p>
        </p:txBody>
      </p:sp>
      <p:cxnSp>
        <p:nvCxnSpPr>
          <p:cNvPr id="52" name="Straight Connector 51">
            <a:extLst>
              <a:ext uri="{FF2B5EF4-FFF2-40B4-BE49-F238E27FC236}">
                <a16:creationId xmlns:a16="http://schemas.microsoft.com/office/drawing/2014/main" id="{404B10D0-3D07-DEA5-4162-1B850F0999E8}"/>
              </a:ext>
            </a:extLst>
          </p:cNvPr>
          <p:cNvCxnSpPr>
            <a:cxnSpLocks/>
          </p:cNvCxnSpPr>
          <p:nvPr/>
        </p:nvCxnSpPr>
        <p:spPr>
          <a:xfrm>
            <a:off x="4119397" y="3656263"/>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FA7D659-E9A6-3F81-DCE1-2822B6B61947}"/>
              </a:ext>
            </a:extLst>
          </p:cNvPr>
          <p:cNvSpPr txBox="1"/>
          <p:nvPr/>
        </p:nvSpPr>
        <p:spPr>
          <a:xfrm>
            <a:off x="3842061" y="3519076"/>
            <a:ext cx="1769428" cy="523220"/>
          </a:xfrm>
          <a:prstGeom prst="rect">
            <a:avLst/>
          </a:prstGeom>
          <a:solidFill>
            <a:schemeClr val="accent4">
              <a:lumMod val="20000"/>
              <a:lumOff val="80000"/>
            </a:schemeClr>
          </a:solidFill>
        </p:spPr>
        <p:txBody>
          <a:bodyPr wrap="square" lIns="91440" tIns="45720" rIns="91440" bIns="45720" rtlCol="0" anchor="t">
            <a:spAutoFit/>
          </a:bodyPr>
          <a:lstStyle/>
          <a:p>
            <a:pPr marL="0" marR="0">
              <a:spcBef>
                <a:spcPts val="0"/>
              </a:spcBef>
              <a:spcAft>
                <a:spcPts val="400"/>
              </a:spcAft>
            </a:pPr>
            <a:r>
              <a:rPr lang="en-US" sz="1400" dirty="0">
                <a:effectLst/>
                <a:latin typeface="+mj-lt"/>
                <a:ea typeface="Arial" panose="020B0604020202020204" pitchFamily="34" charset="0"/>
              </a:rPr>
              <a:t>Chronic Pain &amp; Opioid Use Disorders*</a:t>
            </a:r>
            <a:endParaRPr lang="en-US" sz="1400">
              <a:effectLst/>
              <a:latin typeface="+mj-lt"/>
              <a:ea typeface="Arial" panose="020B0604020202020204" pitchFamily="34" charset="0"/>
              <a:cs typeface="Calibri Light"/>
            </a:endParaRPr>
          </a:p>
        </p:txBody>
      </p:sp>
      <p:cxnSp>
        <p:nvCxnSpPr>
          <p:cNvPr id="59" name="Straight Connector 58">
            <a:extLst>
              <a:ext uri="{FF2B5EF4-FFF2-40B4-BE49-F238E27FC236}">
                <a16:creationId xmlns:a16="http://schemas.microsoft.com/office/drawing/2014/main" id="{1DAF9CAE-B19C-20ED-847C-372583C597FD}"/>
              </a:ext>
            </a:extLst>
          </p:cNvPr>
          <p:cNvCxnSpPr>
            <a:cxnSpLocks/>
          </p:cNvCxnSpPr>
          <p:nvPr/>
        </p:nvCxnSpPr>
        <p:spPr>
          <a:xfrm>
            <a:off x="3767408" y="3079884"/>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81CAA7-6D1F-F75B-81B7-7739AF989B12}"/>
              </a:ext>
            </a:extLst>
          </p:cNvPr>
          <p:cNvCxnSpPr>
            <a:cxnSpLocks/>
          </p:cNvCxnSpPr>
          <p:nvPr/>
        </p:nvCxnSpPr>
        <p:spPr>
          <a:xfrm>
            <a:off x="3756775" y="3611514"/>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E8D460A-22A5-3C69-4B35-F313E5FDE29A}"/>
              </a:ext>
            </a:extLst>
          </p:cNvPr>
          <p:cNvCxnSpPr>
            <a:cxnSpLocks/>
          </p:cNvCxnSpPr>
          <p:nvPr/>
        </p:nvCxnSpPr>
        <p:spPr>
          <a:xfrm flipH="1">
            <a:off x="5787563" y="2159965"/>
            <a:ext cx="0" cy="896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965256-D097-FF29-2EF3-67847DD3DE9F}"/>
              </a:ext>
            </a:extLst>
          </p:cNvPr>
          <p:cNvCxnSpPr>
            <a:cxnSpLocks/>
          </p:cNvCxnSpPr>
          <p:nvPr/>
        </p:nvCxnSpPr>
        <p:spPr>
          <a:xfrm>
            <a:off x="5835456" y="2306584"/>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6FD74FA-1455-3C96-2901-FF584031B826}"/>
              </a:ext>
            </a:extLst>
          </p:cNvPr>
          <p:cNvSpPr txBox="1"/>
          <p:nvPr/>
        </p:nvSpPr>
        <p:spPr>
          <a:xfrm>
            <a:off x="5886959" y="2157961"/>
            <a:ext cx="1371802" cy="523220"/>
          </a:xfrm>
          <a:prstGeom prst="rect">
            <a:avLst/>
          </a:prstGeom>
          <a:noFill/>
        </p:spPr>
        <p:txBody>
          <a:bodyPr wrap="square" rtlCol="0">
            <a:spAutoFit/>
          </a:bodyPr>
          <a:lstStyle/>
          <a:p>
            <a:pPr marL="0" marR="0">
              <a:spcBef>
                <a:spcPts val="0"/>
              </a:spcBef>
              <a:spcAft>
                <a:spcPts val="400"/>
              </a:spcAft>
            </a:pPr>
            <a:r>
              <a:rPr lang="en-US" sz="1400" dirty="0">
                <a:effectLst/>
                <a:latin typeface="+mj-lt"/>
                <a:ea typeface="Arial" panose="020B0604020202020204" pitchFamily="34" charset="0"/>
              </a:rPr>
              <a:t>Long-term Care &amp; Aging</a:t>
            </a:r>
          </a:p>
        </p:txBody>
      </p:sp>
      <p:cxnSp>
        <p:nvCxnSpPr>
          <p:cNvPr id="66" name="Straight Connector 65">
            <a:extLst>
              <a:ext uri="{FF2B5EF4-FFF2-40B4-BE49-F238E27FC236}">
                <a16:creationId xmlns:a16="http://schemas.microsoft.com/office/drawing/2014/main" id="{18346A68-6580-4F1C-21D5-6B69A1A2703B}"/>
              </a:ext>
            </a:extLst>
          </p:cNvPr>
          <p:cNvCxnSpPr>
            <a:cxnSpLocks/>
          </p:cNvCxnSpPr>
          <p:nvPr/>
        </p:nvCxnSpPr>
        <p:spPr>
          <a:xfrm>
            <a:off x="7768763" y="2137959"/>
            <a:ext cx="0" cy="1784321"/>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35FDD3E-07FA-9B6D-ABA4-4CC7DE4F92F0}"/>
              </a:ext>
            </a:extLst>
          </p:cNvPr>
          <p:cNvSpPr txBox="1"/>
          <p:nvPr/>
        </p:nvSpPr>
        <p:spPr>
          <a:xfrm>
            <a:off x="7911779" y="2129616"/>
            <a:ext cx="1769428" cy="738664"/>
          </a:xfrm>
          <a:prstGeom prst="rect">
            <a:avLst/>
          </a:prstGeom>
          <a:noFill/>
        </p:spPr>
        <p:txBody>
          <a:bodyPr wrap="square" rtlCol="0">
            <a:spAutoFit/>
          </a:bodyPr>
          <a:lstStyle/>
          <a:p>
            <a:pPr marL="0" marR="0">
              <a:spcBef>
                <a:spcPts val="0"/>
              </a:spcBef>
              <a:spcAft>
                <a:spcPts val="400"/>
              </a:spcAft>
            </a:pPr>
            <a:r>
              <a:rPr lang="en-US" sz="1400" dirty="0">
                <a:effectLst/>
                <a:latin typeface="+mj-lt"/>
                <a:ea typeface="Arial" panose="020B0604020202020204" pitchFamily="34" charset="0"/>
              </a:rPr>
              <a:t>Health Equity &amp; Social Determinants of Health</a:t>
            </a:r>
          </a:p>
        </p:txBody>
      </p:sp>
      <p:cxnSp>
        <p:nvCxnSpPr>
          <p:cNvPr id="68" name="Straight Connector 67">
            <a:extLst>
              <a:ext uri="{FF2B5EF4-FFF2-40B4-BE49-F238E27FC236}">
                <a16:creationId xmlns:a16="http://schemas.microsoft.com/office/drawing/2014/main" id="{051B6399-7965-A01E-A941-EBDA1A9F26C2}"/>
              </a:ext>
            </a:extLst>
          </p:cNvPr>
          <p:cNvCxnSpPr>
            <a:cxnSpLocks/>
          </p:cNvCxnSpPr>
          <p:nvPr/>
        </p:nvCxnSpPr>
        <p:spPr>
          <a:xfrm>
            <a:off x="7859193" y="2299512"/>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68F55DF-27BC-7D2C-2E1A-D665313DFACC}"/>
              </a:ext>
            </a:extLst>
          </p:cNvPr>
          <p:cNvSpPr txBox="1"/>
          <p:nvPr/>
        </p:nvSpPr>
        <p:spPr>
          <a:xfrm>
            <a:off x="7911793" y="2841994"/>
            <a:ext cx="1769428" cy="738664"/>
          </a:xfrm>
          <a:prstGeom prst="rect">
            <a:avLst/>
          </a:prstGeom>
          <a:noFill/>
        </p:spPr>
        <p:txBody>
          <a:bodyPr wrap="square" rtlCol="0">
            <a:spAutoFit/>
          </a:bodyPr>
          <a:lstStyle/>
          <a:p>
            <a:pPr marL="0" marR="0">
              <a:spcBef>
                <a:spcPts val="0"/>
              </a:spcBef>
              <a:spcAft>
                <a:spcPts val="400"/>
              </a:spcAft>
            </a:pPr>
            <a:r>
              <a:rPr lang="en-US" sz="1400" dirty="0">
                <a:effectLst/>
                <a:latin typeface="+mj-lt"/>
                <a:ea typeface="Arial" panose="020B0604020202020204" pitchFamily="34" charset="0"/>
              </a:rPr>
              <a:t>Ending Veteran Homelessness &amp; Housing Insecurity</a:t>
            </a:r>
            <a:r>
              <a:rPr lang="en-US" sz="1400" b="1" dirty="0">
                <a:effectLst/>
                <a:latin typeface="+mj-lt"/>
                <a:ea typeface="Arial" panose="020B0604020202020204" pitchFamily="34" charset="0"/>
              </a:rPr>
              <a:t>‡</a:t>
            </a:r>
          </a:p>
        </p:txBody>
      </p:sp>
      <p:cxnSp>
        <p:nvCxnSpPr>
          <p:cNvPr id="70" name="Straight Connector 69">
            <a:extLst>
              <a:ext uri="{FF2B5EF4-FFF2-40B4-BE49-F238E27FC236}">
                <a16:creationId xmlns:a16="http://schemas.microsoft.com/office/drawing/2014/main" id="{2FCBD70C-80C8-E17F-42C8-E1B7A5860D99}"/>
              </a:ext>
            </a:extLst>
          </p:cNvPr>
          <p:cNvCxnSpPr>
            <a:cxnSpLocks/>
          </p:cNvCxnSpPr>
          <p:nvPr/>
        </p:nvCxnSpPr>
        <p:spPr>
          <a:xfrm>
            <a:off x="7848574" y="3022523"/>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635D5BF-59DD-2CB2-A36D-FC341060C925}"/>
              </a:ext>
            </a:extLst>
          </p:cNvPr>
          <p:cNvSpPr txBox="1"/>
          <p:nvPr/>
        </p:nvSpPr>
        <p:spPr>
          <a:xfrm>
            <a:off x="7859193" y="3578128"/>
            <a:ext cx="1769428" cy="523220"/>
          </a:xfrm>
          <a:prstGeom prst="rect">
            <a:avLst/>
          </a:prstGeom>
          <a:noFill/>
        </p:spPr>
        <p:txBody>
          <a:bodyPr wrap="square" rtlCol="0">
            <a:spAutoFit/>
          </a:bodyPr>
          <a:lstStyle/>
          <a:p>
            <a:pPr marL="0" marR="0">
              <a:spcBef>
                <a:spcPts val="0"/>
              </a:spcBef>
              <a:spcAft>
                <a:spcPts val="400"/>
              </a:spcAft>
            </a:pPr>
            <a:r>
              <a:rPr lang="en-US" sz="1400" dirty="0">
                <a:latin typeface="+mj-lt"/>
                <a:ea typeface="Arial" panose="020B0604020202020204" pitchFamily="34" charset="0"/>
              </a:rPr>
              <a:t>Whole Health &amp; Population Health</a:t>
            </a:r>
            <a:endParaRPr lang="en-US" sz="1400" dirty="0">
              <a:effectLst/>
              <a:latin typeface="+mj-lt"/>
              <a:ea typeface="Arial" panose="020B0604020202020204" pitchFamily="34" charset="0"/>
            </a:endParaRPr>
          </a:p>
        </p:txBody>
      </p:sp>
      <p:cxnSp>
        <p:nvCxnSpPr>
          <p:cNvPr id="72" name="Straight Connector 71">
            <a:extLst>
              <a:ext uri="{FF2B5EF4-FFF2-40B4-BE49-F238E27FC236}">
                <a16:creationId xmlns:a16="http://schemas.microsoft.com/office/drawing/2014/main" id="{1AEC30C4-562A-62F0-76D1-12C3951E9D76}"/>
              </a:ext>
            </a:extLst>
          </p:cNvPr>
          <p:cNvCxnSpPr>
            <a:cxnSpLocks/>
          </p:cNvCxnSpPr>
          <p:nvPr/>
        </p:nvCxnSpPr>
        <p:spPr>
          <a:xfrm>
            <a:off x="7795974" y="3758657"/>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D56A397-28A8-ECF9-F7D5-DED9BAD34AF7}"/>
              </a:ext>
            </a:extLst>
          </p:cNvPr>
          <p:cNvSpPr txBox="1"/>
          <p:nvPr/>
        </p:nvSpPr>
        <p:spPr>
          <a:xfrm>
            <a:off x="9944846" y="2082565"/>
            <a:ext cx="1769428" cy="523220"/>
          </a:xfrm>
          <a:prstGeom prst="rect">
            <a:avLst/>
          </a:prstGeom>
          <a:noFill/>
        </p:spPr>
        <p:txBody>
          <a:bodyPr wrap="square" rtlCol="0">
            <a:spAutoFit/>
          </a:bodyPr>
          <a:lstStyle/>
          <a:p>
            <a:pPr marL="0" marR="0">
              <a:spcBef>
                <a:spcPts val="0"/>
              </a:spcBef>
              <a:spcAft>
                <a:spcPts val="400"/>
              </a:spcAft>
            </a:pPr>
            <a:r>
              <a:rPr lang="en-US" sz="1400" dirty="0">
                <a:effectLst/>
                <a:latin typeface="+mj-lt"/>
                <a:ea typeface="Arial" panose="020B0604020202020204" pitchFamily="34" charset="0"/>
              </a:rPr>
              <a:t>Quality &amp; Safety of Health Care</a:t>
            </a:r>
          </a:p>
        </p:txBody>
      </p:sp>
      <p:cxnSp>
        <p:nvCxnSpPr>
          <p:cNvPr id="75" name="Straight Connector 74">
            <a:extLst>
              <a:ext uri="{FF2B5EF4-FFF2-40B4-BE49-F238E27FC236}">
                <a16:creationId xmlns:a16="http://schemas.microsoft.com/office/drawing/2014/main" id="{AB96C661-EAD2-863C-10AA-8E9F8F46A119}"/>
              </a:ext>
            </a:extLst>
          </p:cNvPr>
          <p:cNvCxnSpPr>
            <a:cxnSpLocks/>
          </p:cNvCxnSpPr>
          <p:nvPr/>
        </p:nvCxnSpPr>
        <p:spPr>
          <a:xfrm>
            <a:off x="9881627" y="2263094"/>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FB7C904-AC6F-A7A7-2E4E-5F765341B85A}"/>
              </a:ext>
            </a:extLst>
          </p:cNvPr>
          <p:cNvSpPr txBox="1"/>
          <p:nvPr/>
        </p:nvSpPr>
        <p:spPr>
          <a:xfrm>
            <a:off x="9939221" y="2586109"/>
            <a:ext cx="1769428" cy="307777"/>
          </a:xfrm>
          <a:prstGeom prst="rect">
            <a:avLst/>
          </a:prstGeom>
          <a:noFill/>
        </p:spPr>
        <p:txBody>
          <a:bodyPr wrap="square" rtlCol="0">
            <a:spAutoFit/>
          </a:bodyPr>
          <a:lstStyle/>
          <a:p>
            <a:pPr marL="0" marR="0">
              <a:spcBef>
                <a:spcPts val="0"/>
              </a:spcBef>
              <a:spcAft>
                <a:spcPts val="400"/>
              </a:spcAft>
            </a:pPr>
            <a:r>
              <a:rPr lang="en-US" sz="1400" dirty="0">
                <a:effectLst/>
                <a:latin typeface="+mj-lt"/>
                <a:ea typeface="Arial" panose="020B0604020202020204" pitchFamily="34" charset="0"/>
              </a:rPr>
              <a:t>Health Care Value</a:t>
            </a:r>
          </a:p>
        </p:txBody>
      </p:sp>
      <p:cxnSp>
        <p:nvCxnSpPr>
          <p:cNvPr id="77" name="Straight Connector 76">
            <a:extLst>
              <a:ext uri="{FF2B5EF4-FFF2-40B4-BE49-F238E27FC236}">
                <a16:creationId xmlns:a16="http://schemas.microsoft.com/office/drawing/2014/main" id="{07150AAF-658E-3134-832F-72741B6CD235}"/>
              </a:ext>
            </a:extLst>
          </p:cNvPr>
          <p:cNvCxnSpPr>
            <a:cxnSpLocks/>
          </p:cNvCxnSpPr>
          <p:nvPr/>
        </p:nvCxnSpPr>
        <p:spPr>
          <a:xfrm>
            <a:off x="9876002" y="2766638"/>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86EC2AA-F7F5-D501-B00A-5024B31E5BCB}"/>
              </a:ext>
            </a:extLst>
          </p:cNvPr>
          <p:cNvCxnSpPr>
            <a:cxnSpLocks/>
          </p:cNvCxnSpPr>
          <p:nvPr/>
        </p:nvCxnSpPr>
        <p:spPr>
          <a:xfrm>
            <a:off x="9825680" y="2157961"/>
            <a:ext cx="0" cy="127103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A0CCBD4-95F8-3427-FFD3-903097F39EDE}"/>
              </a:ext>
            </a:extLst>
          </p:cNvPr>
          <p:cNvSpPr txBox="1"/>
          <p:nvPr/>
        </p:nvSpPr>
        <p:spPr>
          <a:xfrm>
            <a:off x="453930" y="5791707"/>
            <a:ext cx="11128470" cy="338554"/>
          </a:xfrm>
          <a:prstGeom prst="rect">
            <a:avLst/>
          </a:prstGeom>
          <a:noFill/>
        </p:spPr>
        <p:txBody>
          <a:bodyPr wrap="square" rtlCol="0">
            <a:spAutoFit/>
          </a:bodyPr>
          <a:lstStyle/>
          <a:p>
            <a:r>
              <a:rPr lang="en-US" sz="1600" b="1" dirty="0"/>
              <a:t>*New or Planned Actively Managed Portfolios, BP = New ORD Broad Portfolios, MH= Mental Health; </a:t>
            </a:r>
            <a:r>
              <a:rPr lang="en-US" sz="1600" b="1" dirty="0">
                <a:effectLst/>
                <a:latin typeface="+mj-lt"/>
                <a:ea typeface="Arial" panose="020B0604020202020204" pitchFamily="34" charset="0"/>
              </a:rPr>
              <a:t>‡</a:t>
            </a:r>
            <a:r>
              <a:rPr lang="en-US" sz="1600" b="1" dirty="0"/>
              <a:t>VA National Priority Goals</a:t>
            </a:r>
          </a:p>
        </p:txBody>
      </p:sp>
      <p:sp>
        <p:nvSpPr>
          <p:cNvPr id="9" name="Rectangle 8">
            <a:extLst>
              <a:ext uri="{FF2B5EF4-FFF2-40B4-BE49-F238E27FC236}">
                <a16:creationId xmlns:a16="http://schemas.microsoft.com/office/drawing/2014/main" id="{8B188AA4-B6EE-B67A-EE02-124F846A6F1F}"/>
              </a:ext>
            </a:extLst>
          </p:cNvPr>
          <p:cNvSpPr/>
          <p:nvPr/>
        </p:nvSpPr>
        <p:spPr>
          <a:xfrm>
            <a:off x="114538" y="1932028"/>
            <a:ext cx="1509590" cy="21212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0F36255-ED42-AE63-3EFD-C7533B80E9C5}"/>
              </a:ext>
            </a:extLst>
          </p:cNvPr>
          <p:cNvSpPr txBox="1"/>
          <p:nvPr/>
        </p:nvSpPr>
        <p:spPr>
          <a:xfrm>
            <a:off x="119496" y="1984805"/>
            <a:ext cx="1765718" cy="1981143"/>
          </a:xfrm>
          <a:prstGeom prst="rect">
            <a:avLst/>
          </a:prstGeom>
          <a:noFill/>
        </p:spPr>
        <p:txBody>
          <a:bodyPr wrap="square" lIns="91440" tIns="45720" rIns="91440" bIns="45720" rtlCol="0" anchor="t">
            <a:spAutoFit/>
          </a:bodyPr>
          <a:lstStyle/>
          <a:p>
            <a:r>
              <a:rPr lang="en-US" sz="1600" b="1" u="sng" dirty="0">
                <a:solidFill>
                  <a:schemeClr val="accent1">
                    <a:lumMod val="75000"/>
                  </a:schemeClr>
                </a:solidFill>
                <a:effectLst/>
              </a:rPr>
              <a:t>ORD BPs*</a:t>
            </a:r>
          </a:p>
          <a:p>
            <a:r>
              <a:rPr lang="en-US" sz="1600" dirty="0">
                <a:effectLst/>
              </a:rPr>
              <a:t>Brain, Behavior, MH (</a:t>
            </a:r>
            <a:r>
              <a:rPr lang="en-US" sz="1600" i="1" dirty="0">
                <a:effectLst/>
              </a:rPr>
              <a:t>Suicide</a:t>
            </a:r>
            <a:r>
              <a:rPr lang="en-US" sz="1600" i="1" dirty="0">
                <a:latin typeface="Calibri"/>
                <a:cs typeface="Calibri"/>
              </a:rPr>
              <a:t>*</a:t>
            </a:r>
            <a:r>
              <a:rPr lang="en-US" sz="1600" b="1" dirty="0">
                <a:latin typeface="Calibri Light"/>
                <a:cs typeface="Calibri Light"/>
              </a:rPr>
              <a:t>‡</a:t>
            </a:r>
            <a:r>
              <a:rPr lang="en-US" sz="1600" i="1" dirty="0"/>
              <a:t>,</a:t>
            </a:r>
            <a:r>
              <a:rPr lang="en-US" sz="1600" i="1" dirty="0">
                <a:effectLst/>
              </a:rPr>
              <a:t> TBI</a:t>
            </a:r>
            <a:r>
              <a:rPr lang="en-US" sz="1600" i="1" dirty="0"/>
              <a:t>*</a:t>
            </a:r>
            <a:r>
              <a:rPr lang="en-US" sz="1600" dirty="0"/>
              <a:t>)</a:t>
            </a:r>
            <a:endParaRPr lang="en-US" sz="1600" dirty="0">
              <a:effectLst/>
              <a:cs typeface="Calibri"/>
            </a:endParaRPr>
          </a:p>
          <a:p>
            <a:endParaRPr lang="en-US" sz="600" dirty="0">
              <a:effectLst/>
            </a:endParaRPr>
          </a:p>
          <a:p>
            <a:r>
              <a:rPr lang="en-US" sz="1600" dirty="0">
                <a:effectLst/>
              </a:rPr>
              <a:t>Functional Rehabilitation</a:t>
            </a:r>
          </a:p>
          <a:p>
            <a:endParaRPr lang="en-US" sz="400" dirty="0"/>
          </a:p>
          <a:p>
            <a:r>
              <a:rPr lang="en-US" sz="1600" dirty="0">
                <a:effectLst/>
              </a:rPr>
              <a:t>Medical/Aging</a:t>
            </a:r>
            <a:endParaRPr lang="en-US" sz="1600" dirty="0"/>
          </a:p>
        </p:txBody>
      </p:sp>
      <p:sp>
        <p:nvSpPr>
          <p:cNvPr id="21" name="TextBox 20">
            <a:extLst>
              <a:ext uri="{FF2B5EF4-FFF2-40B4-BE49-F238E27FC236}">
                <a16:creationId xmlns:a16="http://schemas.microsoft.com/office/drawing/2014/main" id="{2235704F-C52E-38F6-EBCD-F6253134F872}"/>
              </a:ext>
            </a:extLst>
          </p:cNvPr>
          <p:cNvSpPr txBox="1"/>
          <p:nvPr/>
        </p:nvSpPr>
        <p:spPr>
          <a:xfrm>
            <a:off x="9950765" y="2976260"/>
            <a:ext cx="1870470" cy="523220"/>
          </a:xfrm>
          <a:prstGeom prst="rect">
            <a:avLst/>
          </a:prstGeom>
          <a:solidFill>
            <a:schemeClr val="accent4"/>
          </a:solidFill>
        </p:spPr>
        <p:txBody>
          <a:bodyPr wrap="square" lIns="91440" tIns="45720" rIns="91440" bIns="45720" rtlCol="0" anchor="t">
            <a:spAutoFit/>
          </a:bodyPr>
          <a:lstStyle/>
          <a:p>
            <a:pPr>
              <a:spcAft>
                <a:spcPts val="400"/>
              </a:spcAft>
            </a:pPr>
            <a:r>
              <a:rPr lang="en-US" sz="1400" dirty="0">
                <a:latin typeface="+mj-lt"/>
                <a:ea typeface="Arial" panose="020B0604020202020204" pitchFamily="34" charset="0"/>
              </a:rPr>
              <a:t>Pandemic Responses &amp; Infectious Diseases*</a:t>
            </a:r>
            <a:endParaRPr lang="en-US" sz="1400" dirty="0">
              <a:effectLst/>
              <a:latin typeface="+mj-lt"/>
              <a:ea typeface="Arial" panose="020B0604020202020204" pitchFamily="34" charset="0"/>
            </a:endParaRPr>
          </a:p>
        </p:txBody>
      </p:sp>
      <p:cxnSp>
        <p:nvCxnSpPr>
          <p:cNvPr id="23" name="Straight Connector 22">
            <a:extLst>
              <a:ext uri="{FF2B5EF4-FFF2-40B4-BE49-F238E27FC236}">
                <a16:creationId xmlns:a16="http://schemas.microsoft.com/office/drawing/2014/main" id="{F17A6399-F726-8579-141A-576B069ED65E}"/>
              </a:ext>
            </a:extLst>
          </p:cNvPr>
          <p:cNvCxnSpPr>
            <a:cxnSpLocks/>
          </p:cNvCxnSpPr>
          <p:nvPr/>
        </p:nvCxnSpPr>
        <p:spPr>
          <a:xfrm>
            <a:off x="9866380" y="3148487"/>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108FFB52-0EBA-99CB-B59F-A59323A72A1B}"/>
              </a:ext>
            </a:extLst>
          </p:cNvPr>
          <p:cNvSpPr/>
          <p:nvPr/>
        </p:nvSpPr>
        <p:spPr>
          <a:xfrm rot="5400000">
            <a:off x="5637820" y="-772690"/>
            <a:ext cx="480522" cy="1140864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a:extLst>
              <a:ext uri="{FF2B5EF4-FFF2-40B4-BE49-F238E27FC236}">
                <a16:creationId xmlns:a16="http://schemas.microsoft.com/office/drawing/2014/main" id="{8BA01A91-9EBA-2BE2-2747-8B5C4AF1D324}"/>
              </a:ext>
            </a:extLst>
          </p:cNvPr>
          <p:cNvSpPr txBox="1"/>
          <p:nvPr/>
        </p:nvSpPr>
        <p:spPr>
          <a:xfrm>
            <a:off x="453929" y="5440614"/>
            <a:ext cx="11057835" cy="369332"/>
          </a:xfrm>
          <a:prstGeom prst="rect">
            <a:avLst/>
          </a:prstGeom>
          <a:noFill/>
        </p:spPr>
        <p:txBody>
          <a:bodyPr wrap="none" rtlCol="0">
            <a:spAutoFit/>
          </a:bodyPr>
          <a:lstStyle/>
          <a:p>
            <a:r>
              <a:rPr lang="en-US" b="1" dirty="0"/>
              <a:t>Veteran Quintuple Aim Goals: improve outcomes, increase access, ensure equity, decrease cost, support workforce</a:t>
            </a:r>
          </a:p>
        </p:txBody>
      </p:sp>
      <p:sp>
        <p:nvSpPr>
          <p:cNvPr id="33" name="Arrow: Left-Right 32">
            <a:extLst>
              <a:ext uri="{FF2B5EF4-FFF2-40B4-BE49-F238E27FC236}">
                <a16:creationId xmlns:a16="http://schemas.microsoft.com/office/drawing/2014/main" id="{86FED540-9F3E-1542-F797-D1BFF3AA763A}"/>
              </a:ext>
            </a:extLst>
          </p:cNvPr>
          <p:cNvSpPr/>
          <p:nvPr/>
        </p:nvSpPr>
        <p:spPr>
          <a:xfrm>
            <a:off x="453929" y="4879512"/>
            <a:ext cx="10941945" cy="572237"/>
          </a:xfrm>
          <a:prstGeom prst="leftRightArrow">
            <a:avLst/>
          </a:prstGeom>
          <a:solidFill>
            <a:srgbClr val="D2A6BF"/>
          </a:solidFill>
          <a:ln>
            <a:solidFill>
              <a:srgbClr val="D2A6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96D37EE-32FA-D37C-48A7-3D5686C5D5BE}"/>
              </a:ext>
            </a:extLst>
          </p:cNvPr>
          <p:cNvSpPr txBox="1"/>
          <p:nvPr/>
        </p:nvSpPr>
        <p:spPr>
          <a:xfrm>
            <a:off x="928554" y="4978943"/>
            <a:ext cx="10255885" cy="369332"/>
          </a:xfrm>
          <a:prstGeom prst="rect">
            <a:avLst/>
          </a:prstGeom>
          <a:noFill/>
        </p:spPr>
        <p:txBody>
          <a:bodyPr wrap="none" rtlCol="0">
            <a:spAutoFit/>
          </a:bodyPr>
          <a:lstStyle/>
          <a:p>
            <a:r>
              <a:rPr lang="en-US" b="1" dirty="0"/>
              <a:t>VA Priority Goals</a:t>
            </a:r>
            <a:r>
              <a:rPr lang="en-US" sz="1800" b="1" dirty="0">
                <a:effectLst/>
                <a:latin typeface="+mj-lt"/>
                <a:ea typeface="Arial" panose="020B0604020202020204" pitchFamily="34" charset="0"/>
              </a:rPr>
              <a:t>‡</a:t>
            </a:r>
            <a:r>
              <a:rPr lang="en-US" b="1" dirty="0"/>
              <a:t>: Workforce, Connect Veterans to soonest/best care, Promote culture of safety/learning</a:t>
            </a:r>
          </a:p>
        </p:txBody>
      </p:sp>
      <p:sp>
        <p:nvSpPr>
          <p:cNvPr id="3" name="TextBox 2">
            <a:extLst>
              <a:ext uri="{FF2B5EF4-FFF2-40B4-BE49-F238E27FC236}">
                <a16:creationId xmlns:a16="http://schemas.microsoft.com/office/drawing/2014/main" id="{7F76B3FA-571A-DDEF-1E6F-74AB0FFB4D19}"/>
              </a:ext>
            </a:extLst>
          </p:cNvPr>
          <p:cNvSpPr txBox="1"/>
          <p:nvPr/>
        </p:nvSpPr>
        <p:spPr>
          <a:xfrm>
            <a:off x="1883329" y="3034925"/>
            <a:ext cx="1769428" cy="307777"/>
          </a:xfrm>
          <a:prstGeom prst="rect">
            <a:avLst/>
          </a:prstGeom>
          <a:noFill/>
        </p:spPr>
        <p:txBody>
          <a:bodyPr wrap="square" rtlCol="0">
            <a:spAutoFit/>
          </a:bodyPr>
          <a:lstStyle/>
          <a:p>
            <a:r>
              <a:rPr lang="en-US" sz="1400" dirty="0">
                <a:latin typeface="+mj-lt"/>
              </a:rPr>
              <a:t>Rural Health</a:t>
            </a:r>
          </a:p>
        </p:txBody>
      </p:sp>
      <p:sp>
        <p:nvSpPr>
          <p:cNvPr id="24" name="TextBox 23">
            <a:extLst>
              <a:ext uri="{FF2B5EF4-FFF2-40B4-BE49-F238E27FC236}">
                <a16:creationId xmlns:a16="http://schemas.microsoft.com/office/drawing/2014/main" id="{467909BF-0C71-FEDC-7B9C-E6E3274CD19A}"/>
              </a:ext>
            </a:extLst>
          </p:cNvPr>
          <p:cNvSpPr txBox="1"/>
          <p:nvPr/>
        </p:nvSpPr>
        <p:spPr>
          <a:xfrm>
            <a:off x="1858936" y="3280019"/>
            <a:ext cx="1769428" cy="307777"/>
          </a:xfrm>
          <a:prstGeom prst="rect">
            <a:avLst/>
          </a:prstGeom>
          <a:noFill/>
        </p:spPr>
        <p:txBody>
          <a:bodyPr wrap="square" rtlCol="0">
            <a:spAutoFit/>
          </a:bodyPr>
          <a:lstStyle/>
          <a:p>
            <a:r>
              <a:rPr lang="en-US" sz="1400" dirty="0">
                <a:latin typeface="+mj-lt"/>
              </a:rPr>
              <a:t>Community Care</a:t>
            </a:r>
          </a:p>
        </p:txBody>
      </p:sp>
      <p:cxnSp>
        <p:nvCxnSpPr>
          <p:cNvPr id="42" name="Straight Connector 41">
            <a:extLst>
              <a:ext uri="{FF2B5EF4-FFF2-40B4-BE49-F238E27FC236}">
                <a16:creationId xmlns:a16="http://schemas.microsoft.com/office/drawing/2014/main" id="{6E0B694C-3225-697F-4534-22C45A575C03}"/>
              </a:ext>
            </a:extLst>
          </p:cNvPr>
          <p:cNvCxnSpPr>
            <a:cxnSpLocks/>
          </p:cNvCxnSpPr>
          <p:nvPr/>
        </p:nvCxnSpPr>
        <p:spPr>
          <a:xfrm>
            <a:off x="1835167" y="3167403"/>
            <a:ext cx="72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94EAE0-9AEB-5ACD-49BA-722763E90CD6}"/>
              </a:ext>
            </a:extLst>
          </p:cNvPr>
          <p:cNvCxnSpPr>
            <a:cxnSpLocks/>
          </p:cNvCxnSpPr>
          <p:nvPr/>
        </p:nvCxnSpPr>
        <p:spPr>
          <a:xfrm>
            <a:off x="1837923" y="3429000"/>
            <a:ext cx="7284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50C48F-BAB5-45F0-6A51-0CDDB7B91CAF}"/>
              </a:ext>
            </a:extLst>
          </p:cNvPr>
          <p:cNvSpPr txBox="1"/>
          <p:nvPr/>
        </p:nvSpPr>
        <p:spPr>
          <a:xfrm>
            <a:off x="5936048" y="2771542"/>
            <a:ext cx="1768112" cy="523220"/>
          </a:xfrm>
          <a:prstGeom prst="rect">
            <a:avLst/>
          </a:prstGeom>
          <a:solidFill>
            <a:schemeClr val="accent4"/>
          </a:solidFill>
        </p:spPr>
        <p:txBody>
          <a:bodyPr wrap="square" lIns="91440" tIns="45720" rIns="91440" bIns="45720" rtlCol="0" anchor="t">
            <a:spAutoFit/>
          </a:bodyPr>
          <a:lstStyle/>
          <a:p>
            <a:pPr>
              <a:spcAft>
                <a:spcPts val="400"/>
              </a:spcAft>
            </a:pPr>
            <a:r>
              <a:rPr lang="en-US" sz="1400" dirty="0">
                <a:latin typeface="+mj-lt"/>
                <a:ea typeface="Arial" panose="020B0604020202020204" pitchFamily="34" charset="0"/>
              </a:rPr>
              <a:t>Alzheimer's &amp; Related Dementias*</a:t>
            </a:r>
            <a:endParaRPr lang="en-US" sz="1400" dirty="0">
              <a:effectLst/>
              <a:latin typeface="+mj-lt"/>
              <a:ea typeface="Arial" panose="020B0604020202020204" pitchFamily="34" charset="0"/>
            </a:endParaRPr>
          </a:p>
        </p:txBody>
      </p:sp>
      <p:cxnSp>
        <p:nvCxnSpPr>
          <p:cNvPr id="40" name="Straight Connector 39">
            <a:extLst>
              <a:ext uri="{FF2B5EF4-FFF2-40B4-BE49-F238E27FC236}">
                <a16:creationId xmlns:a16="http://schemas.microsoft.com/office/drawing/2014/main" id="{EBA6FB70-D830-9992-EAD8-527028B48FD8}"/>
              </a:ext>
            </a:extLst>
          </p:cNvPr>
          <p:cNvCxnSpPr>
            <a:cxnSpLocks/>
          </p:cNvCxnSpPr>
          <p:nvPr/>
        </p:nvCxnSpPr>
        <p:spPr>
          <a:xfrm>
            <a:off x="5820926" y="3004554"/>
            <a:ext cx="728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2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a:xfrm>
            <a:off x="0" y="118875"/>
            <a:ext cx="11993880" cy="752929"/>
          </a:xfrm>
        </p:spPr>
        <p:txBody>
          <a:bodyPr/>
          <a:lstStyle/>
          <a:p>
            <a:pPr algn="ctr"/>
            <a:r>
              <a:rPr lang="en-US" dirty="0">
                <a:latin typeface="+mn-lt"/>
              </a:rPr>
              <a:t>HSR Strategic Methodology Areas Enhance HSR Topics</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414793" y="871804"/>
            <a:ext cx="11579087" cy="4818857"/>
          </a:xfrm>
        </p:spPr>
        <p:txBody>
          <a:bodyPr vert="horz" lIns="91440" tIns="45720" rIns="91440" bIns="45720" rtlCol="0" anchor="t">
            <a:noAutofit/>
          </a:bodyPr>
          <a:lstStyle/>
          <a:p>
            <a:pPr marL="0" indent="0">
              <a:spcBef>
                <a:spcPts val="0"/>
              </a:spcBef>
              <a:buNone/>
            </a:pPr>
            <a:r>
              <a:rPr lang="en-US" b="1" u="sng" dirty="0">
                <a:solidFill>
                  <a:schemeClr val="accent1">
                    <a:lumMod val="75000"/>
                  </a:schemeClr>
                </a:solidFill>
              </a:rPr>
              <a:t>HSR topics can encompass more than one strategic methodology area</a:t>
            </a:r>
            <a:endParaRPr lang="en-US" b="1" dirty="0">
              <a:solidFill>
                <a:schemeClr val="accent1">
                  <a:lumMod val="75000"/>
                </a:schemeClr>
              </a:solidFill>
            </a:endParaRPr>
          </a:p>
          <a:p>
            <a:pPr>
              <a:spcBef>
                <a:spcPts val="0"/>
              </a:spcBef>
            </a:pPr>
            <a:r>
              <a:rPr lang="en-US" sz="2000" dirty="0"/>
              <a:t>Health Care System Organization and Delivery (Access, Emergency Medicine, Women’s Health)</a:t>
            </a:r>
          </a:p>
          <a:p>
            <a:pPr>
              <a:spcBef>
                <a:spcPts val="0"/>
              </a:spcBef>
            </a:pPr>
            <a:r>
              <a:rPr lang="en-US" sz="2000" dirty="0"/>
              <a:t>Mental and Behavioral Health, including Suicide Prevention</a:t>
            </a:r>
          </a:p>
          <a:p>
            <a:pPr>
              <a:spcBef>
                <a:spcPts val="0"/>
              </a:spcBef>
            </a:pPr>
            <a:r>
              <a:rPr lang="en-US" sz="2000" dirty="0"/>
              <a:t>Health Care and Clinical Management (Primary Care Practice and Complex Chronic Disease Management, Disabilities and Military Exposures, Opioid/Pain)</a:t>
            </a:r>
          </a:p>
          <a:p>
            <a:pPr>
              <a:spcBef>
                <a:spcPts val="0"/>
              </a:spcBef>
            </a:pPr>
            <a:r>
              <a:rPr lang="en-US" sz="2000" dirty="0"/>
              <a:t>Long-Term Care, Aging &amp; Support Services</a:t>
            </a:r>
          </a:p>
          <a:p>
            <a:pPr>
              <a:spcBef>
                <a:spcPts val="0"/>
              </a:spcBef>
            </a:pPr>
            <a:r>
              <a:rPr lang="en-US" sz="2000" dirty="0"/>
              <a:t>Behavioral, Social &amp; Cultural Determinants (Health Equity, Whole Health)</a:t>
            </a:r>
          </a:p>
          <a:p>
            <a:pPr>
              <a:spcBef>
                <a:spcPts val="0"/>
              </a:spcBef>
            </a:pPr>
            <a:r>
              <a:rPr lang="en-US" sz="2000" dirty="0"/>
              <a:t>Quality, Safety &amp; Value</a:t>
            </a:r>
            <a:br>
              <a:rPr lang="en-US" sz="2000" dirty="0"/>
            </a:br>
            <a:endParaRPr lang="en-US" sz="2000" dirty="0"/>
          </a:p>
          <a:p>
            <a:pPr marL="0" indent="0">
              <a:spcBef>
                <a:spcPts val="0"/>
              </a:spcBef>
              <a:buNone/>
            </a:pPr>
            <a:r>
              <a:rPr lang="en-US" b="1" u="sng" dirty="0">
                <a:solidFill>
                  <a:schemeClr val="accent1">
                    <a:lumMod val="75000"/>
                  </a:schemeClr>
                </a:solidFill>
              </a:rPr>
              <a:t>Strategic methodology areas, VA priorities also inform expanded HSR topics</a:t>
            </a:r>
            <a:endParaRPr lang="en-US" b="1" dirty="0">
              <a:solidFill>
                <a:schemeClr val="accent1">
                  <a:lumMod val="75000"/>
                </a:schemeClr>
              </a:solidFill>
            </a:endParaRPr>
          </a:p>
          <a:p>
            <a:pPr>
              <a:spcBef>
                <a:spcPts val="0"/>
              </a:spcBef>
            </a:pPr>
            <a:r>
              <a:rPr lang="en-US" sz="2000" dirty="0"/>
              <a:t>Homelessness, housing and economic security (Reduce Veteran homelessness)</a:t>
            </a:r>
          </a:p>
          <a:p>
            <a:pPr>
              <a:spcBef>
                <a:spcPts val="0"/>
              </a:spcBef>
            </a:pPr>
            <a:r>
              <a:rPr lang="en-US" sz="2000" dirty="0"/>
              <a:t>Workforce (Hire faster and more competitively, practitioner experience and well-being)</a:t>
            </a:r>
          </a:p>
          <a:p>
            <a:pPr>
              <a:spcBef>
                <a:spcPts val="0"/>
              </a:spcBef>
            </a:pPr>
            <a:r>
              <a:rPr lang="en-US" sz="2000" dirty="0"/>
              <a:t>High reliability (Culture of safety, learning, and knowledge translation)</a:t>
            </a:r>
          </a:p>
          <a:p>
            <a:pPr>
              <a:spcBef>
                <a:spcPts val="0"/>
              </a:spcBef>
            </a:pPr>
            <a:r>
              <a:rPr lang="en-US" sz="2000" dirty="0"/>
              <a:t>Policy, e.g., Veterans benefits and impact on health and social determinants (VA Strategic Plan focus)</a:t>
            </a:r>
          </a:p>
          <a:p>
            <a:pPr>
              <a:spcBef>
                <a:spcPts val="0"/>
              </a:spcBef>
            </a:pPr>
            <a:endParaRPr lang="en-US" sz="2000" dirty="0"/>
          </a:p>
          <a:p>
            <a:pPr>
              <a:spcBef>
                <a:spcPts val="0"/>
              </a:spcBef>
            </a:pPr>
            <a:endParaRPr lang="en-US" sz="1800" dirty="0"/>
          </a:p>
        </p:txBody>
      </p:sp>
    </p:spTree>
    <p:extLst>
      <p:ext uri="{BB962C8B-B14F-4D97-AF65-F5344CB8AC3E}">
        <p14:creationId xmlns:p14="http://schemas.microsoft.com/office/powerpoint/2010/main" val="173112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6254-A1B2-6137-B634-91DF8D9C7C9E}"/>
              </a:ext>
            </a:extLst>
          </p:cNvPr>
          <p:cNvSpPr>
            <a:spLocks noGrp="1"/>
          </p:cNvSpPr>
          <p:nvPr>
            <p:ph type="title"/>
          </p:nvPr>
        </p:nvSpPr>
        <p:spPr>
          <a:xfrm>
            <a:off x="838204" y="118876"/>
            <a:ext cx="10515600" cy="602654"/>
          </a:xfrm>
        </p:spPr>
        <p:txBody>
          <a:bodyPr/>
          <a:lstStyle/>
          <a:p>
            <a:pPr algn="ctr"/>
            <a:r>
              <a:rPr lang="en-US" sz="3200" dirty="0">
                <a:latin typeface="+mn-lt"/>
              </a:rPr>
              <a:t>Veteran Quintuple Aim Goals &amp; HSR Strategic Methodology Encompass Current HSR Topics</a:t>
            </a:r>
            <a:endParaRPr lang="en-US" sz="3200" i="1" dirty="0">
              <a:latin typeface="+mn-lt"/>
            </a:endParaRPr>
          </a:p>
        </p:txBody>
      </p:sp>
      <p:sp>
        <p:nvSpPr>
          <p:cNvPr id="5" name="Slide Number Placeholder 4">
            <a:extLst>
              <a:ext uri="{FF2B5EF4-FFF2-40B4-BE49-F238E27FC236}">
                <a16:creationId xmlns:a16="http://schemas.microsoft.com/office/drawing/2014/main" id="{B7BC3EFC-F95A-4942-9387-91A918643E42}"/>
              </a:ext>
            </a:extLst>
          </p:cNvPr>
          <p:cNvSpPr>
            <a:spLocks noGrp="1"/>
          </p:cNvSpPr>
          <p:nvPr>
            <p:ph type="sldNum" sz="quarter" idx="12"/>
          </p:nvPr>
        </p:nvSpPr>
        <p:spPr/>
        <p:txBody>
          <a:bodyPr/>
          <a:lstStyle/>
          <a:p>
            <a:fld id="{670A9334-4E67-F94F-A05E-0CE8B74A054E}" type="slidenum">
              <a:rPr lang="en-US" smtClean="0"/>
              <a:t>27</a:t>
            </a:fld>
            <a:endParaRPr lang="en-US" dirty="0"/>
          </a:p>
        </p:txBody>
      </p:sp>
      <p:sp>
        <p:nvSpPr>
          <p:cNvPr id="9" name="Oval 8">
            <a:extLst>
              <a:ext uri="{FF2B5EF4-FFF2-40B4-BE49-F238E27FC236}">
                <a16:creationId xmlns:a16="http://schemas.microsoft.com/office/drawing/2014/main" id="{3EEA0CFD-6D80-6F31-E549-13976D231FAC}"/>
              </a:ext>
            </a:extLst>
          </p:cNvPr>
          <p:cNvSpPr/>
          <p:nvPr/>
        </p:nvSpPr>
        <p:spPr>
          <a:xfrm>
            <a:off x="2484891" y="1531314"/>
            <a:ext cx="7596138" cy="402039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238E96F-B1C0-037A-A05F-C97CE4900A2E}"/>
              </a:ext>
            </a:extLst>
          </p:cNvPr>
          <p:cNvSpPr/>
          <p:nvPr/>
        </p:nvSpPr>
        <p:spPr>
          <a:xfrm>
            <a:off x="740231" y="962934"/>
            <a:ext cx="10983681" cy="50822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393AD91-FEFD-5B60-2233-27B81E5A0A22}"/>
              </a:ext>
            </a:extLst>
          </p:cNvPr>
          <p:cNvSpPr txBox="1"/>
          <p:nvPr/>
        </p:nvSpPr>
        <p:spPr>
          <a:xfrm>
            <a:off x="4336409" y="1668427"/>
            <a:ext cx="4101737" cy="369332"/>
          </a:xfrm>
          <a:prstGeom prst="rect">
            <a:avLst/>
          </a:prstGeom>
          <a:noFill/>
        </p:spPr>
        <p:txBody>
          <a:bodyPr wrap="square" rtlCol="0">
            <a:spAutoFit/>
          </a:bodyPr>
          <a:lstStyle/>
          <a:p>
            <a:pPr algn="ctr"/>
            <a:r>
              <a:rPr lang="en-US" b="1" u="sng" dirty="0"/>
              <a:t>HSR Strategic Methodology</a:t>
            </a:r>
          </a:p>
        </p:txBody>
      </p:sp>
      <p:sp>
        <p:nvSpPr>
          <p:cNvPr id="12" name="TextBox 11">
            <a:extLst>
              <a:ext uri="{FF2B5EF4-FFF2-40B4-BE49-F238E27FC236}">
                <a16:creationId xmlns:a16="http://schemas.microsoft.com/office/drawing/2014/main" id="{70EE7763-AA31-A117-86BD-0A33ED649506}"/>
              </a:ext>
            </a:extLst>
          </p:cNvPr>
          <p:cNvSpPr txBox="1"/>
          <p:nvPr/>
        </p:nvSpPr>
        <p:spPr>
          <a:xfrm>
            <a:off x="4279175" y="1059637"/>
            <a:ext cx="4101737" cy="369332"/>
          </a:xfrm>
          <a:prstGeom prst="rect">
            <a:avLst/>
          </a:prstGeom>
          <a:noFill/>
        </p:spPr>
        <p:txBody>
          <a:bodyPr wrap="square" rtlCol="0">
            <a:spAutoFit/>
          </a:bodyPr>
          <a:lstStyle/>
          <a:p>
            <a:pPr algn="ctr"/>
            <a:r>
              <a:rPr lang="en-US" b="1" u="sng" dirty="0"/>
              <a:t>Veteran-focused Quintuple Aim Goals</a:t>
            </a:r>
          </a:p>
        </p:txBody>
      </p:sp>
      <p:sp>
        <p:nvSpPr>
          <p:cNvPr id="13" name="Rectangle: Rounded Corners 12">
            <a:extLst>
              <a:ext uri="{FF2B5EF4-FFF2-40B4-BE49-F238E27FC236}">
                <a16:creationId xmlns:a16="http://schemas.microsoft.com/office/drawing/2014/main" id="{A04BFB9E-F954-7491-5CDA-78D55F5C4028}"/>
              </a:ext>
            </a:extLst>
          </p:cNvPr>
          <p:cNvSpPr/>
          <p:nvPr/>
        </p:nvSpPr>
        <p:spPr>
          <a:xfrm>
            <a:off x="4382586" y="2463500"/>
            <a:ext cx="3801291" cy="24938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4330EC9-F12A-C17E-D913-2FEB9728E76A}"/>
              </a:ext>
            </a:extLst>
          </p:cNvPr>
          <p:cNvSpPr txBox="1"/>
          <p:nvPr/>
        </p:nvSpPr>
        <p:spPr>
          <a:xfrm>
            <a:off x="1048521" y="1885797"/>
            <a:ext cx="2669181" cy="646331"/>
          </a:xfrm>
          <a:prstGeom prst="rect">
            <a:avLst/>
          </a:prstGeom>
          <a:noFill/>
        </p:spPr>
        <p:txBody>
          <a:bodyPr wrap="square" rtlCol="0">
            <a:spAutoFit/>
          </a:bodyPr>
          <a:lstStyle/>
          <a:p>
            <a:pPr algn="ctr"/>
            <a:r>
              <a:rPr lang="en-US" dirty="0"/>
              <a:t>Improve </a:t>
            </a:r>
          </a:p>
          <a:p>
            <a:pPr algn="ctr"/>
            <a:r>
              <a:rPr lang="en-US" dirty="0"/>
              <a:t>Outcomes</a:t>
            </a:r>
          </a:p>
        </p:txBody>
      </p:sp>
      <p:sp>
        <p:nvSpPr>
          <p:cNvPr id="15" name="TextBox 14">
            <a:extLst>
              <a:ext uri="{FF2B5EF4-FFF2-40B4-BE49-F238E27FC236}">
                <a16:creationId xmlns:a16="http://schemas.microsoft.com/office/drawing/2014/main" id="{AEBB1C46-CB51-DF72-5396-021D2E660482}"/>
              </a:ext>
            </a:extLst>
          </p:cNvPr>
          <p:cNvSpPr txBox="1"/>
          <p:nvPr/>
        </p:nvSpPr>
        <p:spPr>
          <a:xfrm flipH="1">
            <a:off x="9998767" y="3951624"/>
            <a:ext cx="1299091" cy="646331"/>
          </a:xfrm>
          <a:prstGeom prst="rect">
            <a:avLst/>
          </a:prstGeom>
          <a:noFill/>
        </p:spPr>
        <p:txBody>
          <a:bodyPr wrap="square" rtlCol="0">
            <a:spAutoFit/>
          </a:bodyPr>
          <a:lstStyle/>
          <a:p>
            <a:pPr algn="ctr"/>
            <a:r>
              <a:rPr lang="en-US" dirty="0"/>
              <a:t>Ensure Equity</a:t>
            </a:r>
          </a:p>
        </p:txBody>
      </p:sp>
      <p:sp>
        <p:nvSpPr>
          <p:cNvPr id="16" name="TextBox 15">
            <a:extLst>
              <a:ext uri="{FF2B5EF4-FFF2-40B4-BE49-F238E27FC236}">
                <a16:creationId xmlns:a16="http://schemas.microsoft.com/office/drawing/2014/main" id="{DE6F0E33-CD64-5ADE-173E-46E162E46F33}"/>
              </a:ext>
            </a:extLst>
          </p:cNvPr>
          <p:cNvSpPr txBox="1"/>
          <p:nvPr/>
        </p:nvSpPr>
        <p:spPr>
          <a:xfrm>
            <a:off x="891007" y="4085128"/>
            <a:ext cx="2427510" cy="646331"/>
          </a:xfrm>
          <a:prstGeom prst="rect">
            <a:avLst/>
          </a:prstGeom>
          <a:noFill/>
        </p:spPr>
        <p:txBody>
          <a:bodyPr wrap="square" rtlCol="0">
            <a:spAutoFit/>
          </a:bodyPr>
          <a:lstStyle/>
          <a:p>
            <a:pPr algn="ctr"/>
            <a:r>
              <a:rPr lang="en-US" dirty="0"/>
              <a:t>Support </a:t>
            </a:r>
          </a:p>
          <a:p>
            <a:pPr algn="ctr"/>
            <a:r>
              <a:rPr lang="en-US" dirty="0"/>
              <a:t>Workforce</a:t>
            </a:r>
          </a:p>
        </p:txBody>
      </p:sp>
      <p:sp>
        <p:nvSpPr>
          <p:cNvPr id="17" name="TextBox 16">
            <a:extLst>
              <a:ext uri="{FF2B5EF4-FFF2-40B4-BE49-F238E27FC236}">
                <a16:creationId xmlns:a16="http://schemas.microsoft.com/office/drawing/2014/main" id="{CE243E7E-6505-4362-8B5C-ECF1C7333A5F}"/>
              </a:ext>
            </a:extLst>
          </p:cNvPr>
          <p:cNvSpPr txBox="1"/>
          <p:nvPr/>
        </p:nvSpPr>
        <p:spPr>
          <a:xfrm>
            <a:off x="4899505" y="5600439"/>
            <a:ext cx="2609531" cy="369332"/>
          </a:xfrm>
          <a:prstGeom prst="rect">
            <a:avLst/>
          </a:prstGeom>
          <a:noFill/>
        </p:spPr>
        <p:txBody>
          <a:bodyPr wrap="square" rtlCol="0">
            <a:spAutoFit/>
          </a:bodyPr>
          <a:lstStyle/>
          <a:p>
            <a:pPr algn="ctr"/>
            <a:r>
              <a:rPr lang="en-US" dirty="0"/>
              <a:t>Increase Value</a:t>
            </a:r>
          </a:p>
        </p:txBody>
      </p:sp>
      <p:sp>
        <p:nvSpPr>
          <p:cNvPr id="18" name="TextBox 17">
            <a:extLst>
              <a:ext uri="{FF2B5EF4-FFF2-40B4-BE49-F238E27FC236}">
                <a16:creationId xmlns:a16="http://schemas.microsoft.com/office/drawing/2014/main" id="{4DAF766E-15C3-24E3-3EA6-88D6B6E967F0}"/>
              </a:ext>
            </a:extLst>
          </p:cNvPr>
          <p:cNvSpPr txBox="1"/>
          <p:nvPr/>
        </p:nvSpPr>
        <p:spPr>
          <a:xfrm>
            <a:off x="9544484" y="2030637"/>
            <a:ext cx="1073090" cy="646331"/>
          </a:xfrm>
          <a:prstGeom prst="rect">
            <a:avLst/>
          </a:prstGeom>
          <a:noFill/>
        </p:spPr>
        <p:txBody>
          <a:bodyPr wrap="square" rtlCol="0">
            <a:spAutoFit/>
          </a:bodyPr>
          <a:lstStyle/>
          <a:p>
            <a:pPr algn="ctr"/>
            <a:r>
              <a:rPr lang="en-US" dirty="0"/>
              <a:t>Increase Access</a:t>
            </a:r>
          </a:p>
        </p:txBody>
      </p:sp>
      <p:sp>
        <p:nvSpPr>
          <p:cNvPr id="19" name="TextBox 18">
            <a:extLst>
              <a:ext uri="{FF2B5EF4-FFF2-40B4-BE49-F238E27FC236}">
                <a16:creationId xmlns:a16="http://schemas.microsoft.com/office/drawing/2014/main" id="{FE14A5EF-E199-1294-E43F-01CFA0E30E99}"/>
              </a:ext>
            </a:extLst>
          </p:cNvPr>
          <p:cNvSpPr txBox="1"/>
          <p:nvPr/>
        </p:nvSpPr>
        <p:spPr>
          <a:xfrm>
            <a:off x="7949572" y="3226261"/>
            <a:ext cx="2288418" cy="646331"/>
          </a:xfrm>
          <a:prstGeom prst="rect">
            <a:avLst/>
          </a:prstGeom>
          <a:noFill/>
        </p:spPr>
        <p:txBody>
          <a:bodyPr wrap="square" rtlCol="0">
            <a:spAutoFit/>
          </a:bodyPr>
          <a:lstStyle/>
          <a:p>
            <a:pPr algn="ctr"/>
            <a:r>
              <a:rPr lang="en-US" dirty="0"/>
              <a:t>Implementation Science </a:t>
            </a:r>
          </a:p>
        </p:txBody>
      </p:sp>
      <p:sp>
        <p:nvSpPr>
          <p:cNvPr id="20" name="TextBox 19">
            <a:extLst>
              <a:ext uri="{FF2B5EF4-FFF2-40B4-BE49-F238E27FC236}">
                <a16:creationId xmlns:a16="http://schemas.microsoft.com/office/drawing/2014/main" id="{543E2AB7-F720-79BC-10D5-BEC4FF8AA8BF}"/>
              </a:ext>
            </a:extLst>
          </p:cNvPr>
          <p:cNvSpPr txBox="1"/>
          <p:nvPr/>
        </p:nvSpPr>
        <p:spPr>
          <a:xfrm>
            <a:off x="7039668" y="2050248"/>
            <a:ext cx="2288418" cy="369332"/>
          </a:xfrm>
          <a:prstGeom prst="rect">
            <a:avLst/>
          </a:prstGeom>
          <a:noFill/>
        </p:spPr>
        <p:txBody>
          <a:bodyPr wrap="square" rtlCol="0">
            <a:spAutoFit/>
          </a:bodyPr>
          <a:lstStyle/>
          <a:p>
            <a:pPr algn="ctr"/>
            <a:r>
              <a:rPr lang="en-US" dirty="0"/>
              <a:t>Systems Science</a:t>
            </a:r>
          </a:p>
        </p:txBody>
      </p:sp>
      <p:sp>
        <p:nvSpPr>
          <p:cNvPr id="21" name="TextBox 20">
            <a:extLst>
              <a:ext uri="{FF2B5EF4-FFF2-40B4-BE49-F238E27FC236}">
                <a16:creationId xmlns:a16="http://schemas.microsoft.com/office/drawing/2014/main" id="{AED56E0A-ECCE-B57A-9DEF-4C711B3F4328}"/>
              </a:ext>
            </a:extLst>
          </p:cNvPr>
          <p:cNvSpPr txBox="1"/>
          <p:nvPr/>
        </p:nvSpPr>
        <p:spPr>
          <a:xfrm>
            <a:off x="2498385" y="3163411"/>
            <a:ext cx="2427510" cy="646331"/>
          </a:xfrm>
          <a:prstGeom prst="rect">
            <a:avLst/>
          </a:prstGeom>
          <a:noFill/>
        </p:spPr>
        <p:txBody>
          <a:bodyPr wrap="square" rtlCol="0">
            <a:spAutoFit/>
          </a:bodyPr>
          <a:lstStyle/>
          <a:p>
            <a:pPr algn="ctr"/>
            <a:r>
              <a:rPr lang="en-US" dirty="0"/>
              <a:t>Engagement </a:t>
            </a:r>
          </a:p>
          <a:p>
            <a:pPr algn="ctr"/>
            <a:r>
              <a:rPr lang="en-US" dirty="0"/>
              <a:t>Science</a:t>
            </a:r>
          </a:p>
        </p:txBody>
      </p:sp>
      <p:sp>
        <p:nvSpPr>
          <p:cNvPr id="22" name="TextBox 21">
            <a:extLst>
              <a:ext uri="{FF2B5EF4-FFF2-40B4-BE49-F238E27FC236}">
                <a16:creationId xmlns:a16="http://schemas.microsoft.com/office/drawing/2014/main" id="{68D5AB2C-30E2-B2E1-3C59-E5F776017D20}"/>
              </a:ext>
            </a:extLst>
          </p:cNvPr>
          <p:cNvSpPr txBox="1"/>
          <p:nvPr/>
        </p:nvSpPr>
        <p:spPr>
          <a:xfrm>
            <a:off x="2849565" y="2145596"/>
            <a:ext cx="2765832" cy="369332"/>
          </a:xfrm>
          <a:prstGeom prst="rect">
            <a:avLst/>
          </a:prstGeom>
          <a:noFill/>
        </p:spPr>
        <p:txBody>
          <a:bodyPr wrap="square" rtlCol="0">
            <a:spAutoFit/>
          </a:bodyPr>
          <a:lstStyle/>
          <a:p>
            <a:pPr algn="ctr"/>
            <a:r>
              <a:rPr lang="en-US" dirty="0"/>
              <a:t>Policy Analysis</a:t>
            </a:r>
          </a:p>
        </p:txBody>
      </p:sp>
      <p:sp>
        <p:nvSpPr>
          <p:cNvPr id="23" name="TextBox 22">
            <a:extLst>
              <a:ext uri="{FF2B5EF4-FFF2-40B4-BE49-F238E27FC236}">
                <a16:creationId xmlns:a16="http://schemas.microsoft.com/office/drawing/2014/main" id="{D3E13057-A61A-8B62-D80C-A0F383E8C6FB}"/>
              </a:ext>
            </a:extLst>
          </p:cNvPr>
          <p:cNvSpPr txBox="1"/>
          <p:nvPr/>
        </p:nvSpPr>
        <p:spPr>
          <a:xfrm>
            <a:off x="5018316" y="5022685"/>
            <a:ext cx="2427510" cy="369332"/>
          </a:xfrm>
          <a:prstGeom prst="rect">
            <a:avLst/>
          </a:prstGeom>
          <a:noFill/>
        </p:spPr>
        <p:txBody>
          <a:bodyPr wrap="square" rtlCol="0">
            <a:spAutoFit/>
          </a:bodyPr>
          <a:lstStyle/>
          <a:p>
            <a:pPr algn="ctr"/>
            <a:r>
              <a:rPr lang="en-US" dirty="0"/>
              <a:t>Data Science </a:t>
            </a:r>
          </a:p>
        </p:txBody>
      </p:sp>
      <p:sp>
        <p:nvSpPr>
          <p:cNvPr id="4" name="TextBox 3">
            <a:extLst>
              <a:ext uri="{FF2B5EF4-FFF2-40B4-BE49-F238E27FC236}">
                <a16:creationId xmlns:a16="http://schemas.microsoft.com/office/drawing/2014/main" id="{BBDDF118-D459-8907-EB61-002B8964575F}"/>
              </a:ext>
            </a:extLst>
          </p:cNvPr>
          <p:cNvSpPr txBox="1"/>
          <p:nvPr/>
        </p:nvSpPr>
        <p:spPr>
          <a:xfrm>
            <a:off x="4483100" y="2510710"/>
            <a:ext cx="3680777" cy="2654573"/>
          </a:xfrm>
          <a:prstGeom prst="rect">
            <a:avLst/>
          </a:prstGeom>
          <a:noFill/>
        </p:spPr>
        <p:txBody>
          <a:bodyPr wrap="square" rtlCol="0">
            <a:spAutoFit/>
          </a:bodyPr>
          <a:lstStyle/>
          <a:p>
            <a:pPr algn="ctr"/>
            <a:r>
              <a:rPr lang="en-US" sz="1300" b="1" u="sng" dirty="0"/>
              <a:t>HSR Topic Areas</a:t>
            </a:r>
          </a:p>
          <a:p>
            <a:r>
              <a:rPr lang="en-US" sz="1300" dirty="0"/>
              <a:t>Health Care System Organization and Delivery (e.g., Access, Virtual Care, ED, Women’s Health, Community Care)</a:t>
            </a:r>
          </a:p>
          <a:p>
            <a:r>
              <a:rPr lang="en-US" sz="1300" dirty="0"/>
              <a:t>Mental Health, including Suicide Prevention</a:t>
            </a:r>
          </a:p>
          <a:p>
            <a:r>
              <a:rPr lang="en-US" sz="1300" dirty="0"/>
              <a:t>Health Care and Clinical Management (Primary Care Practice &amp; Complex Chronic Disease, Military Exposures, Opioid/Pain)</a:t>
            </a:r>
          </a:p>
          <a:p>
            <a:r>
              <a:rPr lang="en-US" sz="1300" dirty="0"/>
              <a:t>Long-Term Care, Aging &amp; Support Services</a:t>
            </a:r>
          </a:p>
          <a:p>
            <a:r>
              <a:rPr lang="en-US" sz="1300" dirty="0"/>
              <a:t>Behavioral, Social &amp; Cultural Determinants of Health, Homelessness; Workforce, Quality, Safety &amp; Value; Policy (e.g., Veterans Benefits)</a:t>
            </a:r>
          </a:p>
          <a:p>
            <a:endParaRPr lang="en-US" sz="1050" dirty="0"/>
          </a:p>
        </p:txBody>
      </p:sp>
    </p:spTree>
    <p:extLst>
      <p:ext uri="{BB962C8B-B14F-4D97-AF65-F5344CB8AC3E}">
        <p14:creationId xmlns:p14="http://schemas.microsoft.com/office/powerpoint/2010/main" val="2890808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D0E1-C29F-CF4F-C672-0EBB8CA46175}"/>
              </a:ext>
            </a:extLst>
          </p:cNvPr>
          <p:cNvSpPr>
            <a:spLocks noGrp="1"/>
          </p:cNvSpPr>
          <p:nvPr>
            <p:ph type="title"/>
          </p:nvPr>
        </p:nvSpPr>
        <p:spPr>
          <a:xfrm>
            <a:off x="313441" y="81280"/>
            <a:ext cx="11492478" cy="763456"/>
          </a:xfrm>
        </p:spPr>
        <p:txBody>
          <a:bodyPr/>
          <a:lstStyle/>
          <a:p>
            <a:pPr algn="ctr"/>
            <a:r>
              <a:rPr lang="en-US" sz="3200" dirty="0">
                <a:solidFill>
                  <a:schemeClr val="bg1"/>
                </a:solidFill>
                <a:latin typeface="+mn-lt"/>
                <a:cs typeface="Arial" panose="020B0604020202020204" pitchFamily="34" charset="0"/>
              </a:rPr>
              <a:t>HSR Strategic Methodology Areas Foundational to Responding to Agency-wide Priorities </a:t>
            </a:r>
            <a:r>
              <a:rPr lang="en-US" sz="2400" dirty="0">
                <a:solidFill>
                  <a:schemeClr val="bg1"/>
                </a:solidFill>
                <a:latin typeface="+mn-lt"/>
                <a:cs typeface="Arial" panose="020B0604020202020204" pitchFamily="34" charset="0"/>
              </a:rPr>
              <a:t>(Source: Evidence Act Priority Survey Results)</a:t>
            </a:r>
            <a:endParaRPr lang="en-US" sz="3200" dirty="0">
              <a:solidFill>
                <a:schemeClr val="bg1"/>
              </a:solidFill>
              <a:latin typeface="+mn-lt"/>
            </a:endParaRPr>
          </a:p>
        </p:txBody>
      </p:sp>
      <p:sp>
        <p:nvSpPr>
          <p:cNvPr id="3" name="Content Placeholder 2">
            <a:extLst>
              <a:ext uri="{FF2B5EF4-FFF2-40B4-BE49-F238E27FC236}">
                <a16:creationId xmlns:a16="http://schemas.microsoft.com/office/drawing/2014/main" id="{4BC42734-1B35-1A63-3E7A-42C5E7506425}"/>
              </a:ext>
            </a:extLst>
          </p:cNvPr>
          <p:cNvSpPr>
            <a:spLocks noGrp="1"/>
          </p:cNvSpPr>
          <p:nvPr>
            <p:ph sz="quarter" idx="10"/>
          </p:nvPr>
        </p:nvSpPr>
        <p:spPr>
          <a:xfrm>
            <a:off x="313440" y="1148384"/>
            <a:ext cx="11492479" cy="4561232"/>
          </a:xfrm>
        </p:spPr>
        <p:txBody>
          <a:bodyPr/>
          <a:lstStyle/>
          <a:p>
            <a:pPr marL="342900" indent="-342900" defTabSz="457200">
              <a:lnSpc>
                <a:spcPct val="100000"/>
              </a:lnSpc>
              <a:spcBef>
                <a:spcPct val="20000"/>
              </a:spcBef>
              <a:buFont typeface="+mj-lt"/>
              <a:buAutoNum type="arabicPeriod"/>
              <a:defRPr/>
            </a:pPr>
            <a:r>
              <a:rPr lang="en-US" b="1" i="1" dirty="0">
                <a:solidFill>
                  <a:schemeClr val="accent1">
                    <a:lumMod val="75000"/>
                  </a:schemeClr>
                </a:solidFill>
                <a:latin typeface="Arial"/>
                <a:cs typeface="Arial" panose="020B0604020202020204" pitchFamily="34" charset="0"/>
              </a:rPr>
              <a:t>Hire faster and more competitively. </a:t>
            </a:r>
            <a:r>
              <a:rPr lang="en-US" dirty="0">
                <a:solidFill>
                  <a:schemeClr val="tx1"/>
                </a:solidFill>
                <a:latin typeface="Arial"/>
                <a:cs typeface="Arial" panose="020B0604020202020204" pitchFamily="34" charset="0"/>
              </a:rPr>
              <a:t>Improve workforce recruitment, onboarding, and retention of VA employees and trainees</a:t>
            </a:r>
          </a:p>
          <a:p>
            <a:pPr marL="342900" indent="-342900" defTabSz="457200" fontAlgn="auto">
              <a:lnSpc>
                <a:spcPct val="100000"/>
              </a:lnSpc>
              <a:spcBef>
                <a:spcPct val="20000"/>
              </a:spcBef>
              <a:spcAft>
                <a:spcPts val="0"/>
              </a:spcAft>
              <a:buFont typeface="+mj-lt"/>
              <a:buAutoNum type="arabicPeriod"/>
              <a:defRPr/>
            </a:pPr>
            <a:r>
              <a:rPr lang="en-US" b="1" i="1" dirty="0">
                <a:solidFill>
                  <a:schemeClr val="accent1">
                    <a:lumMod val="75000"/>
                  </a:schemeClr>
                </a:solidFill>
                <a:latin typeface="Arial"/>
                <a:cs typeface="Arial" panose="020B0604020202020204" pitchFamily="34" charset="0"/>
              </a:rPr>
              <a:t>Connect Veterans to the soonest and best care</a:t>
            </a:r>
            <a:r>
              <a:rPr lang="en-US" b="1" i="1" dirty="0">
                <a:solidFill>
                  <a:schemeClr val="accent1">
                    <a:lumMod val="75000"/>
                  </a:schemeClr>
                </a:solidFill>
                <a:latin typeface="Arial"/>
              </a:rPr>
              <a:t>.</a:t>
            </a:r>
            <a:r>
              <a:rPr lang="en-US" b="1" dirty="0">
                <a:solidFill>
                  <a:srgbClr val="1D0770"/>
                </a:solidFill>
                <a:latin typeface="Arial"/>
                <a:cs typeface="Arial" panose="020B0604020202020204" pitchFamily="34" charset="0"/>
              </a:rPr>
              <a:t> </a:t>
            </a:r>
            <a:r>
              <a:rPr lang="en-US" dirty="0">
                <a:solidFill>
                  <a:schemeClr val="tx1"/>
                </a:solidFill>
                <a:latin typeface="Arial"/>
                <a:cs typeface="Arial" panose="020B0604020202020204" pitchFamily="34" charset="0"/>
              </a:rPr>
              <a:t>Reduce direct care wait times and community care appointment scheduling times by improving clinical availability and scheduling </a:t>
            </a:r>
          </a:p>
          <a:p>
            <a:pPr marL="342900" indent="-342900" defTabSz="457200" fontAlgn="auto">
              <a:lnSpc>
                <a:spcPct val="100000"/>
              </a:lnSpc>
              <a:spcBef>
                <a:spcPct val="20000"/>
              </a:spcBef>
              <a:spcAft>
                <a:spcPts val="0"/>
              </a:spcAft>
              <a:buFont typeface="+mj-lt"/>
              <a:buAutoNum type="arabicPeriod"/>
              <a:defRPr/>
            </a:pPr>
            <a:r>
              <a:rPr lang="en-US" b="1" i="1" dirty="0">
                <a:solidFill>
                  <a:schemeClr val="accent1">
                    <a:lumMod val="75000"/>
                  </a:schemeClr>
                </a:solidFill>
                <a:latin typeface="Arial"/>
                <a:cs typeface="Arial" panose="020B0604020202020204" pitchFamily="34" charset="0"/>
              </a:rPr>
              <a:t>Promote a culture of safety, learning, and knowledge translation</a:t>
            </a:r>
            <a:r>
              <a:rPr lang="en-US" b="1" i="1" dirty="0">
                <a:solidFill>
                  <a:schemeClr val="accent1">
                    <a:lumMod val="75000"/>
                  </a:schemeClr>
                </a:solidFill>
                <a:latin typeface="Arial"/>
              </a:rPr>
              <a:t>.</a:t>
            </a:r>
            <a:r>
              <a:rPr lang="en-US" b="1" dirty="0">
                <a:solidFill>
                  <a:srgbClr val="1D0770"/>
                </a:solidFill>
                <a:latin typeface="Arial"/>
                <a:cs typeface="Arial" panose="020B0604020202020204" pitchFamily="34" charset="0"/>
              </a:rPr>
              <a:t> </a:t>
            </a:r>
            <a:r>
              <a:rPr lang="en-US" dirty="0">
                <a:solidFill>
                  <a:schemeClr val="tx1"/>
                </a:solidFill>
                <a:latin typeface="Arial"/>
                <a:cs typeface="Arial" panose="020B0604020202020204" pitchFamily="34" charset="0"/>
              </a:rPr>
              <a:t>Implement and evaluate programs focused on innovation, psychological safety, zero harm, and manager/leader training</a:t>
            </a:r>
          </a:p>
          <a:p>
            <a:pPr marL="342900" indent="-342900" defTabSz="457200" fontAlgn="auto">
              <a:lnSpc>
                <a:spcPct val="100000"/>
              </a:lnSpc>
              <a:spcBef>
                <a:spcPct val="20000"/>
              </a:spcBef>
              <a:spcAft>
                <a:spcPts val="0"/>
              </a:spcAft>
              <a:buFont typeface="+mj-lt"/>
              <a:buAutoNum type="arabicPeriod"/>
              <a:defRPr/>
            </a:pPr>
            <a:r>
              <a:rPr lang="en-US" b="1" i="1" dirty="0">
                <a:solidFill>
                  <a:schemeClr val="accent1">
                    <a:lumMod val="75000"/>
                  </a:schemeClr>
                </a:solidFill>
                <a:latin typeface="Arial"/>
                <a:cs typeface="Arial" panose="020B0604020202020204" pitchFamily="34" charset="0"/>
              </a:rPr>
              <a:t>Prevent Veteran suicide. </a:t>
            </a:r>
            <a:r>
              <a:rPr lang="en-US" dirty="0">
                <a:solidFill>
                  <a:schemeClr val="tx1"/>
                </a:solidFill>
                <a:latin typeface="Arial"/>
                <a:cs typeface="Arial" panose="020B0604020202020204" pitchFamily="34" charset="0"/>
              </a:rPr>
              <a:t>Prevent Veteran suicide using a public health approach (e.g., outside the clinic walls, partnerships with community service organizations</a:t>
            </a:r>
            <a:r>
              <a:rPr lang="en-US" dirty="0">
                <a:solidFill>
                  <a:srgbClr val="1D0770"/>
                </a:solidFill>
                <a:latin typeface="Arial"/>
                <a:cs typeface="Arial" panose="020B0604020202020204" pitchFamily="34" charset="0"/>
              </a:rPr>
              <a:t>)</a:t>
            </a:r>
          </a:p>
          <a:p>
            <a:pPr marL="342900" indent="-342900" defTabSz="457200" fontAlgn="auto">
              <a:lnSpc>
                <a:spcPct val="100000"/>
              </a:lnSpc>
              <a:spcBef>
                <a:spcPct val="20000"/>
              </a:spcBef>
              <a:spcAft>
                <a:spcPts val="0"/>
              </a:spcAft>
              <a:buFont typeface="+mj-lt"/>
              <a:buAutoNum type="arabicPeriod"/>
              <a:defRPr/>
            </a:pPr>
            <a:r>
              <a:rPr lang="en-US" b="1" i="1" dirty="0">
                <a:solidFill>
                  <a:schemeClr val="accent1">
                    <a:lumMod val="75000"/>
                  </a:schemeClr>
                </a:solidFill>
                <a:latin typeface="Arial"/>
                <a:cs typeface="Arial" panose="020B0604020202020204" pitchFamily="34" charset="0"/>
              </a:rPr>
              <a:t>Serve Veterans with military and environmental exposures</a:t>
            </a:r>
            <a:r>
              <a:rPr lang="en-US" b="1" i="1" dirty="0">
                <a:solidFill>
                  <a:schemeClr val="accent1">
                    <a:lumMod val="75000"/>
                  </a:schemeClr>
                </a:solidFill>
                <a:latin typeface="Arial"/>
              </a:rPr>
              <a:t>.</a:t>
            </a:r>
            <a:r>
              <a:rPr lang="en-US" b="1" i="1" dirty="0">
                <a:solidFill>
                  <a:schemeClr val="accent1">
                    <a:lumMod val="75000"/>
                  </a:schemeClr>
                </a:solidFill>
                <a:latin typeface="Arial"/>
                <a:cs typeface="Arial" panose="020B0604020202020204" pitchFamily="34" charset="0"/>
              </a:rPr>
              <a:t> </a:t>
            </a:r>
            <a:r>
              <a:rPr lang="en-US" dirty="0">
                <a:solidFill>
                  <a:schemeClr val="tx1"/>
                </a:solidFill>
                <a:latin typeface="Arial"/>
                <a:cs typeface="Arial" panose="020B0604020202020204" pitchFamily="34" charset="0"/>
              </a:rPr>
              <a:t>Improve quality of care, including the identification and management of symptoms among Veterans with military and environmental exposures</a:t>
            </a:r>
          </a:p>
          <a:p>
            <a:pPr marL="342900" indent="-342900" defTabSz="457200" fontAlgn="auto">
              <a:lnSpc>
                <a:spcPct val="100000"/>
              </a:lnSpc>
              <a:spcBef>
                <a:spcPct val="20000"/>
              </a:spcBef>
              <a:spcAft>
                <a:spcPts val="0"/>
              </a:spcAft>
              <a:buFont typeface="+mj-lt"/>
              <a:buAutoNum type="arabicPeriod"/>
              <a:defRPr/>
            </a:pPr>
            <a:r>
              <a:rPr lang="en-US" b="1" i="1" dirty="0">
                <a:solidFill>
                  <a:schemeClr val="accent1">
                    <a:lumMod val="75000"/>
                  </a:schemeClr>
                </a:solidFill>
                <a:latin typeface="Arial"/>
                <a:cs typeface="Arial" panose="020B0604020202020204" pitchFamily="34" charset="0"/>
              </a:rPr>
              <a:t>Reduce Veteran homelessness. </a:t>
            </a:r>
            <a:r>
              <a:rPr lang="en-US" dirty="0">
                <a:solidFill>
                  <a:schemeClr val="tx1"/>
                </a:solidFill>
                <a:latin typeface="Arial"/>
              </a:rPr>
              <a:t>En</a:t>
            </a:r>
            <a:r>
              <a:rPr lang="en-US" dirty="0">
                <a:solidFill>
                  <a:schemeClr val="tx1"/>
                </a:solidFill>
                <a:latin typeface="Arial"/>
                <a:cs typeface="Arial" panose="020B0604020202020204" pitchFamily="34" charset="0"/>
              </a:rPr>
              <a:t>sure more at-risk and underserved Veterans receive early interventions, partnerships and supportive services to avoid homelessness</a:t>
            </a:r>
            <a:endParaRPr lang="en-US" sz="1600" dirty="0">
              <a:solidFill>
                <a:schemeClr val="tx1"/>
              </a:solidFill>
            </a:endParaRPr>
          </a:p>
        </p:txBody>
      </p:sp>
    </p:spTree>
    <p:extLst>
      <p:ext uri="{BB962C8B-B14F-4D97-AF65-F5344CB8AC3E}">
        <p14:creationId xmlns:p14="http://schemas.microsoft.com/office/powerpoint/2010/main" val="16616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0" y="65257"/>
            <a:ext cx="12103100" cy="606687"/>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mn-lt"/>
                <a:ea typeface="+mj-ea"/>
                <a:cs typeface="Arial" panose="020B0604020202020204" pitchFamily="34" charset="0"/>
              </a:rPr>
              <a:t>Strategic Methodology Areas Ensure Alignment with Emerging Veteran, VA Priorities </a:t>
            </a:r>
          </a:p>
        </p:txBody>
      </p:sp>
      <p:grpSp>
        <p:nvGrpSpPr>
          <p:cNvPr id="24" name="Group 23">
            <a:extLst>
              <a:ext uri="{FF2B5EF4-FFF2-40B4-BE49-F238E27FC236}">
                <a16:creationId xmlns:a16="http://schemas.microsoft.com/office/drawing/2014/main" id="{A2149114-5F5A-4741-ABCD-51F944AB9762}"/>
              </a:ext>
            </a:extLst>
          </p:cNvPr>
          <p:cNvGrpSpPr/>
          <p:nvPr/>
        </p:nvGrpSpPr>
        <p:grpSpPr>
          <a:xfrm>
            <a:off x="1315671" y="830721"/>
            <a:ext cx="10280584" cy="5100440"/>
            <a:chOff x="59380" y="88242"/>
            <a:chExt cx="6180131" cy="3718205"/>
          </a:xfrm>
        </p:grpSpPr>
        <p:graphicFrame>
          <p:nvGraphicFramePr>
            <p:cNvPr id="25" name="Content Placeholder 6">
              <a:extLst>
                <a:ext uri="{FF2B5EF4-FFF2-40B4-BE49-F238E27FC236}">
                  <a16:creationId xmlns:a16="http://schemas.microsoft.com/office/drawing/2014/main" id="{6821678B-F566-4CF8-964F-6059785DE16F}"/>
                </a:ext>
              </a:extLst>
            </p:cNvPr>
            <p:cNvGraphicFramePr>
              <a:graphicFrameLocks/>
            </p:cNvGraphicFramePr>
            <p:nvPr/>
          </p:nvGraphicFramePr>
          <p:xfrm>
            <a:off x="1738467" y="911904"/>
            <a:ext cx="2688116" cy="257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Rounded Corners 25">
              <a:extLst>
                <a:ext uri="{FF2B5EF4-FFF2-40B4-BE49-F238E27FC236}">
                  <a16:creationId xmlns:a16="http://schemas.microsoft.com/office/drawing/2014/main" id="{D9C122AE-82AF-40D9-B94A-143FD422FE08}"/>
                </a:ext>
              </a:extLst>
            </p:cNvPr>
            <p:cNvSpPr/>
            <p:nvPr/>
          </p:nvSpPr>
          <p:spPr>
            <a:xfrm>
              <a:off x="1768688" y="88242"/>
              <a:ext cx="2688115" cy="773328"/>
            </a:xfrm>
            <a:prstGeom prst="roundRect">
              <a:avLst/>
            </a:prstGeom>
            <a:solidFill>
              <a:sysClr val="window" lastClr="FFFFFF">
                <a:lumMod val="95000"/>
              </a:sysClr>
            </a:solidFill>
            <a:ln w="12700" cap="flat" cmpd="sng" algn="ctr">
              <a:solidFill>
                <a:srgbClr val="0082BA"/>
              </a:solidFill>
              <a:prstDash val="solid"/>
              <a:miter lim="800000"/>
            </a:ln>
            <a:effectLst/>
          </p:spPr>
          <p:txBody>
            <a:bodyPr lIns="18288" tIns="0" rIns="18288" bIns="0" rtlCol="0" anchor="ctr"/>
            <a:lstStyle/>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National Priorities: VA Strategic Plan, VHA/VA Leadership</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VA National Program Offices, VHA Long-range Goals</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Veterans Integrated Service Network and VA Medical Center Performance Goals</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Service Lines, Frontline providers, Clinical Managers</a:t>
              </a:r>
            </a:p>
          </p:txBody>
        </p:sp>
        <p:sp>
          <p:nvSpPr>
            <p:cNvPr id="27" name="Rectangle: Rounded Corners 26">
              <a:extLst>
                <a:ext uri="{FF2B5EF4-FFF2-40B4-BE49-F238E27FC236}">
                  <a16:creationId xmlns:a16="http://schemas.microsoft.com/office/drawing/2014/main" id="{0233BE99-8BFA-4795-83C9-D3AC95B7F1AC}"/>
                </a:ext>
              </a:extLst>
            </p:cNvPr>
            <p:cNvSpPr/>
            <p:nvPr/>
          </p:nvSpPr>
          <p:spPr>
            <a:xfrm>
              <a:off x="4436113" y="1223984"/>
              <a:ext cx="1803398" cy="2416466"/>
            </a:xfrm>
            <a:prstGeom prst="roundRect">
              <a:avLst>
                <a:gd name="adj" fmla="val 5550"/>
              </a:avLst>
            </a:prstGeom>
            <a:solidFill>
              <a:sysClr val="window" lastClr="FFFFFF">
                <a:lumMod val="95000"/>
              </a:sysClr>
            </a:solidFill>
            <a:ln w="12700" cap="flat" cmpd="sng" algn="ctr">
              <a:solidFill>
                <a:srgbClr val="BE531C"/>
              </a:solidFill>
              <a:prstDash val="solid"/>
              <a:miter lim="800000"/>
            </a:ln>
            <a:effectLst/>
          </p:spPr>
          <p:txBody>
            <a:bodyPr lIns="18288" tIns="0" rIns="18288" bIns="0" rtlCol="0" anchor="ctr"/>
            <a:lstStyle/>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Veterans’ and their caregivers’ needs</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Veterans Service Organizations</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Congressional Priorities</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Megabus/NDAA</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VA Maintaining Internal Systems and Strengthening Integrated Outside Networks Act of 2018 (MISSION Act)</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Foundations for Evidence-based Policymaking Act of 2018</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Comprehensive Addiction and Recovery Act (CARA)</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21st Century Cures Act</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Hannon Act</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STRONG Veterans Act</a:t>
              </a:r>
            </a:p>
            <a:p>
              <a:pPr marL="171450" marR="0" lvl="1" indent="-571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PACT Act, etc.</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Presidential Executive Orders and memoranda</a:t>
              </a:r>
              <a:endParaRPr kumimoji="0" lang="en-US" sz="11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46A45C1D-B1AF-423F-BA5A-1BF4B8FD600B}"/>
                </a:ext>
              </a:extLst>
            </p:cNvPr>
            <p:cNvSpPr/>
            <p:nvPr/>
          </p:nvSpPr>
          <p:spPr>
            <a:xfrm>
              <a:off x="59380" y="2120417"/>
              <a:ext cx="1803398" cy="1686030"/>
            </a:xfrm>
            <a:prstGeom prst="roundRect">
              <a:avLst>
                <a:gd name="adj" fmla="val 5407"/>
              </a:avLst>
            </a:prstGeom>
            <a:solidFill>
              <a:sysClr val="window" lastClr="FFFFFF">
                <a:lumMod val="95000"/>
              </a:sysClr>
            </a:solidFill>
            <a:ln w="12700" cap="flat" cmpd="sng" algn="ctr">
              <a:solidFill>
                <a:srgbClr val="7A9A01"/>
              </a:solidFill>
              <a:prstDash val="solid"/>
              <a:miter lim="800000"/>
            </a:ln>
            <a:effectLst/>
          </p:spPr>
          <p:txBody>
            <a:bodyPr lIns="18288" tIns="0" rIns="18288" bIns="0" rtlCol="0" anchor="ctr"/>
            <a:lstStyle/>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VA Office of Research and Development</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National Research Advisory Council</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latin typeface="Arial"/>
                  <a:cs typeface="Arial" panose="020B0604020202020204" pitchFamily="34" charset="0"/>
                </a:rPr>
                <a:t>QUERI</a:t>
              </a:r>
              <a:endParaRPr kumimoji="0" lang="en-US"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prstClr val="black"/>
                  </a:solidFill>
                  <a:latin typeface="Arial"/>
                  <a:cs typeface="Arial" panose="020B0604020202020204" pitchFamily="34" charset="0"/>
                </a:rPr>
                <a:t>Other Federal Partners and Organizations (e.g., NAM, AHRQ, PCORI, NIH, etc.)</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prstClr val="black"/>
                  </a:solidFill>
                  <a:latin typeface="Arial"/>
                  <a:cs typeface="Arial" panose="020B0604020202020204" pitchFamily="34" charset="0"/>
                </a:rPr>
                <a:t>Philanthropic Foundations and Professional Societies </a:t>
              </a:r>
            </a:p>
            <a:p>
              <a:pPr marL="57150" marR="0" lvl="0" indent="-571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prstClr val="black"/>
                  </a:solidFill>
                  <a:latin typeface="Arial"/>
                  <a:cs typeface="Arial" panose="020B0604020202020204" pitchFamily="34" charset="0"/>
                </a:rPr>
                <a:t>National Health and Quintuple Aim Goals:</a:t>
              </a:r>
            </a:p>
            <a:p>
              <a:pPr marL="457200" lvl="1" indent="0">
                <a:buNone/>
              </a:pPr>
              <a:r>
                <a:rPr lang="en-US" sz="1100" dirty="0">
                  <a:cs typeface="Calibri"/>
                </a:rPr>
                <a:t>Increase Access</a:t>
              </a:r>
            </a:p>
            <a:p>
              <a:pPr marL="457200" lvl="1" indent="0">
                <a:buNone/>
              </a:pPr>
              <a:r>
                <a:rPr lang="en-US" sz="1100" dirty="0">
                  <a:cs typeface="Calibri"/>
                </a:rPr>
                <a:t>Ensure Equity</a:t>
              </a:r>
            </a:p>
            <a:p>
              <a:pPr marL="457200" lvl="1" indent="0">
                <a:buNone/>
              </a:pPr>
              <a:r>
                <a:rPr lang="en-US" sz="1100" dirty="0">
                  <a:cs typeface="Calibri"/>
                </a:rPr>
                <a:t>Support Workforce</a:t>
              </a:r>
            </a:p>
            <a:p>
              <a:pPr marL="457200" lvl="1" indent="0">
                <a:buNone/>
              </a:pPr>
              <a:r>
                <a:rPr lang="en-US" sz="1100" dirty="0">
                  <a:cs typeface="Calibri"/>
                </a:rPr>
                <a:t>Improve Veteran Outcomes</a:t>
              </a:r>
            </a:p>
            <a:p>
              <a:pPr marL="457200" lvl="1" indent="0">
                <a:buNone/>
              </a:pPr>
              <a:r>
                <a:rPr lang="en-US" sz="1100" dirty="0">
                  <a:cs typeface="Calibri"/>
                </a:rPr>
                <a:t>Improve Value                 </a:t>
              </a:r>
              <a:endParaRPr kumimoji="0" lang="en-US" sz="11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29" name="Rectangle: Rounded Corners 28">
              <a:extLst>
                <a:ext uri="{FF2B5EF4-FFF2-40B4-BE49-F238E27FC236}">
                  <a16:creationId xmlns:a16="http://schemas.microsoft.com/office/drawing/2014/main" id="{6C547BEF-843A-47CB-8564-089F8DAE9788}"/>
                </a:ext>
              </a:extLst>
            </p:cNvPr>
            <p:cNvSpPr/>
            <p:nvPr/>
          </p:nvSpPr>
          <p:spPr>
            <a:xfrm>
              <a:off x="59380" y="662030"/>
              <a:ext cx="1590090" cy="926080"/>
            </a:xfrm>
            <a:prstGeom prst="roundRect">
              <a:avLst>
                <a:gd name="adj" fmla="val 9624"/>
              </a:avLst>
            </a:prstGeom>
            <a:solidFill>
              <a:srgbClr val="003865"/>
            </a:solidFill>
            <a:ln w="12700" cap="flat" cmpd="sng" algn="ctr">
              <a:solidFill>
                <a:srgbClr val="7A9A01">
                  <a:lumMod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HSR Strategic Methodology</a:t>
              </a:r>
            </a:p>
            <a:p>
              <a:pPr marL="228600" marR="0" lvl="0" indent="-228600" defTabSz="457200" rtl="0" eaLnBrk="1" fontAlgn="auto" latinLnBrk="0" hangingPunct="1">
                <a:lnSpc>
                  <a:spcPct val="100000"/>
                </a:lnSpc>
                <a:spcBef>
                  <a:spcPts val="0"/>
                </a:spcBef>
                <a:spcAft>
                  <a:spcPts val="0"/>
                </a:spcAft>
                <a:buClrTx/>
                <a:buSzTx/>
                <a:buFontTx/>
                <a:buAutoNum type="arabicPeriod"/>
                <a:tabLst/>
                <a:defRPr/>
              </a:pPr>
              <a:r>
                <a:rPr lang="en-US" sz="1100" b="1" kern="0" dirty="0">
                  <a:solidFill>
                    <a:prstClr val="white"/>
                  </a:solidFill>
                  <a:latin typeface="Arial"/>
                  <a:cs typeface="Arial" panose="020B0604020202020204" pitchFamily="34" charset="0"/>
                </a:rPr>
                <a:t>Implementation Science</a:t>
              </a:r>
            </a:p>
            <a:p>
              <a:pPr marL="228600" marR="0" lvl="0" indent="-228600" defTabSz="457200" rtl="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Data Science </a:t>
              </a:r>
            </a:p>
            <a:p>
              <a:pPr marL="228600" marR="0" lvl="0" indent="-228600" defTabSz="457200" rtl="0" eaLnBrk="1" fontAlgn="auto" latinLnBrk="0" hangingPunct="1">
                <a:lnSpc>
                  <a:spcPct val="100000"/>
                </a:lnSpc>
                <a:spcBef>
                  <a:spcPts val="0"/>
                </a:spcBef>
                <a:spcAft>
                  <a:spcPts val="0"/>
                </a:spcAft>
                <a:buClrTx/>
                <a:buSzTx/>
                <a:buFontTx/>
                <a:buAutoNum type="arabicPeriod"/>
                <a:tabLst/>
                <a:defRPr/>
              </a:pPr>
              <a:r>
                <a:rPr lang="en-US" sz="1100" b="1" kern="0" dirty="0">
                  <a:solidFill>
                    <a:prstClr val="white"/>
                  </a:solidFill>
                  <a:latin typeface="Arial"/>
                  <a:cs typeface="Arial" panose="020B0604020202020204" pitchFamily="34" charset="0"/>
                </a:rPr>
                <a:t>Science of Engagement</a:t>
              </a:r>
            </a:p>
            <a:p>
              <a:pPr marL="228600" marR="0" lvl="0" indent="-228600" defTabSz="457200" rtl="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solidFill>
                    <a:prstClr val="white"/>
                  </a:solidFill>
                  <a:effectLst/>
                  <a:uLnTx/>
                  <a:uFillTx/>
                  <a:latin typeface="Arial"/>
                  <a:ea typeface="+mn-ea"/>
                  <a:cs typeface="Arial" panose="020B0604020202020204" pitchFamily="34" charset="0"/>
                </a:rPr>
                <a:t>Systems Science</a:t>
              </a:r>
            </a:p>
            <a:p>
              <a:pPr marL="228600" marR="0" lvl="0" indent="-228600" defTabSz="457200" rtl="0" eaLnBrk="1" fontAlgn="auto" latinLnBrk="0" hangingPunct="1">
                <a:lnSpc>
                  <a:spcPct val="100000"/>
                </a:lnSpc>
                <a:spcBef>
                  <a:spcPts val="0"/>
                </a:spcBef>
                <a:spcAft>
                  <a:spcPts val="0"/>
                </a:spcAft>
                <a:buClrTx/>
                <a:buSzTx/>
                <a:buFontTx/>
                <a:buAutoNum type="arabicPeriod"/>
                <a:tabLst/>
                <a:defRPr/>
              </a:pPr>
              <a:r>
                <a:rPr lang="en-US" sz="1100" b="1" kern="0" dirty="0">
                  <a:solidFill>
                    <a:prstClr val="white"/>
                  </a:solidFill>
                  <a:latin typeface="Arial"/>
                  <a:cs typeface="Arial" panose="020B0604020202020204" pitchFamily="34" charset="0"/>
                </a:rPr>
                <a:t>Policy Analysis/Evaluation</a:t>
              </a:r>
              <a:endParaRPr kumimoji="0" lang="en-US" sz="11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30" name="Straight Arrow Connector 29">
              <a:extLst>
                <a:ext uri="{FF2B5EF4-FFF2-40B4-BE49-F238E27FC236}">
                  <a16:creationId xmlns:a16="http://schemas.microsoft.com/office/drawing/2014/main" id="{060D1B03-CB78-41B3-B012-867D8C792BAD}"/>
                </a:ext>
              </a:extLst>
            </p:cNvPr>
            <p:cNvCxnSpPr>
              <a:cxnSpLocks/>
            </p:cNvCxnSpPr>
            <p:nvPr/>
          </p:nvCxnSpPr>
          <p:spPr>
            <a:xfrm>
              <a:off x="1835149" y="2718917"/>
              <a:ext cx="320305" cy="0"/>
            </a:xfrm>
            <a:prstGeom prst="straightConnector1">
              <a:avLst/>
            </a:prstGeom>
            <a:noFill/>
            <a:ln w="34925" cap="flat" cmpd="sng" algn="ctr">
              <a:solidFill>
                <a:srgbClr val="7A9A01"/>
              </a:solidFill>
              <a:prstDash val="solid"/>
              <a:miter lim="800000"/>
              <a:headEnd type="none"/>
              <a:tailEnd type="oval"/>
            </a:ln>
            <a:effectLst/>
          </p:spPr>
        </p:cxnSp>
        <p:cxnSp>
          <p:nvCxnSpPr>
            <p:cNvPr id="31" name="Straight Arrow Connector 30">
              <a:extLst>
                <a:ext uri="{FF2B5EF4-FFF2-40B4-BE49-F238E27FC236}">
                  <a16:creationId xmlns:a16="http://schemas.microsoft.com/office/drawing/2014/main" id="{D01B0E46-8ED1-48B4-93D1-B402B558CBC8}"/>
                </a:ext>
              </a:extLst>
            </p:cNvPr>
            <p:cNvCxnSpPr>
              <a:cxnSpLocks/>
            </p:cNvCxnSpPr>
            <p:nvPr/>
          </p:nvCxnSpPr>
          <p:spPr>
            <a:xfrm flipH="1">
              <a:off x="4042595" y="2701039"/>
              <a:ext cx="393518" cy="0"/>
            </a:xfrm>
            <a:prstGeom prst="straightConnector1">
              <a:avLst/>
            </a:prstGeom>
            <a:noFill/>
            <a:ln w="34925" cap="flat" cmpd="sng" algn="ctr">
              <a:solidFill>
                <a:srgbClr val="862633"/>
              </a:solidFill>
              <a:prstDash val="solid"/>
              <a:miter lim="800000"/>
              <a:headEnd type="none"/>
              <a:tailEnd type="oval"/>
            </a:ln>
            <a:effectLst/>
          </p:spPr>
        </p:cxnSp>
        <p:cxnSp>
          <p:nvCxnSpPr>
            <p:cNvPr id="32" name="Straight Arrow Connector 31">
              <a:extLst>
                <a:ext uri="{FF2B5EF4-FFF2-40B4-BE49-F238E27FC236}">
                  <a16:creationId xmlns:a16="http://schemas.microsoft.com/office/drawing/2014/main" id="{A8A0CB42-132B-4860-9586-4351E9F0BFEE}"/>
                </a:ext>
              </a:extLst>
            </p:cNvPr>
            <p:cNvCxnSpPr>
              <a:cxnSpLocks/>
            </p:cNvCxnSpPr>
            <p:nvPr/>
          </p:nvCxnSpPr>
          <p:spPr>
            <a:xfrm>
              <a:off x="3085096" y="861570"/>
              <a:ext cx="0" cy="341291"/>
            </a:xfrm>
            <a:prstGeom prst="straightConnector1">
              <a:avLst/>
            </a:prstGeom>
            <a:noFill/>
            <a:ln w="34925" cap="flat" cmpd="sng" algn="ctr">
              <a:solidFill>
                <a:srgbClr val="0082BA"/>
              </a:solidFill>
              <a:prstDash val="solid"/>
              <a:miter lim="800000"/>
              <a:headEnd type="none"/>
              <a:tailEnd type="oval"/>
            </a:ln>
            <a:effectLst/>
          </p:spPr>
        </p:cxnSp>
        <p:cxnSp>
          <p:nvCxnSpPr>
            <p:cNvPr id="33" name="Straight Arrow Connector 32">
              <a:extLst>
                <a:ext uri="{FF2B5EF4-FFF2-40B4-BE49-F238E27FC236}">
                  <a16:creationId xmlns:a16="http://schemas.microsoft.com/office/drawing/2014/main" id="{AE996986-7BA1-494E-A565-64E9EFBC9F09}"/>
                </a:ext>
              </a:extLst>
            </p:cNvPr>
            <p:cNvCxnSpPr>
              <a:cxnSpLocks/>
            </p:cNvCxnSpPr>
            <p:nvPr/>
          </p:nvCxnSpPr>
          <p:spPr>
            <a:xfrm>
              <a:off x="1579356" y="1444212"/>
              <a:ext cx="1523045" cy="942806"/>
            </a:xfrm>
            <a:prstGeom prst="straightConnector1">
              <a:avLst/>
            </a:prstGeom>
            <a:noFill/>
            <a:ln w="47625" cap="flat" cmpd="sng" algn="ctr">
              <a:solidFill>
                <a:srgbClr val="003865"/>
              </a:solidFill>
              <a:prstDash val="solid"/>
              <a:miter lim="800000"/>
              <a:headEnd type="none"/>
              <a:tailEnd type="oval"/>
            </a:ln>
            <a:effectLst/>
          </p:spPr>
        </p:cxnSp>
      </p:grpSp>
    </p:spTree>
    <p:extLst>
      <p:ext uri="{BB962C8B-B14F-4D97-AF65-F5344CB8AC3E}">
        <p14:creationId xmlns:p14="http://schemas.microsoft.com/office/powerpoint/2010/main" val="80087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9983C8-2577-ED05-BBFD-787E84F03E9D}"/>
              </a:ext>
            </a:extLst>
          </p:cNvPr>
          <p:cNvSpPr>
            <a:spLocks noGrp="1"/>
          </p:cNvSpPr>
          <p:nvPr>
            <p:ph type="sldNum" sz="quarter" idx="12"/>
          </p:nvPr>
        </p:nvSpPr>
        <p:spPr/>
        <p:txBody>
          <a:bodyPr/>
          <a:lstStyle/>
          <a:p>
            <a:fld id="{FBB93BEC-F996-4DE6-8713-A3BAFBDAE062}" type="slidenum">
              <a:rPr lang="en-US" smtClean="0"/>
              <a:t>3</a:t>
            </a:fld>
            <a:endParaRPr lang="en-US" dirty="0"/>
          </a:p>
        </p:txBody>
      </p:sp>
      <p:sp>
        <p:nvSpPr>
          <p:cNvPr id="3" name="Title 5">
            <a:extLst>
              <a:ext uri="{FF2B5EF4-FFF2-40B4-BE49-F238E27FC236}">
                <a16:creationId xmlns:a16="http://schemas.microsoft.com/office/drawing/2014/main" id="{4265745D-0298-983C-DFCA-67D1CA34D1D2}"/>
              </a:ext>
            </a:extLst>
          </p:cNvPr>
          <p:cNvSpPr txBox="1">
            <a:spLocks/>
          </p:cNvSpPr>
          <p:nvPr/>
        </p:nvSpPr>
        <p:spPr>
          <a:xfrm>
            <a:off x="838204" y="118875"/>
            <a:ext cx="10515600" cy="75292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mn-lt"/>
                <a:cs typeface="Calibri Light"/>
              </a:rPr>
              <a:t>HSRD is now Health Systems Research (HSR)</a:t>
            </a:r>
          </a:p>
        </p:txBody>
      </p:sp>
      <p:sp>
        <p:nvSpPr>
          <p:cNvPr id="4" name="Content Placeholder 6">
            <a:extLst>
              <a:ext uri="{FF2B5EF4-FFF2-40B4-BE49-F238E27FC236}">
                <a16:creationId xmlns:a16="http://schemas.microsoft.com/office/drawing/2014/main" id="{98A555B2-FF96-539E-54A4-4314C3A29DD0}"/>
              </a:ext>
            </a:extLst>
          </p:cNvPr>
          <p:cNvSpPr txBox="1">
            <a:spLocks/>
          </p:cNvSpPr>
          <p:nvPr/>
        </p:nvSpPr>
        <p:spPr>
          <a:xfrm>
            <a:off x="217715" y="1019571"/>
            <a:ext cx="11843658" cy="57195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accent1"/>
                </a:solidFill>
                <a:cs typeface="Calibri"/>
              </a:rPr>
              <a:t>ORD Reorganization: </a:t>
            </a:r>
            <a:r>
              <a:rPr lang="en-US" sz="2600" b="1" dirty="0">
                <a:solidFill>
                  <a:schemeClr val="accent1"/>
                </a:solidFill>
                <a:latin typeface="Calibri" panose="020F0502020204030204" pitchFamily="34" charset="0"/>
                <a:ea typeface="Calibri" panose="020F0502020204030204" pitchFamily="34" charset="0"/>
              </a:rPr>
              <a:t>HSRD, RRD, BLRD, and CSRD </a:t>
            </a:r>
            <a:r>
              <a:rPr lang="en-US" sz="2600" b="1" dirty="0">
                <a:solidFill>
                  <a:schemeClr val="accent1"/>
                </a:solidFill>
                <a:latin typeface="Calibri" panose="020F0502020204030204" pitchFamily="34" charset="0"/>
                <a:ea typeface="Calibri" panose="020F0502020204030204" pitchFamily="34" charset="0"/>
                <a:sym typeface="Wingdings" panose="05000000000000000000" pitchFamily="2" charset="2"/>
              </a:rPr>
              <a:t></a:t>
            </a:r>
            <a:r>
              <a:rPr lang="en-US" sz="2600" b="1" dirty="0">
                <a:solidFill>
                  <a:schemeClr val="accent1"/>
                </a:solidFill>
                <a:latin typeface="Calibri" panose="020F0502020204030204" pitchFamily="34" charset="0"/>
                <a:ea typeface="Calibri" panose="020F0502020204030204" pitchFamily="34" charset="0"/>
              </a:rPr>
              <a:t> “broad portfolios” (BP)</a:t>
            </a:r>
          </a:p>
          <a:p>
            <a:pPr lvl="1"/>
            <a:r>
              <a:rPr lang="en-US" dirty="0">
                <a:latin typeface="Calibri" panose="020F0502020204030204" pitchFamily="34" charset="0"/>
                <a:ea typeface="Calibri" panose="020F0502020204030204" pitchFamily="34" charset="0"/>
              </a:rPr>
              <a:t>In mid-2023, HSRD transitioned to the “Health Systems Research” BP</a:t>
            </a:r>
          </a:p>
          <a:p>
            <a:pPr lvl="1"/>
            <a:r>
              <a:rPr lang="en-US" dirty="0">
                <a:latin typeface="Calibri" panose="020F0502020204030204" pitchFamily="34" charset="0"/>
                <a:ea typeface="Calibri" panose="020F0502020204030204" pitchFamily="34" charset="0"/>
              </a:rPr>
              <a:t>To better align with VA priorities, some BP funding moved from the BPs to “actively managed portfolios (AMPs)” </a:t>
            </a:r>
          </a:p>
          <a:p>
            <a:pPr lvl="1"/>
            <a:r>
              <a:rPr lang="en-US" dirty="0">
                <a:latin typeface="Calibri" panose="020F0502020204030204" pitchFamily="34" charset="0"/>
                <a:ea typeface="Calibri" panose="020F0502020204030204" pitchFamily="34" charset="0"/>
              </a:rPr>
              <a:t>Each BP has a purview statement of scientific goals that informs their funding decisions</a:t>
            </a:r>
            <a:endParaRPr lang="en-US" sz="2200" dirty="0">
              <a:latin typeface="Calibri" panose="020F0502020204030204" pitchFamily="34" charset="0"/>
              <a:ea typeface="Calibri" panose="020F0502020204030204" pitchFamily="34" charset="0"/>
            </a:endParaRPr>
          </a:p>
          <a:p>
            <a:pPr marL="0">
              <a:spcBef>
                <a:spcPts val="0"/>
              </a:spcBef>
            </a:pPr>
            <a:endParaRPr lang="en-US" sz="1000" b="1" dirty="0">
              <a:solidFill>
                <a:schemeClr val="accent1">
                  <a:lumMod val="75000"/>
                </a:schemeClr>
              </a:solidFill>
              <a:latin typeface="Calibri" panose="020F0502020204030204" pitchFamily="34" charset="0"/>
              <a:ea typeface="Calibri" panose="020F0502020204030204" pitchFamily="34" charset="0"/>
            </a:endParaRPr>
          </a:p>
          <a:p>
            <a:pPr marL="0">
              <a:spcBef>
                <a:spcPts val="0"/>
              </a:spcBef>
            </a:pPr>
            <a:r>
              <a:rPr lang="en-US" sz="2600" b="1" dirty="0">
                <a:solidFill>
                  <a:schemeClr val="accent1"/>
                </a:solidFill>
                <a:latin typeface="Calibri" panose="020F0502020204030204" pitchFamily="34" charset="0"/>
                <a:ea typeface="Calibri" panose="020F0502020204030204" pitchFamily="34" charset="0"/>
              </a:rPr>
              <a:t>HSR priorities expanded as strategic methodology areas</a:t>
            </a:r>
          </a:p>
          <a:p>
            <a:pPr marL="687388" lvl="1">
              <a:spcBef>
                <a:spcPts val="0"/>
              </a:spcBef>
            </a:pPr>
            <a:r>
              <a:rPr lang="en-US" dirty="0">
                <a:latin typeface="Calibri" panose="020F0502020204030204" pitchFamily="34" charset="0"/>
                <a:ea typeface="Calibri" panose="020F0502020204030204" pitchFamily="34" charset="0"/>
              </a:rPr>
              <a:t>Reflect VA/VHA priority goals and NAM Quintuple Aim goals</a:t>
            </a:r>
          </a:p>
          <a:p>
            <a:pPr marL="687388" lvl="1">
              <a:spcBef>
                <a:spcPts val="0"/>
              </a:spcBef>
            </a:pPr>
            <a:r>
              <a:rPr lang="en-US" dirty="0">
                <a:latin typeface="Calibri" panose="020F0502020204030204" pitchFamily="34" charset="0"/>
                <a:ea typeface="Calibri" panose="020F0502020204030204" pitchFamily="34" charset="0"/>
              </a:rPr>
              <a:t>Previously described in our HSR RFAs, so familiar to SMRBs and investigators</a:t>
            </a:r>
          </a:p>
          <a:p>
            <a:pPr marL="687388" lvl="1">
              <a:spcBef>
                <a:spcPts val="0"/>
              </a:spcBef>
            </a:pPr>
            <a:r>
              <a:rPr lang="en-US" dirty="0">
                <a:latin typeface="Calibri" panose="020F0502020204030204" pitchFamily="34" charset="0"/>
                <a:ea typeface="Calibri" panose="020F0502020204030204" pitchFamily="34" charset="0"/>
              </a:rPr>
              <a:t>Do not replace but expand on the current topic areas</a:t>
            </a:r>
          </a:p>
          <a:p>
            <a:pPr marL="230188">
              <a:spcBef>
                <a:spcPts val="0"/>
              </a:spcBef>
            </a:pPr>
            <a:endParaRPr lang="en-US" sz="100" dirty="0">
              <a:latin typeface="Calibri" panose="020F0502020204030204" pitchFamily="34" charset="0"/>
              <a:ea typeface="Calibri" panose="020F0502020204030204" pitchFamily="34" charset="0"/>
            </a:endParaRPr>
          </a:p>
          <a:p>
            <a:pPr marL="230188">
              <a:spcBef>
                <a:spcPts val="0"/>
              </a:spcBef>
            </a:pPr>
            <a:endParaRPr lang="en-US" sz="1400" dirty="0">
              <a:latin typeface="Calibri" panose="020F0502020204030204" pitchFamily="34" charset="0"/>
              <a:ea typeface="Calibri" panose="020F0502020204030204" pitchFamily="34" charset="0"/>
            </a:endParaRPr>
          </a:p>
          <a:p>
            <a:pPr marL="230188">
              <a:spcBef>
                <a:spcPts val="0"/>
              </a:spcBef>
            </a:pPr>
            <a:r>
              <a:rPr lang="en-US" sz="2600" b="1" dirty="0">
                <a:solidFill>
                  <a:schemeClr val="accent1"/>
                </a:solidFill>
                <a:latin typeface="Calibri" panose="020F0502020204030204" pitchFamily="34" charset="0"/>
                <a:ea typeface="Calibri" panose="020F0502020204030204" pitchFamily="34" charset="0"/>
              </a:rPr>
              <a:t>Using cutting-edge science that informs how treatments, programs and policies work for Veterans and their providers, HSR/QUERI investigators are poised to inform VA strategic goals as national learning health system thought leaders</a:t>
            </a:r>
          </a:p>
          <a:p>
            <a:pPr marL="230188">
              <a:spcBef>
                <a:spcPts val="0"/>
              </a:spcBef>
            </a:pPr>
            <a:endParaRPr lang="en-US"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92183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46513" y="-113967"/>
            <a:ext cx="11878559" cy="97419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120000"/>
              </a:lnSpc>
            </a:pPr>
            <a:r>
              <a:rPr lang="en-US" altLang="en-US" sz="3400" b="1" dirty="0">
                <a:latin typeface="+mn-lt"/>
                <a:cs typeface="Arial" panose="020B0604020202020204" pitchFamily="34" charset="0"/>
              </a:rPr>
              <a:t>HSR/QUERI Systematic Priority-Setting Process in VA Strategic Plan</a:t>
            </a:r>
          </a:p>
          <a:p>
            <a:pPr>
              <a:lnSpc>
                <a:spcPct val="120000"/>
              </a:lnSpc>
            </a:pPr>
            <a:r>
              <a:rPr lang="en-US" altLang="en-US" sz="2000" dirty="0">
                <a:latin typeface="+mn-lt"/>
                <a:cs typeface="Arial" panose="020B0604020202020204" pitchFamily="34" charset="0"/>
              </a:rPr>
              <a:t>QUERI also facilitates VA fulfillment of the Evidence Act, which requires VA to justify budgets using evidence </a:t>
            </a:r>
            <a:endParaRPr lang="en-US" sz="2000" dirty="0">
              <a:latin typeface="+mn-lt"/>
              <a:cs typeface="Arial" panose="020B0604020202020204" pitchFamily="34" charset="0"/>
            </a:endParaRPr>
          </a:p>
        </p:txBody>
      </p:sp>
      <p:sp>
        <p:nvSpPr>
          <p:cNvPr id="11" name="Content Placeholder 2">
            <a:extLst>
              <a:ext uri="{FF2B5EF4-FFF2-40B4-BE49-F238E27FC236}">
                <a16:creationId xmlns:a16="http://schemas.microsoft.com/office/drawing/2014/main" id="{77195282-B876-0B2C-93A4-D5B16D856CF2}"/>
              </a:ext>
            </a:extLst>
          </p:cNvPr>
          <p:cNvSpPr txBox="1">
            <a:spLocks/>
          </p:cNvSpPr>
          <p:nvPr/>
        </p:nvSpPr>
        <p:spPr>
          <a:xfrm>
            <a:off x="9152055" y="1124744"/>
            <a:ext cx="2773017" cy="467290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chemeClr val="tx1"/>
              </a:buClr>
              <a:buSzPct val="100000"/>
              <a:buFont typeface="Arial"/>
              <a:buNone/>
            </a:pPr>
            <a:r>
              <a:rPr lang="en-US" sz="1800" b="1" dirty="0">
                <a:solidFill>
                  <a:srgbClr val="002060"/>
                </a:solidFill>
              </a:rPr>
              <a:t>Priorities will inform VA, ORD, HSR and QUERI Initiatives:</a:t>
            </a:r>
          </a:p>
          <a:p>
            <a:pPr algn="ctr">
              <a:buClr>
                <a:srgbClr val="92D050"/>
              </a:buClr>
              <a:buSzPct val="100000"/>
              <a:buFont typeface="Wingdings" pitchFamily="2" charset="2"/>
              <a:buChar char="ü"/>
            </a:pPr>
            <a:endParaRPr lang="en-US" sz="1000" b="1" dirty="0"/>
          </a:p>
          <a:p>
            <a:pPr>
              <a:buClr>
                <a:srgbClr val="92D050"/>
              </a:buClr>
              <a:buSzPct val="100000"/>
              <a:buFont typeface="Wingdings" pitchFamily="2" charset="2"/>
              <a:buChar char="ü"/>
            </a:pPr>
            <a:r>
              <a:rPr lang="en-US" sz="1600" b="1" dirty="0">
                <a:hlinkClick r:id="rId3"/>
              </a:rPr>
              <a:t>Evidence Act National Evaluations</a:t>
            </a:r>
          </a:p>
          <a:p>
            <a:pPr>
              <a:buClr>
                <a:srgbClr val="92D050"/>
              </a:buClr>
              <a:buSzPct val="100000"/>
              <a:buFont typeface="Wingdings" pitchFamily="2" charset="2"/>
              <a:buChar char="ü"/>
            </a:pPr>
            <a:endParaRPr lang="en-US" sz="1600" b="1" dirty="0">
              <a:hlinkClick r:id="rId4"/>
            </a:endParaRPr>
          </a:p>
          <a:p>
            <a:pPr>
              <a:buClr>
                <a:srgbClr val="92D050"/>
              </a:buClr>
              <a:buSzPct val="100000"/>
              <a:buFont typeface="Wingdings" pitchFamily="2" charset="2"/>
              <a:buChar char="ü"/>
            </a:pPr>
            <a:r>
              <a:rPr lang="en-US" sz="1600" b="1" dirty="0">
                <a:hlinkClick r:id="rId4"/>
              </a:rPr>
              <a:t>QUERI Rapid Response Teams</a:t>
            </a:r>
            <a:r>
              <a:rPr lang="en-US" sz="1600" dirty="0">
                <a:hlinkClick r:id="rId4"/>
              </a:rPr>
              <a:t> </a:t>
            </a:r>
            <a:r>
              <a:rPr lang="en-US" sz="1600" dirty="0"/>
              <a:t> </a:t>
            </a:r>
          </a:p>
          <a:p>
            <a:pPr>
              <a:buClr>
                <a:srgbClr val="92D050"/>
              </a:buClr>
              <a:buSzPct val="100000"/>
              <a:buFont typeface="Wingdings" pitchFamily="2" charset="2"/>
              <a:buChar char="ü"/>
            </a:pPr>
            <a:endParaRPr lang="en-US" sz="1600" dirty="0"/>
          </a:p>
          <a:p>
            <a:pPr>
              <a:buClr>
                <a:srgbClr val="92D050"/>
              </a:buClr>
              <a:buSzPct val="100000"/>
              <a:buFont typeface="Wingdings" pitchFamily="2" charset="2"/>
              <a:buChar char="ü"/>
            </a:pPr>
            <a:r>
              <a:rPr lang="en-US" sz="1600" b="1" dirty="0">
                <a:hlinkClick r:id="rId5"/>
              </a:rPr>
              <a:t>Advancing Diversity in Implementation Leadership (ADIL)</a:t>
            </a:r>
            <a:r>
              <a:rPr lang="en-US" sz="1600" b="1" dirty="0"/>
              <a:t> </a:t>
            </a:r>
          </a:p>
          <a:p>
            <a:pPr>
              <a:buClr>
                <a:srgbClr val="92D050"/>
              </a:buClr>
              <a:buSzPct val="100000"/>
              <a:buFont typeface="Wingdings" pitchFamily="2" charset="2"/>
              <a:buChar char="ü"/>
            </a:pPr>
            <a:endParaRPr lang="en-US" sz="1600" b="1" dirty="0"/>
          </a:p>
          <a:p>
            <a:pPr>
              <a:buClr>
                <a:srgbClr val="92D050"/>
              </a:buClr>
              <a:buSzPct val="100000"/>
              <a:buFont typeface="Wingdings" pitchFamily="2" charset="2"/>
              <a:buChar char="ü"/>
            </a:pPr>
            <a:r>
              <a:rPr lang="en-US" sz="1600" b="1" dirty="0">
                <a:hlinkClick r:id="rId6"/>
              </a:rPr>
              <a:t>HSR Merit and QUERI Partnered Evaluation Centers</a:t>
            </a:r>
            <a:endParaRPr lang="en-US" sz="1600" b="1" dirty="0"/>
          </a:p>
          <a:p>
            <a:pPr>
              <a:buClr>
                <a:srgbClr val="92D050"/>
              </a:buClr>
              <a:buSzPct val="100000"/>
              <a:buFont typeface="Wingdings" pitchFamily="2" charset="2"/>
              <a:buChar char="ü"/>
            </a:pPr>
            <a:endParaRPr lang="en-US" sz="1600" b="1" dirty="0"/>
          </a:p>
          <a:p>
            <a:pPr>
              <a:buClr>
                <a:srgbClr val="92D050"/>
              </a:buClr>
              <a:buSzPct val="100000"/>
              <a:buFont typeface="Wingdings" pitchFamily="2" charset="2"/>
              <a:buChar char="ü"/>
            </a:pPr>
            <a:r>
              <a:rPr lang="en-US" sz="1800" b="1" u="sng" dirty="0">
                <a:solidFill>
                  <a:schemeClr val="accent1"/>
                </a:solidFill>
              </a:rPr>
              <a:t>ORD AMPs/BPs</a:t>
            </a:r>
          </a:p>
          <a:p>
            <a:pPr>
              <a:buClr>
                <a:srgbClr val="92D050"/>
              </a:buClr>
              <a:buSzPct val="100000"/>
              <a:buFont typeface="Wingdings" pitchFamily="2" charset="2"/>
              <a:buChar char="ü"/>
            </a:pPr>
            <a:endParaRPr lang="en-US" sz="1800" b="1" u="sng" dirty="0">
              <a:solidFill>
                <a:schemeClr val="accent1"/>
              </a:solidFill>
            </a:endParaRPr>
          </a:p>
          <a:p>
            <a:pPr>
              <a:buClr>
                <a:srgbClr val="92D050"/>
              </a:buClr>
              <a:buSzPct val="100000"/>
              <a:buFont typeface="Wingdings" pitchFamily="2" charset="2"/>
              <a:buChar char="ü"/>
            </a:pPr>
            <a:r>
              <a:rPr lang="en-US" sz="1800" b="1" u="sng" dirty="0">
                <a:solidFill>
                  <a:schemeClr val="accent1"/>
                </a:solidFill>
                <a:hlinkClick r:id="rId7"/>
              </a:rPr>
              <a:t>VA Strategic Plan</a:t>
            </a:r>
            <a:endParaRPr lang="en-US" sz="1800" b="1" u="sng" dirty="0">
              <a:solidFill>
                <a:schemeClr val="accent1"/>
              </a:solidFill>
            </a:endParaRPr>
          </a:p>
          <a:p>
            <a:endParaRPr lang="en-US" sz="2400" dirty="0"/>
          </a:p>
        </p:txBody>
      </p:sp>
      <p:sp>
        <p:nvSpPr>
          <p:cNvPr id="12" name="Content Placeholder 7">
            <a:extLst>
              <a:ext uri="{FF2B5EF4-FFF2-40B4-BE49-F238E27FC236}">
                <a16:creationId xmlns:a16="http://schemas.microsoft.com/office/drawing/2014/main" id="{7C45161C-628E-8A57-BC53-2AFD6022E167}"/>
              </a:ext>
            </a:extLst>
          </p:cNvPr>
          <p:cNvSpPr>
            <a:spLocks noGrp="1"/>
          </p:cNvSpPr>
          <p:nvPr>
            <p:ph idx="1"/>
          </p:nvPr>
        </p:nvSpPr>
        <p:spPr>
          <a:xfrm>
            <a:off x="244800" y="1251712"/>
            <a:ext cx="2503930" cy="4205660"/>
          </a:xfrm>
        </p:spPr>
        <p:txBody>
          <a:bodyPr>
            <a:normAutofit lnSpcReduction="10000"/>
          </a:bodyPr>
          <a:lstStyle/>
          <a:p>
            <a:pPr marL="53975" lvl="1" indent="0" defTabSz="914400">
              <a:spcBef>
                <a:spcPct val="0"/>
              </a:spcBef>
              <a:buNone/>
            </a:pPr>
            <a:r>
              <a:rPr lang="en-US" altLang="en-US" sz="1800" b="1" dirty="0">
                <a:solidFill>
                  <a:srgbClr val="002060"/>
                </a:solidFill>
                <a:latin typeface="Arial" panose="020B0604020202020204" pitchFamily="34" charset="0"/>
                <a:cs typeface="Arial" panose="020B0604020202020204" pitchFamily="34" charset="0"/>
              </a:rPr>
              <a:t>Evidence Act is Law (US PL 115-435) </a:t>
            </a:r>
          </a:p>
          <a:p>
            <a:pPr marL="339725" lvl="1" indent="-285750" defTabSz="914400">
              <a:spcBef>
                <a:spcPct val="0"/>
              </a:spcBef>
              <a:buFont typeface="Wingdings" pitchFamily="2" charset="2"/>
              <a:buChar char="ü"/>
            </a:pPr>
            <a:endParaRPr lang="en-US" altLang="en-US" sz="1800" b="1" dirty="0">
              <a:solidFill>
                <a:srgbClr val="002060"/>
              </a:solidFill>
              <a:latin typeface="Arial" panose="020B0604020202020204" pitchFamily="34" charset="0"/>
              <a:cs typeface="Arial" panose="020B0604020202020204" pitchFamily="34" charset="0"/>
            </a:endParaRPr>
          </a:p>
          <a:p>
            <a:pPr marL="396875" lvl="1" indent="-285750" defTabSz="914400">
              <a:spcBef>
                <a:spcPct val="0"/>
              </a:spcBef>
              <a:buClr>
                <a:srgbClr val="92D050"/>
              </a:buClr>
              <a:buFont typeface="Wingdings" pitchFamily="2" charset="2"/>
              <a:buChar char="ü"/>
            </a:pPr>
            <a:r>
              <a:rPr lang="en-US" altLang="en-US" sz="1600" dirty="0">
                <a:solidFill>
                  <a:srgbClr val="002060"/>
                </a:solidFill>
                <a:latin typeface="Arial" panose="020B0604020202020204" pitchFamily="34" charset="0"/>
                <a:cs typeface="Arial" panose="020B0604020202020204" pitchFamily="34" charset="0"/>
              </a:rPr>
              <a:t>Influences agency budgets</a:t>
            </a:r>
          </a:p>
          <a:p>
            <a:pPr marL="396875" lvl="1" indent="-285750" defTabSz="914400">
              <a:spcBef>
                <a:spcPct val="0"/>
              </a:spcBef>
              <a:buClr>
                <a:srgbClr val="92D050"/>
              </a:buClr>
              <a:buFont typeface="Wingdings" pitchFamily="2" charset="2"/>
              <a:buChar char="ü"/>
            </a:pPr>
            <a:endParaRPr lang="en-US" altLang="en-US" sz="1600" dirty="0">
              <a:solidFill>
                <a:srgbClr val="002060"/>
              </a:solidFill>
              <a:latin typeface="Arial" panose="020B0604020202020204" pitchFamily="34" charset="0"/>
              <a:cs typeface="Arial" panose="020B0604020202020204" pitchFamily="34" charset="0"/>
            </a:endParaRPr>
          </a:p>
          <a:p>
            <a:pPr marL="396875" lvl="1" indent="-285750" defTabSz="914400">
              <a:spcBef>
                <a:spcPct val="0"/>
              </a:spcBef>
              <a:buClr>
                <a:srgbClr val="92D050"/>
              </a:buClr>
              <a:buFont typeface="Wingdings" pitchFamily="2" charset="2"/>
              <a:buChar char="ü"/>
            </a:pPr>
            <a:r>
              <a:rPr lang="en-US" altLang="en-US" sz="1600" dirty="0">
                <a:solidFill>
                  <a:srgbClr val="002060"/>
                </a:solidFill>
                <a:latin typeface="Arial" panose="020B0604020202020204" pitchFamily="34" charset="0"/>
                <a:cs typeface="Arial" panose="020B0604020202020204" pitchFamily="34" charset="0"/>
              </a:rPr>
              <a:t>Requires annual </a:t>
            </a:r>
            <a:r>
              <a:rPr lang="en-US" altLang="en-US" sz="1600" u="sng" dirty="0">
                <a:solidFill>
                  <a:srgbClr val="002060"/>
                </a:solidFill>
                <a:latin typeface="Arial" panose="020B0604020202020204" pitchFamily="34" charset="0"/>
                <a:cs typeface="Arial" panose="020B0604020202020204" pitchFamily="34" charset="0"/>
              </a:rPr>
              <a:t>evaluation plans on top priorities</a:t>
            </a:r>
            <a:r>
              <a:rPr lang="en-US" altLang="en-US" sz="1600" dirty="0">
                <a:solidFill>
                  <a:srgbClr val="002060"/>
                </a:solidFill>
                <a:latin typeface="Arial" panose="020B0604020202020204" pitchFamily="34" charset="0"/>
                <a:cs typeface="Arial" panose="020B0604020202020204" pitchFamily="34" charset="0"/>
              </a:rPr>
              <a:t> that inform policies and resource allocations </a:t>
            </a:r>
          </a:p>
          <a:p>
            <a:pPr marL="396875" lvl="1" indent="-285750" defTabSz="914400">
              <a:spcBef>
                <a:spcPct val="0"/>
              </a:spcBef>
              <a:buClr>
                <a:srgbClr val="92D050"/>
              </a:buClr>
              <a:buFont typeface="Wingdings" pitchFamily="2" charset="2"/>
              <a:buChar char="ü"/>
            </a:pPr>
            <a:endParaRPr lang="en-US" altLang="en-US" sz="1600" dirty="0">
              <a:solidFill>
                <a:srgbClr val="002060"/>
              </a:solidFill>
              <a:latin typeface="Arial" panose="020B0604020202020204" pitchFamily="34" charset="0"/>
              <a:cs typeface="Arial" panose="020B0604020202020204" pitchFamily="34" charset="0"/>
            </a:endParaRPr>
          </a:p>
          <a:p>
            <a:pPr marL="396875" lvl="1" indent="-285750" defTabSz="914400">
              <a:spcBef>
                <a:spcPct val="0"/>
              </a:spcBef>
              <a:buClr>
                <a:srgbClr val="92D050"/>
              </a:buClr>
              <a:buFont typeface="Wingdings" pitchFamily="2" charset="2"/>
              <a:buChar char="ü"/>
            </a:pPr>
            <a:r>
              <a:rPr lang="en-US" altLang="en-US" sz="1600" dirty="0">
                <a:solidFill>
                  <a:srgbClr val="002060"/>
                </a:solidFill>
                <a:latin typeface="Arial" panose="020B0604020202020204" pitchFamily="34" charset="0"/>
                <a:cs typeface="Arial" panose="020B0604020202020204" pitchFamily="34" charset="0"/>
              </a:rPr>
              <a:t>Evaluation plans can be HSR or QUERI projects and are made public</a:t>
            </a:r>
          </a:p>
          <a:p>
            <a:pPr marL="396875" lvl="1" indent="-285750" defTabSz="914400">
              <a:spcBef>
                <a:spcPct val="0"/>
              </a:spcBef>
              <a:buClr>
                <a:srgbClr val="92D050"/>
              </a:buClr>
              <a:buFont typeface="Wingdings" pitchFamily="2" charset="2"/>
              <a:buChar char="ü"/>
            </a:pPr>
            <a:endParaRPr lang="en-US" altLang="en-US" sz="1600" dirty="0">
              <a:solidFill>
                <a:srgbClr val="002060"/>
              </a:solidFill>
              <a:latin typeface="Arial" panose="020B0604020202020204" pitchFamily="34" charset="0"/>
              <a:cs typeface="Arial" panose="020B0604020202020204" pitchFamily="34" charset="0"/>
            </a:endParaRPr>
          </a:p>
          <a:p>
            <a:pPr marL="396875" lvl="1" indent="-285750" defTabSz="914400">
              <a:spcBef>
                <a:spcPct val="0"/>
              </a:spcBef>
              <a:buClr>
                <a:srgbClr val="92D050"/>
              </a:buClr>
              <a:buFont typeface="Wingdings" pitchFamily="2" charset="2"/>
              <a:buChar char="ü"/>
            </a:pPr>
            <a:r>
              <a:rPr lang="en-US" altLang="en-US" sz="1600" dirty="0">
                <a:solidFill>
                  <a:srgbClr val="002060"/>
                </a:solidFill>
                <a:latin typeface="Arial" panose="020B0604020202020204" pitchFamily="34" charset="0"/>
                <a:cs typeface="Arial" panose="020B0604020202020204" pitchFamily="34" charset="0"/>
              </a:rPr>
              <a:t>Help leverage other legislative mandates and funding sources</a:t>
            </a:r>
          </a:p>
        </p:txBody>
      </p:sp>
      <p:sp>
        <p:nvSpPr>
          <p:cNvPr id="13" name="TextBox 12">
            <a:extLst>
              <a:ext uri="{FF2B5EF4-FFF2-40B4-BE49-F238E27FC236}">
                <a16:creationId xmlns:a16="http://schemas.microsoft.com/office/drawing/2014/main" id="{2B8D84A4-BB61-51B7-C5E6-9C37343D95A2}"/>
              </a:ext>
            </a:extLst>
          </p:cNvPr>
          <p:cNvSpPr txBox="1"/>
          <p:nvPr/>
        </p:nvSpPr>
        <p:spPr>
          <a:xfrm>
            <a:off x="461586" y="5797652"/>
            <a:ext cx="3343700" cy="276999"/>
          </a:xfrm>
          <a:prstGeom prst="rect">
            <a:avLst/>
          </a:prstGeom>
          <a:noFill/>
        </p:spPr>
        <p:txBody>
          <a:bodyPr wrap="square" rtlCol="0">
            <a:spAutoFit/>
          </a:bodyPr>
          <a:lstStyle/>
          <a:p>
            <a:r>
              <a:rPr lang="en-US" sz="1200" dirty="0">
                <a:solidFill>
                  <a:schemeClr val="tx1">
                    <a:alpha val="32000"/>
                  </a:schemeClr>
                </a:solidFill>
                <a:latin typeface="Arial" panose="020B0604020202020204" pitchFamily="34" charset="0"/>
                <a:cs typeface="Arial" panose="020B0604020202020204" pitchFamily="34" charset="0"/>
              </a:rPr>
              <a:t>Braganza, Kilbourne et al., HSR 2022</a:t>
            </a:r>
          </a:p>
        </p:txBody>
      </p:sp>
      <p:sp>
        <p:nvSpPr>
          <p:cNvPr id="26" name="TextBox 25">
            <a:extLst>
              <a:ext uri="{FF2B5EF4-FFF2-40B4-BE49-F238E27FC236}">
                <a16:creationId xmlns:a16="http://schemas.microsoft.com/office/drawing/2014/main" id="{56FC94C5-7BF1-486D-B6EC-E886139714C1}"/>
              </a:ext>
            </a:extLst>
          </p:cNvPr>
          <p:cNvSpPr txBox="1"/>
          <p:nvPr/>
        </p:nvSpPr>
        <p:spPr>
          <a:xfrm>
            <a:off x="5050800" y="4781989"/>
            <a:ext cx="1800225" cy="1015663"/>
          </a:xfrm>
          <a:prstGeom prst="rect">
            <a:avLst/>
          </a:prstGeom>
          <a:noFill/>
        </p:spPr>
        <p:txBody>
          <a:bodyPr wrap="square">
            <a:spAutoFit/>
          </a:bodyPr>
          <a:lstStyle/>
          <a:p>
            <a:pPr lvl="0" algn="ctr"/>
            <a:r>
              <a:rPr lang="en-US" sz="1200" b="1" dirty="0">
                <a:solidFill>
                  <a:schemeClr val="bg1"/>
                </a:solidFill>
                <a:latin typeface="Arial" panose="020B0604020202020204" pitchFamily="34" charset="0"/>
                <a:cs typeface="Arial" panose="020B0604020202020204" pitchFamily="34" charset="0"/>
              </a:rPr>
              <a:t>VA</a:t>
            </a:r>
            <a:r>
              <a:rPr lang="en-US" sz="1200" dirty="0">
                <a:solidFill>
                  <a:schemeClr val="bg1"/>
                </a:solidFill>
                <a:latin typeface="Arial" panose="020B0604020202020204" pitchFamily="34" charset="0"/>
                <a:cs typeface="Arial" panose="020B0604020202020204" pitchFamily="34" charset="0"/>
              </a:rPr>
              <a:t> investigators,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in partnership with health system leaders, submit applications that undergo peer review</a:t>
            </a:r>
          </a:p>
        </p:txBody>
      </p:sp>
      <p:pic>
        <p:nvPicPr>
          <p:cNvPr id="3" name="Picture 2" descr="Icon&#10;&#10;Description automatically generated">
            <a:extLst>
              <a:ext uri="{FF2B5EF4-FFF2-40B4-BE49-F238E27FC236}">
                <a16:creationId xmlns:a16="http://schemas.microsoft.com/office/drawing/2014/main" id="{33AE252E-04AA-7765-940C-261850296284}"/>
              </a:ext>
            </a:extLst>
          </p:cNvPr>
          <p:cNvPicPr>
            <a:picLocks noChangeAspect="1"/>
          </p:cNvPicPr>
          <p:nvPr/>
        </p:nvPicPr>
        <p:blipFill>
          <a:blip r:embed="rId8"/>
          <a:stretch>
            <a:fillRect/>
          </a:stretch>
        </p:blipFill>
        <p:spPr>
          <a:xfrm>
            <a:off x="2976671" y="641443"/>
            <a:ext cx="6190562" cy="6190562"/>
          </a:xfrm>
          <a:prstGeom prst="rect">
            <a:avLst/>
          </a:prstGeom>
        </p:spPr>
      </p:pic>
      <p:sp>
        <p:nvSpPr>
          <p:cNvPr id="16" name="TextBox 15">
            <a:extLst>
              <a:ext uri="{FF2B5EF4-FFF2-40B4-BE49-F238E27FC236}">
                <a16:creationId xmlns:a16="http://schemas.microsoft.com/office/drawing/2014/main" id="{EDABE731-5AB9-860D-3C49-B438CE91B2CC}"/>
              </a:ext>
            </a:extLst>
          </p:cNvPr>
          <p:cNvSpPr txBox="1"/>
          <p:nvPr/>
        </p:nvSpPr>
        <p:spPr>
          <a:xfrm>
            <a:off x="4731378" y="4945325"/>
            <a:ext cx="1364622" cy="1107996"/>
          </a:xfrm>
          <a:prstGeom prst="rect">
            <a:avLst/>
          </a:prstGeom>
          <a:noFill/>
        </p:spPr>
        <p:txBody>
          <a:bodyPr wrap="square">
            <a:spAutoFit/>
          </a:bodyPr>
          <a:lstStyle/>
          <a:p>
            <a:pPr lvl="0"/>
            <a:r>
              <a:rPr lang="en-US" sz="1100" b="1" dirty="0">
                <a:solidFill>
                  <a:schemeClr val="bg1"/>
                </a:solidFill>
                <a:latin typeface="Arial" panose="020B0604020202020204" pitchFamily="34" charset="0"/>
                <a:cs typeface="Arial" panose="020B0604020202020204" pitchFamily="34" charset="0"/>
              </a:rPr>
              <a:t>QUERI</a:t>
            </a:r>
            <a:r>
              <a:rPr lang="en-US" sz="1100" dirty="0">
                <a:solidFill>
                  <a:schemeClr val="bg1"/>
                </a:solidFill>
                <a:latin typeface="Arial" panose="020B0604020202020204" pitchFamily="34" charset="0"/>
                <a:cs typeface="Arial" panose="020B0604020202020204" pitchFamily="34" charset="0"/>
              </a:rPr>
              <a:t> peer-reviews and funds teams with the highest quality applications that address priorities</a:t>
            </a:r>
          </a:p>
        </p:txBody>
      </p:sp>
      <p:sp>
        <p:nvSpPr>
          <p:cNvPr id="17" name="TextBox 16">
            <a:extLst>
              <a:ext uri="{FF2B5EF4-FFF2-40B4-BE49-F238E27FC236}">
                <a16:creationId xmlns:a16="http://schemas.microsoft.com/office/drawing/2014/main" id="{B0A8433A-2A4C-C7C1-D898-139F599D755B}"/>
              </a:ext>
            </a:extLst>
          </p:cNvPr>
          <p:cNvSpPr txBox="1"/>
          <p:nvPr/>
        </p:nvSpPr>
        <p:spPr>
          <a:xfrm>
            <a:off x="3643809" y="2816146"/>
            <a:ext cx="1153727" cy="1615827"/>
          </a:xfrm>
          <a:prstGeom prst="rect">
            <a:avLst/>
          </a:prstGeom>
          <a:noFill/>
        </p:spPr>
        <p:txBody>
          <a:bodyPr wrap="square">
            <a:spAutoFit/>
          </a:bodyPr>
          <a:lstStyle/>
          <a:p>
            <a:pPr lvl="0"/>
            <a:r>
              <a:rPr lang="en-US" altLang="en-US" sz="1100" b="1" dirty="0">
                <a:solidFill>
                  <a:schemeClr val="bg1"/>
                </a:solidFill>
                <a:latin typeface="Arial" panose="020B0604020202020204" pitchFamily="34" charset="0"/>
                <a:cs typeface="Arial" panose="020B0604020202020204" pitchFamily="34" charset="0"/>
              </a:rPr>
              <a:t>QUERI</a:t>
            </a:r>
            <a:r>
              <a:rPr lang="en-US" altLang="en-US" sz="1100" dirty="0">
                <a:solidFill>
                  <a:schemeClr val="bg1"/>
                </a:solidFill>
                <a:latin typeface="Arial" panose="020B0604020202020204" pitchFamily="34" charset="0"/>
                <a:cs typeface="Arial" panose="020B0604020202020204" pitchFamily="34" charset="0"/>
              </a:rPr>
              <a:t> reports progress to VA leaders, benchmarking on QUERI Impact Framework metrics, eRA commons</a:t>
            </a:r>
            <a:endParaRPr lang="en-US" sz="11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D74655A-B81B-4A4E-C498-F6431B11EA37}"/>
              </a:ext>
            </a:extLst>
          </p:cNvPr>
          <p:cNvSpPr txBox="1"/>
          <p:nvPr/>
        </p:nvSpPr>
        <p:spPr>
          <a:xfrm>
            <a:off x="4866652" y="1266430"/>
            <a:ext cx="1800225" cy="938719"/>
          </a:xfrm>
          <a:prstGeom prst="rect">
            <a:avLst/>
          </a:prstGeom>
          <a:noFill/>
        </p:spPr>
        <p:txBody>
          <a:bodyPr wrap="square">
            <a:spAutoFit/>
          </a:bodyPr>
          <a:lstStyle/>
          <a:p>
            <a:pPr lvl="0"/>
            <a:r>
              <a:rPr lang="en-US" sz="1100" dirty="0">
                <a:solidFill>
                  <a:schemeClr val="bg1"/>
                </a:solidFill>
                <a:latin typeface="Arial" panose="020B0604020202020204" pitchFamily="34" charset="0"/>
                <a:cs typeface="Arial" panose="020B0604020202020204" pitchFamily="34" charset="0"/>
              </a:rPr>
              <a:t>Local, regional, and national VA leaders identify priorities via qualitative discussions, national survey</a:t>
            </a:r>
          </a:p>
        </p:txBody>
      </p:sp>
      <p:sp>
        <p:nvSpPr>
          <p:cNvPr id="22" name="TextBox 21">
            <a:extLst>
              <a:ext uri="{FF2B5EF4-FFF2-40B4-BE49-F238E27FC236}">
                <a16:creationId xmlns:a16="http://schemas.microsoft.com/office/drawing/2014/main" id="{7DD750B5-22F0-EF4B-EE96-9BFDBB66AB4E}"/>
              </a:ext>
            </a:extLst>
          </p:cNvPr>
          <p:cNvSpPr txBox="1"/>
          <p:nvPr/>
        </p:nvSpPr>
        <p:spPr>
          <a:xfrm>
            <a:off x="7174447" y="2124636"/>
            <a:ext cx="1595527" cy="1107996"/>
          </a:xfrm>
          <a:prstGeom prst="rect">
            <a:avLst/>
          </a:prstGeom>
          <a:noFill/>
        </p:spPr>
        <p:txBody>
          <a:bodyPr wrap="square">
            <a:spAutoFit/>
          </a:bodyPr>
          <a:lstStyle/>
          <a:p>
            <a:pPr lvl="0"/>
            <a:r>
              <a:rPr lang="en-US" sz="1100" dirty="0">
                <a:solidFill>
                  <a:schemeClr val="bg1"/>
                </a:solidFill>
                <a:latin typeface="Arial" panose="020B0604020202020204" pitchFamily="34" charset="0"/>
                <a:cs typeface="Arial" panose="020B0604020202020204" pitchFamily="34" charset="0"/>
              </a:rPr>
              <a:t>National leaders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vote and concur on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  top </a:t>
            </a:r>
            <a:r>
              <a:rPr lang="en-US" sz="1100" b="1" dirty="0">
                <a:solidFill>
                  <a:schemeClr val="bg1"/>
                </a:solidFill>
                <a:latin typeface="Arial" panose="020B0604020202020204" pitchFamily="34" charset="0"/>
                <a:cs typeface="Arial" panose="020B0604020202020204" pitchFamily="34" charset="0"/>
              </a:rPr>
              <a:t>priorities</a:t>
            </a:r>
            <a:r>
              <a:rPr lang="en-US" sz="1100" dirty="0">
                <a:solidFill>
                  <a:schemeClr val="bg1"/>
                </a:solidFill>
                <a:latin typeface="Arial" panose="020B0604020202020204" pitchFamily="34" charset="0"/>
                <a:cs typeface="Arial" panose="020B0604020202020204" pitchFamily="34" charset="0"/>
              </a:rPr>
              <a:t>,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    informing QUERI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      Requests for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      Applications</a:t>
            </a:r>
          </a:p>
        </p:txBody>
      </p:sp>
      <p:sp>
        <p:nvSpPr>
          <p:cNvPr id="23" name="TextBox 22">
            <a:extLst>
              <a:ext uri="{FF2B5EF4-FFF2-40B4-BE49-F238E27FC236}">
                <a16:creationId xmlns:a16="http://schemas.microsoft.com/office/drawing/2014/main" id="{EDD3BFE6-A734-A3A6-1055-21A5E1C496B9}"/>
              </a:ext>
            </a:extLst>
          </p:cNvPr>
          <p:cNvSpPr txBox="1"/>
          <p:nvPr/>
        </p:nvSpPr>
        <p:spPr>
          <a:xfrm>
            <a:off x="6979746" y="4429702"/>
            <a:ext cx="1907461" cy="1277273"/>
          </a:xfrm>
          <a:prstGeom prst="rect">
            <a:avLst/>
          </a:prstGeom>
          <a:noFill/>
        </p:spPr>
        <p:txBody>
          <a:bodyPr wrap="square">
            <a:spAutoFit/>
          </a:bodyPr>
          <a:lstStyle/>
          <a:p>
            <a:pPr lvl="0"/>
            <a:r>
              <a:rPr lang="en-US" sz="1100" b="1" dirty="0">
                <a:solidFill>
                  <a:schemeClr val="bg1"/>
                </a:solidFill>
                <a:latin typeface="Arial" panose="020B0604020202020204" pitchFamily="34" charset="0"/>
                <a:cs typeface="Arial" panose="020B0604020202020204" pitchFamily="34" charset="0"/>
              </a:rPr>
              <a:t>        VA</a:t>
            </a:r>
            <a:r>
              <a:rPr lang="en-US" sz="1100" dirty="0">
                <a:solidFill>
                  <a:schemeClr val="bg1"/>
                </a:solidFill>
                <a:latin typeface="Arial" panose="020B0604020202020204" pitchFamily="34" charset="0"/>
                <a:cs typeface="Arial" panose="020B0604020202020204" pitchFamily="34" charset="0"/>
              </a:rPr>
              <a:t> investigators,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in partnership with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health system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leaders, submit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applications that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undergo peer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review</a:t>
            </a:r>
          </a:p>
        </p:txBody>
      </p:sp>
      <p:sp>
        <p:nvSpPr>
          <p:cNvPr id="5" name="TextBox 4">
            <a:extLst>
              <a:ext uri="{FF2B5EF4-FFF2-40B4-BE49-F238E27FC236}">
                <a16:creationId xmlns:a16="http://schemas.microsoft.com/office/drawing/2014/main" id="{E5BCC6D5-68AE-F88D-FB75-B17D5A0E5DEC}"/>
              </a:ext>
            </a:extLst>
          </p:cNvPr>
          <p:cNvSpPr txBox="1"/>
          <p:nvPr/>
        </p:nvSpPr>
        <p:spPr>
          <a:xfrm>
            <a:off x="4351626" y="1654494"/>
            <a:ext cx="877723" cy="769441"/>
          </a:xfrm>
          <a:prstGeom prst="rect">
            <a:avLst/>
          </a:prstGeom>
          <a:noFill/>
        </p:spPr>
        <p:txBody>
          <a:bodyPr wrap="square" rtlCol="0">
            <a:spAutoFit/>
          </a:bodyPr>
          <a:lstStyle/>
          <a:p>
            <a:r>
              <a:rPr lang="en-US" sz="4400" b="1" dirty="0">
                <a:solidFill>
                  <a:schemeClr val="accent1">
                    <a:lumMod val="60000"/>
                    <a:lumOff val="40000"/>
                  </a:schemeClr>
                </a:solidFill>
                <a:latin typeface="Arial Black" panose="020B0604020202020204" pitchFamily="34" charset="0"/>
                <a:cs typeface="Arial Black" panose="020B0604020202020204" pitchFamily="34" charset="0"/>
              </a:rPr>
              <a:t>1</a:t>
            </a:r>
          </a:p>
        </p:txBody>
      </p:sp>
      <p:sp>
        <p:nvSpPr>
          <p:cNvPr id="24" name="TextBox 23">
            <a:extLst>
              <a:ext uri="{FF2B5EF4-FFF2-40B4-BE49-F238E27FC236}">
                <a16:creationId xmlns:a16="http://schemas.microsoft.com/office/drawing/2014/main" id="{0F3CE206-6473-46B7-1C56-D5C0332C54D7}"/>
              </a:ext>
            </a:extLst>
          </p:cNvPr>
          <p:cNvSpPr txBox="1"/>
          <p:nvPr/>
        </p:nvSpPr>
        <p:spPr>
          <a:xfrm>
            <a:off x="6900348" y="1408416"/>
            <a:ext cx="877723" cy="769441"/>
          </a:xfrm>
          <a:prstGeom prst="rect">
            <a:avLst/>
          </a:prstGeom>
          <a:noFill/>
        </p:spPr>
        <p:txBody>
          <a:bodyPr wrap="square" rtlCol="0">
            <a:spAutoFit/>
          </a:bodyPr>
          <a:lstStyle/>
          <a:p>
            <a:r>
              <a:rPr lang="en-US" sz="4400" b="1" dirty="0">
                <a:solidFill>
                  <a:schemeClr val="accent1">
                    <a:lumMod val="60000"/>
                    <a:lumOff val="40000"/>
                  </a:schemeClr>
                </a:solidFill>
                <a:latin typeface="Arial Black" panose="020B0604020202020204" pitchFamily="34" charset="0"/>
                <a:cs typeface="Arial Black" panose="020B0604020202020204" pitchFamily="34" charset="0"/>
              </a:rPr>
              <a:t>2</a:t>
            </a:r>
          </a:p>
        </p:txBody>
      </p:sp>
      <p:sp>
        <p:nvSpPr>
          <p:cNvPr id="25" name="TextBox 24">
            <a:extLst>
              <a:ext uri="{FF2B5EF4-FFF2-40B4-BE49-F238E27FC236}">
                <a16:creationId xmlns:a16="http://schemas.microsoft.com/office/drawing/2014/main" id="{635C16F9-A16B-E2DE-B758-D5CA24433614}"/>
              </a:ext>
            </a:extLst>
          </p:cNvPr>
          <p:cNvSpPr txBox="1"/>
          <p:nvPr/>
        </p:nvSpPr>
        <p:spPr>
          <a:xfrm>
            <a:off x="7838439" y="3702325"/>
            <a:ext cx="877723" cy="769441"/>
          </a:xfrm>
          <a:prstGeom prst="rect">
            <a:avLst/>
          </a:prstGeom>
          <a:noFill/>
        </p:spPr>
        <p:txBody>
          <a:bodyPr wrap="square" rtlCol="0">
            <a:spAutoFit/>
          </a:bodyPr>
          <a:lstStyle/>
          <a:p>
            <a:r>
              <a:rPr lang="en-US" sz="4400" b="1" dirty="0">
                <a:solidFill>
                  <a:srgbClr val="CCDE7E"/>
                </a:solidFill>
                <a:latin typeface="Arial Black" panose="020B0604020202020204" pitchFamily="34" charset="0"/>
                <a:cs typeface="Arial Black" panose="020B0604020202020204" pitchFamily="34" charset="0"/>
              </a:rPr>
              <a:t>3</a:t>
            </a:r>
          </a:p>
        </p:txBody>
      </p:sp>
      <p:sp>
        <p:nvSpPr>
          <p:cNvPr id="27" name="TextBox 26">
            <a:extLst>
              <a:ext uri="{FF2B5EF4-FFF2-40B4-BE49-F238E27FC236}">
                <a16:creationId xmlns:a16="http://schemas.microsoft.com/office/drawing/2014/main" id="{3FCEAAF5-8954-21D5-5BE8-BB9C94E7FBCB}"/>
              </a:ext>
            </a:extLst>
          </p:cNvPr>
          <p:cNvSpPr txBox="1"/>
          <p:nvPr/>
        </p:nvSpPr>
        <p:spPr>
          <a:xfrm>
            <a:off x="6047398" y="5227322"/>
            <a:ext cx="877723" cy="769441"/>
          </a:xfrm>
          <a:prstGeom prst="rect">
            <a:avLst/>
          </a:prstGeom>
          <a:noFill/>
        </p:spPr>
        <p:txBody>
          <a:bodyPr wrap="square" rtlCol="0">
            <a:spAutoFit/>
          </a:bodyPr>
          <a:lstStyle/>
          <a:p>
            <a:r>
              <a:rPr lang="en-US" sz="4400" b="1" dirty="0">
                <a:solidFill>
                  <a:schemeClr val="accent2">
                    <a:lumMod val="75000"/>
                  </a:schemeClr>
                </a:solidFill>
                <a:latin typeface="Arial Black" panose="020B0604020202020204" pitchFamily="34" charset="0"/>
                <a:cs typeface="Arial Black" panose="020B0604020202020204" pitchFamily="34" charset="0"/>
              </a:rPr>
              <a:t>4</a:t>
            </a:r>
          </a:p>
        </p:txBody>
      </p:sp>
      <p:sp>
        <p:nvSpPr>
          <p:cNvPr id="28" name="TextBox 27">
            <a:extLst>
              <a:ext uri="{FF2B5EF4-FFF2-40B4-BE49-F238E27FC236}">
                <a16:creationId xmlns:a16="http://schemas.microsoft.com/office/drawing/2014/main" id="{ADCF4740-AFDC-2427-98F8-97769E234D31}"/>
              </a:ext>
            </a:extLst>
          </p:cNvPr>
          <p:cNvSpPr txBox="1"/>
          <p:nvPr/>
        </p:nvSpPr>
        <p:spPr>
          <a:xfrm>
            <a:off x="4076556" y="4208222"/>
            <a:ext cx="877723" cy="769441"/>
          </a:xfrm>
          <a:prstGeom prst="rect">
            <a:avLst/>
          </a:prstGeom>
          <a:noFill/>
        </p:spPr>
        <p:txBody>
          <a:bodyPr wrap="square" rtlCol="0">
            <a:spAutoFit/>
          </a:bodyPr>
          <a:lstStyle/>
          <a:p>
            <a:r>
              <a:rPr lang="en-US" sz="4400" b="1" dirty="0">
                <a:solidFill>
                  <a:schemeClr val="bg1">
                    <a:lumMod val="85000"/>
                  </a:schemeClr>
                </a:solidFill>
                <a:latin typeface="Arial Black" panose="020B0604020202020204" pitchFamily="34" charset="0"/>
                <a:cs typeface="Arial Black" panose="020B0604020202020204" pitchFamily="34" charset="0"/>
              </a:rPr>
              <a:t>5</a:t>
            </a:r>
          </a:p>
        </p:txBody>
      </p:sp>
    </p:spTree>
    <p:extLst>
      <p:ext uri="{BB962C8B-B14F-4D97-AF65-F5344CB8AC3E}">
        <p14:creationId xmlns:p14="http://schemas.microsoft.com/office/powerpoint/2010/main" val="318303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501650" y="166261"/>
            <a:ext cx="11398250" cy="618385"/>
          </a:xfrm>
          <a:prstGeom prst="rect">
            <a:avLst/>
          </a:prstGeom>
        </p:spPr>
        <p:txBody>
          <a:bodyPr spcFirstLastPara="1" vert="horz" wrap="square" lIns="0" tIns="0" rIns="0" bIns="0" rtlCol="0" anchor="b" anchorCtr="0">
            <a:noAutofit/>
          </a:bodyPr>
          <a:lstStyle/>
          <a:p>
            <a:pPr>
              <a:spcBef>
                <a:spcPts val="0"/>
              </a:spcBef>
              <a:spcAft>
                <a:spcPts val="1200"/>
              </a:spcAft>
            </a:pPr>
            <a:r>
              <a:rPr lang="en-US" sz="3200" dirty="0">
                <a:latin typeface="+mn-lt"/>
              </a:rPr>
              <a:t>HSR Priorities Inform ORD’s Learning Health System Components</a:t>
            </a:r>
            <a:endParaRPr sz="3200" dirty="0">
              <a:latin typeface="+mn-lt"/>
            </a:endParaRPr>
          </a:p>
        </p:txBody>
      </p:sp>
      <p:grpSp>
        <p:nvGrpSpPr>
          <p:cNvPr id="6" name="Group 5">
            <a:extLst>
              <a:ext uri="{FF2B5EF4-FFF2-40B4-BE49-F238E27FC236}">
                <a16:creationId xmlns:a16="http://schemas.microsoft.com/office/drawing/2014/main" id="{D99364FD-4519-2052-31FD-A67E870CB96E}"/>
              </a:ext>
            </a:extLst>
          </p:cNvPr>
          <p:cNvGrpSpPr/>
          <p:nvPr/>
        </p:nvGrpSpPr>
        <p:grpSpPr>
          <a:xfrm>
            <a:off x="285749" y="793566"/>
            <a:ext cx="11728642" cy="5285267"/>
            <a:chOff x="-396648" y="1143804"/>
            <a:chExt cx="9932424" cy="4489937"/>
          </a:xfrm>
        </p:grpSpPr>
        <p:grpSp>
          <p:nvGrpSpPr>
            <p:cNvPr id="222" name="Google Shape;222;p28"/>
            <p:cNvGrpSpPr/>
            <p:nvPr/>
          </p:nvGrpSpPr>
          <p:grpSpPr>
            <a:xfrm>
              <a:off x="594308" y="1219200"/>
              <a:ext cx="2841951" cy="1289700"/>
              <a:chOff x="794193" y="1389023"/>
              <a:chExt cx="2841951" cy="1289700"/>
            </a:xfrm>
          </p:grpSpPr>
          <p:sp>
            <p:nvSpPr>
              <p:cNvPr id="223" name="Google Shape;223;p28"/>
              <p:cNvSpPr txBox="1"/>
              <p:nvPr/>
            </p:nvSpPr>
            <p:spPr>
              <a:xfrm>
                <a:off x="794193" y="1389023"/>
                <a:ext cx="2124000" cy="1289700"/>
              </a:xfrm>
              <a:prstGeom prst="rect">
                <a:avLst/>
              </a:prstGeom>
              <a:noFill/>
              <a:ln>
                <a:noFill/>
              </a:ln>
            </p:spPr>
            <p:txBody>
              <a:bodyPr spcFirstLastPara="1" wrap="square" lIns="91425" tIns="91425" rIns="91425" bIns="91425" anchor="ctr" anchorCtr="0">
                <a:noAutofit/>
              </a:bodyPr>
              <a:lstStyle/>
              <a:p>
                <a:pPr algn="r"/>
                <a:r>
                  <a:rPr lang="en-US" sz="1600" b="1" dirty="0">
                    <a:solidFill>
                      <a:schemeClr val="dk1"/>
                    </a:solidFill>
                    <a:latin typeface="Inter"/>
                    <a:ea typeface="Inter"/>
                    <a:cs typeface="Inter"/>
                    <a:sym typeface="Inter"/>
                  </a:rPr>
                  <a:t>1. Systems of leadership</a:t>
                </a:r>
                <a:endParaRPr sz="1600" b="1" dirty="0">
                  <a:solidFill>
                    <a:schemeClr val="dk1"/>
                  </a:solidFill>
                  <a:latin typeface="Inter"/>
                  <a:ea typeface="Inter"/>
                  <a:cs typeface="Inter"/>
                  <a:sym typeface="Inter"/>
                </a:endParaRPr>
              </a:p>
            </p:txBody>
          </p:sp>
          <p:cxnSp>
            <p:nvCxnSpPr>
              <p:cNvPr id="224" name="Google Shape;224;p28"/>
              <p:cNvCxnSpPr/>
              <p:nvPr/>
            </p:nvCxnSpPr>
            <p:spPr>
              <a:xfrm rot="10800000">
                <a:off x="3002544" y="2041743"/>
                <a:ext cx="633600" cy="0"/>
              </a:xfrm>
              <a:prstGeom prst="straightConnector1">
                <a:avLst/>
              </a:prstGeom>
              <a:noFill/>
              <a:ln w="9525" cap="flat" cmpd="sng">
                <a:solidFill>
                  <a:schemeClr val="accent1"/>
                </a:solidFill>
                <a:prstDash val="solid"/>
                <a:round/>
                <a:headEnd type="none" w="sm" len="sm"/>
                <a:tailEnd type="oval" w="med" len="med"/>
              </a:ln>
            </p:spPr>
          </p:cxnSp>
        </p:grpSp>
        <p:grpSp>
          <p:nvGrpSpPr>
            <p:cNvPr id="33" name="Google Shape;222;p28">
              <a:extLst>
                <a:ext uri="{FF2B5EF4-FFF2-40B4-BE49-F238E27FC236}">
                  <a16:creationId xmlns:a16="http://schemas.microsoft.com/office/drawing/2014/main" id="{E0A2A195-80F2-4E29-8EEE-1BF3445780ED}"/>
                </a:ext>
              </a:extLst>
            </p:cNvPr>
            <p:cNvGrpSpPr/>
            <p:nvPr/>
          </p:nvGrpSpPr>
          <p:grpSpPr>
            <a:xfrm>
              <a:off x="-396648" y="2420495"/>
              <a:ext cx="3508181" cy="1289700"/>
              <a:chOff x="267462" y="2001729"/>
              <a:chExt cx="3508181" cy="1289700"/>
            </a:xfrm>
          </p:grpSpPr>
          <p:sp>
            <p:nvSpPr>
              <p:cNvPr id="34" name="Google Shape;223;p28">
                <a:extLst>
                  <a:ext uri="{FF2B5EF4-FFF2-40B4-BE49-F238E27FC236}">
                    <a16:creationId xmlns:a16="http://schemas.microsoft.com/office/drawing/2014/main" id="{FF90F9D0-5660-4178-881C-16D75269E75B}"/>
                  </a:ext>
                </a:extLst>
              </p:cNvPr>
              <p:cNvSpPr txBox="1"/>
              <p:nvPr/>
            </p:nvSpPr>
            <p:spPr>
              <a:xfrm>
                <a:off x="267462" y="2001729"/>
                <a:ext cx="2124000" cy="1289700"/>
              </a:xfrm>
              <a:prstGeom prst="rect">
                <a:avLst/>
              </a:prstGeom>
              <a:noFill/>
              <a:ln>
                <a:noFill/>
              </a:ln>
            </p:spPr>
            <p:txBody>
              <a:bodyPr spcFirstLastPara="1" wrap="square" lIns="91425" tIns="91425" rIns="91425" bIns="91425" anchor="ctr" anchorCtr="0">
                <a:noAutofit/>
              </a:bodyPr>
              <a:lstStyle/>
              <a:p>
                <a:pPr algn="r"/>
                <a:r>
                  <a:rPr lang="en-US" sz="1600" b="1" dirty="0">
                    <a:solidFill>
                      <a:schemeClr val="dk1"/>
                    </a:solidFill>
                    <a:ea typeface="Inter"/>
                    <a:cs typeface="Inter"/>
                    <a:sym typeface="Inter"/>
                  </a:rPr>
                  <a:t>6. Researc</a:t>
                </a:r>
                <a:r>
                  <a:rPr lang="en" sz="1600" b="1" dirty="0">
                    <a:solidFill>
                      <a:schemeClr val="dk1"/>
                    </a:solidFill>
                    <a:ea typeface="Inter"/>
                    <a:cs typeface="Inter"/>
                    <a:sym typeface="Inter"/>
                  </a:rPr>
                  <a:t>h</a:t>
                </a:r>
                <a:endParaRPr sz="1600" b="1" dirty="0">
                  <a:solidFill>
                    <a:schemeClr val="dk1"/>
                  </a:solidFill>
                  <a:ea typeface="Inter"/>
                  <a:cs typeface="Inter"/>
                  <a:sym typeface="Inter"/>
                </a:endParaRPr>
              </a:p>
            </p:txBody>
          </p:sp>
          <p:cxnSp>
            <p:nvCxnSpPr>
              <p:cNvPr id="35" name="Google Shape;224;p28">
                <a:extLst>
                  <a:ext uri="{FF2B5EF4-FFF2-40B4-BE49-F238E27FC236}">
                    <a16:creationId xmlns:a16="http://schemas.microsoft.com/office/drawing/2014/main" id="{87F7287D-4684-4B96-8F38-7B9E77EB5C0C}"/>
                  </a:ext>
                </a:extLst>
              </p:cNvPr>
              <p:cNvCxnSpPr>
                <a:cxnSpLocks/>
              </p:cNvCxnSpPr>
              <p:nvPr/>
            </p:nvCxnSpPr>
            <p:spPr>
              <a:xfrm flipH="1" flipV="1">
                <a:off x="2513328" y="2646579"/>
                <a:ext cx="1262315" cy="21982"/>
              </a:xfrm>
              <a:prstGeom prst="straightConnector1">
                <a:avLst/>
              </a:prstGeom>
              <a:ln>
                <a:solidFill>
                  <a:schemeClr val="accent5"/>
                </a:solidFill>
                <a:headEnd type="none" w="sm" len="sm"/>
                <a:tailEnd type="oval" w="med" len="med"/>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A4C060E0-C5AB-CF1C-0AC3-F6A67E01C408}"/>
                </a:ext>
              </a:extLst>
            </p:cNvPr>
            <p:cNvGrpSpPr/>
            <p:nvPr/>
          </p:nvGrpSpPr>
          <p:grpSpPr>
            <a:xfrm>
              <a:off x="13923" y="1143804"/>
              <a:ext cx="9521853" cy="4489937"/>
              <a:chOff x="13923" y="1143804"/>
              <a:chExt cx="9521853" cy="4489937"/>
            </a:xfrm>
          </p:grpSpPr>
          <p:grpSp>
            <p:nvGrpSpPr>
              <p:cNvPr id="225" name="Google Shape;225;p28"/>
              <p:cNvGrpSpPr/>
              <p:nvPr/>
            </p:nvGrpSpPr>
            <p:grpSpPr>
              <a:xfrm>
                <a:off x="5104103" y="1143804"/>
                <a:ext cx="3762523" cy="1289700"/>
                <a:chOff x="5209838" y="859764"/>
                <a:chExt cx="3762523" cy="1289700"/>
              </a:xfrm>
            </p:grpSpPr>
            <p:sp>
              <p:nvSpPr>
                <p:cNvPr id="226" name="Google Shape;226;p28"/>
                <p:cNvSpPr txBox="1"/>
                <p:nvPr/>
              </p:nvSpPr>
              <p:spPr>
                <a:xfrm>
                  <a:off x="6317267" y="859764"/>
                  <a:ext cx="2655094" cy="1289700"/>
                </a:xfrm>
                <a:prstGeom prst="rect">
                  <a:avLst/>
                </a:prstGeom>
                <a:noFill/>
                <a:ln>
                  <a:noFill/>
                </a:ln>
              </p:spPr>
              <p:txBody>
                <a:bodyPr spcFirstLastPara="1" wrap="square" lIns="91425" tIns="91425" rIns="91425" bIns="91425" anchor="ctr" anchorCtr="0">
                  <a:noAutofit/>
                </a:bodyPr>
                <a:lstStyle/>
                <a:p>
                  <a:r>
                    <a:rPr lang="en-US" sz="1600" b="1" dirty="0">
                      <a:solidFill>
                        <a:schemeClr val="dk1"/>
                      </a:solidFill>
                      <a:ea typeface="Inter"/>
                      <a:cs typeface="Inter"/>
                      <a:sym typeface="Inter"/>
                    </a:rPr>
                    <a:t>2. Governance and management</a:t>
                  </a:r>
                  <a:endParaRPr sz="1600" b="1" dirty="0">
                    <a:solidFill>
                      <a:schemeClr val="dk1"/>
                    </a:solidFill>
                    <a:ea typeface="Inter"/>
                    <a:cs typeface="Inter"/>
                    <a:sym typeface="Inter"/>
                  </a:endParaRPr>
                </a:p>
              </p:txBody>
            </p:sp>
            <p:cxnSp>
              <p:nvCxnSpPr>
                <p:cNvPr id="227" name="Google Shape;227;p28"/>
                <p:cNvCxnSpPr>
                  <a:cxnSpLocks/>
                </p:cNvCxnSpPr>
                <p:nvPr/>
              </p:nvCxnSpPr>
              <p:spPr>
                <a:xfrm>
                  <a:off x="5209838" y="1705200"/>
                  <a:ext cx="1061430" cy="0"/>
                </a:xfrm>
                <a:prstGeom prst="straightConnector1">
                  <a:avLst/>
                </a:prstGeom>
                <a:noFill/>
                <a:ln w="9525" cap="flat" cmpd="sng">
                  <a:solidFill>
                    <a:schemeClr val="accent2">
                      <a:lumMod val="75000"/>
                    </a:schemeClr>
                  </a:solidFill>
                  <a:prstDash val="solid"/>
                  <a:round/>
                  <a:headEnd type="none" w="sm" len="sm"/>
                  <a:tailEnd type="oval" w="med" len="med"/>
                </a:ln>
              </p:spPr>
            </p:cxnSp>
          </p:grpSp>
          <p:grpSp>
            <p:nvGrpSpPr>
              <p:cNvPr id="228" name="Google Shape;228;p28"/>
              <p:cNvGrpSpPr/>
              <p:nvPr/>
            </p:nvGrpSpPr>
            <p:grpSpPr>
              <a:xfrm>
                <a:off x="5239144" y="2357328"/>
                <a:ext cx="3610650" cy="1289700"/>
                <a:chOff x="5209838" y="3020450"/>
                <a:chExt cx="3610650" cy="1289700"/>
              </a:xfrm>
            </p:grpSpPr>
            <p:sp>
              <p:nvSpPr>
                <p:cNvPr id="229" name="Google Shape;229;p28"/>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r>
                    <a:rPr lang="en-US" sz="1600" b="1" dirty="0">
                      <a:solidFill>
                        <a:schemeClr val="dk1"/>
                      </a:solidFill>
                      <a:ea typeface="Inter"/>
                      <a:cs typeface="Inter"/>
                      <a:sym typeface="Inter"/>
                    </a:rPr>
                    <a:t>3. Quality improvement</a:t>
                  </a:r>
                  <a:endParaRPr sz="1600" b="1" dirty="0">
                    <a:solidFill>
                      <a:schemeClr val="dk1"/>
                    </a:solidFill>
                    <a:ea typeface="Inter"/>
                    <a:cs typeface="Inter"/>
                    <a:sym typeface="Inter"/>
                  </a:endParaRPr>
                </a:p>
              </p:txBody>
            </p:sp>
            <p:cxnSp>
              <p:nvCxnSpPr>
                <p:cNvPr id="230" name="Google Shape;230;p28"/>
                <p:cNvCxnSpPr/>
                <p:nvPr/>
              </p:nvCxnSpPr>
              <p:spPr>
                <a:xfrm>
                  <a:off x="5209838" y="3648300"/>
                  <a:ext cx="1286700" cy="0"/>
                </a:xfrm>
                <a:prstGeom prst="straightConnector1">
                  <a:avLst/>
                </a:prstGeom>
                <a:noFill/>
                <a:ln w="9525" cap="flat" cmpd="sng">
                  <a:solidFill>
                    <a:schemeClr val="accent3"/>
                  </a:solidFill>
                  <a:prstDash val="solid"/>
                  <a:round/>
                  <a:headEnd type="none" w="sm" len="sm"/>
                  <a:tailEnd type="oval" w="med" len="med"/>
                </a:ln>
              </p:spPr>
            </p:cxnSp>
          </p:grpSp>
          <p:sp>
            <p:nvSpPr>
              <p:cNvPr id="5" name="Rectangle: Rounded Corners 4">
                <a:extLst>
                  <a:ext uri="{FF2B5EF4-FFF2-40B4-BE49-F238E27FC236}">
                    <a16:creationId xmlns:a16="http://schemas.microsoft.com/office/drawing/2014/main" id="{5FC4D0DB-886F-47F2-9DC9-186657EEF6E8}"/>
                  </a:ext>
                </a:extLst>
              </p:cNvPr>
              <p:cNvSpPr/>
              <p:nvPr/>
            </p:nvSpPr>
            <p:spPr>
              <a:xfrm>
                <a:off x="7212692" y="4788162"/>
                <a:ext cx="2323084" cy="627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Lannon et al - A maturity grid assessment tool for learning networks - Learning Health Systems - June 2020;</a:t>
                </a:r>
              </a:p>
              <a:p>
                <a:pPr algn="ctr"/>
                <a:r>
                  <a:rPr lang="en-US" sz="1200" dirty="0">
                    <a:solidFill>
                      <a:sysClr val="windowText" lastClr="000000"/>
                    </a:solidFill>
                  </a:rPr>
                  <a:t>Updated: R. Ramoni, 2023</a:t>
                </a:r>
              </a:p>
            </p:txBody>
          </p:sp>
          <p:sp>
            <p:nvSpPr>
              <p:cNvPr id="27" name="TextBox 26">
                <a:extLst>
                  <a:ext uri="{FF2B5EF4-FFF2-40B4-BE49-F238E27FC236}">
                    <a16:creationId xmlns:a16="http://schemas.microsoft.com/office/drawing/2014/main" id="{80D3ADBA-187B-4C1D-89D5-11711C355F81}"/>
                  </a:ext>
                </a:extLst>
              </p:cNvPr>
              <p:cNvSpPr txBox="1"/>
              <p:nvPr/>
            </p:nvSpPr>
            <p:spPr>
              <a:xfrm>
                <a:off x="716919" y="1953042"/>
                <a:ext cx="2790568" cy="627509"/>
              </a:xfrm>
              <a:prstGeom prst="rect">
                <a:avLst/>
              </a:prstGeom>
              <a:noFill/>
            </p:spPr>
            <p:txBody>
              <a:bodyPr wrap="square">
                <a:spAutoFit/>
              </a:bodyPr>
              <a:lstStyle/>
              <a:p>
                <a:r>
                  <a:rPr lang="en-US" sz="1400" dirty="0"/>
                  <a:t>A set of methods to encourage a network to perform as a system (Learning Community)</a:t>
                </a:r>
              </a:p>
            </p:txBody>
          </p:sp>
          <p:sp>
            <p:nvSpPr>
              <p:cNvPr id="28" name="TextBox 27">
                <a:extLst>
                  <a:ext uri="{FF2B5EF4-FFF2-40B4-BE49-F238E27FC236}">
                    <a16:creationId xmlns:a16="http://schemas.microsoft.com/office/drawing/2014/main" id="{9AB290AB-C7A6-48A0-A7D3-D98F3BDC1E67}"/>
                  </a:ext>
                </a:extLst>
              </p:cNvPr>
              <p:cNvSpPr txBox="1"/>
              <p:nvPr/>
            </p:nvSpPr>
            <p:spPr>
              <a:xfrm>
                <a:off x="6315158" y="1902754"/>
                <a:ext cx="2447840" cy="830997"/>
              </a:xfrm>
              <a:prstGeom prst="rect">
                <a:avLst/>
              </a:prstGeom>
              <a:noFill/>
            </p:spPr>
            <p:txBody>
              <a:bodyPr wrap="square">
                <a:spAutoFit/>
              </a:bodyPr>
              <a:lstStyle/>
              <a:p>
                <a:r>
                  <a:rPr lang="en-US" sz="1400" dirty="0"/>
                  <a:t>The way policies, processes, norms, and actions of a network are structured, sustained, regulated, and held accountable</a:t>
                </a:r>
              </a:p>
            </p:txBody>
          </p:sp>
          <p:sp>
            <p:nvSpPr>
              <p:cNvPr id="29" name="TextBox 28">
                <a:extLst>
                  <a:ext uri="{FF2B5EF4-FFF2-40B4-BE49-F238E27FC236}">
                    <a16:creationId xmlns:a16="http://schemas.microsoft.com/office/drawing/2014/main" id="{E6568E6C-4508-47E2-B422-E0312B786464}"/>
                  </a:ext>
                </a:extLst>
              </p:cNvPr>
              <p:cNvSpPr txBox="1"/>
              <p:nvPr/>
            </p:nvSpPr>
            <p:spPr>
              <a:xfrm>
                <a:off x="6613420" y="3136705"/>
                <a:ext cx="2447840" cy="993556"/>
              </a:xfrm>
              <a:prstGeom prst="rect">
                <a:avLst/>
              </a:prstGeom>
              <a:noFill/>
            </p:spPr>
            <p:txBody>
              <a:bodyPr wrap="square">
                <a:spAutoFit/>
              </a:bodyPr>
              <a:lstStyle/>
              <a:p>
                <a:r>
                  <a:rPr lang="en-US" sz="1400" dirty="0"/>
                  <a:t>Systematic, continuous actions that lead to measurable improvement in outcomes of health care services and the health status of the network's targeted patient groups (e.g., QUERI)</a:t>
                </a:r>
              </a:p>
            </p:txBody>
          </p:sp>
          <p:grpSp>
            <p:nvGrpSpPr>
              <p:cNvPr id="8" name="Group 7">
                <a:extLst>
                  <a:ext uri="{FF2B5EF4-FFF2-40B4-BE49-F238E27FC236}">
                    <a16:creationId xmlns:a16="http://schemas.microsoft.com/office/drawing/2014/main" id="{BDBF7771-EC8E-4AFE-B12E-39BE3207DA74}"/>
                  </a:ext>
                </a:extLst>
              </p:cNvPr>
              <p:cNvGrpSpPr/>
              <p:nvPr/>
            </p:nvGrpSpPr>
            <p:grpSpPr>
              <a:xfrm>
                <a:off x="3411354" y="4066110"/>
                <a:ext cx="3752590" cy="1421952"/>
                <a:chOff x="3394297" y="3358924"/>
                <a:chExt cx="3752590" cy="1421952"/>
              </a:xfrm>
            </p:grpSpPr>
            <p:sp>
              <p:nvSpPr>
                <p:cNvPr id="37" name="Google Shape;223;p28">
                  <a:extLst>
                    <a:ext uri="{FF2B5EF4-FFF2-40B4-BE49-F238E27FC236}">
                      <a16:creationId xmlns:a16="http://schemas.microsoft.com/office/drawing/2014/main" id="{575F89DF-8660-4354-94DF-785072CAA6C7}"/>
                    </a:ext>
                  </a:extLst>
                </p:cNvPr>
                <p:cNvSpPr txBox="1"/>
                <p:nvPr/>
              </p:nvSpPr>
              <p:spPr>
                <a:xfrm>
                  <a:off x="3394297" y="3358924"/>
                  <a:ext cx="3514790" cy="1289700"/>
                </a:xfrm>
                <a:prstGeom prst="rect">
                  <a:avLst/>
                </a:prstGeom>
                <a:noFill/>
                <a:ln>
                  <a:noFill/>
                </a:ln>
              </p:spPr>
              <p:txBody>
                <a:bodyPr spcFirstLastPara="1" wrap="square" lIns="91425" tIns="91425" rIns="91425" bIns="91425" anchor="ctr" anchorCtr="0">
                  <a:noAutofit/>
                </a:bodyPr>
                <a:lstStyle/>
                <a:p>
                  <a:pPr algn="r"/>
                  <a:r>
                    <a:rPr lang="en-US" sz="1600" b="1" dirty="0">
                      <a:solidFill>
                        <a:schemeClr val="dk1"/>
                      </a:solidFill>
                      <a:latin typeface="Inter"/>
                      <a:ea typeface="Inter"/>
                      <a:cs typeface="Inter"/>
                      <a:sym typeface="Inter"/>
                    </a:rPr>
                    <a:t>4. </a:t>
                  </a:r>
                  <a:r>
                    <a:rPr lang="en-US" sz="1600" b="1" dirty="0">
                      <a:solidFill>
                        <a:schemeClr val="dk1"/>
                      </a:solidFill>
                      <a:ea typeface="Inter"/>
                      <a:cs typeface="Inter"/>
                      <a:sym typeface="Inter"/>
                    </a:rPr>
                    <a:t>Community-building</a:t>
                  </a:r>
                  <a:r>
                    <a:rPr lang="en-US" sz="1600" b="1" dirty="0">
                      <a:solidFill>
                        <a:schemeClr val="dk1"/>
                      </a:solidFill>
                      <a:latin typeface="Inter"/>
                      <a:ea typeface="Inter"/>
                      <a:cs typeface="Inter"/>
                      <a:sym typeface="Inter"/>
                    </a:rPr>
                    <a:t> and engagement</a:t>
                  </a:r>
                  <a:endParaRPr sz="1600" b="1" dirty="0">
                    <a:solidFill>
                      <a:schemeClr val="dk1"/>
                    </a:solidFill>
                    <a:latin typeface="Inter"/>
                    <a:ea typeface="Inter"/>
                    <a:cs typeface="Inter"/>
                    <a:sym typeface="Inter"/>
                  </a:endParaRPr>
                </a:p>
              </p:txBody>
            </p:sp>
            <p:cxnSp>
              <p:nvCxnSpPr>
                <p:cNvPr id="38" name="Google Shape;224;p28">
                  <a:extLst>
                    <a:ext uri="{FF2B5EF4-FFF2-40B4-BE49-F238E27FC236}">
                      <a16:creationId xmlns:a16="http://schemas.microsoft.com/office/drawing/2014/main" id="{10072D8C-29DC-4726-B28D-0465A853DFC7}"/>
                    </a:ext>
                  </a:extLst>
                </p:cNvPr>
                <p:cNvCxnSpPr>
                  <a:cxnSpLocks/>
                </p:cNvCxnSpPr>
                <p:nvPr/>
              </p:nvCxnSpPr>
              <p:spPr>
                <a:xfrm>
                  <a:off x="5054682" y="3408885"/>
                  <a:ext cx="194022" cy="407935"/>
                </a:xfrm>
                <a:prstGeom prst="straightConnector1">
                  <a:avLst/>
                </a:prstGeom>
                <a:ln>
                  <a:solidFill>
                    <a:schemeClr val="accent4"/>
                  </a:solidFill>
                  <a:headEnd type="none" w="sm" len="sm"/>
                  <a:tailEnd type="oval" w="med" len="med"/>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A340874E-5BC0-4412-B07D-51EAD696F6E5}"/>
                    </a:ext>
                  </a:extLst>
                </p:cNvPr>
                <p:cNvSpPr txBox="1"/>
                <p:nvPr/>
              </p:nvSpPr>
              <p:spPr>
                <a:xfrm>
                  <a:off x="3840754" y="4153366"/>
                  <a:ext cx="3306133" cy="627510"/>
                </a:xfrm>
                <a:prstGeom prst="rect">
                  <a:avLst/>
                </a:prstGeom>
                <a:noFill/>
              </p:spPr>
              <p:txBody>
                <a:bodyPr wrap="square">
                  <a:spAutoFit/>
                </a:bodyPr>
                <a:lstStyle/>
                <a:p>
                  <a:r>
                    <a:rPr lang="en-US" sz="1400" dirty="0"/>
                    <a:t>Governance, structures and processes that enable all stakeholders to act on their inherent motivations and become involved in the network</a:t>
                  </a:r>
                </a:p>
              </p:txBody>
            </p:sp>
          </p:grpSp>
          <p:sp>
            <p:nvSpPr>
              <p:cNvPr id="31" name="TextBox 30">
                <a:extLst>
                  <a:ext uri="{FF2B5EF4-FFF2-40B4-BE49-F238E27FC236}">
                    <a16:creationId xmlns:a16="http://schemas.microsoft.com/office/drawing/2014/main" id="{C9B345E3-8D11-485C-A5B4-5E5539EE5B04}"/>
                  </a:ext>
                </a:extLst>
              </p:cNvPr>
              <p:cNvSpPr txBox="1"/>
              <p:nvPr/>
            </p:nvSpPr>
            <p:spPr>
              <a:xfrm>
                <a:off x="625298" y="3175337"/>
                <a:ext cx="2447840" cy="993556"/>
              </a:xfrm>
              <a:prstGeom prst="rect">
                <a:avLst/>
              </a:prstGeom>
              <a:noFill/>
            </p:spPr>
            <p:txBody>
              <a:bodyPr wrap="square">
                <a:spAutoFit/>
              </a:bodyPr>
              <a:lstStyle/>
              <a:p>
                <a:r>
                  <a:rPr lang="en-US" sz="1400" dirty="0"/>
                  <a:t>Drive the generation of new knowledge related to the network's clinical focus and knowledge related to improvement of the network itself (e.g., HSR, ORD)</a:t>
                </a:r>
              </a:p>
            </p:txBody>
          </p:sp>
          <p:grpSp>
            <p:nvGrpSpPr>
              <p:cNvPr id="45" name="Group 44">
                <a:extLst>
                  <a:ext uri="{FF2B5EF4-FFF2-40B4-BE49-F238E27FC236}">
                    <a16:creationId xmlns:a16="http://schemas.microsoft.com/office/drawing/2014/main" id="{C47328EC-977E-4E86-933C-584A29F99D50}"/>
                  </a:ext>
                </a:extLst>
              </p:cNvPr>
              <p:cNvGrpSpPr/>
              <p:nvPr/>
            </p:nvGrpSpPr>
            <p:grpSpPr>
              <a:xfrm>
                <a:off x="13923" y="4060132"/>
                <a:ext cx="3628004" cy="1573609"/>
                <a:chOff x="3223949" y="3496618"/>
                <a:chExt cx="3628004" cy="1573609"/>
              </a:xfrm>
            </p:grpSpPr>
            <p:sp>
              <p:nvSpPr>
                <p:cNvPr id="46" name="Google Shape;223;p28">
                  <a:extLst>
                    <a:ext uri="{FF2B5EF4-FFF2-40B4-BE49-F238E27FC236}">
                      <a16:creationId xmlns:a16="http://schemas.microsoft.com/office/drawing/2014/main" id="{23DBC58F-60A0-4AB2-ADD3-24ADB0AA9E18}"/>
                    </a:ext>
                  </a:extLst>
                </p:cNvPr>
                <p:cNvSpPr txBox="1"/>
                <p:nvPr/>
              </p:nvSpPr>
              <p:spPr>
                <a:xfrm>
                  <a:off x="3300504" y="3496618"/>
                  <a:ext cx="3514790" cy="1289700"/>
                </a:xfrm>
                <a:prstGeom prst="rect">
                  <a:avLst/>
                </a:prstGeom>
                <a:noFill/>
                <a:ln>
                  <a:noFill/>
                </a:ln>
              </p:spPr>
              <p:txBody>
                <a:bodyPr spcFirstLastPara="1" wrap="square" lIns="91425" tIns="91425" rIns="91425" bIns="91425" anchor="ctr" anchorCtr="0">
                  <a:noAutofit/>
                </a:bodyPr>
                <a:lstStyle/>
                <a:p>
                  <a:pPr algn="r"/>
                  <a:r>
                    <a:rPr lang="en-US" sz="1600" b="1" dirty="0">
                      <a:solidFill>
                        <a:schemeClr val="dk1"/>
                      </a:solidFill>
                      <a:ea typeface="Inter"/>
                      <a:cs typeface="Inter"/>
                      <a:sym typeface="Inter"/>
                    </a:rPr>
                    <a:t>5. Data and analytics</a:t>
                  </a:r>
                  <a:endParaRPr sz="1600" b="1" dirty="0">
                    <a:solidFill>
                      <a:schemeClr val="dk1"/>
                    </a:solidFill>
                    <a:ea typeface="Inter"/>
                    <a:cs typeface="Inter"/>
                    <a:sym typeface="Inter"/>
                  </a:endParaRPr>
                </a:p>
              </p:txBody>
            </p:sp>
            <p:cxnSp>
              <p:nvCxnSpPr>
                <p:cNvPr id="47" name="Google Shape;224;p28">
                  <a:extLst>
                    <a:ext uri="{FF2B5EF4-FFF2-40B4-BE49-F238E27FC236}">
                      <a16:creationId xmlns:a16="http://schemas.microsoft.com/office/drawing/2014/main" id="{01C23ACA-FA0C-4814-BEF5-C1979E61D63D}"/>
                    </a:ext>
                  </a:extLst>
                </p:cNvPr>
                <p:cNvCxnSpPr>
                  <a:cxnSpLocks/>
                </p:cNvCxnSpPr>
                <p:nvPr/>
              </p:nvCxnSpPr>
              <p:spPr>
                <a:xfrm flipH="1">
                  <a:off x="6646285" y="3588854"/>
                  <a:ext cx="205668" cy="368154"/>
                </a:xfrm>
                <a:prstGeom prst="straightConnector1">
                  <a:avLst/>
                </a:prstGeom>
                <a:ln>
                  <a:solidFill>
                    <a:schemeClr val="accent5"/>
                  </a:solidFill>
                  <a:headEnd type="none" w="sm" len="sm"/>
                  <a:tailEnd type="oval" w="med" len="med"/>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C7DBF227-5EA2-412B-9708-5C8C05C8D7CE}"/>
                    </a:ext>
                  </a:extLst>
                </p:cNvPr>
                <p:cNvSpPr txBox="1"/>
                <p:nvPr/>
              </p:nvSpPr>
              <p:spPr>
                <a:xfrm>
                  <a:off x="3223949" y="4239230"/>
                  <a:ext cx="3596313" cy="830997"/>
                </a:xfrm>
                <a:prstGeom prst="rect">
                  <a:avLst/>
                </a:prstGeom>
                <a:noFill/>
              </p:spPr>
              <p:txBody>
                <a:bodyPr wrap="square">
                  <a:spAutoFit/>
                </a:bodyPr>
                <a:lstStyle/>
                <a:p>
                  <a:pPr algn="r"/>
                  <a:r>
                    <a:rPr lang="en-US" sz="1400" dirty="0"/>
                    <a:t>Activities (SOPs) to collect, validate, organize, and standardize data relevant to a network's mission and making these data available to all network stakeholders for clinical care, improvement, research and learning</a:t>
                  </a:r>
                </a:p>
              </p:txBody>
            </p:sp>
          </p:grpSp>
          <p:grpSp>
            <p:nvGrpSpPr>
              <p:cNvPr id="49" name="Google Shape;1274;p48">
                <a:extLst>
                  <a:ext uri="{FF2B5EF4-FFF2-40B4-BE49-F238E27FC236}">
                    <a16:creationId xmlns:a16="http://schemas.microsoft.com/office/drawing/2014/main" id="{BCBBDDF0-35CC-4089-8EDD-A03B47ECC7B3}"/>
                  </a:ext>
                </a:extLst>
              </p:cNvPr>
              <p:cNvGrpSpPr/>
              <p:nvPr/>
            </p:nvGrpSpPr>
            <p:grpSpPr>
              <a:xfrm>
                <a:off x="2870719" y="1480323"/>
                <a:ext cx="3088974" cy="2946423"/>
                <a:chOff x="8338678" y="5506443"/>
                <a:chExt cx="720227" cy="686990"/>
              </a:xfrm>
            </p:grpSpPr>
            <p:sp>
              <p:nvSpPr>
                <p:cNvPr id="50" name="Google Shape;1275;p48">
                  <a:extLst>
                    <a:ext uri="{FF2B5EF4-FFF2-40B4-BE49-F238E27FC236}">
                      <a16:creationId xmlns:a16="http://schemas.microsoft.com/office/drawing/2014/main" id="{F9D798D4-B057-4768-8B66-959CEA48E39B}"/>
                    </a:ext>
                  </a:extLst>
                </p:cNvPr>
                <p:cNvSpPr/>
                <p:nvPr/>
              </p:nvSpPr>
              <p:spPr>
                <a:xfrm>
                  <a:off x="8706181" y="5506443"/>
                  <a:ext cx="230803" cy="263259"/>
                </a:xfrm>
                <a:custGeom>
                  <a:avLst/>
                  <a:gdLst/>
                  <a:ahLst/>
                  <a:cxnLst/>
                  <a:rect l="l" t="t" r="r" b="b"/>
                  <a:pathLst>
                    <a:path w="378" h="432" extrusionOk="0">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sp>
              <p:nvSpPr>
                <p:cNvPr id="51" name="Google Shape;1276;p48">
                  <a:extLst>
                    <a:ext uri="{FF2B5EF4-FFF2-40B4-BE49-F238E27FC236}">
                      <a16:creationId xmlns:a16="http://schemas.microsoft.com/office/drawing/2014/main" id="{1B88CE44-09EB-4F36-939C-66C28A22CF9A}"/>
                    </a:ext>
                  </a:extLst>
                </p:cNvPr>
                <p:cNvSpPr/>
                <p:nvPr/>
              </p:nvSpPr>
              <p:spPr>
                <a:xfrm>
                  <a:off x="8460817" y="5506443"/>
                  <a:ext cx="230586" cy="263259"/>
                </a:xfrm>
                <a:custGeom>
                  <a:avLst/>
                  <a:gdLst/>
                  <a:ahLst/>
                  <a:cxnLst/>
                  <a:rect l="l" t="t" r="r" b="b"/>
                  <a:pathLst>
                    <a:path w="378" h="432" extrusionOk="0">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sp>
              <p:nvSpPr>
                <p:cNvPr id="52" name="Google Shape;1277;p48">
                  <a:extLst>
                    <a:ext uri="{FF2B5EF4-FFF2-40B4-BE49-F238E27FC236}">
                      <a16:creationId xmlns:a16="http://schemas.microsoft.com/office/drawing/2014/main" id="{743CB87A-69EB-42B9-8E08-1C333D652F24}"/>
                    </a:ext>
                  </a:extLst>
                </p:cNvPr>
                <p:cNvSpPr/>
                <p:nvPr/>
              </p:nvSpPr>
              <p:spPr>
                <a:xfrm>
                  <a:off x="8338678"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sp>
              <p:nvSpPr>
                <p:cNvPr id="53" name="Google Shape;1278;p48">
                  <a:extLst>
                    <a:ext uri="{FF2B5EF4-FFF2-40B4-BE49-F238E27FC236}">
                      <a16:creationId xmlns:a16="http://schemas.microsoft.com/office/drawing/2014/main" id="{7DA0F7C3-D4BB-4627-B72A-DDC27D2BD1A6}"/>
                    </a:ext>
                  </a:extLst>
                </p:cNvPr>
                <p:cNvSpPr/>
                <p:nvPr/>
              </p:nvSpPr>
              <p:spPr>
                <a:xfrm>
                  <a:off x="8828754" y="5718525"/>
                  <a:ext cx="230151" cy="262608"/>
                </a:xfrm>
                <a:custGeom>
                  <a:avLst/>
                  <a:gdLst/>
                  <a:ahLst/>
                  <a:cxnLst/>
                  <a:rect l="l" t="t" r="r" b="b"/>
                  <a:pathLst>
                    <a:path w="377" h="431" extrusionOk="0">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sp>
              <p:nvSpPr>
                <p:cNvPr id="54" name="Google Shape;1279;p48">
                  <a:extLst>
                    <a:ext uri="{FF2B5EF4-FFF2-40B4-BE49-F238E27FC236}">
                      <a16:creationId xmlns:a16="http://schemas.microsoft.com/office/drawing/2014/main" id="{823EE4FB-FFF5-4DB7-B340-06DCA4AAAF41}"/>
                    </a:ext>
                  </a:extLst>
                </p:cNvPr>
                <p:cNvSpPr/>
                <p:nvPr/>
              </p:nvSpPr>
              <p:spPr>
                <a:xfrm>
                  <a:off x="8706181" y="5930608"/>
                  <a:ext cx="230803" cy="262825"/>
                </a:xfrm>
                <a:custGeom>
                  <a:avLst/>
                  <a:gdLst/>
                  <a:ahLst/>
                  <a:cxnLst/>
                  <a:rect l="l" t="t" r="r" b="b"/>
                  <a:pathLst>
                    <a:path w="378" h="431" extrusionOk="0">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sp>
              <p:nvSpPr>
                <p:cNvPr id="55" name="Google Shape;1280;p48">
                  <a:extLst>
                    <a:ext uri="{FF2B5EF4-FFF2-40B4-BE49-F238E27FC236}">
                      <a16:creationId xmlns:a16="http://schemas.microsoft.com/office/drawing/2014/main" id="{CC903063-A0AF-4884-AD88-9B54BC1747CD}"/>
                    </a:ext>
                  </a:extLst>
                </p:cNvPr>
                <p:cNvSpPr/>
                <p:nvPr/>
              </p:nvSpPr>
              <p:spPr>
                <a:xfrm>
                  <a:off x="8460817" y="5930607"/>
                  <a:ext cx="230586" cy="262825"/>
                </a:xfrm>
                <a:custGeom>
                  <a:avLst/>
                  <a:gdLst/>
                  <a:ahLst/>
                  <a:cxnLst/>
                  <a:rect l="l" t="t" r="r" b="b"/>
                  <a:pathLst>
                    <a:path w="378" h="431" extrusionOk="0">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spcFirstLastPara="1" wrap="square" lIns="68575" tIns="34275" rIns="68575" bIns="34275" anchor="t" anchorCtr="0">
                  <a:noAutofit/>
                </a:bodyPr>
                <a:lstStyle/>
                <a:p>
                  <a:pPr>
                    <a:buClr>
                      <a:schemeClr val="dk1"/>
                    </a:buClr>
                    <a:buSzPts val="1400"/>
                  </a:pPr>
                  <a:endParaRPr sz="1400" dirty="0">
                    <a:solidFill>
                      <a:schemeClr val="dk1"/>
                    </a:solidFill>
                    <a:latin typeface="Calibri"/>
                    <a:ea typeface="Calibri"/>
                    <a:cs typeface="Calibri"/>
                    <a:sym typeface="Calibri"/>
                  </a:endParaRPr>
                </a:p>
              </p:txBody>
            </p:sp>
          </p:grpSp>
        </p:grpSp>
      </p:grpSp>
    </p:spTree>
    <p:extLst>
      <p:ext uri="{BB962C8B-B14F-4D97-AF65-F5344CB8AC3E}">
        <p14:creationId xmlns:p14="http://schemas.microsoft.com/office/powerpoint/2010/main" val="164224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BAE8F9-54C7-40E2-A439-88699F711339}"/>
              </a:ext>
            </a:extLst>
          </p:cNvPr>
          <p:cNvCxnSpPr>
            <a:cxnSpLocks/>
          </p:cNvCxnSpPr>
          <p:nvPr/>
        </p:nvCxnSpPr>
        <p:spPr>
          <a:xfrm flipH="1" flipV="1">
            <a:off x="5322015" y="5344751"/>
            <a:ext cx="2081407" cy="1197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A66CB79E-3128-40EC-849C-151ABFB8E81E}"/>
              </a:ext>
            </a:extLst>
          </p:cNvPr>
          <p:cNvGraphicFramePr/>
          <p:nvPr/>
        </p:nvGraphicFramePr>
        <p:xfrm>
          <a:off x="168910" y="1096155"/>
          <a:ext cx="7471596" cy="494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25A75B7C-9797-43DA-8FF6-69E6F2EC016C}"/>
              </a:ext>
            </a:extLst>
          </p:cNvPr>
          <p:cNvCxnSpPr>
            <a:cxnSpLocks/>
          </p:cNvCxnSpPr>
          <p:nvPr/>
        </p:nvCxnSpPr>
        <p:spPr>
          <a:xfrm flipH="1">
            <a:off x="5229546" y="1669325"/>
            <a:ext cx="2173877" cy="12252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82DB058-0612-4931-ACD3-DD366D70275D}"/>
              </a:ext>
            </a:extLst>
          </p:cNvPr>
          <p:cNvGrpSpPr/>
          <p:nvPr/>
        </p:nvGrpSpPr>
        <p:grpSpPr>
          <a:xfrm>
            <a:off x="7403422" y="1669325"/>
            <a:ext cx="4310742" cy="3795169"/>
            <a:chOff x="7369629" y="1404257"/>
            <a:chExt cx="4310742" cy="3795169"/>
          </a:xfrm>
        </p:grpSpPr>
        <p:sp>
          <p:nvSpPr>
            <p:cNvPr id="10" name="Rectangle 9">
              <a:extLst>
                <a:ext uri="{FF2B5EF4-FFF2-40B4-BE49-F238E27FC236}">
                  <a16:creationId xmlns:a16="http://schemas.microsoft.com/office/drawing/2014/main" id="{34722A70-E6E6-43E0-973D-C0E37BF5B4EF}"/>
                </a:ext>
              </a:extLst>
            </p:cNvPr>
            <p:cNvSpPr/>
            <p:nvPr/>
          </p:nvSpPr>
          <p:spPr>
            <a:xfrm>
              <a:off x="7369629" y="1404257"/>
              <a:ext cx="4310742" cy="1034143"/>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Executive Steering Committee</a:t>
              </a:r>
            </a:p>
          </p:txBody>
        </p:sp>
        <p:sp>
          <p:nvSpPr>
            <p:cNvPr id="11" name="Rectangle 10">
              <a:extLst>
                <a:ext uri="{FF2B5EF4-FFF2-40B4-BE49-F238E27FC236}">
                  <a16:creationId xmlns:a16="http://schemas.microsoft.com/office/drawing/2014/main" id="{4048B90D-F707-4A7B-9E76-C4A45C2E49A9}"/>
                </a:ext>
              </a:extLst>
            </p:cNvPr>
            <p:cNvSpPr/>
            <p:nvPr/>
          </p:nvSpPr>
          <p:spPr>
            <a:xfrm>
              <a:off x="7369629" y="2784770"/>
              <a:ext cx="4310742" cy="1034143"/>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Workgroups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Veteran Engagement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Lung Cancer Screening Outcomes</a:t>
              </a:r>
            </a:p>
          </p:txBody>
        </p:sp>
        <p:sp>
          <p:nvSpPr>
            <p:cNvPr id="12" name="Rectangle 11">
              <a:extLst>
                <a:ext uri="{FF2B5EF4-FFF2-40B4-BE49-F238E27FC236}">
                  <a16:creationId xmlns:a16="http://schemas.microsoft.com/office/drawing/2014/main" id="{1EE470F3-AC98-4B7C-A6B4-281322DE2C2C}"/>
                </a:ext>
              </a:extLst>
            </p:cNvPr>
            <p:cNvSpPr/>
            <p:nvPr/>
          </p:nvSpPr>
          <p:spPr>
            <a:xfrm>
              <a:off x="7369629" y="4165283"/>
              <a:ext cx="4310742" cy="1034143"/>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Sub-workgroups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LCS Scientific Radiomics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LCS Clinician &amp; Scientific Outcomes</a:t>
              </a:r>
            </a:p>
          </p:txBody>
        </p:sp>
        <p:pic>
          <p:nvPicPr>
            <p:cNvPr id="13" name="Graphic 12" descr="Bank with solid fill">
              <a:extLst>
                <a:ext uri="{FF2B5EF4-FFF2-40B4-BE49-F238E27FC236}">
                  <a16:creationId xmlns:a16="http://schemas.microsoft.com/office/drawing/2014/main" id="{65ECBBC0-FBF5-4E8E-B051-42D72216912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67600" y="1404257"/>
              <a:ext cx="914400" cy="914400"/>
            </a:xfrm>
            <a:prstGeom prst="rect">
              <a:avLst/>
            </a:prstGeom>
          </p:spPr>
        </p:pic>
        <p:pic>
          <p:nvPicPr>
            <p:cNvPr id="14" name="Graphic 13" descr="Group with solid fill">
              <a:extLst>
                <a:ext uri="{FF2B5EF4-FFF2-40B4-BE49-F238E27FC236}">
                  <a16:creationId xmlns:a16="http://schemas.microsoft.com/office/drawing/2014/main" id="{F8496B39-67FA-4254-B96B-D986B40394B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467600" y="2784770"/>
              <a:ext cx="914400" cy="914400"/>
            </a:xfrm>
            <a:prstGeom prst="rect">
              <a:avLst/>
            </a:prstGeom>
          </p:spPr>
        </p:pic>
        <p:pic>
          <p:nvPicPr>
            <p:cNvPr id="15" name="Graphic 14" descr="Group brainstorm with solid fill">
              <a:extLst>
                <a:ext uri="{FF2B5EF4-FFF2-40B4-BE49-F238E27FC236}">
                  <a16:creationId xmlns:a16="http://schemas.microsoft.com/office/drawing/2014/main" id="{DD568598-5DB7-4553-AE5A-FF31A53FB0A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467600" y="4165283"/>
              <a:ext cx="914400" cy="914400"/>
            </a:xfrm>
            <a:prstGeom prst="rect">
              <a:avLst/>
            </a:prstGeom>
          </p:spPr>
        </p:pic>
      </p:grpSp>
      <p:sp>
        <p:nvSpPr>
          <p:cNvPr id="20" name="Title 1">
            <a:extLst>
              <a:ext uri="{FF2B5EF4-FFF2-40B4-BE49-F238E27FC236}">
                <a16:creationId xmlns:a16="http://schemas.microsoft.com/office/drawing/2014/main" id="{F6C53855-9A37-48F1-B13D-D2F1511962B5}"/>
              </a:ext>
            </a:extLst>
          </p:cNvPr>
          <p:cNvSpPr txBox="1">
            <a:spLocks/>
          </p:cNvSpPr>
          <p:nvPr/>
        </p:nvSpPr>
        <p:spPr>
          <a:xfrm>
            <a:off x="98425" y="152544"/>
            <a:ext cx="11995150"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n-lt"/>
                <a:ea typeface="+mj-ea"/>
                <a:cs typeface="+mj-cs"/>
              </a:rPr>
              <a:t>How ORD Envisions Using LHS Components in its AMPs</a:t>
            </a:r>
          </a:p>
        </p:txBody>
      </p:sp>
      <p:sp>
        <p:nvSpPr>
          <p:cNvPr id="2" name="TextBox 1">
            <a:extLst>
              <a:ext uri="{FF2B5EF4-FFF2-40B4-BE49-F238E27FC236}">
                <a16:creationId xmlns:a16="http://schemas.microsoft.com/office/drawing/2014/main" id="{03C19856-DAA9-47F7-B2FA-4AB8DA7100DF}"/>
              </a:ext>
            </a:extLst>
          </p:cNvPr>
          <p:cNvSpPr txBox="1"/>
          <p:nvPr/>
        </p:nvSpPr>
        <p:spPr>
          <a:xfrm>
            <a:off x="3261815" y="5577179"/>
            <a:ext cx="48722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 example of AMP functionality in practice</a:t>
            </a:r>
          </a:p>
        </p:txBody>
      </p:sp>
    </p:spTree>
    <p:extLst>
      <p:ext uri="{BB962C8B-B14F-4D97-AF65-F5344CB8AC3E}">
        <p14:creationId xmlns:p14="http://schemas.microsoft.com/office/powerpoint/2010/main" val="58943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222E06-7184-16F7-4E02-36EE6103963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84959" y="950093"/>
            <a:ext cx="9385355" cy="5194223"/>
          </a:xfrm>
        </p:spPr>
      </p:pic>
      <p:sp>
        <p:nvSpPr>
          <p:cNvPr id="2" name="Title 1">
            <a:extLst>
              <a:ext uri="{FF2B5EF4-FFF2-40B4-BE49-F238E27FC236}">
                <a16:creationId xmlns:a16="http://schemas.microsoft.com/office/drawing/2014/main" id="{16AE499B-D1F0-C986-D850-F225CD18562A}"/>
              </a:ext>
            </a:extLst>
          </p:cNvPr>
          <p:cNvSpPr>
            <a:spLocks noGrp="1"/>
          </p:cNvSpPr>
          <p:nvPr>
            <p:ph type="title"/>
          </p:nvPr>
        </p:nvSpPr>
        <p:spPr>
          <a:xfrm>
            <a:off x="100997" y="118875"/>
            <a:ext cx="11990005" cy="752929"/>
          </a:xfrm>
        </p:spPr>
        <p:txBody>
          <a:bodyPr/>
          <a:lstStyle/>
          <a:p>
            <a:pPr algn="ctr"/>
            <a:r>
              <a:rPr lang="en-US" dirty="0">
                <a:latin typeface="+mn-lt"/>
                <a:cs typeface="Calibri Light"/>
              </a:rPr>
              <a:t>HSR Foundational Framework: Making LHSs work for Veterans</a:t>
            </a:r>
            <a:endParaRPr lang="en-US" dirty="0">
              <a:latin typeface="+mn-lt"/>
            </a:endParaRPr>
          </a:p>
        </p:txBody>
      </p:sp>
      <p:sp>
        <p:nvSpPr>
          <p:cNvPr id="3" name="TextBox 2">
            <a:extLst>
              <a:ext uri="{FF2B5EF4-FFF2-40B4-BE49-F238E27FC236}">
                <a16:creationId xmlns:a16="http://schemas.microsoft.com/office/drawing/2014/main" id="{71A968BD-3D23-FB7D-DFD7-F414B7B7B6A6}"/>
              </a:ext>
            </a:extLst>
          </p:cNvPr>
          <p:cNvSpPr txBox="1"/>
          <p:nvPr/>
        </p:nvSpPr>
        <p:spPr>
          <a:xfrm>
            <a:off x="8587422" y="3547204"/>
            <a:ext cx="1227222" cy="461665"/>
          </a:xfrm>
          <a:prstGeom prst="rect">
            <a:avLst/>
          </a:prstGeom>
          <a:noFill/>
        </p:spPr>
        <p:txBody>
          <a:bodyPr wrap="square" rtlCol="0">
            <a:spAutoFit/>
          </a:bodyPr>
          <a:lstStyle/>
          <a:p>
            <a:r>
              <a:rPr lang="en-US" sz="2400" b="1" dirty="0">
                <a:solidFill>
                  <a:srgbClr val="C00000"/>
                </a:solidFill>
              </a:rPr>
              <a:t>QUERI</a:t>
            </a:r>
          </a:p>
        </p:txBody>
      </p:sp>
      <p:sp>
        <p:nvSpPr>
          <p:cNvPr id="4" name="TextBox 3">
            <a:extLst>
              <a:ext uri="{FF2B5EF4-FFF2-40B4-BE49-F238E27FC236}">
                <a16:creationId xmlns:a16="http://schemas.microsoft.com/office/drawing/2014/main" id="{F7093750-A9C8-2EB3-5094-8DBC64861A99}"/>
              </a:ext>
            </a:extLst>
          </p:cNvPr>
          <p:cNvSpPr txBox="1"/>
          <p:nvPr/>
        </p:nvSpPr>
        <p:spPr>
          <a:xfrm>
            <a:off x="8423583" y="5458861"/>
            <a:ext cx="2042252" cy="307777"/>
          </a:xfrm>
          <a:prstGeom prst="rect">
            <a:avLst/>
          </a:prstGeom>
          <a:solidFill>
            <a:schemeClr val="bg1"/>
          </a:solidFill>
        </p:spPr>
        <p:txBody>
          <a:bodyPr wrap="square" rtlCol="0">
            <a:spAutoFit/>
          </a:bodyPr>
          <a:lstStyle/>
          <a:p>
            <a:r>
              <a:rPr lang="en-US" sz="1400" dirty="0"/>
              <a:t>Friedman et al, 2022</a:t>
            </a:r>
          </a:p>
        </p:txBody>
      </p:sp>
      <p:sp>
        <p:nvSpPr>
          <p:cNvPr id="7" name="TextBox 6">
            <a:extLst>
              <a:ext uri="{FF2B5EF4-FFF2-40B4-BE49-F238E27FC236}">
                <a16:creationId xmlns:a16="http://schemas.microsoft.com/office/drawing/2014/main" id="{7734625B-57EB-AFC8-1F43-C947D08CEB8D}"/>
              </a:ext>
            </a:extLst>
          </p:cNvPr>
          <p:cNvSpPr txBox="1"/>
          <p:nvPr/>
        </p:nvSpPr>
        <p:spPr>
          <a:xfrm>
            <a:off x="6722666" y="5198516"/>
            <a:ext cx="1595379" cy="369332"/>
          </a:xfrm>
          <a:prstGeom prst="rect">
            <a:avLst/>
          </a:prstGeom>
          <a:solidFill>
            <a:schemeClr val="bg1"/>
          </a:solidFill>
        </p:spPr>
        <p:txBody>
          <a:bodyPr wrap="square" rtlCol="0">
            <a:spAutoFit/>
          </a:bodyPr>
          <a:lstStyle/>
          <a:p>
            <a:r>
              <a:rPr lang="en-US" b="1" dirty="0"/>
              <a:t>Engagement</a:t>
            </a:r>
          </a:p>
        </p:txBody>
      </p:sp>
      <p:sp>
        <p:nvSpPr>
          <p:cNvPr id="8" name="TextBox 7">
            <a:extLst>
              <a:ext uri="{FF2B5EF4-FFF2-40B4-BE49-F238E27FC236}">
                <a16:creationId xmlns:a16="http://schemas.microsoft.com/office/drawing/2014/main" id="{8067304D-F7B2-1F1B-1D8C-656181927C55}"/>
              </a:ext>
            </a:extLst>
          </p:cNvPr>
          <p:cNvSpPr txBox="1"/>
          <p:nvPr/>
        </p:nvSpPr>
        <p:spPr>
          <a:xfrm>
            <a:off x="8318045" y="3302119"/>
            <a:ext cx="2419272" cy="369332"/>
          </a:xfrm>
          <a:prstGeom prst="rect">
            <a:avLst/>
          </a:prstGeom>
          <a:solidFill>
            <a:schemeClr val="bg1"/>
          </a:solidFill>
        </p:spPr>
        <p:txBody>
          <a:bodyPr wrap="square" rtlCol="0">
            <a:spAutoFit/>
          </a:bodyPr>
          <a:lstStyle/>
          <a:p>
            <a:r>
              <a:rPr lang="en-US" b="1" dirty="0"/>
              <a:t>Systems Science</a:t>
            </a:r>
          </a:p>
        </p:txBody>
      </p:sp>
      <p:sp>
        <p:nvSpPr>
          <p:cNvPr id="5" name="Arrow: Left 4">
            <a:extLst>
              <a:ext uri="{FF2B5EF4-FFF2-40B4-BE49-F238E27FC236}">
                <a16:creationId xmlns:a16="http://schemas.microsoft.com/office/drawing/2014/main" id="{39A2B39D-2CD3-CA60-4E65-E62A7B1FB252}"/>
              </a:ext>
            </a:extLst>
          </p:cNvPr>
          <p:cNvSpPr/>
          <p:nvPr/>
        </p:nvSpPr>
        <p:spPr>
          <a:xfrm>
            <a:off x="9351337" y="4241046"/>
            <a:ext cx="2419271" cy="1293415"/>
          </a:xfrm>
          <a:prstGeom prst="leftArrow">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4322949-B93E-7DCB-3F1F-BEA5B5E6F281}"/>
              </a:ext>
            </a:extLst>
          </p:cNvPr>
          <p:cNvSpPr txBox="1"/>
          <p:nvPr/>
        </p:nvSpPr>
        <p:spPr>
          <a:xfrm>
            <a:off x="9527681" y="4620066"/>
            <a:ext cx="2311298" cy="553998"/>
          </a:xfrm>
          <a:prstGeom prst="rect">
            <a:avLst/>
          </a:prstGeom>
          <a:noFill/>
        </p:spPr>
        <p:txBody>
          <a:bodyPr wrap="square" rtlCol="0">
            <a:spAutoFit/>
          </a:bodyPr>
          <a:lstStyle/>
          <a:p>
            <a:r>
              <a:rPr lang="en-US" sz="1600" b="1" dirty="0"/>
              <a:t>Multi-level Engagement:</a:t>
            </a:r>
          </a:p>
          <a:p>
            <a:r>
              <a:rPr lang="en-US" sz="1400" b="1" dirty="0"/>
              <a:t>Veterans, Providers, Leaders</a:t>
            </a:r>
          </a:p>
        </p:txBody>
      </p:sp>
    </p:spTree>
    <p:extLst>
      <p:ext uri="{BB962C8B-B14F-4D97-AF65-F5344CB8AC3E}">
        <p14:creationId xmlns:p14="http://schemas.microsoft.com/office/powerpoint/2010/main" val="171227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3078-57B6-DB01-6BE6-91EA38CD77F1}"/>
              </a:ext>
            </a:extLst>
          </p:cNvPr>
          <p:cNvSpPr>
            <a:spLocks noGrp="1"/>
          </p:cNvSpPr>
          <p:nvPr>
            <p:ph type="title"/>
          </p:nvPr>
        </p:nvSpPr>
        <p:spPr>
          <a:xfrm>
            <a:off x="349761" y="81976"/>
            <a:ext cx="11492478" cy="763456"/>
          </a:xfrm>
        </p:spPr>
        <p:txBody>
          <a:bodyPr/>
          <a:lstStyle/>
          <a:p>
            <a:pPr algn="ctr"/>
            <a:r>
              <a:rPr lang="en-US" sz="3200" dirty="0">
                <a:solidFill>
                  <a:schemeClr val="bg1"/>
                </a:solidFill>
                <a:latin typeface="+mn-lt"/>
              </a:rPr>
              <a:t>HSR Learning Health System Framework Informing </a:t>
            </a:r>
            <a:br>
              <a:rPr lang="en-US" sz="3200" dirty="0">
                <a:solidFill>
                  <a:schemeClr val="bg1"/>
                </a:solidFill>
                <a:latin typeface="+mn-lt"/>
              </a:rPr>
            </a:br>
            <a:r>
              <a:rPr lang="en-US" sz="3200" dirty="0">
                <a:solidFill>
                  <a:schemeClr val="bg1"/>
                </a:solidFill>
                <a:latin typeface="+mn-lt"/>
              </a:rPr>
              <a:t>ORD Enterprise-Wide Initiatives </a:t>
            </a:r>
            <a:r>
              <a:rPr lang="en-US" sz="2400" dirty="0">
                <a:solidFill>
                  <a:schemeClr val="bg1"/>
                </a:solidFill>
                <a:latin typeface="+mn-lt"/>
              </a:rPr>
              <a:t>(CSP Implementation Plan)</a:t>
            </a:r>
            <a:endParaRPr lang="en-US" sz="3200" dirty="0">
              <a:solidFill>
                <a:schemeClr val="bg1"/>
              </a:solidFill>
              <a:latin typeface="+mn-lt"/>
            </a:endParaRPr>
          </a:p>
        </p:txBody>
      </p:sp>
      <p:sp>
        <p:nvSpPr>
          <p:cNvPr id="18" name="Slide Number Placeholder 1">
            <a:extLst>
              <a:ext uri="{FF2B5EF4-FFF2-40B4-BE49-F238E27FC236}">
                <a16:creationId xmlns:a16="http://schemas.microsoft.com/office/drawing/2014/main" id="{2082BAAF-5D33-E17D-CB43-AC58C5662973}"/>
              </a:ext>
            </a:extLst>
          </p:cNvPr>
          <p:cNvSpPr txBox="1">
            <a:spLocks/>
          </p:cNvSpPr>
          <p:nvPr/>
        </p:nvSpPr>
        <p:spPr>
          <a:xfrm>
            <a:off x="3590925" y="63525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7EBA177-B8EA-2549-AFD7-006975EC8E4E}" type="slidenum">
              <a:rPr lang="en-US" sz="1200" smtClean="0">
                <a:solidFill>
                  <a:prstClr val="black">
                    <a:tint val="75000"/>
                  </a:prstClr>
                </a:solidFill>
                <a:latin typeface="Arial" panose="020B0604020202020204" pitchFamily="34" charset="0"/>
                <a:cs typeface="Arial" panose="020B0604020202020204" pitchFamily="34" charset="0"/>
              </a:rPr>
              <a:pPr algn="r">
                <a:defRPr/>
              </a:pPr>
              <a:t>34</a:t>
            </a:fld>
            <a:endParaRPr lang="en-US" sz="1200" dirty="0">
              <a:solidFill>
                <a:prstClr val="black">
                  <a:tint val="75000"/>
                </a:prst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11EB110-DA8D-7449-DBBE-E147AF42CB08}"/>
              </a:ext>
            </a:extLst>
          </p:cNvPr>
          <p:cNvPicPr>
            <a:picLocks noChangeAspect="1"/>
          </p:cNvPicPr>
          <p:nvPr/>
        </p:nvPicPr>
        <p:blipFill>
          <a:blip r:embed="rId2"/>
          <a:stretch>
            <a:fillRect/>
          </a:stretch>
        </p:blipFill>
        <p:spPr>
          <a:xfrm>
            <a:off x="44821" y="1031535"/>
            <a:ext cx="6289304" cy="5649076"/>
          </a:xfrm>
          <a:prstGeom prst="rect">
            <a:avLst/>
          </a:prstGeom>
        </p:spPr>
      </p:pic>
      <p:graphicFrame>
        <p:nvGraphicFramePr>
          <p:cNvPr id="9" name="Diagram 8">
            <a:extLst>
              <a:ext uri="{FF2B5EF4-FFF2-40B4-BE49-F238E27FC236}">
                <a16:creationId xmlns:a16="http://schemas.microsoft.com/office/drawing/2014/main" id="{DE2E468C-1FA4-4A58-CD40-D500DEE112B7}"/>
              </a:ext>
            </a:extLst>
          </p:cNvPr>
          <p:cNvGraphicFramePr/>
          <p:nvPr>
            <p:extLst>
              <p:ext uri="{D42A27DB-BD31-4B8C-83A1-F6EECF244321}">
                <p14:modId xmlns:p14="http://schemas.microsoft.com/office/powerpoint/2010/main" val="917952964"/>
              </p:ext>
            </p:extLst>
          </p:nvPr>
        </p:nvGraphicFramePr>
        <p:xfrm>
          <a:off x="5466574" y="1031535"/>
          <a:ext cx="6725426" cy="513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B3815F7-3D5D-F310-B40F-273B68B07D98}"/>
              </a:ext>
            </a:extLst>
          </p:cNvPr>
          <p:cNvSpPr txBox="1"/>
          <p:nvPr/>
        </p:nvSpPr>
        <p:spPr>
          <a:xfrm>
            <a:off x="8836288" y="5705529"/>
            <a:ext cx="3005951" cy="369332"/>
          </a:xfrm>
          <a:prstGeom prst="rect">
            <a:avLst/>
          </a:prstGeom>
          <a:noFill/>
        </p:spPr>
        <p:txBody>
          <a:bodyPr wrap="none" rtlCol="0">
            <a:spAutoFit/>
          </a:bodyPr>
          <a:lstStyle/>
          <a:p>
            <a:r>
              <a:rPr lang="en-US" dirty="0"/>
              <a:t>Kowalski et al, JCTS, 2022</a:t>
            </a:r>
          </a:p>
        </p:txBody>
      </p:sp>
      <p:sp>
        <p:nvSpPr>
          <p:cNvPr id="19" name="TextBox 18">
            <a:extLst>
              <a:ext uri="{FF2B5EF4-FFF2-40B4-BE49-F238E27FC236}">
                <a16:creationId xmlns:a16="http://schemas.microsoft.com/office/drawing/2014/main" id="{2A4030BD-2837-973C-D110-B9710999A65E}"/>
              </a:ext>
            </a:extLst>
          </p:cNvPr>
          <p:cNvSpPr txBox="1"/>
          <p:nvPr/>
        </p:nvSpPr>
        <p:spPr>
          <a:xfrm>
            <a:off x="9353549" y="4848397"/>
            <a:ext cx="2143125" cy="646331"/>
          </a:xfrm>
          <a:prstGeom prst="rect">
            <a:avLst/>
          </a:prstGeom>
          <a:noFill/>
        </p:spPr>
        <p:txBody>
          <a:bodyPr wrap="square" rtlCol="0">
            <a:spAutoFit/>
          </a:bodyPr>
          <a:lstStyle/>
          <a:p>
            <a:r>
              <a:rPr lang="en-US" dirty="0">
                <a:solidFill>
                  <a:srgbClr val="FF0000"/>
                </a:solidFill>
              </a:rPr>
              <a:t>This is what we are trying to achieve </a:t>
            </a:r>
          </a:p>
        </p:txBody>
      </p:sp>
      <p:sp>
        <p:nvSpPr>
          <p:cNvPr id="20" name="Arrow: Left 19">
            <a:extLst>
              <a:ext uri="{FF2B5EF4-FFF2-40B4-BE49-F238E27FC236}">
                <a16:creationId xmlns:a16="http://schemas.microsoft.com/office/drawing/2014/main" id="{CF9DD3A1-A7CB-7989-F052-0D8FF093C3C8}"/>
              </a:ext>
            </a:extLst>
          </p:cNvPr>
          <p:cNvSpPr/>
          <p:nvPr/>
        </p:nvSpPr>
        <p:spPr>
          <a:xfrm>
            <a:off x="8567737" y="4987519"/>
            <a:ext cx="695325" cy="296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17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492310-8319-0905-775F-AD984A784164}"/>
              </a:ext>
            </a:extLst>
          </p:cNvPr>
          <p:cNvSpPr/>
          <p:nvPr/>
        </p:nvSpPr>
        <p:spPr>
          <a:xfrm>
            <a:off x="0" y="6125416"/>
            <a:ext cx="12192000" cy="732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36222E06-7184-16F7-4E02-36EE6103963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59407" y="1102736"/>
            <a:ext cx="11543693" cy="5153887"/>
          </a:xfrm>
        </p:spPr>
      </p:pic>
      <p:sp>
        <p:nvSpPr>
          <p:cNvPr id="16" name="TextBox 15">
            <a:extLst>
              <a:ext uri="{FF2B5EF4-FFF2-40B4-BE49-F238E27FC236}">
                <a16:creationId xmlns:a16="http://schemas.microsoft.com/office/drawing/2014/main" id="{D6EFBB87-23ED-D90C-0BD0-CE0282E125F6}"/>
              </a:ext>
            </a:extLst>
          </p:cNvPr>
          <p:cNvSpPr txBox="1"/>
          <p:nvPr/>
        </p:nvSpPr>
        <p:spPr>
          <a:xfrm>
            <a:off x="4775978" y="6260863"/>
            <a:ext cx="2936317" cy="523220"/>
          </a:xfrm>
          <a:prstGeom prst="rect">
            <a:avLst/>
          </a:prstGeom>
          <a:noFill/>
        </p:spPr>
        <p:txBody>
          <a:bodyPr wrap="none" rtlCol="0">
            <a:spAutoFit/>
          </a:bodyPr>
          <a:lstStyle/>
          <a:p>
            <a:pPr algn="ctr"/>
            <a:r>
              <a:rPr lang="en-US" sz="1400" b="1" dirty="0"/>
              <a:t>Infrastructure </a:t>
            </a:r>
            <a:br>
              <a:rPr lang="en-US" sz="1400" b="1" dirty="0"/>
            </a:br>
            <a:r>
              <a:rPr lang="en-US" sz="1400" b="1" dirty="0"/>
              <a:t>(People, Process, Policy, Technology) </a:t>
            </a:r>
          </a:p>
        </p:txBody>
      </p:sp>
      <p:sp>
        <p:nvSpPr>
          <p:cNvPr id="7" name="TextBox 6">
            <a:extLst>
              <a:ext uri="{FF2B5EF4-FFF2-40B4-BE49-F238E27FC236}">
                <a16:creationId xmlns:a16="http://schemas.microsoft.com/office/drawing/2014/main" id="{7734625B-57EB-AFC8-1F43-C947D08CEB8D}"/>
              </a:ext>
            </a:extLst>
          </p:cNvPr>
          <p:cNvSpPr txBox="1"/>
          <p:nvPr/>
        </p:nvSpPr>
        <p:spPr>
          <a:xfrm>
            <a:off x="7148286" y="5751576"/>
            <a:ext cx="1760618" cy="400110"/>
          </a:xfrm>
          <a:prstGeom prst="rect">
            <a:avLst/>
          </a:prstGeom>
          <a:solidFill>
            <a:schemeClr val="bg1"/>
          </a:solidFill>
        </p:spPr>
        <p:txBody>
          <a:bodyPr wrap="square" rtlCol="0">
            <a:spAutoFit/>
          </a:bodyPr>
          <a:lstStyle/>
          <a:p>
            <a:r>
              <a:rPr lang="en-US" sz="2000" b="1" dirty="0"/>
              <a:t>Engagement</a:t>
            </a:r>
          </a:p>
        </p:txBody>
      </p:sp>
      <p:sp>
        <p:nvSpPr>
          <p:cNvPr id="15" name="TextBox 14">
            <a:extLst>
              <a:ext uri="{FF2B5EF4-FFF2-40B4-BE49-F238E27FC236}">
                <a16:creationId xmlns:a16="http://schemas.microsoft.com/office/drawing/2014/main" id="{FF4CFA20-A39C-674F-46F6-ECDB750019FA}"/>
              </a:ext>
            </a:extLst>
          </p:cNvPr>
          <p:cNvSpPr txBox="1"/>
          <p:nvPr/>
        </p:nvSpPr>
        <p:spPr>
          <a:xfrm>
            <a:off x="9082018" y="3379900"/>
            <a:ext cx="2419272" cy="461665"/>
          </a:xfrm>
          <a:prstGeom prst="rect">
            <a:avLst/>
          </a:prstGeom>
          <a:solidFill>
            <a:schemeClr val="bg1"/>
          </a:solidFill>
        </p:spPr>
        <p:txBody>
          <a:bodyPr wrap="square" rtlCol="0">
            <a:spAutoFit/>
          </a:bodyPr>
          <a:lstStyle/>
          <a:p>
            <a:r>
              <a:rPr lang="en-US" sz="2400" b="1" dirty="0"/>
              <a:t>Systems Science</a:t>
            </a:r>
          </a:p>
        </p:txBody>
      </p:sp>
      <p:sp>
        <p:nvSpPr>
          <p:cNvPr id="4" name="TextBox 3">
            <a:extLst>
              <a:ext uri="{FF2B5EF4-FFF2-40B4-BE49-F238E27FC236}">
                <a16:creationId xmlns:a16="http://schemas.microsoft.com/office/drawing/2014/main" id="{F7093750-A9C8-2EB3-5094-8DBC64861A99}"/>
              </a:ext>
            </a:extLst>
          </p:cNvPr>
          <p:cNvSpPr txBox="1"/>
          <p:nvPr/>
        </p:nvSpPr>
        <p:spPr>
          <a:xfrm>
            <a:off x="8842311" y="6020349"/>
            <a:ext cx="2658979" cy="307777"/>
          </a:xfrm>
          <a:prstGeom prst="rect">
            <a:avLst/>
          </a:prstGeom>
          <a:solidFill>
            <a:schemeClr val="bg1"/>
          </a:solidFill>
        </p:spPr>
        <p:txBody>
          <a:bodyPr wrap="square" rtlCol="0">
            <a:spAutoFit/>
          </a:bodyPr>
          <a:lstStyle/>
          <a:p>
            <a:r>
              <a:rPr lang="en-US" sz="1400" dirty="0"/>
              <a:t>(Friedman et al, 2022)</a:t>
            </a:r>
          </a:p>
        </p:txBody>
      </p:sp>
      <p:sp>
        <p:nvSpPr>
          <p:cNvPr id="17" name="TextBox 16">
            <a:extLst>
              <a:ext uri="{FF2B5EF4-FFF2-40B4-BE49-F238E27FC236}">
                <a16:creationId xmlns:a16="http://schemas.microsoft.com/office/drawing/2014/main" id="{3C604E45-8B46-89E0-83B4-4C443D2F7BFF}"/>
              </a:ext>
            </a:extLst>
          </p:cNvPr>
          <p:cNvSpPr txBox="1"/>
          <p:nvPr/>
        </p:nvSpPr>
        <p:spPr>
          <a:xfrm>
            <a:off x="40640" y="949717"/>
            <a:ext cx="4550541" cy="461665"/>
          </a:xfrm>
          <a:prstGeom prst="rect">
            <a:avLst/>
          </a:prstGeom>
          <a:noFill/>
          <a:ln>
            <a:solidFill>
              <a:schemeClr val="accent5"/>
            </a:solidFill>
          </a:ln>
        </p:spPr>
        <p:txBody>
          <a:bodyPr wrap="none" rtlCol="0">
            <a:spAutoFit/>
          </a:bodyPr>
          <a:lstStyle/>
          <a:p>
            <a:r>
              <a:rPr lang="en-US" sz="2400" b="1" dirty="0">
                <a:solidFill>
                  <a:schemeClr val="accent1">
                    <a:lumMod val="75000"/>
                  </a:schemeClr>
                </a:solidFill>
              </a:rPr>
              <a:t>The Learning Cycle (Priority Goals)</a:t>
            </a:r>
          </a:p>
        </p:txBody>
      </p:sp>
      <p:sp>
        <p:nvSpPr>
          <p:cNvPr id="3" name="TextBox 2">
            <a:extLst>
              <a:ext uri="{FF2B5EF4-FFF2-40B4-BE49-F238E27FC236}">
                <a16:creationId xmlns:a16="http://schemas.microsoft.com/office/drawing/2014/main" id="{71A968BD-3D23-FB7D-DFD7-F414B7B7B6A6}"/>
              </a:ext>
            </a:extLst>
          </p:cNvPr>
          <p:cNvSpPr txBox="1"/>
          <p:nvPr/>
        </p:nvSpPr>
        <p:spPr>
          <a:xfrm>
            <a:off x="9064432" y="3984572"/>
            <a:ext cx="1227222" cy="461665"/>
          </a:xfrm>
          <a:prstGeom prst="rect">
            <a:avLst/>
          </a:prstGeom>
          <a:noFill/>
        </p:spPr>
        <p:txBody>
          <a:bodyPr wrap="square" rtlCol="0">
            <a:spAutoFit/>
          </a:bodyPr>
          <a:lstStyle/>
          <a:p>
            <a:r>
              <a:rPr lang="en-US" sz="2400" b="1" dirty="0">
                <a:solidFill>
                  <a:srgbClr val="C00000"/>
                </a:solidFill>
              </a:rPr>
              <a:t>QUERI</a:t>
            </a:r>
          </a:p>
        </p:txBody>
      </p:sp>
      <p:sp>
        <p:nvSpPr>
          <p:cNvPr id="20" name="Oval 19">
            <a:extLst>
              <a:ext uri="{FF2B5EF4-FFF2-40B4-BE49-F238E27FC236}">
                <a16:creationId xmlns:a16="http://schemas.microsoft.com/office/drawing/2014/main" id="{6208088A-3BB0-ACF9-809C-B03F88852168}"/>
              </a:ext>
            </a:extLst>
          </p:cNvPr>
          <p:cNvSpPr/>
          <p:nvPr/>
        </p:nvSpPr>
        <p:spPr>
          <a:xfrm>
            <a:off x="4409156" y="2839105"/>
            <a:ext cx="3303139" cy="13817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701AF2B-F2CB-57DF-97D4-D423971E8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0256" y="2062479"/>
            <a:ext cx="3250064" cy="3110661"/>
          </a:xfrm>
          <a:prstGeom prst="rect">
            <a:avLst/>
          </a:prstGeom>
        </p:spPr>
      </p:pic>
      <p:sp>
        <p:nvSpPr>
          <p:cNvPr id="2" name="Title 1">
            <a:extLst>
              <a:ext uri="{FF2B5EF4-FFF2-40B4-BE49-F238E27FC236}">
                <a16:creationId xmlns:a16="http://schemas.microsoft.com/office/drawing/2014/main" id="{16AE499B-D1F0-C986-D850-F225CD18562A}"/>
              </a:ext>
            </a:extLst>
          </p:cNvPr>
          <p:cNvSpPr>
            <a:spLocks noGrp="1"/>
          </p:cNvSpPr>
          <p:nvPr>
            <p:ph type="title"/>
          </p:nvPr>
        </p:nvSpPr>
        <p:spPr>
          <a:xfrm>
            <a:off x="300023" y="73917"/>
            <a:ext cx="12062460" cy="752929"/>
          </a:xfrm>
        </p:spPr>
        <p:txBody>
          <a:bodyPr/>
          <a:lstStyle/>
          <a:p>
            <a:pPr algn="ctr"/>
            <a:r>
              <a:rPr lang="en-US" dirty="0">
                <a:latin typeface="+mn-lt"/>
                <a:cs typeface="Calibri Light"/>
              </a:rPr>
              <a:t>HSR LHS Cycle Supported by QUERI Roadmap</a:t>
            </a:r>
            <a:endParaRPr lang="en-US" dirty="0">
              <a:latin typeface="+mn-lt"/>
            </a:endParaRPr>
          </a:p>
        </p:txBody>
      </p:sp>
    </p:spTree>
    <p:extLst>
      <p:ext uri="{BB962C8B-B14F-4D97-AF65-F5344CB8AC3E}">
        <p14:creationId xmlns:p14="http://schemas.microsoft.com/office/powerpoint/2010/main" val="75305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923041" y="0"/>
            <a:ext cx="10706100"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000" b="1" dirty="0">
                <a:latin typeface="+mn-lt"/>
                <a:cs typeface="Arial" panose="020B0604020202020204" pitchFamily="34" charset="0"/>
              </a:rPr>
              <a:t>QUERI Implementation Roadmap</a:t>
            </a:r>
          </a:p>
        </p:txBody>
      </p:sp>
      <p:sp>
        <p:nvSpPr>
          <p:cNvPr id="3" name="TextBox 2">
            <a:extLst>
              <a:ext uri="{FF2B5EF4-FFF2-40B4-BE49-F238E27FC236}">
                <a16:creationId xmlns:a16="http://schemas.microsoft.com/office/drawing/2014/main" id="{FAA2D666-58F7-4ED5-8192-EAE5597FEB1F}"/>
              </a:ext>
            </a:extLst>
          </p:cNvPr>
          <p:cNvSpPr txBox="1"/>
          <p:nvPr/>
        </p:nvSpPr>
        <p:spPr>
          <a:xfrm>
            <a:off x="8805050" y="1683009"/>
            <a:ext cx="2953523" cy="1938992"/>
          </a:xfrm>
          <a:prstGeom prst="rect">
            <a:avLst/>
          </a:prstGeom>
          <a:noFill/>
        </p:spPr>
        <p:txBody>
          <a:bodyPr wrap="square" rtlCol="0">
            <a:spAutoFit/>
          </a:bodyPr>
          <a:lstStyle/>
          <a:p>
            <a:pPr marL="0" indent="0" algn="ctr">
              <a:buNone/>
            </a:pPr>
            <a:r>
              <a:rPr lang="en-US" sz="2000" b="1" dirty="0">
                <a:latin typeface="Arial" panose="020B0604020202020204" pitchFamily="34" charset="0"/>
                <a:cs typeface="Arial" panose="020B0604020202020204" pitchFamily="34" charset="0"/>
              </a:rPr>
              <a:t>CyberSeminar on the QUERI Implementation Roadmap</a:t>
            </a:r>
          </a:p>
          <a:p>
            <a:pPr marL="0" indent="0" algn="ctr">
              <a:buNone/>
            </a:pPr>
            <a:r>
              <a:rPr lang="en-US" sz="2000" b="1" dirty="0">
                <a:latin typeface="Arial" panose="020B0604020202020204" pitchFamily="34" charset="0"/>
                <a:cs typeface="Arial" panose="020B0604020202020204" pitchFamily="34" charset="0"/>
                <a:hlinkClick r:id="rId3"/>
              </a:rPr>
              <a:t>Link for recording</a:t>
            </a:r>
            <a:endParaRPr lang="en-US" sz="2000" dirty="0">
              <a:latin typeface="Arial" panose="020B0604020202020204" pitchFamily="34" charset="0"/>
              <a:cs typeface="Arial" panose="020B0604020202020204" pitchFamily="34" charset="0"/>
            </a:endParaRPr>
          </a:p>
          <a:p>
            <a:pPr marL="274320" lvl="1" indent="0" algn="ctr">
              <a:buNone/>
            </a:pPr>
            <a:r>
              <a:rPr lang="en-US" sz="2000" b="1" dirty="0">
                <a:latin typeface="Arial" panose="020B0604020202020204" pitchFamily="34" charset="0"/>
                <a:cs typeface="Arial" panose="020B0604020202020204" pitchFamily="34" charset="0"/>
                <a:hlinkClick r:id="rId4"/>
              </a:rPr>
              <a:t>Link for slide deck</a:t>
            </a:r>
            <a:endParaRPr lang="en-US" sz="2000" b="1" dirty="0">
              <a:latin typeface="Arial" panose="020B0604020202020204" pitchFamily="34" charset="0"/>
              <a:cs typeface="Arial" panose="020B0604020202020204" pitchFamily="34" charset="0"/>
            </a:endParaRPr>
          </a:p>
          <a:p>
            <a:pPr marL="274320" lvl="1" indent="0" algn="ctr">
              <a:buNone/>
            </a:pPr>
            <a:endParaRPr lang="en-US" sz="20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32DAA5-8E1E-4569-AB3D-E8F4583C3BEB}"/>
              </a:ext>
            </a:extLst>
          </p:cNvPr>
          <p:cNvPicPr>
            <a:picLocks noChangeAspect="1"/>
          </p:cNvPicPr>
          <p:nvPr/>
        </p:nvPicPr>
        <p:blipFill>
          <a:blip r:embed="rId5"/>
          <a:stretch>
            <a:fillRect/>
          </a:stretch>
        </p:blipFill>
        <p:spPr>
          <a:xfrm>
            <a:off x="3386951" y="908783"/>
            <a:ext cx="5364945" cy="5188146"/>
          </a:xfrm>
          <a:prstGeom prst="rect">
            <a:avLst/>
          </a:prstGeom>
        </p:spPr>
      </p:pic>
      <p:sp>
        <p:nvSpPr>
          <p:cNvPr id="11" name="TextBox 10">
            <a:extLst>
              <a:ext uri="{FF2B5EF4-FFF2-40B4-BE49-F238E27FC236}">
                <a16:creationId xmlns:a16="http://schemas.microsoft.com/office/drawing/2014/main" id="{6E2D72E9-6992-4D7E-9CB6-47AF95BA4FAC}"/>
              </a:ext>
            </a:extLst>
          </p:cNvPr>
          <p:cNvSpPr txBox="1"/>
          <p:nvPr/>
        </p:nvSpPr>
        <p:spPr>
          <a:xfrm>
            <a:off x="8547429" y="4130142"/>
            <a:ext cx="3211144" cy="1015663"/>
          </a:xfrm>
          <a:prstGeom prst="rect">
            <a:avLst/>
          </a:prstGeom>
          <a:noFill/>
        </p:spPr>
        <p:txBody>
          <a:bodyPr wrap="square" rtlCol="0">
            <a:spAutoFit/>
          </a:bodyPr>
          <a:lstStyle/>
          <a:p>
            <a:pPr marL="274320" lvl="1" indent="0" algn="ctr">
              <a:buNone/>
            </a:pPr>
            <a:r>
              <a:rPr lang="en-US" sz="2000" b="1" dirty="0">
                <a:latin typeface="Arial" panose="020B0604020202020204" pitchFamily="34" charset="0"/>
                <a:cs typeface="Arial" panose="020B0604020202020204" pitchFamily="34" charset="0"/>
                <a:hlinkClick r:id="rId6"/>
              </a:rPr>
              <a:t>Link for QUERI Implementation Roadmap Guide</a:t>
            </a:r>
            <a:endParaRPr 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9CCC342-3F0F-3BEA-B8BB-85D0470E76AE}"/>
              </a:ext>
            </a:extLst>
          </p:cNvPr>
          <p:cNvSpPr>
            <a:spLocks noGrp="1"/>
          </p:cNvSpPr>
          <p:nvPr>
            <p:ph idx="1"/>
          </p:nvPr>
        </p:nvSpPr>
        <p:spPr>
          <a:xfrm>
            <a:off x="83667" y="1294785"/>
            <a:ext cx="3560905" cy="4654432"/>
          </a:xfrm>
        </p:spPr>
        <p:txBody>
          <a:bodyPr>
            <a:normAutofit lnSpcReduction="10000"/>
          </a:bodyPr>
          <a:lstStyle/>
          <a:p>
            <a:r>
              <a:rPr lang="en-US" sz="1800" b="1" dirty="0">
                <a:solidFill>
                  <a:schemeClr val="accent1">
                    <a:lumMod val="75000"/>
                  </a:schemeClr>
                </a:solidFill>
                <a:latin typeface="Arial" panose="020B0604020202020204" pitchFamily="34" charset="0"/>
                <a:cs typeface="Arial" panose="020B0604020202020204" pitchFamily="34" charset="0"/>
              </a:rPr>
              <a:t>Problem-focused:</a:t>
            </a:r>
            <a:r>
              <a:rPr lang="en-US" sz="1800" dirty="0">
                <a:solidFill>
                  <a:schemeClr val="tx2">
                    <a:lumMod val="75000"/>
                  </a:schemeClr>
                </a:solidFill>
                <a:latin typeface="Arial" panose="020B0604020202020204" pitchFamily="34" charset="0"/>
                <a:cs typeface="Arial" panose="020B0604020202020204" pitchFamily="34" charset="0"/>
              </a:rPr>
              <a:t> Multi-level operations input, Learning Community</a:t>
            </a:r>
          </a:p>
          <a:p>
            <a:pPr lvl="0"/>
            <a:r>
              <a:rPr lang="en-US" sz="1800" b="1" dirty="0">
                <a:solidFill>
                  <a:schemeClr val="accent1">
                    <a:lumMod val="75000"/>
                  </a:schemeClr>
                </a:solidFill>
                <a:latin typeface="Arial" panose="020B0604020202020204" pitchFamily="34" charset="0"/>
                <a:cs typeface="Arial" panose="020B0604020202020204" pitchFamily="34" charset="0"/>
              </a:rPr>
              <a:t>Infrastructure</a:t>
            </a:r>
            <a:r>
              <a:rPr lang="en-US" sz="1800" dirty="0">
                <a:solidFill>
                  <a:schemeClr val="tx2">
                    <a:lumMod val="75000"/>
                  </a:schemeClr>
                </a:solidFill>
                <a:latin typeface="Arial" panose="020B0604020202020204" pitchFamily="34" charset="0"/>
                <a:cs typeface="Arial" panose="020B0604020202020204" pitchFamily="34" charset="0"/>
              </a:rPr>
              <a:t>: Data, practice networks, peer-review</a:t>
            </a:r>
          </a:p>
          <a:p>
            <a:pPr lvl="0"/>
            <a:r>
              <a:rPr lang="en-US" sz="1800" b="1" dirty="0">
                <a:solidFill>
                  <a:schemeClr val="accent1">
                    <a:lumMod val="75000"/>
                  </a:schemeClr>
                </a:solidFill>
                <a:latin typeface="Arial" panose="020B0604020202020204" pitchFamily="34" charset="0"/>
                <a:cs typeface="Arial" panose="020B0604020202020204" pitchFamily="34" charset="0"/>
              </a:rPr>
              <a:t>Agile</a:t>
            </a:r>
            <a:r>
              <a:rPr lang="en-US" sz="1800" dirty="0">
                <a:solidFill>
                  <a:schemeClr val="tx2">
                    <a:lumMod val="75000"/>
                  </a:schemeClr>
                </a:solidFill>
                <a:latin typeface="Arial" panose="020B0604020202020204" pitchFamily="34" charset="0"/>
                <a:cs typeface="Arial" panose="020B0604020202020204" pitchFamily="34" charset="0"/>
              </a:rPr>
              <a:t>: Projects on retainer to take on time-sensitive VA priority work</a:t>
            </a:r>
          </a:p>
          <a:p>
            <a:pPr lvl="0"/>
            <a:r>
              <a:rPr lang="en-US" sz="1800" b="1" dirty="0">
                <a:solidFill>
                  <a:schemeClr val="accent1">
                    <a:lumMod val="75000"/>
                  </a:schemeClr>
                </a:solidFill>
                <a:latin typeface="Arial" panose="020B0604020202020204" pitchFamily="34" charset="0"/>
                <a:cs typeface="Arial" panose="020B0604020202020204" pitchFamily="34" charset="0"/>
              </a:rPr>
              <a:t>Research &amp; QI </a:t>
            </a:r>
            <a:r>
              <a:rPr lang="en-US" sz="1800" dirty="0">
                <a:solidFill>
                  <a:schemeClr val="tx2">
                    <a:lumMod val="75000"/>
                  </a:schemeClr>
                </a:solidFill>
                <a:latin typeface="Arial" panose="020B0604020202020204" pitchFamily="34" charset="0"/>
                <a:cs typeface="Arial" panose="020B0604020202020204" pitchFamily="34" charset="0"/>
              </a:rPr>
              <a:t>protocols coexist</a:t>
            </a:r>
          </a:p>
          <a:p>
            <a:pPr lvl="0"/>
            <a:r>
              <a:rPr lang="en-US" sz="1800" b="1" dirty="0">
                <a:solidFill>
                  <a:schemeClr val="accent1">
                    <a:lumMod val="75000"/>
                  </a:schemeClr>
                </a:solidFill>
                <a:latin typeface="Arial" panose="020B0604020202020204" pitchFamily="34" charset="0"/>
                <a:cs typeface="Arial" panose="020B0604020202020204" pitchFamily="34" charset="0"/>
              </a:rPr>
              <a:t>Investigator </a:t>
            </a:r>
            <a:r>
              <a:rPr lang="en-US" sz="1800" b="1" u="sng" dirty="0">
                <a:solidFill>
                  <a:schemeClr val="accent1">
                    <a:lumMod val="75000"/>
                  </a:schemeClr>
                </a:solidFill>
                <a:latin typeface="Arial" panose="020B0604020202020204" pitchFamily="34" charset="0"/>
                <a:cs typeface="Arial" panose="020B0604020202020204" pitchFamily="34" charset="0"/>
              </a:rPr>
              <a:t>and</a:t>
            </a:r>
            <a:r>
              <a:rPr lang="en-US" sz="1800" b="1" dirty="0">
                <a:solidFill>
                  <a:schemeClr val="accent1">
                    <a:lumMod val="75000"/>
                  </a:schemeClr>
                </a:solidFill>
                <a:latin typeface="Arial" panose="020B0604020202020204" pitchFamily="34" charset="0"/>
                <a:cs typeface="Arial" panose="020B0604020202020204" pitchFamily="34" charset="0"/>
              </a:rPr>
              <a:t> staff </a:t>
            </a:r>
            <a:r>
              <a:rPr lang="en-US" sz="1800" dirty="0">
                <a:solidFill>
                  <a:schemeClr val="tx2">
                    <a:lumMod val="75000"/>
                  </a:schemeClr>
                </a:solidFill>
                <a:latin typeface="Arial" panose="020B0604020202020204" pitchFamily="34" charset="0"/>
                <a:cs typeface="Arial" panose="020B0604020202020204" pitchFamily="34" charset="0"/>
              </a:rPr>
              <a:t>implementation and evaluation training opportunities</a:t>
            </a:r>
          </a:p>
          <a:p>
            <a:pPr lvl="0"/>
            <a:r>
              <a:rPr lang="en-US" sz="1800" b="1" dirty="0">
                <a:solidFill>
                  <a:schemeClr val="accent1">
                    <a:lumMod val="75000"/>
                  </a:schemeClr>
                </a:solidFill>
                <a:latin typeface="Arial" panose="020B0604020202020204" pitchFamily="34" charset="0"/>
                <a:cs typeface="Arial" panose="020B0604020202020204" pitchFamily="34" charset="0"/>
              </a:rPr>
              <a:t>Sustainment</a:t>
            </a:r>
            <a:r>
              <a:rPr lang="en-US" sz="1800" dirty="0">
                <a:solidFill>
                  <a:schemeClr val="tx2">
                    <a:lumMod val="75000"/>
                  </a:schemeClr>
                </a:solidFill>
                <a:latin typeface="Arial" panose="020B0604020202020204" pitchFamily="34" charset="0"/>
                <a:cs typeface="Arial" panose="020B0604020202020204" pitchFamily="34" charset="0"/>
              </a:rPr>
              <a:t> plan: </a:t>
            </a:r>
            <a:r>
              <a:rPr lang="en-US" sz="1800">
                <a:solidFill>
                  <a:schemeClr val="tx2">
                    <a:lumMod val="75000"/>
                  </a:schemeClr>
                </a:solidFill>
                <a:latin typeface="Arial" panose="020B0604020202020204" pitchFamily="34" charset="0"/>
                <a:cs typeface="Arial" panose="020B0604020202020204" pitchFamily="34" charset="0"/>
              </a:rPr>
              <a:t>business case, implementation </a:t>
            </a:r>
            <a:r>
              <a:rPr lang="en-US" sz="1800" dirty="0">
                <a:solidFill>
                  <a:schemeClr val="tx2">
                    <a:lumMod val="75000"/>
                  </a:schemeClr>
                </a:solidFill>
                <a:latin typeface="Arial" panose="020B0604020202020204" pitchFamily="34" charset="0"/>
                <a:cs typeface="Arial" panose="020B0604020202020204" pitchFamily="34" charset="0"/>
              </a:rPr>
              <a:t>playbooks</a:t>
            </a:r>
          </a:p>
        </p:txBody>
      </p:sp>
    </p:spTree>
    <p:extLst>
      <p:ext uri="{BB962C8B-B14F-4D97-AF65-F5344CB8AC3E}">
        <p14:creationId xmlns:p14="http://schemas.microsoft.com/office/powerpoint/2010/main" val="2114032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587-6787-74F2-10E3-0002691553BF}"/>
              </a:ext>
            </a:extLst>
          </p:cNvPr>
          <p:cNvSpPr>
            <a:spLocks noGrp="1"/>
          </p:cNvSpPr>
          <p:nvPr>
            <p:ph type="title"/>
          </p:nvPr>
        </p:nvSpPr>
        <p:spPr>
          <a:xfrm>
            <a:off x="87086" y="118875"/>
            <a:ext cx="11956868" cy="752929"/>
          </a:xfrm>
        </p:spPr>
        <p:txBody>
          <a:bodyPr/>
          <a:lstStyle/>
          <a:p>
            <a:pPr algn="ctr"/>
            <a:r>
              <a:rPr lang="en-US" sz="3200" dirty="0">
                <a:latin typeface="+mn-lt"/>
              </a:rPr>
              <a:t>Examples of HSR Research Topics Aligned with LHS and VA Priorities</a:t>
            </a:r>
            <a:endParaRPr lang="en-US" sz="3200" dirty="0">
              <a:latin typeface="+mn-lt"/>
              <a:cs typeface="Calibri Light"/>
            </a:endParaRPr>
          </a:p>
        </p:txBody>
      </p:sp>
      <p:sp>
        <p:nvSpPr>
          <p:cNvPr id="3" name="Content Placeholder 2">
            <a:extLst>
              <a:ext uri="{FF2B5EF4-FFF2-40B4-BE49-F238E27FC236}">
                <a16:creationId xmlns:a16="http://schemas.microsoft.com/office/drawing/2014/main" id="{74A65A4E-FF99-418C-DDD5-204682FF1779}"/>
              </a:ext>
            </a:extLst>
          </p:cNvPr>
          <p:cNvSpPr>
            <a:spLocks noGrp="1"/>
          </p:cNvSpPr>
          <p:nvPr>
            <p:ph idx="1"/>
          </p:nvPr>
        </p:nvSpPr>
        <p:spPr>
          <a:xfrm>
            <a:off x="378581" y="1019571"/>
            <a:ext cx="11508619" cy="4818857"/>
          </a:xfrm>
        </p:spPr>
        <p:txBody>
          <a:bodyPr vert="horz" lIns="91440" tIns="45720" rIns="91440" bIns="45720" rtlCol="0" anchor="t">
            <a:noAutofit/>
          </a:bodyPr>
          <a:lstStyle/>
          <a:p>
            <a:r>
              <a:rPr lang="en-US" sz="1900" u="sng" dirty="0">
                <a:ea typeface="+mn-lt"/>
                <a:cs typeface="+mn-lt"/>
              </a:rPr>
              <a:t>Develop and test implementation or change strategies</a:t>
            </a:r>
            <a:r>
              <a:rPr lang="en-US" sz="1900" dirty="0">
                <a:ea typeface="+mn-lt"/>
                <a:cs typeface="+mn-lt"/>
              </a:rPr>
              <a:t> to improve scale-up and spread of effective treatments for Veterans (or de-implement low-value care), e.g., precision audit &amp; feedback, credentialing, simulated learning</a:t>
            </a:r>
            <a:endParaRPr lang="en-US" sz="1900" dirty="0">
              <a:cs typeface="Calibri"/>
            </a:endParaRPr>
          </a:p>
          <a:p>
            <a:r>
              <a:rPr lang="en-US" sz="1900" dirty="0">
                <a:ea typeface="+mn-lt"/>
                <a:cs typeface="+mn-lt"/>
              </a:rPr>
              <a:t>Develop, validate, and test novel data science methods that </a:t>
            </a:r>
            <a:r>
              <a:rPr lang="en-US" sz="1900" u="sng" dirty="0">
                <a:ea typeface="+mn-lt"/>
                <a:cs typeface="+mn-lt"/>
              </a:rPr>
              <a:t>optimize application of Veteran-centered data</a:t>
            </a:r>
            <a:r>
              <a:rPr lang="en-US" sz="1900" dirty="0">
                <a:ea typeface="+mn-lt"/>
                <a:cs typeface="+mn-lt"/>
              </a:rPr>
              <a:t> in real-world settings, e.g., machine learning, AI (including ethical issues), social media, conversational analysis</a:t>
            </a:r>
            <a:endParaRPr lang="en-US" sz="1900" dirty="0">
              <a:cs typeface="Calibri"/>
            </a:endParaRPr>
          </a:p>
          <a:p>
            <a:r>
              <a:rPr lang="en-US" sz="1900" dirty="0">
                <a:ea typeface="+mn-lt"/>
                <a:cs typeface="+mn-lt"/>
              </a:rPr>
              <a:t>Develop and validate </a:t>
            </a:r>
            <a:r>
              <a:rPr lang="en-US" sz="1900" u="sng" dirty="0">
                <a:ea typeface="+mn-lt"/>
                <a:cs typeface="+mn-lt"/>
              </a:rPr>
              <a:t>systems science or engineering models</a:t>
            </a:r>
            <a:r>
              <a:rPr lang="en-US" sz="1900" dirty="0">
                <a:ea typeface="+mn-lt"/>
                <a:cs typeface="+mn-lt"/>
              </a:rPr>
              <a:t> to enhance the effectiveness, quality, safety, and efficiency of health care for Veterans in different settings (NAM HSR Report)</a:t>
            </a:r>
            <a:endParaRPr lang="en-US" sz="1900" dirty="0">
              <a:cs typeface="Calibri" panose="020F0502020204030204"/>
            </a:endParaRPr>
          </a:p>
          <a:p>
            <a:r>
              <a:rPr lang="en-US" sz="1900" dirty="0">
                <a:ea typeface="+mn-lt"/>
                <a:cs typeface="+mn-lt"/>
              </a:rPr>
              <a:t>Assess impacts of </a:t>
            </a:r>
            <a:r>
              <a:rPr lang="en-US" sz="1900" u="sng" dirty="0">
                <a:ea typeface="+mn-lt"/>
                <a:cs typeface="+mn-lt"/>
              </a:rPr>
              <a:t>health care workforce</a:t>
            </a:r>
            <a:r>
              <a:rPr lang="en-US" sz="1900" dirty="0">
                <a:ea typeface="+mn-lt"/>
                <a:cs typeface="+mn-lt"/>
              </a:rPr>
              <a:t> recruitment and retention initiatives, policies on Veteran access to care</a:t>
            </a:r>
          </a:p>
          <a:p>
            <a:r>
              <a:rPr lang="en-US" sz="1900" dirty="0">
                <a:ea typeface="+mn-lt"/>
                <a:cs typeface="+mn-lt"/>
              </a:rPr>
              <a:t>Develop and test novel strategies to optimize the </a:t>
            </a:r>
            <a:r>
              <a:rPr lang="en-US" sz="1900" u="sng" dirty="0">
                <a:ea typeface="+mn-lt"/>
                <a:cs typeface="+mn-lt"/>
              </a:rPr>
              <a:t>science of end-user engagement</a:t>
            </a:r>
            <a:r>
              <a:rPr lang="en-US" sz="1900" dirty="0">
                <a:ea typeface="+mn-lt"/>
                <a:cs typeface="+mn-lt"/>
              </a:rPr>
              <a:t>, e.g., Veterans, caregivers/families, providers, communities, etc., e.g., deliberative democracy, community research studios</a:t>
            </a:r>
            <a:endParaRPr lang="en-US" sz="1900" dirty="0">
              <a:cs typeface="Calibri"/>
            </a:endParaRPr>
          </a:p>
          <a:p>
            <a:r>
              <a:rPr lang="en-US" sz="1900" dirty="0">
                <a:ea typeface="+mn-lt"/>
                <a:cs typeface="+mn-lt"/>
              </a:rPr>
              <a:t>Implement and assess impact of programs for </a:t>
            </a:r>
            <a:r>
              <a:rPr lang="en-US" sz="1900" u="sng" dirty="0">
                <a:ea typeface="+mn-lt"/>
                <a:cs typeface="+mn-lt"/>
              </a:rPr>
              <a:t>underserved and at-risk Veteran populations</a:t>
            </a:r>
            <a:r>
              <a:rPr lang="en-US" sz="1900" dirty="0">
                <a:ea typeface="+mn-lt"/>
                <a:cs typeface="+mn-lt"/>
              </a:rPr>
              <a:t> (VA Strategic Plan)</a:t>
            </a:r>
          </a:p>
          <a:p>
            <a:r>
              <a:rPr lang="en-US" sz="1900" dirty="0">
                <a:ea typeface="+mn-lt"/>
                <a:cs typeface="+mn-lt"/>
              </a:rPr>
              <a:t>Develop and evaluate programs or </a:t>
            </a:r>
            <a:r>
              <a:rPr lang="en-US" sz="1900" u="sng" dirty="0">
                <a:ea typeface="+mn-lt"/>
                <a:cs typeface="+mn-lt"/>
              </a:rPr>
              <a:t>policies addressing health equity and social determinants</a:t>
            </a:r>
            <a:r>
              <a:rPr lang="en-US" sz="1900" dirty="0">
                <a:ea typeface="+mn-lt"/>
                <a:cs typeface="+mn-lt"/>
              </a:rPr>
              <a:t> of health, e.g., Veterans benefits, legislative mandates, national clinical standards of care, Veterans justice programs</a:t>
            </a:r>
            <a:endParaRPr lang="en-US" sz="1900" dirty="0">
              <a:cs typeface="Calibri"/>
            </a:endParaRPr>
          </a:p>
          <a:p>
            <a:endParaRPr lang="en-US" sz="1900" dirty="0">
              <a:cs typeface="Calibri"/>
            </a:endParaRPr>
          </a:p>
        </p:txBody>
      </p:sp>
    </p:spTree>
    <p:extLst>
      <p:ext uri="{BB962C8B-B14F-4D97-AF65-F5344CB8AC3E}">
        <p14:creationId xmlns:p14="http://schemas.microsoft.com/office/powerpoint/2010/main" val="252348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4">
            <a:extLst>
              <a:ext uri="{FF2B5EF4-FFF2-40B4-BE49-F238E27FC236}">
                <a16:creationId xmlns:a16="http://schemas.microsoft.com/office/drawing/2014/main" id="{720E71C9-4D0B-2563-04B4-59ABC1ED1BCB}"/>
              </a:ext>
            </a:extLst>
          </p:cNvPr>
          <p:cNvSpPr txBox="1">
            <a:spLocks/>
          </p:cNvSpPr>
          <p:nvPr/>
        </p:nvSpPr>
        <p:spPr>
          <a:xfrm>
            <a:off x="285750" y="250154"/>
            <a:ext cx="10515600" cy="61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Title 2">
            <a:extLst>
              <a:ext uri="{FF2B5EF4-FFF2-40B4-BE49-F238E27FC236}">
                <a16:creationId xmlns:a16="http://schemas.microsoft.com/office/drawing/2014/main" id="{EEF43488-2C16-AF7A-5E80-58BA40A4DE1E}"/>
              </a:ext>
            </a:extLst>
          </p:cNvPr>
          <p:cNvSpPr>
            <a:spLocks noGrp="1"/>
          </p:cNvSpPr>
          <p:nvPr>
            <p:ph type="title"/>
          </p:nvPr>
        </p:nvSpPr>
        <p:spPr>
          <a:xfrm>
            <a:off x="838204" y="335280"/>
            <a:ext cx="10515600" cy="536524"/>
          </a:xfrm>
        </p:spPr>
        <p:txBody>
          <a:bodyPr/>
          <a:lstStyle/>
          <a:p>
            <a:pPr algn="ctr"/>
            <a:r>
              <a:rPr lang="en-US" dirty="0">
                <a:solidFill>
                  <a:prstClr val="white"/>
                </a:solidFill>
                <a:latin typeface="+mn-lt"/>
                <a:cs typeface="Calibri Light"/>
              </a:rPr>
              <a:t>Research That Does Not Fit in HSR</a:t>
            </a:r>
          </a:p>
        </p:txBody>
      </p:sp>
      <p:sp>
        <p:nvSpPr>
          <p:cNvPr id="4" name="Content Placeholder 3">
            <a:extLst>
              <a:ext uri="{FF2B5EF4-FFF2-40B4-BE49-F238E27FC236}">
                <a16:creationId xmlns:a16="http://schemas.microsoft.com/office/drawing/2014/main" id="{9BD81CAF-A173-0969-5464-7BC2A207EF2B}"/>
              </a:ext>
            </a:extLst>
          </p:cNvPr>
          <p:cNvSpPr>
            <a:spLocks noGrp="1"/>
          </p:cNvSpPr>
          <p:nvPr>
            <p:ph idx="1"/>
          </p:nvPr>
        </p:nvSpPr>
        <p:spPr>
          <a:xfrm>
            <a:off x="457200" y="953665"/>
            <a:ext cx="11277600" cy="4818857"/>
          </a:xfrm>
        </p:spPr>
        <p:txBody>
          <a:bodyPr vert="horz" lIns="91440" tIns="45720" rIns="91440" bIns="45720" rtlCol="0" anchor="t">
            <a:noAutofit/>
          </a:bodyPr>
          <a:lstStyle/>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linical interventions that are still regarded as experimental (e.g., efficacy studies) </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tudies involving interventions or treatments for a specific condition or disease that still require approval for use in VA routine clinical settings (these studies while not under the purview of HSR are encouraged to have an implementation feasibility secondary aim- See </a:t>
            </a:r>
            <a:r>
              <a:rPr lang="en-US" sz="19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Cooperative Studies Program Implementation Planning Assessment Tool</a:t>
            </a:r>
            <a:r>
              <a:rPr lang="en-US" sz="1900" u="sng" dirty="0">
                <a:effectLst/>
                <a:latin typeface="Calibri" panose="020F0502020204030204" pitchFamily="34" charset="0"/>
                <a:ea typeface="Times New Roman" panose="02020603050405020304" pitchFamily="18" charset="0"/>
                <a:cs typeface="Calibri" panose="020F0502020204030204" pitchFamily="34" charset="0"/>
              </a:rPr>
              <a:t>)</a:t>
            </a:r>
            <a:r>
              <a:rPr lang="en-US" sz="1900" dirty="0">
                <a:effectLst/>
                <a:latin typeface="Calibri" panose="020F0502020204030204" pitchFamily="34" charset="0"/>
                <a:ea typeface="Times New Roman" panose="02020603050405020304" pitchFamily="18" charset="0"/>
              </a:rPr>
              <a:t> </a:t>
            </a:r>
            <a:endPar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Epidemiology studies focused on describing the clinical course of disease and not processes of care</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rPr>
              <a:t>Research studies on the effectiveness of actual screening and treatments relating to prospective clinical trials</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science studies that exclusively focus on molecular, physiologic, or genomic modeling</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Computer software development efforts without a focus on their direct application in routine care settings</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Efficacy or effectiveness studies where the primary outcomes focus exclusively on physiologic processes</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Studies emphasizing specific functional outcomes related to individual disabilities</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Studies where behavioral health interventions target specific mental health diagnoses such as anxiety disorder or depression in specialty mental health care</a:t>
            </a:r>
            <a:endParaRPr lang="en-US" sz="19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85750" algn="l"/>
              </a:tabLst>
            </a:pP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Studies requiring primary data collection of patient outcomes using specialized rather than general instruments</a:t>
            </a:r>
            <a:endParaRPr lang="en-US" sz="1900" dirty="0"/>
          </a:p>
          <a:p>
            <a:endParaRPr lang="en-US" dirty="0">
              <a:cs typeface="Calibri" panose="020F0502020204030204"/>
            </a:endParaRPr>
          </a:p>
        </p:txBody>
      </p:sp>
    </p:spTree>
    <p:extLst>
      <p:ext uri="{BB962C8B-B14F-4D97-AF65-F5344CB8AC3E}">
        <p14:creationId xmlns:p14="http://schemas.microsoft.com/office/powerpoint/2010/main" val="3850688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a:xfrm>
            <a:off x="0" y="93475"/>
            <a:ext cx="11843658" cy="752929"/>
          </a:xfrm>
        </p:spPr>
        <p:txBody>
          <a:bodyPr/>
          <a:lstStyle/>
          <a:p>
            <a:pPr algn="ctr"/>
            <a:r>
              <a:rPr lang="en-US" dirty="0">
                <a:latin typeface="+mn-lt"/>
                <a:cs typeface="Calibri Light"/>
              </a:rPr>
              <a:t>HSR Strategic Methodology: Summary</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217715" y="1019571"/>
            <a:ext cx="11843658" cy="4818857"/>
          </a:xfrm>
        </p:spPr>
        <p:txBody>
          <a:bodyPr vert="horz" lIns="91440" tIns="45720" rIns="91440" bIns="45720" rtlCol="0" anchor="t">
            <a:noAutofit/>
          </a:bodyPr>
          <a:lstStyle/>
          <a:p>
            <a:r>
              <a:rPr lang="en-US" sz="2400" dirty="0">
                <a:cs typeface="Calibri"/>
              </a:rPr>
              <a:t>Enable HSR to better respond to emerging VA and Veteran priorities</a:t>
            </a:r>
          </a:p>
          <a:p>
            <a:r>
              <a:rPr lang="en-US" sz="2400" dirty="0">
                <a:cs typeface="Calibri"/>
              </a:rPr>
              <a:t>Encompass current HSR topics while also </a:t>
            </a:r>
            <a:r>
              <a:rPr lang="en-US" sz="2400" u="sng" dirty="0">
                <a:cs typeface="Calibri"/>
              </a:rPr>
              <a:t>expanding HSR’s reach</a:t>
            </a:r>
            <a:r>
              <a:rPr lang="en-US" sz="2400" dirty="0">
                <a:cs typeface="Calibri"/>
              </a:rPr>
              <a:t> across different operations partners to support VA national priorities related to Veteran care improvement</a:t>
            </a:r>
          </a:p>
          <a:p>
            <a:pPr lvl="1"/>
            <a:r>
              <a:rPr lang="en-US" sz="2000" b="1" i="1" dirty="0">
                <a:solidFill>
                  <a:schemeClr val="accent1"/>
                </a:solidFill>
                <a:cs typeface="Calibri"/>
              </a:rPr>
              <a:t>HSR/QUERI to inform next VA Strategic Planning process</a:t>
            </a:r>
          </a:p>
          <a:p>
            <a:r>
              <a:rPr lang="en-US" sz="2400" u="sng" dirty="0">
                <a:cs typeface="Calibri"/>
              </a:rPr>
              <a:t>Reflected in current HSR RFAs</a:t>
            </a:r>
            <a:r>
              <a:rPr lang="en-US" sz="2400" dirty="0">
                <a:cs typeface="Calibri"/>
              </a:rPr>
              <a:t> (e.g., implementation, data science, engagement)</a:t>
            </a:r>
          </a:p>
          <a:p>
            <a:r>
              <a:rPr lang="en-US" sz="2400" u="sng" dirty="0">
                <a:cs typeface="Calibri"/>
              </a:rPr>
              <a:t>Differentiate</a:t>
            </a:r>
            <a:r>
              <a:rPr lang="en-US" sz="2400" dirty="0">
                <a:cs typeface="Calibri"/>
              </a:rPr>
              <a:t> HSR from newly created ORD Actively Managed Portfolios and Broad Portfolios</a:t>
            </a:r>
          </a:p>
          <a:p>
            <a:r>
              <a:rPr lang="en-US" sz="2400" dirty="0">
                <a:cs typeface="Calibri"/>
              </a:rPr>
              <a:t>Ensure investment of </a:t>
            </a:r>
            <a:r>
              <a:rPr lang="en-US" sz="2400" u="sng" dirty="0">
                <a:cs typeface="Calibri"/>
              </a:rPr>
              <a:t>cross-cutting</a:t>
            </a:r>
            <a:r>
              <a:rPr lang="en-US" sz="2400" dirty="0">
                <a:cs typeface="Calibri"/>
              </a:rPr>
              <a:t> Learning Health Systems research with a Veteran focus</a:t>
            </a:r>
          </a:p>
          <a:p>
            <a:r>
              <a:rPr lang="en-US" sz="2400" dirty="0">
                <a:cs typeface="Calibri"/>
              </a:rPr>
              <a:t>Based on established scholarship and </a:t>
            </a:r>
            <a:r>
              <a:rPr lang="en-US" sz="2400" u="sng" dirty="0">
                <a:cs typeface="Calibri"/>
              </a:rPr>
              <a:t>priorities</a:t>
            </a:r>
            <a:r>
              <a:rPr lang="en-US" sz="2400" dirty="0">
                <a:cs typeface="Calibri"/>
              </a:rPr>
              <a:t> from the HSR community, e.g.,</a:t>
            </a:r>
          </a:p>
          <a:p>
            <a:pPr lvl="1"/>
            <a:r>
              <a:rPr lang="en-US" sz="1800" dirty="0">
                <a:cs typeface="Calibri"/>
              </a:rPr>
              <a:t>Patient-Centered Outcomes Research Institute (PCORI) Methodology Standards</a:t>
            </a:r>
          </a:p>
          <a:p>
            <a:pPr lvl="1"/>
            <a:r>
              <a:rPr lang="en-US" sz="1800" dirty="0">
                <a:cs typeface="Calibri"/>
              </a:rPr>
              <a:t>Agency for Healthcare Research and Quality (AHRQ) Learning Health System Core Competencies</a:t>
            </a:r>
          </a:p>
          <a:p>
            <a:pPr lvl="1"/>
            <a:r>
              <a:rPr lang="en-US" sz="1800" dirty="0">
                <a:cs typeface="Calibri"/>
              </a:rPr>
              <a:t>National Academy of Medicine’s Future of Health Services Research report</a:t>
            </a:r>
          </a:p>
          <a:p>
            <a:endParaRPr lang="en-US" sz="2400" dirty="0">
              <a:cs typeface="Calibri"/>
            </a:endParaRPr>
          </a:p>
        </p:txBody>
      </p:sp>
    </p:spTree>
    <p:extLst>
      <p:ext uri="{BB962C8B-B14F-4D97-AF65-F5344CB8AC3E}">
        <p14:creationId xmlns:p14="http://schemas.microsoft.com/office/powerpoint/2010/main" val="276965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BAFB-EC03-25DB-CBF2-A72C60360536}"/>
              </a:ext>
            </a:extLst>
          </p:cNvPr>
          <p:cNvSpPr>
            <a:spLocks noGrp="1"/>
          </p:cNvSpPr>
          <p:nvPr>
            <p:ph type="ctrTitle"/>
          </p:nvPr>
        </p:nvSpPr>
        <p:spPr>
          <a:xfrm>
            <a:off x="990600" y="2986091"/>
            <a:ext cx="10363200" cy="1330324"/>
          </a:xfrm>
        </p:spPr>
        <p:txBody>
          <a:bodyPr>
            <a:normAutofit/>
          </a:bodyPr>
          <a:lstStyle/>
          <a:p>
            <a:r>
              <a:rPr lang="en-US" dirty="0">
                <a:latin typeface="+mn-lt"/>
              </a:rPr>
              <a:t>Office of Research and Development Reorganization</a:t>
            </a:r>
          </a:p>
        </p:txBody>
      </p:sp>
      <p:sp>
        <p:nvSpPr>
          <p:cNvPr id="3" name="Subtitle 2">
            <a:extLst>
              <a:ext uri="{FF2B5EF4-FFF2-40B4-BE49-F238E27FC236}">
                <a16:creationId xmlns:a16="http://schemas.microsoft.com/office/drawing/2014/main" id="{066C3443-C339-AC3F-4BAE-CC61D9D10012}"/>
              </a:ext>
            </a:extLst>
          </p:cNvPr>
          <p:cNvSpPr>
            <a:spLocks noGrp="1"/>
          </p:cNvSpPr>
          <p:nvPr>
            <p:ph type="subTitle" idx="1"/>
          </p:nvPr>
        </p:nvSpPr>
        <p:spPr>
          <a:xfrm>
            <a:off x="1524000" y="4645820"/>
            <a:ext cx="9144000" cy="690562"/>
          </a:xfrm>
        </p:spPr>
        <p:txBody>
          <a:bodyPr/>
          <a:lstStyle/>
          <a:p>
            <a:r>
              <a:rPr lang="en-US" dirty="0"/>
              <a:t>Updated November 29, 2023</a:t>
            </a:r>
          </a:p>
        </p:txBody>
      </p:sp>
      <p:sp>
        <p:nvSpPr>
          <p:cNvPr id="4" name="Text Placeholder 3">
            <a:extLst>
              <a:ext uri="{FF2B5EF4-FFF2-40B4-BE49-F238E27FC236}">
                <a16:creationId xmlns:a16="http://schemas.microsoft.com/office/drawing/2014/main" id="{6B56793D-15FF-68E6-0F32-C931AF1DDC3D}"/>
              </a:ext>
            </a:extLst>
          </p:cNvPr>
          <p:cNvSpPr>
            <a:spLocks noGrp="1"/>
          </p:cNvSpPr>
          <p:nvPr>
            <p:ph type="body" sz="quarter" idx="10"/>
          </p:nvPr>
        </p:nvSpPr>
        <p:spPr>
          <a:xfrm>
            <a:off x="1524000" y="5116515"/>
            <a:ext cx="9144000" cy="774700"/>
          </a:xfrm>
        </p:spPr>
        <p:txBody>
          <a:bodyPr/>
          <a:lstStyle/>
          <a:p>
            <a:r>
              <a:rPr lang="en-US" dirty="0"/>
              <a:t>Office of Research and Development </a:t>
            </a:r>
          </a:p>
          <a:p>
            <a:r>
              <a:rPr lang="en-US" dirty="0"/>
              <a:t>Veterans Health Administration</a:t>
            </a:r>
          </a:p>
        </p:txBody>
      </p:sp>
    </p:spTree>
    <p:extLst>
      <p:ext uri="{BB962C8B-B14F-4D97-AF65-F5344CB8AC3E}">
        <p14:creationId xmlns:p14="http://schemas.microsoft.com/office/powerpoint/2010/main" val="3440268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BAFB-EC03-25DB-CBF2-A72C60360536}"/>
              </a:ext>
            </a:extLst>
          </p:cNvPr>
          <p:cNvSpPr>
            <a:spLocks noGrp="1"/>
          </p:cNvSpPr>
          <p:nvPr>
            <p:ph type="ctrTitle"/>
          </p:nvPr>
        </p:nvSpPr>
        <p:spPr>
          <a:xfrm>
            <a:off x="990600" y="2986091"/>
            <a:ext cx="10363200" cy="1330324"/>
          </a:xfrm>
        </p:spPr>
        <p:txBody>
          <a:bodyPr>
            <a:normAutofit/>
          </a:bodyPr>
          <a:lstStyle/>
          <a:p>
            <a:r>
              <a:rPr lang="en-US" dirty="0">
                <a:latin typeface="Abadi" panose="020B0604020104020204" pitchFamily="34" charset="0"/>
              </a:rPr>
              <a:t>HSR Impacts</a:t>
            </a:r>
          </a:p>
        </p:txBody>
      </p:sp>
      <p:sp>
        <p:nvSpPr>
          <p:cNvPr id="4" name="Text Placeholder 3">
            <a:extLst>
              <a:ext uri="{FF2B5EF4-FFF2-40B4-BE49-F238E27FC236}">
                <a16:creationId xmlns:a16="http://schemas.microsoft.com/office/drawing/2014/main" id="{6B56793D-15FF-68E6-0F32-C931AF1DDC3D}"/>
              </a:ext>
            </a:extLst>
          </p:cNvPr>
          <p:cNvSpPr>
            <a:spLocks noGrp="1"/>
          </p:cNvSpPr>
          <p:nvPr>
            <p:ph type="body" sz="quarter" idx="10"/>
          </p:nvPr>
        </p:nvSpPr>
        <p:spPr>
          <a:xfrm>
            <a:off x="1524000" y="5116515"/>
            <a:ext cx="9144000" cy="774700"/>
          </a:xfrm>
        </p:spPr>
        <p:txBody>
          <a:bodyPr>
            <a:normAutofit fontScale="62500" lnSpcReduction="20000"/>
          </a:bodyPr>
          <a:lstStyle/>
          <a:p>
            <a:r>
              <a:rPr lang="en-US" dirty="0"/>
              <a:t>Health Systems Research</a:t>
            </a:r>
          </a:p>
          <a:p>
            <a:r>
              <a:rPr lang="en-US" dirty="0"/>
              <a:t>Office of Research and Development </a:t>
            </a:r>
          </a:p>
          <a:p>
            <a:r>
              <a:rPr lang="en-US" dirty="0"/>
              <a:t>Veterans Health Administration</a:t>
            </a:r>
          </a:p>
        </p:txBody>
      </p:sp>
      <p:sp>
        <p:nvSpPr>
          <p:cNvPr id="6" name="Subtitle 5">
            <a:extLst>
              <a:ext uri="{FF2B5EF4-FFF2-40B4-BE49-F238E27FC236}">
                <a16:creationId xmlns:a16="http://schemas.microsoft.com/office/drawing/2014/main" id="{50431BA6-34C5-C101-4F52-9FAA24727D16}"/>
              </a:ext>
            </a:extLst>
          </p:cNvPr>
          <p:cNvSpPr>
            <a:spLocks noGrp="1"/>
          </p:cNvSpPr>
          <p:nvPr>
            <p:ph type="subTitle" idx="1"/>
          </p:nvPr>
        </p:nvSpPr>
        <p:spPr/>
        <p:txBody>
          <a:bodyPr/>
          <a:lstStyle/>
          <a:p>
            <a:r>
              <a:rPr lang="en-US" dirty="0"/>
              <a:t>November 29, 2023</a:t>
            </a:r>
          </a:p>
        </p:txBody>
      </p:sp>
    </p:spTree>
    <p:extLst>
      <p:ext uri="{BB962C8B-B14F-4D97-AF65-F5344CB8AC3E}">
        <p14:creationId xmlns:p14="http://schemas.microsoft.com/office/powerpoint/2010/main" val="663288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0CF-F5FD-3BBE-8C74-F12CA4EA5A31}"/>
              </a:ext>
            </a:extLst>
          </p:cNvPr>
          <p:cNvSpPr>
            <a:spLocks noGrp="1"/>
          </p:cNvSpPr>
          <p:nvPr>
            <p:ph type="title"/>
          </p:nvPr>
        </p:nvSpPr>
        <p:spPr>
          <a:xfrm>
            <a:off x="1044520" y="201033"/>
            <a:ext cx="10515600" cy="618385"/>
          </a:xfrm>
        </p:spPr>
        <p:txBody>
          <a:bodyPr/>
          <a:lstStyle/>
          <a:p>
            <a:pPr algn="ctr"/>
            <a:r>
              <a:rPr lang="en-US" dirty="0">
                <a:latin typeface="+mn-lt"/>
              </a:rPr>
              <a:t>Congratulations to our Recent HSR Awardees!</a:t>
            </a:r>
          </a:p>
        </p:txBody>
      </p:sp>
      <p:pic>
        <p:nvPicPr>
          <p:cNvPr id="6" name="Content Placeholder 5" descr="A person in a suit and tie&#10;&#10;Description automatically generated">
            <a:extLst>
              <a:ext uri="{FF2B5EF4-FFF2-40B4-BE49-F238E27FC236}">
                <a16:creationId xmlns:a16="http://schemas.microsoft.com/office/drawing/2014/main" id="{75D874CB-C999-B7B5-E351-5E06EF475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744" y="1614489"/>
            <a:ext cx="1570612" cy="1968500"/>
          </a:xfrm>
        </p:spPr>
      </p:pic>
      <p:sp>
        <p:nvSpPr>
          <p:cNvPr id="4" name="Slide Number Placeholder 3">
            <a:extLst>
              <a:ext uri="{FF2B5EF4-FFF2-40B4-BE49-F238E27FC236}">
                <a16:creationId xmlns:a16="http://schemas.microsoft.com/office/drawing/2014/main" id="{AF8D1FA7-2C76-9F01-FD81-CC4D31912F08}"/>
              </a:ext>
            </a:extLst>
          </p:cNvPr>
          <p:cNvSpPr>
            <a:spLocks noGrp="1"/>
          </p:cNvSpPr>
          <p:nvPr>
            <p:ph type="sldNum" sz="quarter" idx="12"/>
          </p:nvPr>
        </p:nvSpPr>
        <p:spPr/>
        <p:txBody>
          <a:bodyPr/>
          <a:lstStyle/>
          <a:p>
            <a:fld id="{670A9334-4E67-F94F-A05E-0CE8B74A054E}" type="slidenum">
              <a:rPr lang="en-US" smtClean="0"/>
              <a:t>41</a:t>
            </a:fld>
            <a:endParaRPr lang="en-US" dirty="0"/>
          </a:p>
        </p:txBody>
      </p:sp>
      <p:sp>
        <p:nvSpPr>
          <p:cNvPr id="7" name="TextBox 6">
            <a:extLst>
              <a:ext uri="{FF2B5EF4-FFF2-40B4-BE49-F238E27FC236}">
                <a16:creationId xmlns:a16="http://schemas.microsoft.com/office/drawing/2014/main" id="{D75D2DF6-B63F-3918-3174-DA8BF9121DA2}"/>
              </a:ext>
            </a:extLst>
          </p:cNvPr>
          <p:cNvSpPr txBox="1"/>
          <p:nvPr/>
        </p:nvSpPr>
        <p:spPr>
          <a:xfrm>
            <a:off x="-64494" y="936744"/>
            <a:ext cx="4607866" cy="646331"/>
          </a:xfrm>
          <a:prstGeom prst="rect">
            <a:avLst/>
          </a:prstGeom>
          <a:noFill/>
        </p:spPr>
        <p:txBody>
          <a:bodyPr wrap="square" rtlCol="0">
            <a:spAutoFit/>
          </a:bodyPr>
          <a:lstStyle/>
          <a:p>
            <a:pPr algn="ctr"/>
            <a:r>
              <a:rPr lang="en-US" b="1" dirty="0"/>
              <a:t>2022 Under Secretary’s Award for Outstanding Achievement in Health Services Research</a:t>
            </a:r>
          </a:p>
        </p:txBody>
      </p:sp>
      <p:sp>
        <p:nvSpPr>
          <p:cNvPr id="19" name="TextBox 18">
            <a:extLst>
              <a:ext uri="{FF2B5EF4-FFF2-40B4-BE49-F238E27FC236}">
                <a16:creationId xmlns:a16="http://schemas.microsoft.com/office/drawing/2014/main" id="{DF5E40E3-38D5-9771-E648-A81F1BDD23B0}"/>
              </a:ext>
            </a:extLst>
          </p:cNvPr>
          <p:cNvSpPr txBox="1"/>
          <p:nvPr/>
        </p:nvSpPr>
        <p:spPr>
          <a:xfrm>
            <a:off x="5225969" y="3441700"/>
            <a:ext cx="3028345" cy="369332"/>
          </a:xfrm>
          <a:prstGeom prst="rect">
            <a:avLst/>
          </a:prstGeom>
          <a:noFill/>
        </p:spPr>
        <p:txBody>
          <a:bodyPr wrap="square" rtlCol="0">
            <a:spAutoFit/>
          </a:bodyPr>
          <a:lstStyle/>
          <a:p>
            <a:r>
              <a:rPr lang="en-US" dirty="0"/>
              <a:t>Laura Damschroder, MS, MPH</a:t>
            </a:r>
          </a:p>
        </p:txBody>
      </p:sp>
      <p:sp>
        <p:nvSpPr>
          <p:cNvPr id="20" name="TextBox 19">
            <a:extLst>
              <a:ext uri="{FF2B5EF4-FFF2-40B4-BE49-F238E27FC236}">
                <a16:creationId xmlns:a16="http://schemas.microsoft.com/office/drawing/2014/main" id="{0FCE2F71-C364-BB1F-6140-D9604D128A7C}"/>
              </a:ext>
            </a:extLst>
          </p:cNvPr>
          <p:cNvSpPr txBox="1"/>
          <p:nvPr/>
        </p:nvSpPr>
        <p:spPr>
          <a:xfrm>
            <a:off x="8336988" y="936744"/>
            <a:ext cx="4109699" cy="369332"/>
          </a:xfrm>
          <a:prstGeom prst="rect">
            <a:avLst/>
          </a:prstGeom>
          <a:noFill/>
        </p:spPr>
        <p:txBody>
          <a:bodyPr wrap="square" rtlCol="0">
            <a:spAutoFit/>
          </a:bodyPr>
          <a:lstStyle/>
          <a:p>
            <a:r>
              <a:rPr lang="en-US" b="1" dirty="0"/>
              <a:t>2022 Best Research Paper Awardees</a:t>
            </a:r>
          </a:p>
        </p:txBody>
      </p:sp>
      <p:pic>
        <p:nvPicPr>
          <p:cNvPr id="12" name="Picture 11" descr="A person wearing glasses and a blue jacket&#10;&#10;Description automatically generated">
            <a:extLst>
              <a:ext uri="{FF2B5EF4-FFF2-40B4-BE49-F238E27FC236}">
                <a16:creationId xmlns:a16="http://schemas.microsoft.com/office/drawing/2014/main" id="{7212B01E-8B8B-D452-2540-2C5AA03FCF3B}"/>
              </a:ext>
            </a:extLst>
          </p:cNvPr>
          <p:cNvPicPr>
            <a:picLocks noChangeAspect="1"/>
          </p:cNvPicPr>
          <p:nvPr/>
        </p:nvPicPr>
        <p:blipFill rotWithShape="1">
          <a:blip r:embed="rId3">
            <a:extLst>
              <a:ext uri="{28A0092B-C50C-407E-A947-70E740481C1C}">
                <a14:useLocalDpi xmlns:a14="http://schemas.microsoft.com/office/drawing/2010/main" val="0"/>
              </a:ext>
            </a:extLst>
          </a:blip>
          <a:srcRect r="7599" b="8672"/>
          <a:stretch/>
        </p:blipFill>
        <p:spPr>
          <a:xfrm>
            <a:off x="9120200" y="1467691"/>
            <a:ext cx="1653542" cy="1797792"/>
          </a:xfrm>
          <a:prstGeom prst="rect">
            <a:avLst/>
          </a:prstGeom>
        </p:spPr>
      </p:pic>
      <p:sp>
        <p:nvSpPr>
          <p:cNvPr id="22" name="TextBox 21">
            <a:extLst>
              <a:ext uri="{FF2B5EF4-FFF2-40B4-BE49-F238E27FC236}">
                <a16:creationId xmlns:a16="http://schemas.microsoft.com/office/drawing/2014/main" id="{BA870B41-7044-B897-E643-7678AE697B81}"/>
              </a:ext>
            </a:extLst>
          </p:cNvPr>
          <p:cNvSpPr txBox="1"/>
          <p:nvPr/>
        </p:nvSpPr>
        <p:spPr>
          <a:xfrm>
            <a:off x="9107499" y="3193311"/>
            <a:ext cx="1882733" cy="369332"/>
          </a:xfrm>
          <a:prstGeom prst="rect">
            <a:avLst/>
          </a:prstGeom>
          <a:noFill/>
        </p:spPr>
        <p:txBody>
          <a:bodyPr wrap="square">
            <a:spAutoFit/>
          </a:bodyPr>
          <a:lstStyle/>
          <a:p>
            <a:r>
              <a:rPr lang="en-US" dirty="0"/>
              <a:t>Kritee Gujral, PhD         </a:t>
            </a:r>
          </a:p>
        </p:txBody>
      </p:sp>
      <p:grpSp>
        <p:nvGrpSpPr>
          <p:cNvPr id="21" name="Group 20">
            <a:extLst>
              <a:ext uri="{FF2B5EF4-FFF2-40B4-BE49-F238E27FC236}">
                <a16:creationId xmlns:a16="http://schemas.microsoft.com/office/drawing/2014/main" id="{ABE5A387-1993-C85F-0E5D-7AB0FF58C952}"/>
              </a:ext>
            </a:extLst>
          </p:cNvPr>
          <p:cNvGrpSpPr/>
          <p:nvPr/>
        </p:nvGrpSpPr>
        <p:grpSpPr>
          <a:xfrm>
            <a:off x="10176796" y="3625808"/>
            <a:ext cx="1860398" cy="2080935"/>
            <a:chOff x="10408720" y="1485157"/>
            <a:chExt cx="1860398" cy="2080935"/>
          </a:xfrm>
        </p:grpSpPr>
        <p:pic>
          <p:nvPicPr>
            <p:cNvPr id="14" name="Picture 13" descr="A person wearing glasses and a blue shirt&#10;&#10;Description automatically generated">
              <a:extLst>
                <a:ext uri="{FF2B5EF4-FFF2-40B4-BE49-F238E27FC236}">
                  <a16:creationId xmlns:a16="http://schemas.microsoft.com/office/drawing/2014/main" id="{137E6341-BCFD-CF39-D1F8-E976DD62A60E}"/>
                </a:ext>
              </a:extLst>
            </p:cNvPr>
            <p:cNvPicPr>
              <a:picLocks noChangeAspect="1"/>
            </p:cNvPicPr>
            <p:nvPr/>
          </p:nvPicPr>
          <p:blipFill rotWithShape="1">
            <a:blip r:embed="rId4">
              <a:extLst>
                <a:ext uri="{28A0092B-C50C-407E-A947-70E740481C1C}">
                  <a14:useLocalDpi xmlns:a14="http://schemas.microsoft.com/office/drawing/2010/main" val="0"/>
                </a:ext>
              </a:extLst>
            </a:blip>
            <a:srcRect t="1" r="10973" b="8923"/>
            <a:stretch/>
          </p:blipFill>
          <p:spPr>
            <a:xfrm>
              <a:off x="10408720" y="1485157"/>
              <a:ext cx="1626203" cy="1790054"/>
            </a:xfrm>
            <a:prstGeom prst="rect">
              <a:avLst/>
            </a:prstGeom>
          </p:spPr>
        </p:pic>
        <p:sp>
          <p:nvSpPr>
            <p:cNvPr id="24" name="TextBox 23">
              <a:extLst>
                <a:ext uri="{FF2B5EF4-FFF2-40B4-BE49-F238E27FC236}">
                  <a16:creationId xmlns:a16="http://schemas.microsoft.com/office/drawing/2014/main" id="{09DEECD5-C535-B1B2-D7B2-9443C6B67FEB}"/>
                </a:ext>
              </a:extLst>
            </p:cNvPr>
            <p:cNvSpPr txBox="1"/>
            <p:nvPr/>
          </p:nvSpPr>
          <p:spPr>
            <a:xfrm>
              <a:off x="10623762" y="3196760"/>
              <a:ext cx="1645356" cy="369332"/>
            </a:xfrm>
            <a:prstGeom prst="rect">
              <a:avLst/>
            </a:prstGeom>
            <a:noFill/>
          </p:spPr>
          <p:txBody>
            <a:bodyPr wrap="square">
              <a:spAutoFit/>
            </a:bodyPr>
            <a:lstStyle/>
            <a:p>
              <a:r>
                <a:rPr lang="en-US" dirty="0"/>
                <a:t>Dave Oslin, MD</a:t>
              </a:r>
            </a:p>
          </p:txBody>
        </p:sp>
      </p:grpSp>
      <p:pic>
        <p:nvPicPr>
          <p:cNvPr id="16" name="Picture 15" descr="A person wearing glasses and a suit&#10;&#10;Description automatically generated">
            <a:extLst>
              <a:ext uri="{FF2B5EF4-FFF2-40B4-BE49-F238E27FC236}">
                <a16:creationId xmlns:a16="http://schemas.microsoft.com/office/drawing/2014/main" id="{BC306530-239B-CF61-0F2E-3486386FB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356" y="3620709"/>
            <a:ext cx="1634357" cy="1797792"/>
          </a:xfrm>
          <a:prstGeom prst="rect">
            <a:avLst/>
          </a:prstGeom>
        </p:spPr>
      </p:pic>
      <p:sp>
        <p:nvSpPr>
          <p:cNvPr id="25" name="TextBox 24">
            <a:extLst>
              <a:ext uri="{FF2B5EF4-FFF2-40B4-BE49-F238E27FC236}">
                <a16:creationId xmlns:a16="http://schemas.microsoft.com/office/drawing/2014/main" id="{67CEC03B-4557-5B6E-0A3F-AACC0F5D3A12}"/>
              </a:ext>
            </a:extLst>
          </p:cNvPr>
          <p:cNvSpPr txBox="1"/>
          <p:nvPr/>
        </p:nvSpPr>
        <p:spPr>
          <a:xfrm>
            <a:off x="8403205" y="5373608"/>
            <a:ext cx="1789545" cy="369332"/>
          </a:xfrm>
          <a:prstGeom prst="rect">
            <a:avLst/>
          </a:prstGeom>
          <a:noFill/>
        </p:spPr>
        <p:txBody>
          <a:bodyPr wrap="square">
            <a:spAutoFit/>
          </a:bodyPr>
          <a:lstStyle/>
          <a:p>
            <a:r>
              <a:rPr lang="en-US" dirty="0"/>
              <a:t>John Piette, PhD</a:t>
            </a:r>
          </a:p>
        </p:txBody>
      </p:sp>
      <p:grpSp>
        <p:nvGrpSpPr>
          <p:cNvPr id="13" name="Group 12">
            <a:extLst>
              <a:ext uri="{FF2B5EF4-FFF2-40B4-BE49-F238E27FC236}">
                <a16:creationId xmlns:a16="http://schemas.microsoft.com/office/drawing/2014/main" id="{6EF06F74-9B59-2BDE-1E73-EA295717084B}"/>
              </a:ext>
            </a:extLst>
          </p:cNvPr>
          <p:cNvGrpSpPr/>
          <p:nvPr/>
        </p:nvGrpSpPr>
        <p:grpSpPr>
          <a:xfrm>
            <a:off x="2522725" y="3087093"/>
            <a:ext cx="2857154" cy="3269257"/>
            <a:chOff x="3136172" y="936745"/>
            <a:chExt cx="2857154" cy="3269257"/>
          </a:xfrm>
        </p:grpSpPr>
        <p:pic>
          <p:nvPicPr>
            <p:cNvPr id="9" name="Picture 8" descr="A person in a red shirt&#10;&#10;Description automatically generated">
              <a:extLst>
                <a:ext uri="{FF2B5EF4-FFF2-40B4-BE49-F238E27FC236}">
                  <a16:creationId xmlns:a16="http://schemas.microsoft.com/office/drawing/2014/main" id="{D45F7C24-B7C0-A7A4-B527-37ACBEE4F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0497" y="1556287"/>
              <a:ext cx="1789546" cy="1968500"/>
            </a:xfrm>
            <a:prstGeom prst="rect">
              <a:avLst/>
            </a:prstGeom>
          </p:spPr>
        </p:pic>
        <p:sp>
          <p:nvSpPr>
            <p:cNvPr id="10" name="TextBox 9">
              <a:extLst>
                <a:ext uri="{FF2B5EF4-FFF2-40B4-BE49-F238E27FC236}">
                  <a16:creationId xmlns:a16="http://schemas.microsoft.com/office/drawing/2014/main" id="{BA33F9F9-135C-6F31-0454-70A694F7C933}"/>
                </a:ext>
              </a:extLst>
            </p:cNvPr>
            <p:cNvSpPr txBox="1"/>
            <p:nvPr/>
          </p:nvSpPr>
          <p:spPr>
            <a:xfrm>
              <a:off x="3136172" y="936745"/>
              <a:ext cx="2857154" cy="646331"/>
            </a:xfrm>
            <a:prstGeom prst="rect">
              <a:avLst/>
            </a:prstGeom>
            <a:noFill/>
          </p:spPr>
          <p:txBody>
            <a:bodyPr wrap="square" rtlCol="0">
              <a:spAutoFit/>
            </a:bodyPr>
            <a:lstStyle/>
            <a:p>
              <a:pPr algn="ctr"/>
              <a:r>
                <a:rPr lang="en-US" b="1" dirty="0"/>
                <a:t>2022 Daniel Deykin Award</a:t>
              </a:r>
            </a:p>
            <a:p>
              <a:pPr algn="ctr"/>
              <a:r>
                <a:rPr lang="en-US" b="1" dirty="0"/>
                <a:t>Outstanding Mentor</a:t>
              </a:r>
            </a:p>
          </p:txBody>
        </p:sp>
        <p:sp>
          <p:nvSpPr>
            <p:cNvPr id="3" name="TextBox 2">
              <a:extLst>
                <a:ext uri="{FF2B5EF4-FFF2-40B4-BE49-F238E27FC236}">
                  <a16:creationId xmlns:a16="http://schemas.microsoft.com/office/drawing/2014/main" id="{1D53F3F5-CDDC-AD85-3F4D-ED5F4072168E}"/>
                </a:ext>
              </a:extLst>
            </p:cNvPr>
            <p:cNvSpPr txBox="1"/>
            <p:nvPr/>
          </p:nvSpPr>
          <p:spPr>
            <a:xfrm>
              <a:off x="3501813" y="3559671"/>
              <a:ext cx="2166812" cy="646331"/>
            </a:xfrm>
            <a:prstGeom prst="rect">
              <a:avLst/>
            </a:prstGeom>
            <a:noFill/>
          </p:spPr>
          <p:txBody>
            <a:bodyPr wrap="none" rtlCol="0">
              <a:spAutoFit/>
            </a:bodyPr>
            <a:lstStyle/>
            <a:p>
              <a:r>
                <a:rPr lang="en-US" dirty="0"/>
                <a:t>Sarah Krein, PhD, RN</a:t>
              </a:r>
            </a:p>
            <a:p>
              <a:endParaRPr lang="en-US" dirty="0"/>
            </a:p>
          </p:txBody>
        </p:sp>
      </p:grpSp>
      <p:sp>
        <p:nvSpPr>
          <p:cNvPr id="5" name="TextBox 4">
            <a:extLst>
              <a:ext uri="{FF2B5EF4-FFF2-40B4-BE49-F238E27FC236}">
                <a16:creationId xmlns:a16="http://schemas.microsoft.com/office/drawing/2014/main" id="{16FFAD77-B8C2-EBB0-2ADD-442C76A4A05A}"/>
              </a:ext>
            </a:extLst>
          </p:cNvPr>
          <p:cNvSpPr txBox="1"/>
          <p:nvPr/>
        </p:nvSpPr>
        <p:spPr>
          <a:xfrm>
            <a:off x="265801" y="3561146"/>
            <a:ext cx="2321661" cy="646331"/>
          </a:xfrm>
          <a:prstGeom prst="rect">
            <a:avLst/>
          </a:prstGeom>
          <a:noFill/>
        </p:spPr>
        <p:txBody>
          <a:bodyPr wrap="none" rtlCol="0">
            <a:spAutoFit/>
          </a:bodyPr>
          <a:lstStyle/>
          <a:p>
            <a:r>
              <a:rPr lang="en-US" dirty="0"/>
              <a:t>Sanjay Saint, MD, MPH</a:t>
            </a:r>
          </a:p>
          <a:p>
            <a:endParaRPr lang="en-US" dirty="0"/>
          </a:p>
        </p:txBody>
      </p:sp>
      <p:grpSp>
        <p:nvGrpSpPr>
          <p:cNvPr id="15" name="Group 14">
            <a:extLst>
              <a:ext uri="{FF2B5EF4-FFF2-40B4-BE49-F238E27FC236}">
                <a16:creationId xmlns:a16="http://schemas.microsoft.com/office/drawing/2014/main" id="{0D341E82-6D85-7821-F9BA-C8B3FB21856F}"/>
              </a:ext>
            </a:extLst>
          </p:cNvPr>
          <p:cNvGrpSpPr/>
          <p:nvPr/>
        </p:nvGrpSpPr>
        <p:grpSpPr>
          <a:xfrm>
            <a:off x="5504407" y="960063"/>
            <a:ext cx="2326021" cy="2556340"/>
            <a:chOff x="5752455" y="3354220"/>
            <a:chExt cx="2326021" cy="2556340"/>
          </a:xfrm>
        </p:grpSpPr>
        <p:pic>
          <p:nvPicPr>
            <p:cNvPr id="18" name="Picture 17" descr="A person wearing glasses and a plaid jacket&#10;&#10;Description automatically generated">
              <a:extLst>
                <a:ext uri="{FF2B5EF4-FFF2-40B4-BE49-F238E27FC236}">
                  <a16:creationId xmlns:a16="http://schemas.microsoft.com/office/drawing/2014/main" id="{9C6EACD1-4EBC-B206-305A-946DA01610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7010" y="3942060"/>
              <a:ext cx="1789545" cy="1968500"/>
            </a:xfrm>
            <a:prstGeom prst="rect">
              <a:avLst/>
            </a:prstGeom>
          </p:spPr>
        </p:pic>
        <p:sp>
          <p:nvSpPr>
            <p:cNvPr id="11" name="TextBox 10">
              <a:extLst>
                <a:ext uri="{FF2B5EF4-FFF2-40B4-BE49-F238E27FC236}">
                  <a16:creationId xmlns:a16="http://schemas.microsoft.com/office/drawing/2014/main" id="{71CDF5E9-E7E1-E1CB-50D8-BA66161228E5}"/>
                </a:ext>
              </a:extLst>
            </p:cNvPr>
            <p:cNvSpPr txBox="1"/>
            <p:nvPr/>
          </p:nvSpPr>
          <p:spPr>
            <a:xfrm>
              <a:off x="5752455" y="3354220"/>
              <a:ext cx="2326021" cy="923330"/>
            </a:xfrm>
            <a:prstGeom prst="rect">
              <a:avLst/>
            </a:prstGeom>
            <a:noFill/>
          </p:spPr>
          <p:txBody>
            <a:bodyPr wrap="none" rtlCol="0">
              <a:spAutoFit/>
            </a:bodyPr>
            <a:lstStyle/>
            <a:p>
              <a:pPr algn="ctr"/>
              <a:r>
                <a:rPr lang="en-US" b="1" dirty="0"/>
                <a:t>2022 Health System </a:t>
              </a:r>
              <a:br>
                <a:rPr lang="en-US" b="1" dirty="0"/>
              </a:br>
              <a:r>
                <a:rPr lang="en-US" b="1" dirty="0"/>
                <a:t>Impact Award</a:t>
              </a:r>
            </a:p>
            <a:p>
              <a:endParaRPr lang="en-US" dirty="0"/>
            </a:p>
          </p:txBody>
        </p:sp>
      </p:grpSp>
    </p:spTree>
    <p:extLst>
      <p:ext uri="{BB962C8B-B14F-4D97-AF65-F5344CB8AC3E}">
        <p14:creationId xmlns:p14="http://schemas.microsoft.com/office/powerpoint/2010/main" val="1043166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7A2D6-DD4E-838E-8540-356BBBCEC4D4}"/>
              </a:ext>
            </a:extLst>
          </p:cNvPr>
          <p:cNvSpPr>
            <a:spLocks noGrp="1"/>
          </p:cNvSpPr>
          <p:nvPr>
            <p:ph type="sldNum" sz="quarter" idx="12"/>
          </p:nvPr>
        </p:nvSpPr>
        <p:spPr/>
        <p:txBody>
          <a:bodyPr/>
          <a:lstStyle/>
          <a:p>
            <a:fld id="{FBB93BEC-F996-4DE6-8713-A3BAFBDAE062}" type="slidenum">
              <a:rPr lang="en-US" smtClean="0"/>
              <a:t>42</a:t>
            </a:fld>
            <a:endParaRPr lang="en-US" dirty="0"/>
          </a:p>
        </p:txBody>
      </p:sp>
      <p:sp>
        <p:nvSpPr>
          <p:cNvPr id="3" name="TextBox 2">
            <a:extLst>
              <a:ext uri="{FF2B5EF4-FFF2-40B4-BE49-F238E27FC236}">
                <a16:creationId xmlns:a16="http://schemas.microsoft.com/office/drawing/2014/main" id="{3147BD12-63CF-7921-74D7-9547BA77220B}"/>
              </a:ext>
            </a:extLst>
          </p:cNvPr>
          <p:cNvSpPr txBox="1"/>
          <p:nvPr/>
        </p:nvSpPr>
        <p:spPr>
          <a:xfrm>
            <a:off x="482600" y="136525"/>
            <a:ext cx="11226800" cy="923330"/>
          </a:xfrm>
          <a:prstGeom prst="rect">
            <a:avLst/>
          </a:prstGeom>
          <a:noFill/>
        </p:spPr>
        <p:txBody>
          <a:bodyPr wrap="square" rtlCol="0">
            <a:spAutoFit/>
          </a:bodyPr>
          <a:lstStyle/>
          <a:p>
            <a:pPr algn="ctr"/>
            <a:r>
              <a:rPr lang="en-US" sz="3600" b="1" dirty="0">
                <a:solidFill>
                  <a:schemeClr val="bg1"/>
                </a:solidFill>
              </a:rPr>
              <a:t>NEW! HSR Special Recognition Awards</a:t>
            </a:r>
            <a:endParaRPr lang="en-US" sz="3600" dirty="0">
              <a:solidFill>
                <a:schemeClr val="bg1"/>
              </a:solidFill>
            </a:endParaRPr>
          </a:p>
          <a:p>
            <a:pPr algn="ctr"/>
            <a:endParaRPr lang="en-US" dirty="0"/>
          </a:p>
        </p:txBody>
      </p:sp>
      <p:sp>
        <p:nvSpPr>
          <p:cNvPr id="4" name="TextBox 3">
            <a:extLst>
              <a:ext uri="{FF2B5EF4-FFF2-40B4-BE49-F238E27FC236}">
                <a16:creationId xmlns:a16="http://schemas.microsoft.com/office/drawing/2014/main" id="{B1D80998-9836-23D6-4E5A-E0A88B8E9D8B}"/>
              </a:ext>
            </a:extLst>
          </p:cNvPr>
          <p:cNvSpPr txBox="1"/>
          <p:nvPr/>
        </p:nvSpPr>
        <p:spPr>
          <a:xfrm>
            <a:off x="591064" y="968891"/>
            <a:ext cx="11118336" cy="5478423"/>
          </a:xfrm>
          <a:prstGeom prst="rect">
            <a:avLst/>
          </a:prstGeom>
          <a:noFill/>
        </p:spPr>
        <p:txBody>
          <a:bodyPr wrap="square" rtlCol="0">
            <a:spAutoFit/>
          </a:bodyPr>
          <a:lstStyle/>
          <a:p>
            <a:pPr marL="457200" marR="0" indent="-457200">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rPr>
              <a:t>Open to HSR staff and Investigators</a:t>
            </a:r>
          </a:p>
          <a:p>
            <a:pPr marL="457200" marR="0" indent="-457200">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rPr>
              <a:t>S</a:t>
            </a:r>
            <a:r>
              <a:rPr lang="en-US" sz="3200" dirty="0">
                <a:solidFill>
                  <a:srgbClr val="000000"/>
                </a:solidFill>
                <a:effectLst/>
                <a:latin typeface="Calibri" panose="020F0502020204030204" pitchFamily="34" charset="0"/>
                <a:ea typeface="Calibri" panose="020F0502020204030204" pitchFamily="34" charset="0"/>
              </a:rPr>
              <a:t>ignificant and longstanding contributions with key roles on research projects and/or within the research enterprise more broadly</a:t>
            </a:r>
          </a:p>
          <a:p>
            <a:pPr marL="457200" marR="0" indent="-457200">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rPr>
              <a:t>N</a:t>
            </a:r>
            <a:r>
              <a:rPr lang="en-US" sz="3200" dirty="0">
                <a:solidFill>
                  <a:srgbClr val="000000"/>
                </a:solidFill>
                <a:effectLst/>
                <a:latin typeface="Calibri" panose="020F0502020204030204" pitchFamily="34" charset="0"/>
                <a:ea typeface="Calibri" panose="020F0502020204030204" pitchFamily="34" charset="0"/>
              </a:rPr>
              <a:t>ominees are field-based staff or investigator </a:t>
            </a:r>
            <a:r>
              <a:rPr lang="en-US" sz="3200" dirty="0">
                <a:solidFill>
                  <a:srgbClr val="000000"/>
                </a:solidFill>
                <a:latin typeface="Calibri" panose="020F0502020204030204" pitchFamily="34" charset="0"/>
                <a:ea typeface="Calibri" panose="020F0502020204030204" pitchFamily="34" charset="0"/>
              </a:rPr>
              <a:t>with a role in an </a:t>
            </a:r>
            <a:r>
              <a:rPr lang="en-US" sz="3200" dirty="0">
                <a:solidFill>
                  <a:srgbClr val="000000"/>
                </a:solidFill>
                <a:effectLst/>
                <a:latin typeface="Calibri" panose="020F0502020204030204" pitchFamily="34" charset="0"/>
                <a:ea typeface="Calibri" panose="020F0502020204030204" pitchFamily="34" charset="0"/>
              </a:rPr>
              <a:t>HSR, QUERI or operationally partnered initiative</a:t>
            </a:r>
          </a:p>
          <a:p>
            <a:pPr marL="457200" marR="0" indent="-457200">
              <a:spcBef>
                <a:spcPts val="0"/>
              </a:spcBef>
              <a:spcAft>
                <a:spcPts val="0"/>
              </a:spcAft>
              <a:buFont typeface="Arial" panose="020B0604020202020204" pitchFamily="34" charset="0"/>
              <a:buChar char="•"/>
            </a:pPr>
            <a:r>
              <a:rPr lang="en-US" sz="3200" b="1" i="1" dirty="0">
                <a:solidFill>
                  <a:srgbClr val="FF0000"/>
                </a:solidFill>
                <a:latin typeface="Calibri" panose="020F0502020204030204" pitchFamily="34" charset="0"/>
                <a:ea typeface="Calibri" panose="020F0502020204030204" pitchFamily="34" charset="0"/>
              </a:rPr>
              <a:t>Nominations due December 19, 2023</a:t>
            </a:r>
          </a:p>
          <a:p>
            <a:pPr marL="457200" marR="0" indent="-457200">
              <a:spcBef>
                <a:spcPts val="0"/>
              </a:spcBef>
              <a:spcAft>
                <a:spcPts val="0"/>
              </a:spcAft>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rPr>
              <a:t>More information and nomination link here: </a:t>
            </a:r>
          </a:p>
          <a:p>
            <a:pPr marL="1028700" marR="0">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hlinkClick r:id="rId2"/>
              </a:rPr>
              <a:t>https://www.hsrd.research.va.gov/for_researchers/awards/staff-investigator-award.cfm</a:t>
            </a:r>
            <a:endParaRPr lang="en-US" sz="2800" dirty="0">
              <a:solidFill>
                <a:srgbClr val="000000"/>
              </a:solidFill>
              <a:effectLst/>
              <a:latin typeface="Calibri" panose="020F0502020204030204" pitchFamily="34" charset="0"/>
              <a:ea typeface="Calibri" panose="020F0502020204030204" pitchFamily="34" charset="0"/>
            </a:endParaRPr>
          </a:p>
          <a:p>
            <a:pPr marL="457200" marR="0" indent="-457200">
              <a:spcBef>
                <a:spcPts val="0"/>
              </a:spcBef>
              <a:spcAft>
                <a:spcPts val="0"/>
              </a:spcAft>
              <a:buFont typeface="Arial" panose="020B0604020202020204" pitchFamily="34" charset="0"/>
              <a:buChar char="•"/>
            </a:pPr>
            <a:endParaRPr lang="en-US" sz="20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0367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7A2D6-DD4E-838E-8540-356BBBCEC4D4}"/>
              </a:ext>
            </a:extLst>
          </p:cNvPr>
          <p:cNvSpPr>
            <a:spLocks noGrp="1"/>
          </p:cNvSpPr>
          <p:nvPr>
            <p:ph type="sldNum" sz="quarter" idx="12"/>
          </p:nvPr>
        </p:nvSpPr>
        <p:spPr/>
        <p:txBody>
          <a:bodyPr/>
          <a:lstStyle/>
          <a:p>
            <a:fld id="{FBB93BEC-F996-4DE6-8713-A3BAFBDAE062}" type="slidenum">
              <a:rPr lang="en-US" smtClean="0"/>
              <a:t>43</a:t>
            </a:fld>
            <a:endParaRPr lang="en-US" dirty="0"/>
          </a:p>
        </p:txBody>
      </p:sp>
      <p:sp>
        <p:nvSpPr>
          <p:cNvPr id="3" name="TextBox 2">
            <a:extLst>
              <a:ext uri="{FF2B5EF4-FFF2-40B4-BE49-F238E27FC236}">
                <a16:creationId xmlns:a16="http://schemas.microsoft.com/office/drawing/2014/main" id="{3147BD12-63CF-7921-74D7-9547BA77220B}"/>
              </a:ext>
            </a:extLst>
          </p:cNvPr>
          <p:cNvSpPr txBox="1"/>
          <p:nvPr/>
        </p:nvSpPr>
        <p:spPr>
          <a:xfrm>
            <a:off x="482600" y="136525"/>
            <a:ext cx="11226800" cy="923330"/>
          </a:xfrm>
          <a:prstGeom prst="rect">
            <a:avLst/>
          </a:prstGeom>
          <a:noFill/>
        </p:spPr>
        <p:txBody>
          <a:bodyPr wrap="square" rtlCol="0">
            <a:spAutoFit/>
          </a:bodyPr>
          <a:lstStyle/>
          <a:p>
            <a:pPr algn="ctr"/>
            <a:r>
              <a:rPr lang="en-US" sz="3600" b="1" dirty="0">
                <a:solidFill>
                  <a:schemeClr val="bg1"/>
                </a:solidFill>
              </a:rPr>
              <a:t>Health Systems Research Impacts</a:t>
            </a:r>
            <a:endParaRPr lang="en-US" sz="3600" dirty="0">
              <a:solidFill>
                <a:schemeClr val="bg1"/>
              </a:solidFill>
            </a:endParaRPr>
          </a:p>
          <a:p>
            <a:pPr algn="ctr"/>
            <a:endParaRPr lang="en-US" dirty="0"/>
          </a:p>
        </p:txBody>
      </p:sp>
      <p:sp>
        <p:nvSpPr>
          <p:cNvPr id="4" name="TextBox 3">
            <a:extLst>
              <a:ext uri="{FF2B5EF4-FFF2-40B4-BE49-F238E27FC236}">
                <a16:creationId xmlns:a16="http://schemas.microsoft.com/office/drawing/2014/main" id="{B1D80998-9836-23D6-4E5A-E0A88B8E9D8B}"/>
              </a:ext>
            </a:extLst>
          </p:cNvPr>
          <p:cNvSpPr txBox="1"/>
          <p:nvPr/>
        </p:nvSpPr>
        <p:spPr>
          <a:xfrm>
            <a:off x="591064" y="911574"/>
            <a:ext cx="11118336" cy="5170646"/>
          </a:xfrm>
          <a:prstGeom prst="rect">
            <a:avLst/>
          </a:prstGeom>
          <a:noFill/>
        </p:spPr>
        <p:txBody>
          <a:bodyPr wrap="square" rtlCol="0">
            <a:spAutoFit/>
          </a:bodyPr>
          <a:lstStyle/>
          <a:p>
            <a:pPr algn="l"/>
            <a:endParaRPr lang="en-US" sz="2800" b="1" dirty="0">
              <a:solidFill>
                <a:schemeClr val="accent1">
                  <a:lumMod val="75000"/>
                </a:schemeClr>
              </a:solidFill>
              <a:effectLst/>
              <a:latin typeface="Calibri" panose="020F0502020204030204" pitchFamily="34" charset="0"/>
              <a:ea typeface="Calibri" panose="020F0502020204030204" pitchFamily="34" charset="0"/>
            </a:endParaRPr>
          </a:p>
          <a:p>
            <a:r>
              <a:rPr lang="en-US" sz="3200" b="1" dirty="0">
                <a:solidFill>
                  <a:schemeClr val="accent1">
                    <a:lumMod val="75000"/>
                  </a:schemeClr>
                </a:solidFill>
                <a:latin typeface="Calibri" panose="020F0502020204030204" pitchFamily="34" charset="0"/>
              </a:rPr>
              <a:t>HSR and QUERI impacts were featured in the Government Accountability Office (GAO) 2020 report on VA’s Efforts to Prioritize and Translate Research into Clinical Practice</a:t>
            </a:r>
          </a:p>
          <a:p>
            <a:endParaRPr lang="en-US" sz="2800" b="1" dirty="0">
              <a:solidFill>
                <a:schemeClr val="accent1">
                  <a:lumMod val="75000"/>
                </a:schemeClr>
              </a:solidFill>
              <a:latin typeface="Calibri" panose="020F0502020204030204" pitchFamily="34" charset="0"/>
            </a:endParaRPr>
          </a:p>
          <a:p>
            <a:r>
              <a:rPr lang="en-US" sz="3200" dirty="0">
                <a:hlinkClick r:id="rId2"/>
              </a:rPr>
              <a:t>https://www.gao.gov/products/gao-20-211</a:t>
            </a:r>
            <a:endParaRPr lang="en-US" sz="3200" dirty="0"/>
          </a:p>
          <a:p>
            <a:endParaRPr lang="en-US" sz="3200" b="1" dirty="0">
              <a:solidFill>
                <a:schemeClr val="accent1">
                  <a:lumMod val="75000"/>
                </a:schemeClr>
              </a:solidFill>
              <a:latin typeface="Calibri" panose="020F0502020204030204" pitchFamily="34" charset="0"/>
            </a:endParaRPr>
          </a:p>
          <a:p>
            <a:r>
              <a:rPr lang="en-US" sz="2800" b="1" i="1" dirty="0">
                <a:solidFill>
                  <a:schemeClr val="accent1">
                    <a:lumMod val="75000"/>
                  </a:schemeClr>
                </a:solidFill>
                <a:latin typeface="Calibri" panose="020F0502020204030204" pitchFamily="34" charset="0"/>
              </a:rPr>
              <a:t>Many thanks to our HSR investigators, staff, and our Veteran and provider partners for their work to improve the health and healthcare of the Veterans we serve!</a:t>
            </a:r>
            <a:endParaRPr lang="en-US" sz="4000" b="1" i="1" dirty="0">
              <a:solidFill>
                <a:schemeClr val="accent1">
                  <a:lumMod val="75000"/>
                </a:schemeClr>
              </a:solidFill>
              <a:latin typeface="Calibri" panose="020F0502020204030204" pitchFamily="34" charset="0"/>
            </a:endParaRPr>
          </a:p>
          <a:p>
            <a:endParaRPr lang="en-US" dirty="0"/>
          </a:p>
        </p:txBody>
      </p:sp>
    </p:spTree>
    <p:extLst>
      <p:ext uri="{BB962C8B-B14F-4D97-AF65-F5344CB8AC3E}">
        <p14:creationId xmlns:p14="http://schemas.microsoft.com/office/powerpoint/2010/main" val="914776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BBD8-0CAC-AE3F-1BD5-A5072C51D3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0C1F5-BAD9-C1FF-A038-118C7CF7A0CE}"/>
              </a:ext>
            </a:extLst>
          </p:cNvPr>
          <p:cNvSpPr>
            <a:spLocks noGrp="1"/>
          </p:cNvSpPr>
          <p:nvPr>
            <p:ph type="sldNum" sz="quarter" idx="12"/>
          </p:nvPr>
        </p:nvSpPr>
        <p:spPr/>
        <p:txBody>
          <a:bodyPr/>
          <a:lstStyle/>
          <a:p>
            <a:fld id="{FBB93BEC-F996-4DE6-8713-A3BAFBDAE062}" type="slidenum">
              <a:rPr lang="en-US" smtClean="0"/>
              <a:t>44</a:t>
            </a:fld>
            <a:endParaRPr lang="en-US" dirty="0"/>
          </a:p>
        </p:txBody>
      </p:sp>
      <p:sp>
        <p:nvSpPr>
          <p:cNvPr id="3" name="TextBox 2">
            <a:extLst>
              <a:ext uri="{FF2B5EF4-FFF2-40B4-BE49-F238E27FC236}">
                <a16:creationId xmlns:a16="http://schemas.microsoft.com/office/drawing/2014/main" id="{9E49447D-A086-245E-8828-AF180F713384}"/>
              </a:ext>
            </a:extLst>
          </p:cNvPr>
          <p:cNvSpPr txBox="1"/>
          <p:nvPr/>
        </p:nvSpPr>
        <p:spPr>
          <a:xfrm>
            <a:off x="482600" y="136525"/>
            <a:ext cx="11226800" cy="646331"/>
          </a:xfrm>
          <a:prstGeom prst="rect">
            <a:avLst/>
          </a:prstGeom>
          <a:noFill/>
        </p:spPr>
        <p:txBody>
          <a:bodyPr wrap="square" lIns="91440" tIns="45720" rIns="91440" bIns="45720" rtlCol="0" anchor="t">
            <a:spAutoFit/>
          </a:bodyPr>
          <a:lstStyle/>
          <a:p>
            <a:pPr algn="ctr"/>
            <a:r>
              <a:rPr lang="en-US" sz="3600" b="1" dirty="0">
                <a:solidFill>
                  <a:schemeClr val="bg1"/>
                </a:solidFill>
              </a:rPr>
              <a:t>Health Systems Research 2023 By the Numbers</a:t>
            </a:r>
            <a:endParaRPr lang="en-US" sz="3600" dirty="0">
              <a:solidFill>
                <a:schemeClr val="bg1"/>
              </a:solidFill>
              <a:cs typeface="Calibri" panose="020F0502020204030204"/>
            </a:endParaRPr>
          </a:p>
        </p:txBody>
      </p:sp>
      <p:graphicFrame>
        <p:nvGraphicFramePr>
          <p:cNvPr id="6" name="Diagram 5">
            <a:extLst>
              <a:ext uri="{FF2B5EF4-FFF2-40B4-BE49-F238E27FC236}">
                <a16:creationId xmlns:a16="http://schemas.microsoft.com/office/drawing/2014/main" id="{BE2245D2-D19F-77CD-FF84-232D6745947E}"/>
              </a:ext>
            </a:extLst>
          </p:cNvPr>
          <p:cNvGraphicFramePr/>
          <p:nvPr>
            <p:extLst>
              <p:ext uri="{D42A27DB-BD31-4B8C-83A1-F6EECF244321}">
                <p14:modId xmlns:p14="http://schemas.microsoft.com/office/powerpoint/2010/main" val="3121948139"/>
              </p:ext>
            </p:extLst>
          </p:nvPr>
        </p:nvGraphicFramePr>
        <p:xfrm>
          <a:off x="803031" y="1254369"/>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86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a:xfrm>
            <a:off x="203201" y="112462"/>
            <a:ext cx="11663450" cy="752929"/>
          </a:xfrm>
        </p:spPr>
        <p:txBody>
          <a:bodyPr/>
          <a:lstStyle/>
          <a:p>
            <a:pPr algn="ctr"/>
            <a:r>
              <a:rPr lang="en-US" dirty="0">
                <a:latin typeface="+mn-lt"/>
                <a:cs typeface="Calibri Light"/>
              </a:rPr>
              <a:t>Overall Assessment of HSR/QUERI Impacts (ACTION)</a:t>
            </a:r>
            <a:br>
              <a:rPr lang="en-US" dirty="0">
                <a:latin typeface="+mn-lt"/>
                <a:cs typeface="Calibri Light"/>
              </a:rPr>
            </a:br>
            <a:r>
              <a:rPr lang="en-US" sz="2400" b="0" dirty="0">
                <a:latin typeface="+mn-lt"/>
                <a:cs typeface="Calibri Light"/>
              </a:rPr>
              <a:t>Essential in reporting impacts to VA and ORD Budget Justifications, Congress</a:t>
            </a:r>
            <a:endParaRPr lang="en-US" b="0" dirty="0">
              <a:latin typeface="+mn-lt"/>
              <a:cs typeface="Calibri Light"/>
            </a:endParaRPr>
          </a:p>
        </p:txBody>
      </p:sp>
      <p:graphicFrame>
        <p:nvGraphicFramePr>
          <p:cNvPr id="8" name="Content Placeholder 7">
            <a:extLst>
              <a:ext uri="{FF2B5EF4-FFF2-40B4-BE49-F238E27FC236}">
                <a16:creationId xmlns:a16="http://schemas.microsoft.com/office/drawing/2014/main" id="{E8DFEFDD-68FB-D926-97F0-9CB81AB404D9}"/>
              </a:ext>
            </a:extLst>
          </p:cNvPr>
          <p:cNvGraphicFramePr>
            <a:graphicFrameLocks noGrp="1"/>
          </p:cNvGraphicFramePr>
          <p:nvPr>
            <p:ph idx="1"/>
            <p:extLst>
              <p:ext uri="{D42A27DB-BD31-4B8C-83A1-F6EECF244321}">
                <p14:modId xmlns:p14="http://schemas.microsoft.com/office/powerpoint/2010/main" val="1489844939"/>
              </p:ext>
            </p:extLst>
          </p:nvPr>
        </p:nvGraphicFramePr>
        <p:xfrm>
          <a:off x="571500" y="978051"/>
          <a:ext cx="11295151" cy="4881578"/>
        </p:xfrm>
        <a:graphic>
          <a:graphicData uri="http://schemas.openxmlformats.org/drawingml/2006/table">
            <a:tbl>
              <a:tblPr firstRow="1" bandRow="1">
                <a:tableStyleId>{5C22544A-7EE6-4342-B048-85BDC9FD1C3A}</a:tableStyleId>
              </a:tblPr>
              <a:tblGrid>
                <a:gridCol w="3251200">
                  <a:extLst>
                    <a:ext uri="{9D8B030D-6E8A-4147-A177-3AD203B41FA5}">
                      <a16:colId xmlns:a16="http://schemas.microsoft.com/office/drawing/2014/main" val="2001876551"/>
                    </a:ext>
                  </a:extLst>
                </a:gridCol>
                <a:gridCol w="8043951">
                  <a:extLst>
                    <a:ext uri="{9D8B030D-6E8A-4147-A177-3AD203B41FA5}">
                      <a16:colId xmlns:a16="http://schemas.microsoft.com/office/drawing/2014/main" val="86244601"/>
                    </a:ext>
                  </a:extLst>
                </a:gridCol>
              </a:tblGrid>
              <a:tr h="308991">
                <a:tc>
                  <a:txBody>
                    <a:bodyPr/>
                    <a:lstStyle/>
                    <a:p>
                      <a:pPr marL="0" algn="ctr" rtl="0" eaLnBrk="1" fontAlgn="t" latinLnBrk="0" hangingPunct="1">
                        <a:spcBef>
                          <a:spcPts val="0"/>
                        </a:spcBef>
                        <a:spcAft>
                          <a:spcPts val="0"/>
                        </a:spcAft>
                      </a:pPr>
                      <a:r>
                        <a:rPr lang="en-US" sz="2000" u="none" strike="noStrike" kern="1200" dirty="0">
                          <a:solidFill>
                            <a:srgbClr val="FFFFFF"/>
                          </a:solidFill>
                          <a:effectLst/>
                        </a:rPr>
                        <a:t>Domain</a:t>
                      </a:r>
                      <a:endParaRPr lang="en-US" sz="1800" u="none" strike="noStrike" dirty="0">
                        <a:effectLst/>
                      </a:endParaRPr>
                    </a:p>
                  </a:txBody>
                  <a:tcPr/>
                </a:tc>
                <a:tc>
                  <a:txBody>
                    <a:bodyPr/>
                    <a:lstStyle/>
                    <a:p>
                      <a:pPr marL="0" algn="ctr" rtl="0" eaLnBrk="1" fontAlgn="t" latinLnBrk="0" hangingPunct="1">
                        <a:spcBef>
                          <a:spcPts val="0"/>
                        </a:spcBef>
                        <a:spcAft>
                          <a:spcPts val="0"/>
                        </a:spcAft>
                      </a:pPr>
                      <a:r>
                        <a:rPr lang="en-US" sz="2000" u="none" strike="noStrike" kern="1200" dirty="0">
                          <a:solidFill>
                            <a:srgbClr val="FFFFFF"/>
                          </a:solidFill>
                          <a:effectLst/>
                        </a:rPr>
                        <a:t>Key Measures</a:t>
                      </a:r>
                      <a:endParaRPr lang="en-US" sz="1800" u="none" strike="noStrike" dirty="0">
                        <a:effectLst/>
                      </a:endParaRPr>
                    </a:p>
                  </a:txBody>
                  <a:tcPr/>
                </a:tc>
                <a:extLst>
                  <a:ext uri="{0D108BD9-81ED-4DB2-BD59-A6C34878D82A}">
                    <a16:rowId xmlns:a16="http://schemas.microsoft.com/office/drawing/2014/main" val="2097824994"/>
                  </a:ext>
                </a:extLst>
              </a:tr>
              <a:tr h="392660">
                <a:tc>
                  <a:txBody>
                    <a:bodyPr/>
                    <a:lstStyle/>
                    <a:p>
                      <a:pPr marL="0" marR="0" indent="0" algn="l" rtl="0" eaLnBrk="1" fontAlgn="auto" latinLnBrk="0" hangingPunct="1">
                        <a:spcBef>
                          <a:spcPts val="0"/>
                        </a:spcBef>
                        <a:spcAft>
                          <a:spcPts val="0"/>
                        </a:spcAft>
                      </a:pPr>
                      <a:r>
                        <a:rPr lang="en-US" sz="2000" b="1" u="sng" strike="noStrike" kern="1200" dirty="0">
                          <a:solidFill>
                            <a:srgbClr val="000000"/>
                          </a:solidFill>
                          <a:effectLst/>
                        </a:rPr>
                        <a:t>A</a:t>
                      </a:r>
                      <a:r>
                        <a:rPr lang="en-US" sz="2000" u="none" strike="noStrike" kern="1200" dirty="0">
                          <a:solidFill>
                            <a:srgbClr val="000000"/>
                          </a:solidFill>
                          <a:effectLst/>
                        </a:rPr>
                        <a:t>lignment</a:t>
                      </a:r>
                      <a:endParaRPr lang="en-US" sz="1800" u="none" strike="noStrike" dirty="0">
                        <a:effectLst/>
                      </a:endParaRPr>
                    </a:p>
                  </a:txBody>
                  <a:tcPr/>
                </a:tc>
                <a:tc>
                  <a:txBody>
                    <a:bodyPr/>
                    <a:lstStyle/>
                    <a:p>
                      <a:pPr marL="0" marR="0" indent="0" algn="ctr" rtl="0" eaLnBrk="1" fontAlgn="auto" latinLnBrk="0" hangingPunct="1">
                        <a:spcBef>
                          <a:spcPts val="0"/>
                        </a:spcBef>
                        <a:spcAft>
                          <a:spcPts val="0"/>
                        </a:spcAft>
                      </a:pPr>
                      <a:r>
                        <a:rPr lang="en-US" sz="2000" u="none" strike="noStrike" kern="1200" dirty="0">
                          <a:solidFill>
                            <a:srgbClr val="000000"/>
                          </a:solidFill>
                          <a:effectLst/>
                        </a:rPr>
                        <a:t>How is the initiative aligned with specific VA priority goals? </a:t>
                      </a:r>
                      <a:br>
                        <a:rPr lang="en-US" sz="2000" u="none" strike="noStrike" kern="1200" dirty="0">
                          <a:solidFill>
                            <a:srgbClr val="000000"/>
                          </a:solidFill>
                          <a:effectLst/>
                        </a:rPr>
                      </a:br>
                      <a:r>
                        <a:rPr lang="en-US" sz="2000" u="none" strike="noStrike" kern="1200" dirty="0">
                          <a:solidFill>
                            <a:srgbClr val="000000"/>
                          </a:solidFill>
                          <a:effectLst/>
                        </a:rPr>
                        <a:t>What specific VA metrics is the study tracking?</a:t>
                      </a:r>
                      <a:endParaRPr lang="en-US" sz="1800" u="none" strike="noStrike" dirty="0">
                        <a:effectLst/>
                      </a:endParaRPr>
                    </a:p>
                  </a:txBody>
                  <a:tcPr/>
                </a:tc>
                <a:extLst>
                  <a:ext uri="{0D108BD9-81ED-4DB2-BD59-A6C34878D82A}">
                    <a16:rowId xmlns:a16="http://schemas.microsoft.com/office/drawing/2014/main" val="659054110"/>
                  </a:ext>
                </a:extLst>
              </a:tr>
              <a:tr h="1116639">
                <a:tc>
                  <a:txBody>
                    <a:bodyPr/>
                    <a:lstStyle/>
                    <a:p>
                      <a:pPr marL="0" marR="0" indent="0" algn="l" rtl="0" eaLnBrk="1" fontAlgn="auto" latinLnBrk="0" hangingPunct="1">
                        <a:spcBef>
                          <a:spcPts val="0"/>
                        </a:spcBef>
                        <a:spcAft>
                          <a:spcPts val="0"/>
                        </a:spcAft>
                      </a:pPr>
                      <a:r>
                        <a:rPr lang="en-US" sz="2000" b="1" u="sng" strike="noStrike" kern="1200" dirty="0">
                          <a:solidFill>
                            <a:srgbClr val="000000"/>
                          </a:solidFill>
                          <a:effectLst/>
                        </a:rPr>
                        <a:t>C</a:t>
                      </a:r>
                      <a:r>
                        <a:rPr lang="en-US" sz="2000" u="none" strike="noStrike" kern="1200" dirty="0">
                          <a:solidFill>
                            <a:srgbClr val="000000"/>
                          </a:solidFill>
                          <a:effectLst/>
                        </a:rPr>
                        <a:t>ommitment</a:t>
                      </a:r>
                      <a:endParaRPr lang="en-US" sz="1800" u="none" strike="noStrike" dirty="0">
                        <a:effectLst/>
                      </a:endParaRPr>
                    </a:p>
                  </a:txBody>
                  <a:tcPr anchor="ctr"/>
                </a:tc>
                <a:tc>
                  <a:txBody>
                    <a:bodyPr/>
                    <a:lstStyle/>
                    <a:p>
                      <a:pPr marL="0" marR="0" indent="0" algn="ctr" rtl="0" eaLnBrk="1" fontAlgn="auto" latinLnBrk="0" hangingPunct="1">
                        <a:spcBef>
                          <a:spcPts val="0"/>
                        </a:spcBef>
                        <a:spcAft>
                          <a:spcPts val="0"/>
                        </a:spcAft>
                      </a:pPr>
                      <a:r>
                        <a:rPr lang="en-US" sz="2000" u="none" strike="noStrike" kern="1200" dirty="0">
                          <a:solidFill>
                            <a:srgbClr val="000000"/>
                          </a:solidFill>
                          <a:effectLst/>
                        </a:rPr>
                        <a:t>Is the study receiving financial or non-financial (e.g., FTE, data) </a:t>
                      </a:r>
                      <a:br>
                        <a:rPr lang="en-US" sz="2000" u="none" strike="noStrike" kern="1200" dirty="0">
                          <a:solidFill>
                            <a:srgbClr val="000000"/>
                          </a:solidFill>
                          <a:effectLst/>
                        </a:rPr>
                      </a:br>
                      <a:r>
                        <a:rPr lang="en-US" sz="2000" u="none" strike="noStrike" kern="1200" dirty="0">
                          <a:solidFill>
                            <a:srgbClr val="000000"/>
                          </a:solidFill>
                          <a:effectLst/>
                        </a:rPr>
                        <a:t>support from the operations partner? </a:t>
                      </a:r>
                      <a:br>
                        <a:rPr lang="en-US" sz="2000" u="none" strike="noStrike" kern="1200" dirty="0">
                          <a:solidFill>
                            <a:srgbClr val="000000"/>
                          </a:solidFill>
                          <a:effectLst/>
                        </a:rPr>
                      </a:br>
                      <a:r>
                        <a:rPr lang="en-US" sz="2000" u="none" strike="noStrike" kern="1200" dirty="0">
                          <a:solidFill>
                            <a:srgbClr val="000000"/>
                          </a:solidFill>
                          <a:effectLst/>
                        </a:rPr>
                        <a:t>Did the study develop new tools, software, products, etc., </a:t>
                      </a:r>
                      <a:br>
                        <a:rPr lang="en-US" sz="2000" u="none" strike="noStrike" kern="1200" dirty="0">
                          <a:solidFill>
                            <a:srgbClr val="000000"/>
                          </a:solidFill>
                          <a:effectLst/>
                        </a:rPr>
                      </a:br>
                      <a:r>
                        <a:rPr lang="en-US" sz="2000" u="none" strike="noStrike" kern="1200" dirty="0">
                          <a:solidFill>
                            <a:srgbClr val="000000"/>
                          </a:solidFill>
                          <a:effectLst/>
                        </a:rPr>
                        <a:t>to be disseminated?</a:t>
                      </a:r>
                      <a:endParaRPr lang="en-US" sz="1800" u="none" strike="noStrike" dirty="0">
                        <a:effectLst/>
                      </a:endParaRPr>
                    </a:p>
                  </a:txBody>
                  <a:tcPr/>
                </a:tc>
                <a:extLst>
                  <a:ext uri="{0D108BD9-81ED-4DB2-BD59-A6C34878D82A}">
                    <a16:rowId xmlns:a16="http://schemas.microsoft.com/office/drawing/2014/main" val="1339439730"/>
                  </a:ext>
                </a:extLst>
              </a:tr>
              <a:tr h="843129">
                <a:tc>
                  <a:txBody>
                    <a:bodyPr/>
                    <a:lstStyle/>
                    <a:p>
                      <a:pPr marL="0" marR="0" indent="0" algn="l" rtl="0" eaLnBrk="1" fontAlgn="auto" latinLnBrk="0" hangingPunct="1">
                        <a:spcBef>
                          <a:spcPts val="0"/>
                        </a:spcBef>
                        <a:spcAft>
                          <a:spcPts val="0"/>
                        </a:spcAft>
                      </a:pPr>
                      <a:r>
                        <a:rPr lang="en-US" sz="2000" b="1" u="sng" strike="noStrike" kern="1200" dirty="0">
                          <a:solidFill>
                            <a:srgbClr val="000000"/>
                          </a:solidFill>
                          <a:effectLst/>
                        </a:rPr>
                        <a:t>T</a:t>
                      </a:r>
                      <a:r>
                        <a:rPr lang="en-US" sz="2000" u="none" strike="noStrike" kern="1200" dirty="0">
                          <a:solidFill>
                            <a:srgbClr val="000000"/>
                          </a:solidFill>
                          <a:effectLst/>
                        </a:rPr>
                        <a:t>ailoring to local context</a:t>
                      </a:r>
                      <a:endParaRPr lang="en-US" sz="1800" u="none" strike="noStrike" dirty="0">
                        <a:effectLst/>
                      </a:endParaRPr>
                    </a:p>
                  </a:txBody>
                  <a:tcPr marL="45720" marR="45720" anchor="ctr"/>
                </a:tc>
                <a:tc>
                  <a:txBody>
                    <a:bodyPr/>
                    <a:lstStyle/>
                    <a:p>
                      <a:pPr marL="0" marR="0" indent="0" algn="ctr" rtl="0" eaLnBrk="1" fontAlgn="auto" latinLnBrk="0" hangingPunct="1">
                        <a:spcBef>
                          <a:spcPts val="0"/>
                        </a:spcBef>
                        <a:spcAft>
                          <a:spcPts val="0"/>
                        </a:spcAft>
                      </a:pPr>
                      <a:r>
                        <a:rPr lang="en-US" sz="2000" u="none" strike="noStrike" kern="1200" dirty="0">
                          <a:solidFill>
                            <a:srgbClr val="000000"/>
                          </a:solidFill>
                          <a:effectLst/>
                        </a:rPr>
                        <a:t>Reach and Adoption (e.g., RE-AIM)</a:t>
                      </a:r>
                      <a:endParaRPr lang="en-US" sz="1800" u="none" strike="noStrike" dirty="0">
                        <a:effectLst/>
                      </a:endParaRPr>
                    </a:p>
                    <a:p>
                      <a:pPr marL="0" marR="0" indent="0" algn="ctr" rtl="0" eaLnBrk="1" fontAlgn="auto" latinLnBrk="0" hangingPunct="1">
                        <a:spcBef>
                          <a:spcPts val="0"/>
                        </a:spcBef>
                        <a:spcAft>
                          <a:spcPts val="0"/>
                        </a:spcAft>
                      </a:pPr>
                      <a:r>
                        <a:rPr lang="en-US" sz="2000" u="none" strike="noStrike" kern="1200" dirty="0">
                          <a:solidFill>
                            <a:srgbClr val="000000"/>
                          </a:solidFill>
                          <a:effectLst/>
                        </a:rPr>
                        <a:t>Number of sites involved, patients/providers enrolled</a:t>
                      </a:r>
                      <a:endParaRPr lang="en-US" sz="1800" u="none" strike="noStrike" dirty="0">
                        <a:effectLst/>
                      </a:endParaRPr>
                    </a:p>
                  </a:txBody>
                  <a:tcPr marL="45720" marR="45720"/>
                </a:tc>
                <a:extLst>
                  <a:ext uri="{0D108BD9-81ED-4DB2-BD59-A6C34878D82A}">
                    <a16:rowId xmlns:a16="http://schemas.microsoft.com/office/drawing/2014/main" val="3781655303"/>
                  </a:ext>
                </a:extLst>
              </a:tr>
              <a:tr h="624689">
                <a:tc>
                  <a:txBody>
                    <a:bodyPr/>
                    <a:lstStyle/>
                    <a:p>
                      <a:pPr marL="0" marR="0" indent="0" algn="l" rtl="0" eaLnBrk="1" fontAlgn="auto" latinLnBrk="0" hangingPunct="1">
                        <a:spcBef>
                          <a:spcPts val="0"/>
                        </a:spcBef>
                        <a:spcAft>
                          <a:spcPts val="0"/>
                        </a:spcAft>
                      </a:pPr>
                      <a:r>
                        <a:rPr lang="en-US" sz="2000" b="1" u="sng" strike="noStrike" kern="1200" dirty="0">
                          <a:solidFill>
                            <a:srgbClr val="000000"/>
                          </a:solidFill>
                          <a:effectLst/>
                        </a:rPr>
                        <a:t>I</a:t>
                      </a:r>
                      <a:r>
                        <a:rPr lang="en-US" sz="2000" u="none" strike="noStrike" kern="1200" dirty="0">
                          <a:solidFill>
                            <a:srgbClr val="000000"/>
                          </a:solidFill>
                          <a:effectLst/>
                        </a:rPr>
                        <a:t>nforming the field</a:t>
                      </a:r>
                      <a:endParaRPr lang="en-US" sz="1800" u="none" strike="noStrike" dirty="0">
                        <a:effectLst/>
                      </a:endParaRPr>
                    </a:p>
                  </a:txBody>
                  <a:tcPr marL="45720" marR="45720" anchor="ctr"/>
                </a:tc>
                <a:tc>
                  <a:txBody>
                    <a:bodyPr/>
                    <a:lstStyle/>
                    <a:p>
                      <a:pPr marL="0" marR="0" indent="0" algn="ctr" rtl="0" eaLnBrk="1" fontAlgn="auto" latinLnBrk="0" hangingPunct="1">
                        <a:spcBef>
                          <a:spcPts val="0"/>
                        </a:spcBef>
                        <a:spcAft>
                          <a:spcPts val="0"/>
                        </a:spcAft>
                      </a:pPr>
                      <a:r>
                        <a:rPr lang="en-US" sz="2000" u="none" strike="noStrike" kern="1200" dirty="0">
                          <a:solidFill>
                            <a:srgbClr val="000000"/>
                          </a:solidFill>
                          <a:effectLst/>
                        </a:rPr>
                        <a:t>Were leaders with policy and financial influence briefed on study impacts?</a:t>
                      </a:r>
                      <a:endParaRPr lang="en-US" sz="1800" u="none" strike="noStrike" dirty="0">
                        <a:effectLst/>
                      </a:endParaRPr>
                    </a:p>
                  </a:txBody>
                  <a:tcPr marL="45720" marR="45720"/>
                </a:tc>
                <a:extLst>
                  <a:ext uri="{0D108BD9-81ED-4DB2-BD59-A6C34878D82A}">
                    <a16:rowId xmlns:a16="http://schemas.microsoft.com/office/drawing/2014/main" val="1518852684"/>
                  </a:ext>
                </a:extLst>
              </a:tr>
              <a:tr h="784352">
                <a:tc>
                  <a:txBody>
                    <a:bodyPr/>
                    <a:lstStyle/>
                    <a:p>
                      <a:pPr marL="0" marR="0" indent="0" algn="l" rtl="0" eaLnBrk="1" fontAlgn="auto" latinLnBrk="0" hangingPunct="1">
                        <a:spcBef>
                          <a:spcPts val="0"/>
                        </a:spcBef>
                        <a:spcAft>
                          <a:spcPts val="0"/>
                        </a:spcAft>
                      </a:pPr>
                      <a:r>
                        <a:rPr lang="en-US" sz="2000" b="1" u="sng" strike="noStrike" kern="1200" dirty="0">
                          <a:solidFill>
                            <a:srgbClr val="000000"/>
                          </a:solidFill>
                          <a:effectLst/>
                        </a:rPr>
                        <a:t>O</a:t>
                      </a:r>
                      <a:r>
                        <a:rPr lang="en-US" sz="2000" u="none" strike="noStrike" kern="1200" dirty="0">
                          <a:solidFill>
                            <a:srgbClr val="000000"/>
                          </a:solidFill>
                          <a:effectLst/>
                        </a:rPr>
                        <a:t>bserving healthcare change and generating </a:t>
                      </a:r>
                      <a:br>
                        <a:rPr lang="en-US" sz="2000" u="none" strike="noStrike" kern="1200" dirty="0">
                          <a:solidFill>
                            <a:srgbClr val="000000"/>
                          </a:solidFill>
                          <a:effectLst/>
                        </a:rPr>
                      </a:br>
                      <a:r>
                        <a:rPr lang="en-US" sz="2000" b="1" u="sng" strike="noStrike" kern="1200" dirty="0">
                          <a:solidFill>
                            <a:srgbClr val="000000"/>
                          </a:solidFill>
                          <a:effectLst/>
                        </a:rPr>
                        <a:t>N</a:t>
                      </a:r>
                      <a:r>
                        <a:rPr lang="en-US" sz="2000" u="none" strike="noStrike" kern="1200" dirty="0">
                          <a:solidFill>
                            <a:srgbClr val="000000"/>
                          </a:solidFill>
                          <a:effectLst/>
                        </a:rPr>
                        <a:t>ew projects</a:t>
                      </a:r>
                      <a:endParaRPr lang="en-US" sz="1800" u="none" strike="noStrike" dirty="0">
                        <a:effectLst/>
                      </a:endParaRPr>
                    </a:p>
                  </a:txBody>
                  <a:tcPr marL="45720" marR="45720" anchor="ctr"/>
                </a:tc>
                <a:tc>
                  <a:txBody>
                    <a:bodyPr/>
                    <a:lstStyle/>
                    <a:p>
                      <a:pPr marL="0" marR="0" indent="0" algn="ctr" rtl="0" eaLnBrk="1" fontAlgn="auto" latinLnBrk="0" hangingPunct="1">
                        <a:spcBef>
                          <a:spcPts val="0"/>
                        </a:spcBef>
                        <a:spcAft>
                          <a:spcPts val="0"/>
                        </a:spcAft>
                      </a:pPr>
                      <a:r>
                        <a:rPr lang="en-US" sz="2000" u="none" strike="noStrike" kern="1200" dirty="0">
                          <a:solidFill>
                            <a:srgbClr val="000000"/>
                          </a:solidFill>
                          <a:effectLst/>
                        </a:rPr>
                        <a:t>To what extent did the study lead to or shape new VA programs or policies?</a:t>
                      </a:r>
                      <a:endParaRPr lang="en-US" sz="1800" u="none" strike="noStrike" dirty="0">
                        <a:effectLst/>
                      </a:endParaRPr>
                    </a:p>
                    <a:p>
                      <a:pPr marL="0" marR="0" indent="0" algn="ctr" rtl="0" eaLnBrk="1" fontAlgn="auto" latinLnBrk="0" hangingPunct="1">
                        <a:spcBef>
                          <a:spcPts val="0"/>
                        </a:spcBef>
                        <a:spcAft>
                          <a:spcPts val="0"/>
                        </a:spcAft>
                      </a:pPr>
                      <a:r>
                        <a:rPr lang="en-US" sz="2000" u="none" strike="noStrike" kern="1200" dirty="0">
                          <a:solidFill>
                            <a:srgbClr val="000000"/>
                          </a:solidFill>
                          <a:effectLst/>
                        </a:rPr>
                        <a:t>Did Veterans get better?</a:t>
                      </a:r>
                      <a:endParaRPr lang="en-US" sz="1800" u="none" strike="noStrike" dirty="0">
                        <a:effectLst/>
                      </a:endParaRPr>
                    </a:p>
                  </a:txBody>
                  <a:tcPr marL="45720" marR="45720"/>
                </a:tc>
                <a:extLst>
                  <a:ext uri="{0D108BD9-81ED-4DB2-BD59-A6C34878D82A}">
                    <a16:rowId xmlns:a16="http://schemas.microsoft.com/office/drawing/2014/main" val="3465588051"/>
                  </a:ext>
                </a:extLst>
              </a:tr>
            </a:tbl>
          </a:graphicData>
        </a:graphic>
      </p:graphicFrame>
      <p:sp>
        <p:nvSpPr>
          <p:cNvPr id="2" name="TextBox 1">
            <a:extLst>
              <a:ext uri="{FF2B5EF4-FFF2-40B4-BE49-F238E27FC236}">
                <a16:creationId xmlns:a16="http://schemas.microsoft.com/office/drawing/2014/main" id="{7D423C13-EBE7-B3AC-66A5-E0AFCD02130D}"/>
              </a:ext>
            </a:extLst>
          </p:cNvPr>
          <p:cNvSpPr txBox="1"/>
          <p:nvPr/>
        </p:nvSpPr>
        <p:spPr>
          <a:xfrm>
            <a:off x="9616325" y="5857240"/>
            <a:ext cx="1899879" cy="338554"/>
          </a:xfrm>
          <a:prstGeom prst="rect">
            <a:avLst/>
          </a:prstGeom>
          <a:noFill/>
        </p:spPr>
        <p:txBody>
          <a:bodyPr wrap="none" rtlCol="0">
            <a:spAutoFit/>
          </a:bodyPr>
          <a:lstStyle/>
          <a:p>
            <a:r>
              <a:rPr lang="en-US" sz="1600" i="1" dirty="0"/>
              <a:t>Braganza et al. 2020</a:t>
            </a:r>
          </a:p>
        </p:txBody>
      </p:sp>
    </p:spTree>
    <p:extLst>
      <p:ext uri="{BB962C8B-B14F-4D97-AF65-F5344CB8AC3E}">
        <p14:creationId xmlns:p14="http://schemas.microsoft.com/office/powerpoint/2010/main" val="744292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7A2D6-DD4E-838E-8540-356BBBCEC4D4}"/>
              </a:ext>
            </a:extLst>
          </p:cNvPr>
          <p:cNvSpPr>
            <a:spLocks noGrp="1"/>
          </p:cNvSpPr>
          <p:nvPr>
            <p:ph type="sldNum" sz="quarter" idx="12"/>
          </p:nvPr>
        </p:nvSpPr>
        <p:spPr/>
        <p:txBody>
          <a:bodyPr/>
          <a:lstStyle/>
          <a:p>
            <a:fld id="{FBB93BEC-F996-4DE6-8713-A3BAFBDAE062}" type="slidenum">
              <a:rPr lang="en-US" smtClean="0"/>
              <a:t>46</a:t>
            </a:fld>
            <a:endParaRPr lang="en-US" dirty="0"/>
          </a:p>
        </p:txBody>
      </p:sp>
      <p:sp>
        <p:nvSpPr>
          <p:cNvPr id="3" name="TextBox 2">
            <a:extLst>
              <a:ext uri="{FF2B5EF4-FFF2-40B4-BE49-F238E27FC236}">
                <a16:creationId xmlns:a16="http://schemas.microsoft.com/office/drawing/2014/main" id="{3147BD12-63CF-7921-74D7-9547BA77220B}"/>
              </a:ext>
            </a:extLst>
          </p:cNvPr>
          <p:cNvSpPr txBox="1"/>
          <p:nvPr/>
        </p:nvSpPr>
        <p:spPr>
          <a:xfrm>
            <a:off x="374136" y="0"/>
            <a:ext cx="11226800" cy="954107"/>
          </a:xfrm>
          <a:prstGeom prst="rect">
            <a:avLst/>
          </a:prstGeom>
          <a:noFill/>
        </p:spPr>
        <p:txBody>
          <a:bodyPr wrap="square" rtlCol="0">
            <a:spAutoFit/>
          </a:bodyPr>
          <a:lstStyle/>
          <a:p>
            <a:pPr algn="ctr"/>
            <a:r>
              <a:rPr lang="en-US" sz="3600" b="1" dirty="0">
                <a:solidFill>
                  <a:schemeClr val="bg1"/>
                </a:solidFill>
              </a:rPr>
              <a:t>Examples of HSR and QUERI Impacts</a:t>
            </a:r>
          </a:p>
          <a:p>
            <a:pPr algn="ctr"/>
            <a:r>
              <a:rPr lang="en-US" sz="2000" dirty="0">
                <a:solidFill>
                  <a:schemeClr val="bg1"/>
                </a:solidFill>
              </a:rPr>
              <a:t>In collaboration with VA operational partners</a:t>
            </a:r>
          </a:p>
        </p:txBody>
      </p:sp>
      <p:sp>
        <p:nvSpPr>
          <p:cNvPr id="4" name="TextBox 3">
            <a:extLst>
              <a:ext uri="{FF2B5EF4-FFF2-40B4-BE49-F238E27FC236}">
                <a16:creationId xmlns:a16="http://schemas.microsoft.com/office/drawing/2014/main" id="{B1D80998-9836-23D6-4E5A-E0A88B8E9D8B}"/>
              </a:ext>
            </a:extLst>
          </p:cNvPr>
          <p:cNvSpPr txBox="1"/>
          <p:nvPr/>
        </p:nvSpPr>
        <p:spPr>
          <a:xfrm>
            <a:off x="536832" y="1131971"/>
            <a:ext cx="11118336" cy="4467057"/>
          </a:xfrm>
          <a:prstGeom prst="rect">
            <a:avLst/>
          </a:prstGeom>
          <a:noFill/>
        </p:spPr>
        <p:txBody>
          <a:bodyPr wrap="square" rtlCol="0">
            <a:spAutoFit/>
          </a:bodyPr>
          <a:lstStyle/>
          <a:p>
            <a:pPr marL="457200" indent="-457200" algn="l">
              <a:lnSpc>
                <a:spcPct val="150000"/>
              </a:lnSpc>
              <a:buFont typeface="Arial" panose="020B0604020202020204" pitchFamily="34" charset="0"/>
              <a:buChar char="•"/>
            </a:pPr>
            <a:r>
              <a:rPr lang="en-US" sz="2400" b="1" dirty="0">
                <a:solidFill>
                  <a:schemeClr val="accent1">
                    <a:lumMod val="75000"/>
                  </a:schemeClr>
                </a:solidFill>
                <a:latin typeface="Calibri" panose="020F0502020204030204" pitchFamily="34" charset="0"/>
                <a:ea typeface="Calibri" panose="020F0502020204030204" pitchFamily="34" charset="0"/>
              </a:rPr>
              <a:t>Suicide prevention national outreach programs</a:t>
            </a:r>
          </a:p>
          <a:p>
            <a:pPr marL="457200" indent="-457200" algn="l">
              <a:lnSpc>
                <a:spcPct val="150000"/>
              </a:lnSpc>
              <a:buFont typeface="Arial" panose="020B0604020202020204" pitchFamily="34" charset="0"/>
              <a:buChar char="•"/>
            </a:pPr>
            <a:r>
              <a:rPr lang="en-US" sz="2400" b="1" dirty="0">
                <a:solidFill>
                  <a:schemeClr val="accent1">
                    <a:lumMod val="75000"/>
                  </a:schemeClr>
                </a:solidFill>
                <a:effectLst/>
                <a:latin typeface="Calibri" panose="020F0502020204030204" pitchFamily="34" charset="0"/>
                <a:ea typeface="Calibri" panose="020F0502020204030204" pitchFamily="34" charset="0"/>
              </a:rPr>
              <a:t>Opioid and pain care evidence-based practices (EBPs)</a:t>
            </a:r>
          </a:p>
          <a:p>
            <a:pPr marL="457200" indent="-457200" algn="l">
              <a:lnSpc>
                <a:spcPct val="150000"/>
              </a:lnSpc>
              <a:buFont typeface="Arial" panose="020B0604020202020204" pitchFamily="34" charset="0"/>
              <a:buChar char="•"/>
            </a:pPr>
            <a:r>
              <a:rPr lang="en-US" sz="2400" b="1" dirty="0">
                <a:solidFill>
                  <a:schemeClr val="accent1">
                    <a:lumMod val="75000"/>
                  </a:schemeClr>
                </a:solidFill>
                <a:effectLst/>
                <a:latin typeface="Calibri" panose="020F0502020204030204" pitchFamily="34" charset="0"/>
                <a:ea typeface="Calibri" panose="020F0502020204030204" pitchFamily="34" charset="0"/>
              </a:rPr>
              <a:t>Medical home model for at-risk Veterans (patient-aligned care teams)</a:t>
            </a:r>
          </a:p>
          <a:p>
            <a:pPr marL="457200" indent="-457200" algn="l">
              <a:lnSpc>
                <a:spcPct val="150000"/>
              </a:lnSpc>
              <a:buFont typeface="Arial" panose="020B0604020202020204" pitchFamily="34" charset="0"/>
              <a:buChar char="•"/>
            </a:pPr>
            <a:r>
              <a:rPr lang="en-US" sz="2400" b="1" dirty="0">
                <a:solidFill>
                  <a:schemeClr val="accent1">
                    <a:lumMod val="75000"/>
                  </a:schemeClr>
                </a:solidFill>
                <a:latin typeface="Calibri" panose="020F0502020204030204" pitchFamily="34" charset="0"/>
                <a:ea typeface="Calibri" panose="020F0502020204030204" pitchFamily="34" charset="0"/>
              </a:rPr>
              <a:t>National h</a:t>
            </a:r>
            <a:r>
              <a:rPr lang="en-US" sz="2400" b="1" dirty="0">
                <a:solidFill>
                  <a:schemeClr val="accent1">
                    <a:lumMod val="75000"/>
                  </a:schemeClr>
                </a:solidFill>
                <a:effectLst/>
                <a:latin typeface="Calibri" panose="020F0502020204030204" pitchFamily="34" charset="0"/>
                <a:ea typeface="Calibri" panose="020F0502020204030204" pitchFamily="34" charset="0"/>
              </a:rPr>
              <a:t>ealth equity dashboard</a:t>
            </a:r>
          </a:p>
          <a:p>
            <a:pPr marL="457200" indent="-457200" algn="l">
              <a:lnSpc>
                <a:spcPct val="150000"/>
              </a:lnSpc>
              <a:buFont typeface="Arial" panose="020B0604020202020204" pitchFamily="34" charset="0"/>
              <a:buChar char="•"/>
            </a:pPr>
            <a:r>
              <a:rPr lang="en-US" sz="2400" b="1" dirty="0">
                <a:solidFill>
                  <a:schemeClr val="accent1">
                    <a:lumMod val="75000"/>
                  </a:schemeClr>
                </a:solidFill>
                <a:effectLst/>
                <a:latin typeface="Calibri" panose="020F0502020204030204" pitchFamily="34" charset="0"/>
                <a:ea typeface="Calibri" panose="020F0502020204030204" pitchFamily="34" charset="0"/>
              </a:rPr>
              <a:t>Antibiot</a:t>
            </a:r>
            <a:r>
              <a:rPr lang="en-US" sz="2400" b="1" dirty="0">
                <a:solidFill>
                  <a:schemeClr val="accent1">
                    <a:lumMod val="75000"/>
                  </a:schemeClr>
                </a:solidFill>
                <a:latin typeface="Calibri" panose="020F0502020204030204" pitchFamily="34" charset="0"/>
                <a:ea typeface="Calibri" panose="020F0502020204030204" pitchFamily="34" charset="0"/>
              </a:rPr>
              <a:t>ic stewardship</a:t>
            </a:r>
          </a:p>
          <a:p>
            <a:pPr marL="457200" indent="-457200" algn="l">
              <a:lnSpc>
                <a:spcPct val="150000"/>
              </a:lnSpc>
              <a:buFont typeface="Arial" panose="020B0604020202020204" pitchFamily="34" charset="0"/>
              <a:buChar char="•"/>
            </a:pPr>
            <a:r>
              <a:rPr lang="en-US" sz="2400" b="1" dirty="0">
                <a:solidFill>
                  <a:schemeClr val="accent1">
                    <a:lumMod val="75000"/>
                  </a:schemeClr>
                </a:solidFill>
                <a:latin typeface="Calibri" panose="020F0502020204030204" pitchFamily="34" charset="0"/>
                <a:ea typeface="Calibri" panose="020F0502020204030204" pitchFamily="34" charset="0"/>
              </a:rPr>
              <a:t>Veteran functioning and long-term care</a:t>
            </a:r>
          </a:p>
          <a:p>
            <a:pPr marL="457200" indent="-457200" algn="l">
              <a:lnSpc>
                <a:spcPct val="150000"/>
              </a:lnSpc>
              <a:buFont typeface="Arial" panose="020B0604020202020204" pitchFamily="34" charset="0"/>
              <a:buChar char="•"/>
            </a:pPr>
            <a:r>
              <a:rPr lang="en-US" sz="2400" b="1" dirty="0">
                <a:solidFill>
                  <a:schemeClr val="accent1">
                    <a:lumMod val="75000"/>
                  </a:schemeClr>
                </a:solidFill>
                <a:latin typeface="Calibri" panose="020F0502020204030204" pitchFamily="34" charset="0"/>
                <a:ea typeface="Calibri" panose="020F0502020204030204" pitchFamily="34" charset="0"/>
              </a:rPr>
              <a:t>Optimizing surgical care</a:t>
            </a:r>
          </a:p>
          <a:p>
            <a:pPr marL="457200" indent="-457200" algn="l">
              <a:lnSpc>
                <a:spcPct val="150000"/>
              </a:lnSpc>
              <a:buFont typeface="Arial" panose="020B0604020202020204" pitchFamily="34" charset="0"/>
              <a:buChar char="•"/>
            </a:pPr>
            <a:r>
              <a:rPr lang="en-US" sz="2400" b="1" dirty="0">
                <a:solidFill>
                  <a:schemeClr val="accent1">
                    <a:lumMod val="75000"/>
                  </a:schemeClr>
                </a:solidFill>
                <a:latin typeface="Calibri" panose="020F0502020204030204" pitchFamily="34" charset="0"/>
                <a:ea typeface="Calibri" panose="020F0502020204030204" pitchFamily="34" charset="0"/>
              </a:rPr>
              <a:t>Innovation</a:t>
            </a:r>
            <a:endParaRPr lang="en-US" sz="2800" b="1" dirty="0">
              <a:solidFill>
                <a:schemeClr val="accent1">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5295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7A2D6-DD4E-838E-8540-356BBBCEC4D4}"/>
              </a:ext>
            </a:extLst>
          </p:cNvPr>
          <p:cNvSpPr>
            <a:spLocks noGrp="1"/>
          </p:cNvSpPr>
          <p:nvPr>
            <p:ph type="sldNum" sz="quarter" idx="12"/>
          </p:nvPr>
        </p:nvSpPr>
        <p:spPr/>
        <p:txBody>
          <a:bodyPr/>
          <a:lstStyle/>
          <a:p>
            <a:fld id="{FBB93BEC-F996-4DE6-8713-A3BAFBDAE062}" type="slidenum">
              <a:rPr lang="en-US" smtClean="0"/>
              <a:t>47</a:t>
            </a:fld>
            <a:endParaRPr lang="en-US" dirty="0"/>
          </a:p>
        </p:txBody>
      </p:sp>
      <p:sp>
        <p:nvSpPr>
          <p:cNvPr id="3" name="TextBox 2">
            <a:extLst>
              <a:ext uri="{FF2B5EF4-FFF2-40B4-BE49-F238E27FC236}">
                <a16:creationId xmlns:a16="http://schemas.microsoft.com/office/drawing/2014/main" id="{3147BD12-63CF-7921-74D7-9547BA77220B}"/>
              </a:ext>
            </a:extLst>
          </p:cNvPr>
          <p:cNvSpPr txBox="1"/>
          <p:nvPr/>
        </p:nvSpPr>
        <p:spPr>
          <a:xfrm>
            <a:off x="482600" y="136525"/>
            <a:ext cx="11226800" cy="923330"/>
          </a:xfrm>
          <a:prstGeom prst="rect">
            <a:avLst/>
          </a:prstGeom>
          <a:noFill/>
        </p:spPr>
        <p:txBody>
          <a:bodyPr wrap="square" rtlCol="0">
            <a:spAutoFit/>
          </a:bodyPr>
          <a:lstStyle/>
          <a:p>
            <a:pPr algn="ctr"/>
            <a:r>
              <a:rPr lang="en-US" sz="3600" b="1" dirty="0">
                <a:solidFill>
                  <a:schemeClr val="bg1"/>
                </a:solidFill>
              </a:rPr>
              <a:t>Examples of Recent Impacts</a:t>
            </a:r>
            <a:endParaRPr lang="en-US" sz="3600" dirty="0">
              <a:solidFill>
                <a:schemeClr val="bg1"/>
              </a:solidFill>
            </a:endParaRPr>
          </a:p>
          <a:p>
            <a:pPr algn="ctr"/>
            <a:endParaRPr lang="en-US" dirty="0"/>
          </a:p>
        </p:txBody>
      </p:sp>
      <p:sp>
        <p:nvSpPr>
          <p:cNvPr id="4" name="TextBox 3">
            <a:extLst>
              <a:ext uri="{FF2B5EF4-FFF2-40B4-BE49-F238E27FC236}">
                <a16:creationId xmlns:a16="http://schemas.microsoft.com/office/drawing/2014/main" id="{B1D80998-9836-23D6-4E5A-E0A88B8E9D8B}"/>
              </a:ext>
            </a:extLst>
          </p:cNvPr>
          <p:cNvSpPr txBox="1"/>
          <p:nvPr/>
        </p:nvSpPr>
        <p:spPr>
          <a:xfrm>
            <a:off x="422532" y="920621"/>
            <a:ext cx="11346936" cy="5016758"/>
          </a:xfrm>
          <a:prstGeom prst="rect">
            <a:avLst/>
          </a:prstGeom>
          <a:noFill/>
        </p:spPr>
        <p:txBody>
          <a:bodyPr wrap="square" rtlCol="0">
            <a:spAutoFit/>
          </a:bodyPr>
          <a:lstStyle/>
          <a:p>
            <a:pPr algn="l"/>
            <a:r>
              <a:rPr lang="en-US" sz="2800" b="1" dirty="0">
                <a:solidFill>
                  <a:schemeClr val="accent1">
                    <a:lumMod val="75000"/>
                  </a:schemeClr>
                </a:solidFill>
                <a:effectLst/>
                <a:latin typeface="Calibri" panose="020F0502020204030204" pitchFamily="34" charset="0"/>
                <a:ea typeface="Calibri" panose="020F0502020204030204" pitchFamily="34" charset="0"/>
              </a:rPr>
              <a:t>Suicide prevention</a:t>
            </a:r>
          </a:p>
          <a:p>
            <a:pPr marL="914400" lvl="1" indent="-4572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Caring Contacts sends messages to Veterans at high risk of suicide </a:t>
            </a:r>
            <a:r>
              <a:rPr lang="en-US" sz="2400" dirty="0">
                <a:effectLst/>
                <a:latin typeface="Calibri" panose="020F0502020204030204" pitchFamily="34" charset="0"/>
                <a:ea typeface="Calibri" panose="020F0502020204030204" pitchFamily="34" charset="0"/>
                <a:sym typeface="Wingdings" panose="05000000000000000000" pitchFamily="2" charset="2"/>
              </a:rPr>
              <a:t> </a:t>
            </a:r>
            <a:r>
              <a:rPr lang="en-US" sz="2400" b="1" dirty="0">
                <a:effectLst/>
                <a:latin typeface="Calibri" panose="020F0502020204030204" pitchFamily="34" charset="0"/>
                <a:ea typeface="Calibri" panose="020F0502020204030204" pitchFamily="34" charset="0"/>
              </a:rPr>
              <a:t>implemented in over 22 VA sites</a:t>
            </a:r>
          </a:p>
          <a:p>
            <a:pPr marL="914400" lvl="1" indent="-457200" algn="l">
              <a:buFont typeface="Arial" panose="020B0604020202020204" pitchFamily="34" charset="0"/>
              <a:buChar char="•"/>
            </a:pPr>
            <a:r>
              <a:rPr lang="en-US" sz="2400" dirty="0">
                <a:latin typeface="Calibri" panose="020F0502020204030204" pitchFamily="34" charset="0"/>
                <a:ea typeface="Calibri" panose="020F0502020204030204" pitchFamily="34" charset="0"/>
              </a:rPr>
              <a:t>Caring letters reached </a:t>
            </a:r>
            <a:r>
              <a:rPr lang="en-US" sz="2400" b="1" dirty="0">
                <a:latin typeface="Calibri" panose="020F0502020204030204" pitchFamily="34" charset="0"/>
                <a:ea typeface="Calibri" panose="020F0502020204030204" pitchFamily="34" charset="0"/>
              </a:rPr>
              <a:t>over 200,000 Veterans</a:t>
            </a:r>
            <a:endParaRPr lang="en-US" sz="2400" dirty="0">
              <a:effectLst/>
              <a:latin typeface="Calibri" panose="020F0502020204030204" pitchFamily="34" charset="0"/>
              <a:ea typeface="Calibri" panose="020F0502020204030204" pitchFamily="34" charset="0"/>
            </a:endParaRPr>
          </a:p>
          <a:p>
            <a:pPr marL="914400" lvl="1" indent="-457200" algn="l">
              <a:buFont typeface="Arial" panose="020B0604020202020204" pitchFamily="34" charset="0"/>
              <a:buChar char="•"/>
            </a:pPr>
            <a:r>
              <a:rPr lang="en-US" sz="2400" dirty="0">
                <a:latin typeface="Calibri" panose="020F0502020204030204" pitchFamily="34" charset="0"/>
                <a:ea typeface="Calibri" panose="020F0502020204030204" pitchFamily="34" charset="0"/>
              </a:rPr>
              <a:t>QUERI national evaluation for </a:t>
            </a:r>
            <a:r>
              <a:rPr lang="en-US" sz="2400" b="1" dirty="0">
                <a:latin typeface="Calibri" panose="020F0502020204030204" pitchFamily="34" charset="0"/>
                <a:ea typeface="Calibri" panose="020F0502020204030204" pitchFamily="34" charset="0"/>
              </a:rPr>
              <a:t>Transitioning Servicemembers</a:t>
            </a:r>
          </a:p>
          <a:p>
            <a:pPr lvl="1" algn="l"/>
            <a:endParaRPr lang="en-US" sz="2400" b="1" dirty="0">
              <a:effectLst/>
              <a:latin typeface="Calibri" panose="020F0502020204030204" pitchFamily="34" charset="0"/>
              <a:ea typeface="Calibri" panose="020F0502020204030204" pitchFamily="34" charset="0"/>
            </a:endParaRPr>
          </a:p>
          <a:p>
            <a:pPr algn="l"/>
            <a:r>
              <a:rPr lang="en-US" sz="2800" b="1" dirty="0">
                <a:solidFill>
                  <a:schemeClr val="accent1">
                    <a:lumMod val="75000"/>
                  </a:schemeClr>
                </a:solidFill>
                <a:effectLst/>
                <a:latin typeface="Calibri" panose="020F0502020204030204" pitchFamily="34" charset="0"/>
                <a:ea typeface="Calibri" panose="020F0502020204030204" pitchFamily="34" charset="0"/>
              </a:rPr>
              <a:t>National rollout of guideline-based opioid use prescribing </a:t>
            </a:r>
          </a:p>
          <a:p>
            <a:pPr marL="914400" lvl="1" indent="-457200" algn="l">
              <a:buFont typeface="Arial" panose="020B0604020202020204" pitchFamily="34" charset="0"/>
              <a:buChar char="•"/>
            </a:pPr>
            <a:r>
              <a:rPr lang="en-US" sz="2400" dirty="0">
                <a:effectLst/>
                <a:latin typeface="Calibri "/>
                <a:ea typeface="Calibri" panose="020F0502020204030204" pitchFamily="34" charset="0"/>
              </a:rPr>
              <a:t>Stepped Care for Opioid Use Disorder Train the Trainer (SCOUTT): &gt;</a:t>
            </a:r>
            <a:r>
              <a:rPr lang="en-US" sz="2400" b="1" dirty="0"/>
              <a:t>200% increase </a:t>
            </a:r>
            <a:r>
              <a:rPr lang="en-US" sz="2400" dirty="0"/>
              <a:t>in patients with OUD receiving evidence-based treatment</a:t>
            </a:r>
          </a:p>
          <a:p>
            <a:pPr marL="914400" lvl="1" indent="-457200" algn="l">
              <a:buFont typeface="Arial" panose="020B0604020202020204" pitchFamily="34" charset="0"/>
              <a:buChar char="•"/>
            </a:pPr>
            <a:r>
              <a:rPr lang="en-US" sz="2400" b="0" i="0" dirty="0">
                <a:effectLst/>
                <a:latin typeface="Calibri "/>
              </a:rPr>
              <a:t>Stratification Tool for Opioid Risk Mitigation (STORM) medication safety dashboard </a:t>
            </a:r>
            <a:r>
              <a:rPr lang="en-US" sz="2400" dirty="0">
                <a:latin typeface="Calibri "/>
              </a:rPr>
              <a:t>resulted in over </a:t>
            </a:r>
            <a:r>
              <a:rPr lang="en-US" sz="2400" b="1" i="0" dirty="0">
                <a:effectLst/>
                <a:latin typeface="Calibri "/>
              </a:rPr>
              <a:t>20% reduction in mortality from opioid use disorder</a:t>
            </a:r>
          </a:p>
          <a:p>
            <a:pPr marL="914400" lvl="1" indent="-457200" algn="l">
              <a:buFont typeface="Arial" panose="020B0604020202020204" pitchFamily="34" charset="0"/>
              <a:buChar char="•"/>
            </a:pPr>
            <a:r>
              <a:rPr lang="en-US" sz="2400" dirty="0">
                <a:effectLst/>
                <a:latin typeface="Calibri "/>
                <a:ea typeface="Calibri" panose="020F0502020204030204" pitchFamily="34" charset="0"/>
              </a:rPr>
              <a:t>Consortium to Disseminate and Understand Implementation of Pain &amp; Opioid Use Disorder Treatment (CONDUIT): </a:t>
            </a:r>
            <a:r>
              <a:rPr lang="en-US" sz="2400" b="1" dirty="0">
                <a:effectLst/>
                <a:latin typeface="Calibri "/>
                <a:ea typeface="Calibri" panose="020F0502020204030204" pitchFamily="34" charset="0"/>
              </a:rPr>
              <a:t>7 EBPs for pain </a:t>
            </a:r>
            <a:r>
              <a:rPr lang="en-US" sz="2400" dirty="0">
                <a:effectLst/>
                <a:latin typeface="Calibri "/>
                <a:ea typeface="Calibri" panose="020F0502020204030204" pitchFamily="34" charset="0"/>
              </a:rPr>
              <a:t>implemented in &gt;60 sites</a:t>
            </a:r>
            <a:endParaRPr lang="en-US" dirty="0"/>
          </a:p>
        </p:txBody>
      </p:sp>
    </p:spTree>
    <p:extLst>
      <p:ext uri="{BB962C8B-B14F-4D97-AF65-F5344CB8AC3E}">
        <p14:creationId xmlns:p14="http://schemas.microsoft.com/office/powerpoint/2010/main" val="1497169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829C78-E096-B304-CB02-6EC6DE6ACEC0}"/>
              </a:ext>
            </a:extLst>
          </p:cNvPr>
          <p:cNvSpPr>
            <a:spLocks noGrp="1"/>
          </p:cNvSpPr>
          <p:nvPr>
            <p:ph type="sldNum" sz="quarter" idx="12"/>
          </p:nvPr>
        </p:nvSpPr>
        <p:spPr/>
        <p:txBody>
          <a:bodyPr/>
          <a:lstStyle/>
          <a:p>
            <a:fld id="{FBB93BEC-F996-4DE6-8713-A3BAFBDAE062}" type="slidenum">
              <a:rPr lang="en-US" smtClean="0"/>
              <a:t>48</a:t>
            </a:fld>
            <a:endParaRPr lang="en-US" dirty="0"/>
          </a:p>
        </p:txBody>
      </p:sp>
      <p:sp>
        <p:nvSpPr>
          <p:cNvPr id="5" name="TextBox 4">
            <a:extLst>
              <a:ext uri="{FF2B5EF4-FFF2-40B4-BE49-F238E27FC236}">
                <a16:creationId xmlns:a16="http://schemas.microsoft.com/office/drawing/2014/main" id="{4EEB7742-AE9E-734C-EDB9-5614F0C6C1BC}"/>
              </a:ext>
            </a:extLst>
          </p:cNvPr>
          <p:cNvSpPr txBox="1"/>
          <p:nvPr/>
        </p:nvSpPr>
        <p:spPr>
          <a:xfrm>
            <a:off x="610973" y="136525"/>
            <a:ext cx="10970054" cy="923330"/>
          </a:xfrm>
          <a:prstGeom prst="rect">
            <a:avLst/>
          </a:prstGeom>
          <a:noFill/>
        </p:spPr>
        <p:txBody>
          <a:bodyPr wrap="square" rtlCol="0">
            <a:spAutoFit/>
          </a:bodyPr>
          <a:lstStyle/>
          <a:p>
            <a:pPr algn="ctr"/>
            <a:r>
              <a:rPr lang="en-US" sz="3600" b="1" dirty="0">
                <a:solidFill>
                  <a:schemeClr val="bg1"/>
                </a:solidFill>
              </a:rPr>
              <a:t>Examples of Recent Impacts </a:t>
            </a:r>
            <a:r>
              <a:rPr lang="en-US" sz="2800" b="1" dirty="0">
                <a:solidFill>
                  <a:schemeClr val="bg1"/>
                </a:solidFill>
              </a:rPr>
              <a:t>(</a:t>
            </a:r>
            <a:r>
              <a:rPr lang="en-US" sz="2800" i="1" dirty="0">
                <a:solidFill>
                  <a:schemeClr val="bg1"/>
                </a:solidFill>
              </a:rPr>
              <a:t>cont’d</a:t>
            </a:r>
            <a:r>
              <a:rPr lang="en-US" sz="2800" b="1" dirty="0">
                <a:solidFill>
                  <a:schemeClr val="bg1"/>
                </a:solidFill>
              </a:rPr>
              <a:t>)</a:t>
            </a:r>
            <a:endParaRPr lang="en-US" sz="2800" dirty="0">
              <a:solidFill>
                <a:schemeClr val="bg1"/>
              </a:solidFill>
            </a:endParaRPr>
          </a:p>
          <a:p>
            <a:endParaRPr lang="en-US" dirty="0"/>
          </a:p>
        </p:txBody>
      </p:sp>
      <p:sp>
        <p:nvSpPr>
          <p:cNvPr id="7" name="TextBox 6">
            <a:extLst>
              <a:ext uri="{FF2B5EF4-FFF2-40B4-BE49-F238E27FC236}">
                <a16:creationId xmlns:a16="http://schemas.microsoft.com/office/drawing/2014/main" id="{D72D94A2-D874-7A90-28A4-B3D62A1EA14A}"/>
              </a:ext>
            </a:extLst>
          </p:cNvPr>
          <p:cNvSpPr txBox="1"/>
          <p:nvPr/>
        </p:nvSpPr>
        <p:spPr>
          <a:xfrm>
            <a:off x="383746" y="1313067"/>
            <a:ext cx="11343503" cy="3385542"/>
          </a:xfrm>
          <a:prstGeom prst="rect">
            <a:avLst/>
          </a:prstGeom>
          <a:noFill/>
        </p:spPr>
        <p:txBody>
          <a:bodyPr wrap="square">
            <a:spAutoFit/>
          </a:bodyPr>
          <a:lstStyle/>
          <a:p>
            <a:pPr algn="l"/>
            <a:r>
              <a:rPr lang="en-US" sz="2600" b="1" dirty="0">
                <a:solidFill>
                  <a:schemeClr val="accent1">
                    <a:lumMod val="75000"/>
                  </a:schemeClr>
                </a:solidFill>
                <a:latin typeface="Calibri" panose="020F0502020204030204" pitchFamily="34" charset="0"/>
                <a:ea typeface="Calibri" panose="020F0502020204030204" pitchFamily="34" charset="0"/>
              </a:rPr>
              <a:t>Patient-aligned Care Teams Tailored for Homeless Veterans (H-PACT)</a:t>
            </a:r>
          </a:p>
          <a:p>
            <a:pPr marL="914400" lvl="1" indent="-4572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Enrolled Veterans had fewer VA and non-VA hospitalizations</a:t>
            </a:r>
          </a:p>
          <a:p>
            <a:pPr marL="914400" lvl="1" indent="-457200" algn="l">
              <a:buFont typeface="Arial" panose="020B0604020202020204" pitchFamily="34" charset="0"/>
              <a:buChar char="•"/>
            </a:pPr>
            <a:endParaRPr lang="en-US" sz="1900" dirty="0">
              <a:effectLst/>
              <a:latin typeface="Calibri" panose="020F0502020204030204" pitchFamily="34" charset="0"/>
              <a:ea typeface="Calibri" panose="020F0502020204030204" pitchFamily="34" charset="0"/>
            </a:endParaRPr>
          </a:p>
          <a:p>
            <a:pPr algn="l"/>
            <a:r>
              <a:rPr lang="en-US" sz="2600" b="1" dirty="0">
                <a:solidFill>
                  <a:schemeClr val="accent1">
                    <a:lumMod val="75000"/>
                  </a:schemeClr>
                </a:solidFill>
                <a:effectLst/>
                <a:latin typeface="Calibri" panose="020F0502020204030204" pitchFamily="34" charset="0"/>
                <a:ea typeface="Calibri" panose="020F0502020204030204" pitchFamily="34" charset="0"/>
              </a:rPr>
              <a:t>Health Equity Dashboard</a:t>
            </a:r>
          </a:p>
          <a:p>
            <a:pPr marL="914400" lvl="1" indent="-4572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The VHA Primary Care Equity Dashboard has nearly 1,000 users at 119 VAMCs</a:t>
            </a:r>
          </a:p>
          <a:p>
            <a:pPr marL="914400" lvl="1" indent="-457200" algn="l">
              <a:buFont typeface="Arial" panose="020B0604020202020204" pitchFamily="34" charset="0"/>
              <a:buChar char="•"/>
            </a:pPr>
            <a:endParaRPr lang="en-US" sz="2100" dirty="0">
              <a:latin typeface="Calibri" panose="020F0502020204030204" pitchFamily="34" charset="0"/>
              <a:ea typeface="Calibri" panose="020F0502020204030204" pitchFamily="34" charset="0"/>
            </a:endParaRPr>
          </a:p>
          <a:p>
            <a:pPr algn="l"/>
            <a:r>
              <a:rPr lang="en-US" sz="2600" b="1" dirty="0">
                <a:solidFill>
                  <a:schemeClr val="accent1">
                    <a:lumMod val="75000"/>
                  </a:schemeClr>
                </a:solidFill>
                <a:effectLst/>
                <a:latin typeface="Calibri" panose="020F0502020204030204" pitchFamily="34" charset="0"/>
                <a:ea typeface="Calibri" panose="020F0502020204030204" pitchFamily="34" charset="0"/>
              </a:rPr>
              <a:t>Antibiotic Stewardship: Spread of Best Practices</a:t>
            </a:r>
          </a:p>
          <a:p>
            <a:pPr marL="914400" lvl="1" indent="-457200" algn="l">
              <a:buFont typeface="Arial" panose="020B0604020202020204" pitchFamily="34" charset="0"/>
              <a:buChar char="•"/>
            </a:pPr>
            <a:r>
              <a:rPr lang="en-US" sz="2400" dirty="0">
                <a:latin typeface="Calibri" panose="020F0502020204030204" pitchFamily="34" charset="0"/>
                <a:ea typeface="Calibri" panose="020F0502020204030204" pitchFamily="34" charset="0"/>
              </a:rPr>
              <a:t>HSR has funded more than a dozen studies on curbing antibiotic over-prescribing, one study resulted in more than </a:t>
            </a:r>
            <a:r>
              <a:rPr lang="en-US" sz="2400" b="1" dirty="0">
                <a:latin typeface="Calibri" panose="020F0502020204030204" pitchFamily="34" charset="0"/>
                <a:ea typeface="Calibri" panose="020F0502020204030204" pitchFamily="34" charset="0"/>
              </a:rPr>
              <a:t>8,000 fewer days of antibiotics</a:t>
            </a:r>
            <a:endParaRPr lang="en-US"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64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B505-63F5-7AFF-6359-391FE915413F}"/>
              </a:ext>
            </a:extLst>
          </p:cNvPr>
          <p:cNvSpPr>
            <a:spLocks noGrp="1"/>
          </p:cNvSpPr>
          <p:nvPr>
            <p:ph type="title"/>
          </p:nvPr>
        </p:nvSpPr>
        <p:spPr/>
        <p:txBody>
          <a:bodyPr/>
          <a:lstStyle/>
          <a:p>
            <a:pPr algn="ctr"/>
            <a:r>
              <a:rPr lang="en-US" sz="3600" dirty="0">
                <a:solidFill>
                  <a:schemeClr val="bg1"/>
                </a:solidFill>
                <a:latin typeface="+mn-lt"/>
              </a:rPr>
              <a:t>Diffusion of Excellence and HSR/QUERI Partnership Impacts</a:t>
            </a:r>
          </a:p>
        </p:txBody>
      </p:sp>
      <p:sp>
        <p:nvSpPr>
          <p:cNvPr id="4" name="TextBox 6">
            <a:extLst>
              <a:ext uri="{FF2B5EF4-FFF2-40B4-BE49-F238E27FC236}">
                <a16:creationId xmlns:a16="http://schemas.microsoft.com/office/drawing/2014/main" id="{C910BE28-0897-92E7-73A8-5D796D3748FD}"/>
              </a:ext>
            </a:extLst>
          </p:cNvPr>
          <p:cNvSpPr txBox="1">
            <a:spLocks noChangeArrowheads="1"/>
          </p:cNvSpPr>
          <p:nvPr/>
        </p:nvSpPr>
        <p:spPr bwMode="auto">
          <a:xfrm>
            <a:off x="241522" y="1166973"/>
            <a:ext cx="6683260" cy="583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800" dirty="0">
              <a:solidFill>
                <a:srgbClr val="164272"/>
              </a:solidFill>
              <a:latin typeface="Arial" panose="020B0604020202020204" pitchFamily="34" charset="0"/>
              <a:cs typeface="Arial" panose="020B0604020202020204" pitchFamily="34" charset="0"/>
            </a:endParaRPr>
          </a:p>
          <a:p>
            <a:pPr eaLnBrk="1" hangingPunct="1">
              <a:spcBef>
                <a:spcPct val="0"/>
              </a:spcBef>
            </a:pPr>
            <a:r>
              <a:rPr lang="en-US" altLang="en-US" sz="2000" dirty="0">
                <a:latin typeface="Arial" panose="020B0604020202020204" pitchFamily="34" charset="0"/>
                <a:cs typeface="Arial" panose="020B0604020202020204" pitchFamily="34" charset="0"/>
              </a:rPr>
              <a:t>6-year partnership to scale-up, spread, and sustain evidence-informed practices, e.g., support for 6 National Diffusion Practices:</a:t>
            </a:r>
          </a:p>
          <a:p>
            <a:pPr lvl="1" eaLnBrk="1" hangingPunct="1">
              <a:spcBef>
                <a:spcPct val="0"/>
              </a:spcBef>
            </a:pPr>
            <a:r>
              <a:rPr lang="en-US" altLang="en-US" sz="1800" b="1" dirty="0">
                <a:latin typeface="Arial" panose="020B0604020202020204" pitchFamily="34" charset="0"/>
                <a:cs typeface="Arial" panose="020B0604020202020204" pitchFamily="34" charset="0"/>
              </a:rPr>
              <a:t>TeleWound: </a:t>
            </a:r>
            <a:r>
              <a:rPr lang="en-US" altLang="en-US" sz="1800" dirty="0">
                <a:latin typeface="Arial" panose="020B0604020202020204" pitchFamily="34" charset="0"/>
                <a:cs typeface="Arial" panose="020B0604020202020204" pitchFamily="34" charset="0"/>
              </a:rPr>
              <a:t>Veterans saved an average of 303 miles in travel with a cost savings of $170</a:t>
            </a:r>
          </a:p>
          <a:p>
            <a:pPr lvl="1" eaLnBrk="1" hangingPunct="1">
              <a:spcBef>
                <a:spcPct val="0"/>
              </a:spcBef>
            </a:pPr>
            <a:r>
              <a:rPr lang="en-US" altLang="en-US" sz="1800" b="1" dirty="0">
                <a:latin typeface="Arial" panose="020B0604020202020204" pitchFamily="34" charset="0"/>
                <a:cs typeface="Arial" panose="020B0604020202020204" pitchFamily="34" charset="0"/>
              </a:rPr>
              <a:t>FLOW3</a:t>
            </a:r>
            <a:r>
              <a:rPr lang="en-US" altLang="en-US" sz="1800" dirty="0">
                <a:latin typeface="Arial" panose="020B0604020202020204" pitchFamily="34" charset="0"/>
                <a:cs typeface="Arial" panose="020B0604020202020204" pitchFamily="34" charset="0"/>
              </a:rPr>
              <a:t>: 157 facilities; 30,000 complete prostheses or socket replacements for 17,621 Veterans</a:t>
            </a:r>
          </a:p>
          <a:p>
            <a:pPr lvl="1" eaLnBrk="1" hangingPunct="1">
              <a:spcBef>
                <a:spcPct val="0"/>
              </a:spcBef>
            </a:pPr>
            <a:r>
              <a:rPr lang="en-US" altLang="en-US" sz="1800" b="1" dirty="0">
                <a:latin typeface="Arial" panose="020B0604020202020204" pitchFamily="34" charset="0"/>
                <a:cs typeface="Arial" panose="020B0604020202020204" pitchFamily="34" charset="0"/>
              </a:rPr>
              <a:t>VIONE:</a:t>
            </a:r>
            <a:r>
              <a:rPr lang="en-US" altLang="en-US" sz="1800" dirty="0">
                <a:latin typeface="Arial" panose="020B0604020202020204" pitchFamily="34" charset="0"/>
                <a:cs typeface="Arial" panose="020B0604020202020204" pitchFamily="34" charset="0"/>
              </a:rPr>
              <a:t>133 facilities; 15,895 providers; 694,826 Veterans</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2000" dirty="0">
                <a:latin typeface="Arial" panose="020B0604020202020204" pitchFamily="34" charset="0"/>
                <a:cs typeface="Arial" panose="020B0604020202020204" pitchFamily="34" charset="0"/>
              </a:rPr>
              <a:t>Rigorous evaluation of the Diffusion of Excellence and development of products to enhance the program impact, e.g., QuickView, Wishlist</a:t>
            </a:r>
          </a:p>
          <a:p>
            <a:pPr lvl="1" eaLnBrk="1" hangingPunct="1">
              <a:spcBef>
                <a:spcPct val="0"/>
              </a:spcBef>
            </a:pPr>
            <a:r>
              <a:rPr lang="en-US" altLang="en-US" sz="1800" dirty="0">
                <a:latin typeface="Arial" panose="020B0604020202020204" pitchFamily="34" charset="0"/>
                <a:cs typeface="Arial" panose="020B0604020202020204" pitchFamily="34" charset="0"/>
              </a:rPr>
              <a:t>Shark Tank</a:t>
            </a:r>
            <a:r>
              <a:rPr lang="en-US" altLang="en-US" sz="1800" dirty="0">
                <a:latin typeface="Arial" panose="020B0604020202020204" pitchFamily="34" charset="0"/>
                <a:cs typeface="Arial" panose="020B0604020202020204" pitchFamily="34" charset="0"/>
                <a:sym typeface="Wingdings" panose="05000000000000000000" pitchFamily="2" charset="2"/>
              </a:rPr>
              <a:t> </a:t>
            </a:r>
            <a:r>
              <a:rPr lang="en-US" altLang="en-US" sz="1800" dirty="0">
                <a:latin typeface="Arial" panose="020B0604020202020204" pitchFamily="34" charset="0"/>
                <a:cs typeface="Arial" panose="020B0604020202020204" pitchFamily="34" charset="0"/>
              </a:rPr>
              <a:t>99% VHA parent health systems/facilities submitted 3,281 applications; </a:t>
            </a:r>
            <a:r>
              <a:rPr lang="en-US" altLang="en-US" sz="1800" b="1" dirty="0">
                <a:latin typeface="Arial" panose="020B0604020202020204" pitchFamily="34" charset="0"/>
                <a:cs typeface="Arial" panose="020B0604020202020204" pitchFamily="34" charset="0"/>
              </a:rPr>
              <a:t>88 Promising Practices: 1,440+ adoptions; 56% facilities sustaining </a:t>
            </a:r>
          </a:p>
          <a:p>
            <a:pPr lvl="1" eaLnBrk="1" hangingPunct="1">
              <a:spcBef>
                <a:spcPct val="0"/>
              </a:spcBef>
            </a:pPr>
            <a:endParaRPr lang="en-US" altLang="en-US" sz="1800" b="1" dirty="0">
              <a:solidFill>
                <a:srgbClr val="164272"/>
              </a:solidFill>
              <a:latin typeface="Arial" panose="020B0604020202020204" pitchFamily="34" charset="0"/>
              <a:cs typeface="Arial" panose="020B0604020202020204" pitchFamily="34" charset="0"/>
            </a:endParaRPr>
          </a:p>
          <a:p>
            <a:pPr eaLnBrk="1" hangingPunct="1">
              <a:spcBef>
                <a:spcPct val="0"/>
              </a:spcBef>
            </a:pPr>
            <a:endParaRPr lang="en-US" altLang="en-US" sz="2400" dirty="0">
              <a:solidFill>
                <a:srgbClr val="164272"/>
              </a:solidFill>
              <a:latin typeface="Arial" panose="020B0604020202020204" pitchFamily="34" charset="0"/>
              <a:cs typeface="Arial" panose="020B0604020202020204" pitchFamily="34" charset="0"/>
            </a:endParaRPr>
          </a:p>
          <a:p>
            <a:pPr eaLnBrk="1" hangingPunct="1">
              <a:spcBef>
                <a:spcPct val="0"/>
              </a:spcBef>
            </a:pPr>
            <a:endParaRPr lang="en-US" altLang="en-US" sz="1050" dirty="0">
              <a:solidFill>
                <a:srgbClr val="164272"/>
              </a:solidFill>
              <a:latin typeface="Arial" panose="020B0604020202020204" pitchFamily="34" charset="0"/>
              <a:cs typeface="Arial" panose="020B0604020202020204" pitchFamily="34" charset="0"/>
            </a:endParaRPr>
          </a:p>
          <a:p>
            <a:pPr eaLnBrk="1" hangingPunct="1">
              <a:spcBef>
                <a:spcPct val="0"/>
              </a:spcBef>
            </a:pPr>
            <a:endParaRPr lang="en-US" altLang="en-US" sz="1050" dirty="0">
              <a:solidFill>
                <a:srgbClr val="16427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C3E3094-DADA-102D-CF31-84F0A3A72B33}"/>
              </a:ext>
            </a:extLst>
          </p:cNvPr>
          <p:cNvPicPr>
            <a:picLocks noChangeAspect="1"/>
          </p:cNvPicPr>
          <p:nvPr/>
        </p:nvPicPr>
        <p:blipFill>
          <a:blip r:embed="rId2"/>
          <a:stretch>
            <a:fillRect/>
          </a:stretch>
        </p:blipFill>
        <p:spPr>
          <a:xfrm>
            <a:off x="6884193" y="2198669"/>
            <a:ext cx="4921726" cy="3195661"/>
          </a:xfrm>
          <a:prstGeom prst="rect">
            <a:avLst/>
          </a:prstGeom>
        </p:spPr>
      </p:pic>
      <p:sp>
        <p:nvSpPr>
          <p:cNvPr id="8" name="TextBox 7">
            <a:extLst>
              <a:ext uri="{FF2B5EF4-FFF2-40B4-BE49-F238E27FC236}">
                <a16:creationId xmlns:a16="http://schemas.microsoft.com/office/drawing/2014/main" id="{43A21EA0-F085-DE41-D7B9-11542D87E02F}"/>
              </a:ext>
            </a:extLst>
          </p:cNvPr>
          <p:cNvSpPr txBox="1"/>
          <p:nvPr/>
        </p:nvSpPr>
        <p:spPr>
          <a:xfrm>
            <a:off x="7119991" y="1574206"/>
            <a:ext cx="4304872" cy="400110"/>
          </a:xfrm>
          <a:prstGeom prst="rect">
            <a:avLst/>
          </a:prstGeom>
          <a:noFill/>
        </p:spPr>
        <p:txBody>
          <a:bodyPr wrap="square">
            <a:spAutoFit/>
          </a:bodyPr>
          <a:lstStyle/>
          <a:p>
            <a:pPr algn="ctr" eaLnBrk="1" hangingPunct="1">
              <a:spcBef>
                <a:spcPct val="0"/>
              </a:spcBef>
            </a:pPr>
            <a:r>
              <a:rPr lang="en-US" altLang="en-US" sz="2000" b="1" dirty="0">
                <a:solidFill>
                  <a:srgbClr val="164272"/>
                </a:solidFill>
                <a:latin typeface="Arial" panose="020B0604020202020204" pitchFamily="34" charset="0"/>
                <a:cs typeface="Arial" panose="020B0604020202020204" pitchFamily="34" charset="0"/>
              </a:rPr>
              <a:t>Diffusion Marketplace Impacts</a:t>
            </a:r>
          </a:p>
        </p:txBody>
      </p:sp>
    </p:spTree>
    <p:extLst>
      <p:ext uri="{BB962C8B-B14F-4D97-AF65-F5344CB8AC3E}">
        <p14:creationId xmlns:p14="http://schemas.microsoft.com/office/powerpoint/2010/main" val="14108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C753-EEDD-442F-BB00-71539A87DD8E}"/>
              </a:ext>
            </a:extLst>
          </p:cNvPr>
          <p:cNvSpPr>
            <a:spLocks noGrp="1"/>
          </p:cNvSpPr>
          <p:nvPr>
            <p:ph type="title"/>
          </p:nvPr>
        </p:nvSpPr>
        <p:spPr>
          <a:xfrm>
            <a:off x="1538067" y="186558"/>
            <a:ext cx="9115865" cy="480323"/>
          </a:xfrm>
        </p:spPr>
        <p:txBody>
          <a:bodyPr>
            <a:noAutofit/>
          </a:bodyPr>
          <a:lstStyle/>
          <a:p>
            <a:pPr algn="ctr"/>
            <a:r>
              <a:rPr lang="en-US" sz="4000" dirty="0">
                <a:latin typeface="+mn-lt"/>
              </a:rPr>
              <a:t>ORD Reorganization</a:t>
            </a:r>
          </a:p>
        </p:txBody>
      </p:sp>
      <p:sp>
        <p:nvSpPr>
          <p:cNvPr id="6" name="Content Placeholder 5">
            <a:extLst>
              <a:ext uri="{FF2B5EF4-FFF2-40B4-BE49-F238E27FC236}">
                <a16:creationId xmlns:a16="http://schemas.microsoft.com/office/drawing/2014/main" id="{041C0AC1-02B5-3859-7F49-46DA28FFCB88}"/>
              </a:ext>
            </a:extLst>
          </p:cNvPr>
          <p:cNvSpPr>
            <a:spLocks noGrp="1"/>
          </p:cNvSpPr>
          <p:nvPr>
            <p:ph idx="1"/>
          </p:nvPr>
        </p:nvSpPr>
        <p:spPr>
          <a:xfrm>
            <a:off x="374231" y="958981"/>
            <a:ext cx="11443536" cy="4351338"/>
          </a:xfrm>
        </p:spPr>
        <p:txBody>
          <a:bodyPr/>
          <a:lstStyle/>
          <a:p>
            <a:r>
              <a:rPr lang="en-US" dirty="0">
                <a:solidFill>
                  <a:srgbClr val="000000"/>
                </a:solidFill>
                <a:latin typeface="Calibri" panose="020F0502020204030204" pitchFamily="34" charset="0"/>
              </a:rPr>
              <a:t>More efficient use of resources to enable more impactful research investments (“big studies”, Veteran access to latest treatments)</a:t>
            </a:r>
          </a:p>
          <a:p>
            <a:pPr lvl="1"/>
            <a:r>
              <a:rPr lang="en-US" dirty="0">
                <a:solidFill>
                  <a:srgbClr val="000000"/>
                </a:solidFill>
                <a:latin typeface="Calibri" panose="020F0502020204030204" pitchFamily="34" charset="0"/>
              </a:rPr>
              <a:t>Centralized HR, IRB, IT/data analytics, and contracting support</a:t>
            </a:r>
          </a:p>
          <a:p>
            <a:pPr lvl="1"/>
            <a:r>
              <a:rPr kumimoji="0" lang="en-US"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Make it easier for external organizations to partner with VA research</a:t>
            </a:r>
          </a:p>
          <a:p>
            <a:r>
              <a:rPr kumimoji="0" lang="en-US" sz="2800" i="0" strike="noStrike" kern="1200" cap="none" spc="0" normalizeH="0" baseline="0" noProof="0" dirty="0">
                <a:ln>
                  <a:noFill/>
                </a:ln>
                <a:solidFill>
                  <a:srgbClr val="000000"/>
                </a:solidFill>
                <a:effectLst/>
                <a:uLnTx/>
                <a:uFillTx/>
                <a:latin typeface="Calibri" panose="020F0502020204030204" pitchFamily="34" charset="0"/>
                <a:ea typeface="+mn-ea"/>
                <a:cs typeface="+mn-cs"/>
              </a:rPr>
              <a:t>New organizational units: Strategy, Informatics, and Enterprise Optimization</a:t>
            </a:r>
          </a:p>
          <a:p>
            <a:r>
              <a:rPr lang="en-US" u="none" dirty="0">
                <a:solidFill>
                  <a:srgbClr val="000000"/>
                </a:solidFill>
                <a:latin typeface="Calibri" panose="020F0502020204030204" pitchFamily="34" charset="0"/>
              </a:rPr>
              <a:t>Funding more aligned with </a:t>
            </a:r>
            <a:r>
              <a:rPr lang="en-US" dirty="0">
                <a:solidFill>
                  <a:srgbClr val="000000"/>
                </a:solidFill>
                <a:latin typeface="Calibri" panose="020F0502020204030204" pitchFamily="34" charset="0"/>
              </a:rPr>
              <a:t>Congressional priorities, focus on requirements</a:t>
            </a:r>
          </a:p>
          <a:p>
            <a:pPr lvl="1"/>
            <a:r>
              <a:rPr lang="en-US" dirty="0"/>
              <a:t>Precision oncology/cancer clinical trials actively managed portfolio (AMP) (2022)</a:t>
            </a:r>
          </a:p>
          <a:p>
            <a:pPr lvl="1"/>
            <a:r>
              <a:rPr lang="en-US" dirty="0"/>
              <a:t>Pain and Opioid Management, Suicide Prevention, TBI AMPs (2023)</a:t>
            </a:r>
          </a:p>
          <a:p>
            <a:pPr lvl="1"/>
            <a:r>
              <a:rPr lang="en-US" dirty="0"/>
              <a:t>Health Systems Research (includes QUERI) broad portfolio-BP (2023)</a:t>
            </a:r>
          </a:p>
          <a:p>
            <a:pPr lvl="1"/>
            <a:r>
              <a:rPr lang="en-US" dirty="0"/>
              <a:t>Brain, Behavioral Health, and Mental Health BP (2024)</a:t>
            </a:r>
          </a:p>
          <a:p>
            <a:pPr lvl="1"/>
            <a:r>
              <a:rPr lang="en-US" sz="2000" dirty="0"/>
              <a:t>BPs: Medical Health &amp; Aging, Functional Rehabilitation, Emerging Infections, Military Exposures (2024)</a:t>
            </a:r>
          </a:p>
          <a:p>
            <a:r>
              <a:rPr lang="en-US" b="1" i="1" dirty="0">
                <a:solidFill>
                  <a:srgbClr val="0070C0"/>
                </a:solidFill>
              </a:rPr>
              <a:t>Current challenge: lower than expected VA research appropriation</a:t>
            </a:r>
          </a:p>
          <a:p>
            <a:pPr lvl="1"/>
            <a:endParaRPr lang="en-US" dirty="0"/>
          </a:p>
        </p:txBody>
      </p:sp>
    </p:spTree>
    <p:extLst>
      <p:ext uri="{BB962C8B-B14F-4D97-AF65-F5344CB8AC3E}">
        <p14:creationId xmlns:p14="http://schemas.microsoft.com/office/powerpoint/2010/main" val="2594783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2C3FE5-C517-8534-F7EB-0347E338855E}"/>
              </a:ext>
            </a:extLst>
          </p:cNvPr>
          <p:cNvSpPr>
            <a:spLocks noGrp="1"/>
          </p:cNvSpPr>
          <p:nvPr>
            <p:ph type="sldNum" sz="quarter" idx="12"/>
          </p:nvPr>
        </p:nvSpPr>
        <p:spPr/>
        <p:txBody>
          <a:bodyPr/>
          <a:lstStyle/>
          <a:p>
            <a:fld id="{FBB93BEC-F996-4DE6-8713-A3BAFBDAE062}" type="slidenum">
              <a:rPr lang="en-US" smtClean="0"/>
              <a:t>50</a:t>
            </a:fld>
            <a:endParaRPr lang="en-US" dirty="0"/>
          </a:p>
        </p:txBody>
      </p:sp>
      <p:sp>
        <p:nvSpPr>
          <p:cNvPr id="3" name="TextBox 2">
            <a:extLst>
              <a:ext uri="{FF2B5EF4-FFF2-40B4-BE49-F238E27FC236}">
                <a16:creationId xmlns:a16="http://schemas.microsoft.com/office/drawing/2014/main" id="{922CCCA9-F6E1-178C-6CB8-CB83C99AF554}"/>
              </a:ext>
            </a:extLst>
          </p:cNvPr>
          <p:cNvSpPr txBox="1"/>
          <p:nvPr/>
        </p:nvSpPr>
        <p:spPr>
          <a:xfrm>
            <a:off x="482600" y="136525"/>
            <a:ext cx="11226800" cy="923330"/>
          </a:xfrm>
          <a:prstGeom prst="rect">
            <a:avLst/>
          </a:prstGeom>
          <a:noFill/>
        </p:spPr>
        <p:txBody>
          <a:bodyPr wrap="square" rtlCol="0">
            <a:spAutoFit/>
          </a:bodyPr>
          <a:lstStyle/>
          <a:p>
            <a:pPr algn="ctr"/>
            <a:r>
              <a:rPr lang="en-US" sz="3600" b="1" dirty="0">
                <a:solidFill>
                  <a:schemeClr val="bg1"/>
                </a:solidFill>
              </a:rPr>
              <a:t>HSR Strategic Methodology Impacts</a:t>
            </a:r>
            <a:endParaRPr lang="en-US" sz="3600" dirty="0">
              <a:solidFill>
                <a:schemeClr val="bg1"/>
              </a:solidFill>
            </a:endParaRPr>
          </a:p>
          <a:p>
            <a:pPr algn="ctr"/>
            <a:endParaRPr lang="en-US" dirty="0"/>
          </a:p>
        </p:txBody>
      </p:sp>
      <p:sp>
        <p:nvSpPr>
          <p:cNvPr id="4" name="TextBox 3">
            <a:extLst>
              <a:ext uri="{FF2B5EF4-FFF2-40B4-BE49-F238E27FC236}">
                <a16:creationId xmlns:a16="http://schemas.microsoft.com/office/drawing/2014/main" id="{63AF4022-26BB-D88A-E956-AA0E3AA80959}"/>
              </a:ext>
            </a:extLst>
          </p:cNvPr>
          <p:cNvSpPr txBox="1"/>
          <p:nvPr/>
        </p:nvSpPr>
        <p:spPr>
          <a:xfrm>
            <a:off x="330200" y="979131"/>
            <a:ext cx="11531600" cy="5786199"/>
          </a:xfrm>
          <a:prstGeom prst="rect">
            <a:avLst/>
          </a:prstGeom>
          <a:noFill/>
        </p:spPr>
        <p:txBody>
          <a:bodyPr wrap="square" rtlCol="0">
            <a:spAutoFit/>
          </a:bodyPr>
          <a:lstStyle/>
          <a:p>
            <a:pPr marL="0" marR="0">
              <a:spcBef>
                <a:spcPts val="0"/>
              </a:spcBef>
              <a:spcAft>
                <a:spcPts val="0"/>
              </a:spcAft>
            </a:pPr>
            <a:r>
              <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Engagement Science</a:t>
            </a:r>
          </a:p>
          <a:p>
            <a:pPr marL="342900" marR="0" lvl="0" indent="-342900">
              <a:spcBef>
                <a:spcPts val="0"/>
              </a:spcBef>
              <a:spcAft>
                <a:spcPts val="0"/>
              </a:spcAft>
              <a:buFont typeface="Arial" panose="020B0604020202020204" pitchFamily="34" charset="0"/>
              <a:buChar char="•"/>
              <a:tabLst>
                <a:tab pos="457200" algn="l"/>
              </a:tabLst>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Surgical Pause</a:t>
            </a:r>
            <a:r>
              <a:rPr lang="en-US" sz="2200" b="1" kern="100" dirty="0">
                <a:latin typeface="Calibri" panose="020F0502020204030204" pitchFamily="34" charset="0"/>
                <a:ea typeface="Calibri" panose="020F0502020204030204" pitchFamily="34" charset="0"/>
                <a:cs typeface="Times New Roman" panose="02020603050405020304" pitchFamily="18" charset="0"/>
              </a:rPr>
              <a:t>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(Diffusion of Excellence) optimizes care for frail Veterans before surgery</a:t>
            </a:r>
          </a:p>
          <a:p>
            <a:pPr marL="342900" marR="0" lvl="0" indent="-342900">
              <a:spcBef>
                <a:spcPts val="0"/>
              </a:spcBef>
              <a:spcAft>
                <a:spcPts val="0"/>
              </a:spcAft>
              <a:buFont typeface="Arial" panose="020B0604020202020204" pitchFamily="34" charset="0"/>
              <a:buChar char="•"/>
              <a:tabLst>
                <a:tab pos="457200" algn="l"/>
              </a:tabLst>
            </a:pPr>
            <a:r>
              <a:rPr lang="en-US" sz="2200" b="1" kern="100" dirty="0">
                <a:latin typeface="Calibri" panose="020F0502020204030204" pitchFamily="34" charset="0"/>
                <a:ea typeface="Calibri" panose="020F0502020204030204" pitchFamily="34" charset="0"/>
                <a:cs typeface="Times New Roman" panose="02020603050405020304" pitchFamily="18" charset="0"/>
              </a:rPr>
              <a:t>Strengthening Excellence in Research through Veteran Engagement (SERVE) Toolkit</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Systems Science</a:t>
            </a:r>
          </a:p>
          <a:p>
            <a:pPr marL="342900" marR="0" lvl="0" indent="-342900">
              <a:spcBef>
                <a:spcPts val="0"/>
              </a:spcBef>
              <a:spcAft>
                <a:spcPts val="0"/>
              </a:spcAft>
              <a:buFont typeface="Arial" panose="020B0604020202020204" pitchFamily="34" charset="0"/>
              <a:buChar char="•"/>
              <a:tabLst>
                <a:tab pos="457200" algn="l"/>
              </a:tabLst>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Advancing Comprehensive Diabetes Care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kern="100" dirty="0">
                <a:latin typeface="Calibri" panose="020F0502020204030204" pitchFamily="34" charset="0"/>
                <a:ea typeface="Calibri" panose="020F0502020204030204" pitchFamily="34" charset="0"/>
                <a:cs typeface="Times New Roman" panose="02020603050405020304" pitchFamily="18" charset="0"/>
              </a:rPr>
              <a:t>with Diffusion of Excellence, Office or Rural Health)</a:t>
            </a:r>
          </a:p>
          <a:p>
            <a:pPr marL="342900" marR="0" lvl="0" indent="-342900">
              <a:spcBef>
                <a:spcPts val="0"/>
              </a:spcBef>
              <a:spcAft>
                <a:spcPts val="0"/>
              </a:spcAft>
              <a:buFont typeface="Arial" panose="020B0604020202020204" pitchFamily="34" charset="0"/>
              <a:buChar char="•"/>
              <a:tabLst>
                <a:tab pos="457200" algn="l"/>
              </a:tabLst>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Cooperative Pain Education and Self-Management (COPES)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national CBT program for pain</a:t>
            </a:r>
          </a:p>
          <a:p>
            <a:pPr marR="0" lvl="0">
              <a:spcBef>
                <a:spcPts val="0"/>
              </a:spcBef>
              <a:spcAft>
                <a:spcPts val="0"/>
              </a:spcAft>
              <a:tabLst>
                <a:tab pos="457200" algn="l"/>
              </a:tabLst>
            </a:pPr>
            <a:endParaRPr lang="en-US" sz="2200" b="1" kern="1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chemeClr val="accent1">
                    <a:lumMod val="75000"/>
                  </a:schemeClr>
                </a:solidFill>
              </a:rPr>
              <a:t>Implementation Science</a:t>
            </a:r>
          </a:p>
          <a:p>
            <a:pPr marL="342900" indent="-342900">
              <a:buFont typeface="Arial" panose="020B0604020202020204" pitchFamily="34" charset="0"/>
              <a:buChar char="•"/>
            </a:pPr>
            <a:r>
              <a:rPr lang="en-US" sz="2200" dirty="0"/>
              <a:t>Change strategies adopted by VA national program offices, e.g., </a:t>
            </a:r>
            <a:r>
              <a:rPr lang="en-US" sz="2200" b="1" dirty="0"/>
              <a:t>Implementation Facilitation </a:t>
            </a:r>
            <a:r>
              <a:rPr lang="en-US" sz="2200" dirty="0"/>
              <a:t>and Leadership for Organizational Change and Implementation (</a:t>
            </a:r>
            <a:r>
              <a:rPr lang="en-US" sz="2200" b="1" dirty="0"/>
              <a:t>LOCI</a:t>
            </a:r>
            <a:r>
              <a:rPr lang="en-US" sz="2200" dirty="0"/>
              <a:t>) </a:t>
            </a:r>
          </a:p>
          <a:p>
            <a:pPr marL="342900" indent="-342900">
              <a:buFont typeface="Arial" panose="020B0604020202020204" pitchFamily="34" charset="0"/>
              <a:buChar char="•"/>
            </a:pPr>
            <a:r>
              <a:rPr lang="en-US" sz="2200" dirty="0"/>
              <a:t>STRIDE inpatient walking program: Over </a:t>
            </a:r>
            <a:r>
              <a:rPr lang="en-US" sz="2200" b="1" dirty="0"/>
              <a:t>40 medical centers </a:t>
            </a:r>
            <a:r>
              <a:rPr lang="en-US" sz="2200" dirty="0"/>
              <a:t>impacting more than </a:t>
            </a:r>
            <a:r>
              <a:rPr lang="en-US" sz="2200" b="1" dirty="0"/>
              <a:t>7,000 Veterans</a:t>
            </a:r>
          </a:p>
          <a:p>
            <a:pPr marL="342900" indent="-342900">
              <a:buFont typeface="Arial" panose="020B0604020202020204" pitchFamily="34" charset="0"/>
              <a:buChar char="•"/>
            </a:pPr>
            <a:r>
              <a:rPr lang="en-US" sz="2200" b="1" dirty="0"/>
              <a:t>CSP Implementation Planning Assessment Tool</a:t>
            </a:r>
          </a:p>
          <a:p>
            <a:pPr marR="0" lvl="0">
              <a:spcBef>
                <a:spcPts val="0"/>
              </a:spcBef>
              <a:spcAft>
                <a:spcPts val="0"/>
              </a:spcAft>
              <a:tabLst>
                <a:tab pos="457200" algn="l"/>
              </a:tabLst>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1490905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2C3FE5-C517-8534-F7EB-0347E338855E}"/>
              </a:ext>
            </a:extLst>
          </p:cNvPr>
          <p:cNvSpPr>
            <a:spLocks noGrp="1"/>
          </p:cNvSpPr>
          <p:nvPr>
            <p:ph type="sldNum" sz="quarter" idx="12"/>
          </p:nvPr>
        </p:nvSpPr>
        <p:spPr/>
        <p:txBody>
          <a:bodyPr/>
          <a:lstStyle/>
          <a:p>
            <a:fld id="{FBB93BEC-F996-4DE6-8713-A3BAFBDAE062}" type="slidenum">
              <a:rPr lang="en-US" smtClean="0"/>
              <a:t>51</a:t>
            </a:fld>
            <a:endParaRPr lang="en-US" dirty="0"/>
          </a:p>
        </p:txBody>
      </p:sp>
      <p:sp>
        <p:nvSpPr>
          <p:cNvPr id="3" name="TextBox 2">
            <a:extLst>
              <a:ext uri="{FF2B5EF4-FFF2-40B4-BE49-F238E27FC236}">
                <a16:creationId xmlns:a16="http://schemas.microsoft.com/office/drawing/2014/main" id="{922CCCA9-F6E1-178C-6CB8-CB83C99AF554}"/>
              </a:ext>
            </a:extLst>
          </p:cNvPr>
          <p:cNvSpPr txBox="1"/>
          <p:nvPr/>
        </p:nvSpPr>
        <p:spPr>
          <a:xfrm>
            <a:off x="482600" y="136525"/>
            <a:ext cx="11226800" cy="923330"/>
          </a:xfrm>
          <a:prstGeom prst="rect">
            <a:avLst/>
          </a:prstGeom>
          <a:noFill/>
        </p:spPr>
        <p:txBody>
          <a:bodyPr wrap="square" rtlCol="0">
            <a:spAutoFit/>
          </a:bodyPr>
          <a:lstStyle/>
          <a:p>
            <a:pPr algn="ctr"/>
            <a:r>
              <a:rPr lang="en-US" sz="3600" b="1" dirty="0">
                <a:solidFill>
                  <a:schemeClr val="bg1"/>
                </a:solidFill>
              </a:rPr>
              <a:t>HSR Strategic Methodology Impacts (cont.)</a:t>
            </a:r>
            <a:endParaRPr lang="en-US" sz="3600" dirty="0">
              <a:solidFill>
                <a:schemeClr val="bg1"/>
              </a:solidFill>
            </a:endParaRPr>
          </a:p>
          <a:p>
            <a:pPr algn="ctr"/>
            <a:endParaRPr lang="en-US" dirty="0"/>
          </a:p>
        </p:txBody>
      </p:sp>
      <p:sp>
        <p:nvSpPr>
          <p:cNvPr id="4" name="TextBox 3">
            <a:extLst>
              <a:ext uri="{FF2B5EF4-FFF2-40B4-BE49-F238E27FC236}">
                <a16:creationId xmlns:a16="http://schemas.microsoft.com/office/drawing/2014/main" id="{63AF4022-26BB-D88A-E956-AA0E3AA80959}"/>
              </a:ext>
            </a:extLst>
          </p:cNvPr>
          <p:cNvSpPr txBox="1"/>
          <p:nvPr/>
        </p:nvSpPr>
        <p:spPr>
          <a:xfrm>
            <a:off x="482600" y="1059855"/>
            <a:ext cx="11366500" cy="4093428"/>
          </a:xfrm>
          <a:prstGeom prst="rect">
            <a:avLst/>
          </a:prstGeom>
          <a:noFill/>
        </p:spPr>
        <p:txBody>
          <a:bodyPr wrap="square" rtlCol="0">
            <a:spAutoFit/>
          </a:bodyPr>
          <a:lstStyle/>
          <a:p>
            <a:pPr marL="0" marR="0">
              <a:spcBef>
                <a:spcPts val="0"/>
              </a:spcBef>
              <a:spcAft>
                <a:spcPts val="0"/>
              </a:spcAft>
            </a:pPr>
            <a:r>
              <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Policy Analysis</a:t>
            </a:r>
          </a:p>
          <a:p>
            <a:pPr marL="342900" marR="0" lvl="0" indent="-342900">
              <a:spcBef>
                <a:spcPts val="0"/>
              </a:spcBef>
              <a:spcAft>
                <a:spcPts val="0"/>
              </a:spcAft>
              <a:buFont typeface="Arial" panose="020B0604020202020204" pitchFamily="34" charset="0"/>
              <a:buChar char="•"/>
              <a:tabLst>
                <a:tab pos="457200" algn="l"/>
              </a:tabLs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Several HSR and QUERI investigators involved in Reduce Employee Burnout and Optimize Organizational Thriving (REBOOT) initiative to evaluate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VA workforce well-being policies</a:t>
            </a:r>
          </a:p>
          <a:p>
            <a:pPr marL="342900" marR="0" lvl="0" indent="-342900">
              <a:spcBef>
                <a:spcPts val="0"/>
              </a:spcBef>
              <a:spcAft>
                <a:spcPts val="0"/>
              </a:spcAft>
              <a:buFont typeface="Arial" panose="020B0604020202020204" pitchFamily="34" charset="0"/>
              <a:buChar char="•"/>
              <a:tabLst>
                <a:tab pos="457200" algn="l"/>
              </a:tabLst>
            </a:pPr>
            <a:r>
              <a:rPr lang="en-US" sz="2200" kern="100" dirty="0">
                <a:latin typeface="Calibri" panose="020F0502020204030204" pitchFamily="34" charset="0"/>
                <a:ea typeface="Calibri" panose="020F0502020204030204" pitchFamily="34" charset="0"/>
                <a:cs typeface="Times New Roman" panose="02020603050405020304" pitchFamily="18" charset="0"/>
              </a:rPr>
              <a:t>National evaluations of recent legislative mandates related to </a:t>
            </a:r>
            <a:r>
              <a:rPr lang="en-US" sz="2200" b="1" kern="100" dirty="0">
                <a:latin typeface="Calibri" panose="020F0502020204030204" pitchFamily="34" charset="0"/>
                <a:ea typeface="Calibri" panose="020F0502020204030204" pitchFamily="34" charset="0"/>
                <a:cs typeface="Times New Roman" panose="02020603050405020304" pitchFamily="18" charset="0"/>
              </a:rPr>
              <a:t>women’s health, access to care for underserved communities, mental health, and Veterans benefits</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endPar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r>
              <a:rPr lang="en-US" sz="28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Data Science</a:t>
            </a:r>
          </a:p>
          <a:p>
            <a:pPr marL="342900" marR="0" lvl="0" indent="-342900">
              <a:spcBef>
                <a:spcPts val="0"/>
              </a:spcBef>
              <a:spcAft>
                <a:spcPts val="0"/>
              </a:spcAft>
              <a:buFont typeface="Arial" panose="020B0604020202020204" pitchFamily="34" charset="0"/>
              <a:buChar char="•"/>
              <a:tabLst>
                <a:tab pos="457200" algn="l"/>
              </a:tabLs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Machine learning to enhance detection of Veterans at </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risk of homelessness</a:t>
            </a:r>
          </a:p>
          <a:p>
            <a:pPr marL="342900" marR="0" lvl="0" indent="-342900">
              <a:spcBef>
                <a:spcPts val="0"/>
              </a:spcBef>
              <a:spcAft>
                <a:spcPts val="0"/>
              </a:spcAft>
              <a:buFont typeface="Arial" panose="020B0604020202020204" pitchFamily="34" charset="0"/>
              <a:buChar char="•"/>
              <a:tabLst>
                <a:tab pos="457200" algn="l"/>
              </a:tabLs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Improving value and safety of</a:t>
            </a: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 cancer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pharmaceutical use</a:t>
            </a:r>
          </a:p>
          <a:p>
            <a:pPr marL="342900" marR="0" lvl="0" indent="-342900">
              <a:spcBef>
                <a:spcPts val="0"/>
              </a:spcBef>
              <a:spcAft>
                <a:spcPts val="0"/>
              </a:spcAft>
              <a:buFont typeface="Arial" panose="020B0604020202020204" pitchFamily="34" charset="0"/>
              <a:buChar char="•"/>
              <a:tabLst>
                <a:tab pos="457200" algn="l"/>
              </a:tabLst>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Predictive modeling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to better evaluate progression to liver cirrhosis among Veterans</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12437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BAFB-EC03-25DB-CBF2-A72C60360536}"/>
              </a:ext>
            </a:extLst>
          </p:cNvPr>
          <p:cNvSpPr>
            <a:spLocks noGrp="1"/>
          </p:cNvSpPr>
          <p:nvPr>
            <p:ph type="ctrTitle"/>
          </p:nvPr>
        </p:nvSpPr>
        <p:spPr>
          <a:xfrm>
            <a:off x="990600" y="2986091"/>
            <a:ext cx="10363200" cy="1330324"/>
          </a:xfrm>
        </p:spPr>
        <p:txBody>
          <a:bodyPr>
            <a:normAutofit/>
          </a:bodyPr>
          <a:lstStyle/>
          <a:p>
            <a:r>
              <a:rPr lang="en-US" dirty="0">
                <a:latin typeface="Abadi" panose="020B0604020104020204" pitchFamily="34" charset="0"/>
              </a:rPr>
              <a:t>HSR Future Directions</a:t>
            </a:r>
          </a:p>
        </p:txBody>
      </p:sp>
      <p:sp>
        <p:nvSpPr>
          <p:cNvPr id="4" name="Text Placeholder 3">
            <a:extLst>
              <a:ext uri="{FF2B5EF4-FFF2-40B4-BE49-F238E27FC236}">
                <a16:creationId xmlns:a16="http://schemas.microsoft.com/office/drawing/2014/main" id="{6B56793D-15FF-68E6-0F32-C931AF1DDC3D}"/>
              </a:ext>
            </a:extLst>
          </p:cNvPr>
          <p:cNvSpPr>
            <a:spLocks noGrp="1"/>
          </p:cNvSpPr>
          <p:nvPr>
            <p:ph type="body" sz="quarter" idx="10"/>
          </p:nvPr>
        </p:nvSpPr>
        <p:spPr>
          <a:xfrm>
            <a:off x="1524000" y="5116515"/>
            <a:ext cx="9144000" cy="774700"/>
          </a:xfrm>
        </p:spPr>
        <p:txBody>
          <a:bodyPr>
            <a:normAutofit fontScale="62500" lnSpcReduction="20000"/>
          </a:bodyPr>
          <a:lstStyle/>
          <a:p>
            <a:r>
              <a:rPr lang="en-US" dirty="0"/>
              <a:t>Health Systems Research</a:t>
            </a:r>
          </a:p>
          <a:p>
            <a:r>
              <a:rPr lang="en-US" dirty="0"/>
              <a:t>Office of Research and Development </a:t>
            </a:r>
          </a:p>
          <a:p>
            <a:r>
              <a:rPr lang="en-US" dirty="0"/>
              <a:t>Veterans Health Administration</a:t>
            </a:r>
          </a:p>
        </p:txBody>
      </p:sp>
      <p:sp>
        <p:nvSpPr>
          <p:cNvPr id="6" name="Subtitle 5">
            <a:extLst>
              <a:ext uri="{FF2B5EF4-FFF2-40B4-BE49-F238E27FC236}">
                <a16:creationId xmlns:a16="http://schemas.microsoft.com/office/drawing/2014/main" id="{50431BA6-34C5-C101-4F52-9FAA24727D16}"/>
              </a:ext>
            </a:extLst>
          </p:cNvPr>
          <p:cNvSpPr>
            <a:spLocks noGrp="1"/>
          </p:cNvSpPr>
          <p:nvPr>
            <p:ph type="subTitle" idx="1"/>
          </p:nvPr>
        </p:nvSpPr>
        <p:spPr/>
        <p:txBody>
          <a:bodyPr/>
          <a:lstStyle/>
          <a:p>
            <a:r>
              <a:rPr lang="en-US" dirty="0"/>
              <a:t>November 29, 2023</a:t>
            </a:r>
          </a:p>
        </p:txBody>
      </p:sp>
    </p:spTree>
    <p:extLst>
      <p:ext uri="{BB962C8B-B14F-4D97-AF65-F5344CB8AC3E}">
        <p14:creationId xmlns:p14="http://schemas.microsoft.com/office/powerpoint/2010/main" val="2210185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EA90-6E3D-1F69-7AEE-6CD5B4C42381}"/>
              </a:ext>
            </a:extLst>
          </p:cNvPr>
          <p:cNvSpPr>
            <a:spLocks noGrp="1"/>
          </p:cNvSpPr>
          <p:nvPr>
            <p:ph type="title"/>
          </p:nvPr>
        </p:nvSpPr>
        <p:spPr>
          <a:xfrm>
            <a:off x="285750" y="166264"/>
            <a:ext cx="11563350" cy="618385"/>
          </a:xfrm>
        </p:spPr>
        <p:txBody>
          <a:bodyPr/>
          <a:lstStyle/>
          <a:p>
            <a:pPr algn="ctr"/>
            <a:r>
              <a:rPr lang="en-US" dirty="0">
                <a:latin typeface="+mn-lt"/>
              </a:rPr>
              <a:t>Looking Ahead</a:t>
            </a:r>
          </a:p>
        </p:txBody>
      </p:sp>
      <p:sp>
        <p:nvSpPr>
          <p:cNvPr id="3" name="Content Placeholder 2">
            <a:extLst>
              <a:ext uri="{FF2B5EF4-FFF2-40B4-BE49-F238E27FC236}">
                <a16:creationId xmlns:a16="http://schemas.microsoft.com/office/drawing/2014/main" id="{9F015579-D3B5-3A37-8CBB-D1C0E801B3E3}"/>
              </a:ext>
            </a:extLst>
          </p:cNvPr>
          <p:cNvSpPr>
            <a:spLocks noGrp="1"/>
          </p:cNvSpPr>
          <p:nvPr>
            <p:ph idx="1"/>
          </p:nvPr>
        </p:nvSpPr>
        <p:spPr>
          <a:xfrm>
            <a:off x="371474" y="1361621"/>
            <a:ext cx="11477625" cy="4351338"/>
          </a:xfrm>
        </p:spPr>
        <p:txBody>
          <a:bodyPr/>
          <a:lstStyle/>
          <a:p>
            <a:r>
              <a:rPr lang="en-US" dirty="0"/>
              <a:t>HSR/QUERI to inform the next VA Strategic Planning process</a:t>
            </a:r>
          </a:p>
          <a:p>
            <a:r>
              <a:rPr lang="en-US" dirty="0"/>
              <a:t>Greater integration with QUERI, ORD, and VA to support priority-setting and interdisciplinary research and evaluation in a learning health system (LHS)</a:t>
            </a:r>
          </a:p>
          <a:p>
            <a:r>
              <a:rPr lang="en-US" dirty="0"/>
              <a:t>Expanded opportunities for LHS infrastructure support</a:t>
            </a:r>
          </a:p>
          <a:p>
            <a:r>
              <a:rPr lang="en-US" dirty="0"/>
              <a:t>Empower our investigator and staff workforce to leverage opportunities across VA operations (beyond the research appropriation)</a:t>
            </a:r>
          </a:p>
        </p:txBody>
      </p:sp>
      <p:sp>
        <p:nvSpPr>
          <p:cNvPr id="4" name="Slide Number Placeholder 3">
            <a:extLst>
              <a:ext uri="{FF2B5EF4-FFF2-40B4-BE49-F238E27FC236}">
                <a16:creationId xmlns:a16="http://schemas.microsoft.com/office/drawing/2014/main" id="{DBD35305-4D66-230C-CA55-CA806B7A9D65}"/>
              </a:ext>
            </a:extLst>
          </p:cNvPr>
          <p:cNvSpPr>
            <a:spLocks noGrp="1"/>
          </p:cNvSpPr>
          <p:nvPr>
            <p:ph type="sldNum" sz="quarter" idx="12"/>
          </p:nvPr>
        </p:nvSpPr>
        <p:spPr/>
        <p:txBody>
          <a:bodyPr/>
          <a:lstStyle/>
          <a:p>
            <a:fld id="{670A9334-4E67-F94F-A05E-0CE8B74A054E}" type="slidenum">
              <a:rPr lang="en-US" smtClean="0"/>
              <a:t>53</a:t>
            </a:fld>
            <a:endParaRPr lang="en-US" dirty="0"/>
          </a:p>
        </p:txBody>
      </p:sp>
    </p:spTree>
    <p:extLst>
      <p:ext uri="{BB962C8B-B14F-4D97-AF65-F5344CB8AC3E}">
        <p14:creationId xmlns:p14="http://schemas.microsoft.com/office/powerpoint/2010/main" val="25477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10D5-75DA-6562-5E4E-7CA3261F0B46}"/>
              </a:ext>
            </a:extLst>
          </p:cNvPr>
          <p:cNvSpPr>
            <a:spLocks noGrp="1"/>
          </p:cNvSpPr>
          <p:nvPr>
            <p:ph type="title"/>
          </p:nvPr>
        </p:nvSpPr>
        <p:spPr>
          <a:xfrm>
            <a:off x="109260" y="150319"/>
            <a:ext cx="11967835" cy="680223"/>
          </a:xfrm>
        </p:spPr>
        <p:txBody>
          <a:bodyPr/>
          <a:lstStyle/>
          <a:p>
            <a:pPr algn="ctr"/>
            <a:r>
              <a:rPr lang="en-US" dirty="0">
                <a:latin typeface="+mn-lt"/>
              </a:rPr>
              <a:t>HSR &amp; QUERI to Inform Next VA Strategic Plan</a:t>
            </a:r>
          </a:p>
        </p:txBody>
      </p:sp>
      <p:sp>
        <p:nvSpPr>
          <p:cNvPr id="9" name="TextBox 8">
            <a:extLst>
              <a:ext uri="{FF2B5EF4-FFF2-40B4-BE49-F238E27FC236}">
                <a16:creationId xmlns:a16="http://schemas.microsoft.com/office/drawing/2014/main" id="{A012775E-5E8F-100C-4685-7FB9388583F4}"/>
              </a:ext>
            </a:extLst>
          </p:cNvPr>
          <p:cNvSpPr txBox="1"/>
          <p:nvPr/>
        </p:nvSpPr>
        <p:spPr>
          <a:xfrm rot="10800000" flipV="1">
            <a:off x="9379261" y="2690334"/>
            <a:ext cx="2511996" cy="2308324"/>
          </a:xfrm>
          <a:prstGeom prst="rect">
            <a:avLst/>
          </a:prstGeom>
          <a:noFill/>
        </p:spPr>
        <p:txBody>
          <a:bodyPr wrap="square" rtlCol="0">
            <a:spAutoFit/>
          </a:bodyPr>
          <a:lstStyle/>
          <a:p>
            <a:r>
              <a:rPr lang="en-US" b="1" i="1" dirty="0">
                <a:solidFill>
                  <a:schemeClr val="accent1"/>
                </a:solidFill>
              </a:rPr>
              <a:t>HSR and QUERI </a:t>
            </a:r>
            <a:r>
              <a:rPr lang="en-US" dirty="0"/>
              <a:t>to support VA’s Office of Enterprise Integration’s update to the VA Strategic Plan by informing priority areas based on multi-level input process</a:t>
            </a:r>
          </a:p>
        </p:txBody>
      </p:sp>
      <p:sp>
        <p:nvSpPr>
          <p:cNvPr id="10" name="TextBox 9">
            <a:extLst>
              <a:ext uri="{FF2B5EF4-FFF2-40B4-BE49-F238E27FC236}">
                <a16:creationId xmlns:a16="http://schemas.microsoft.com/office/drawing/2014/main" id="{1B25DC23-3A76-0A61-D1F1-68301FADBE1A}"/>
              </a:ext>
            </a:extLst>
          </p:cNvPr>
          <p:cNvSpPr txBox="1"/>
          <p:nvPr/>
        </p:nvSpPr>
        <p:spPr>
          <a:xfrm rot="10800000" flipV="1">
            <a:off x="109260" y="2690334"/>
            <a:ext cx="2476501" cy="2031325"/>
          </a:xfrm>
          <a:prstGeom prst="rect">
            <a:avLst/>
          </a:prstGeom>
          <a:noFill/>
        </p:spPr>
        <p:txBody>
          <a:bodyPr wrap="square" rtlCol="0">
            <a:spAutoFit/>
          </a:bodyPr>
          <a:lstStyle/>
          <a:p>
            <a:r>
              <a:rPr lang="en-US" dirty="0"/>
              <a:t>VA’s Strategic Plan informs its </a:t>
            </a:r>
            <a:r>
              <a:rPr lang="en-US" dirty="0">
                <a:solidFill>
                  <a:schemeClr val="accent1"/>
                </a:solidFill>
              </a:rPr>
              <a:t>~$</a:t>
            </a:r>
            <a:r>
              <a:rPr lang="en-US" b="1" i="1" dirty="0">
                <a:solidFill>
                  <a:schemeClr val="accent1"/>
                </a:solidFill>
              </a:rPr>
              <a:t>1 trillion </a:t>
            </a:r>
            <a:r>
              <a:rPr lang="en-US" dirty="0"/>
              <a:t>in spending, including VHA, ORD budgets and  emerging areas for research and evaluation</a:t>
            </a:r>
          </a:p>
          <a:p>
            <a:endParaRPr lang="en-US" dirty="0"/>
          </a:p>
        </p:txBody>
      </p:sp>
      <p:pic>
        <p:nvPicPr>
          <p:cNvPr id="11" name="Picture 10">
            <a:extLst>
              <a:ext uri="{FF2B5EF4-FFF2-40B4-BE49-F238E27FC236}">
                <a16:creationId xmlns:a16="http://schemas.microsoft.com/office/drawing/2014/main" id="{DA4A0D7E-948A-4C7F-20CC-0D77DDD3D24C}"/>
              </a:ext>
            </a:extLst>
          </p:cNvPr>
          <p:cNvPicPr>
            <a:picLocks noChangeAspect="1"/>
          </p:cNvPicPr>
          <p:nvPr/>
        </p:nvPicPr>
        <p:blipFill>
          <a:blip r:embed="rId3"/>
          <a:stretch>
            <a:fillRect/>
          </a:stretch>
        </p:blipFill>
        <p:spPr>
          <a:xfrm>
            <a:off x="2557362" y="1046939"/>
            <a:ext cx="6487430" cy="5811061"/>
          </a:xfrm>
          <a:prstGeom prst="rect">
            <a:avLst/>
          </a:prstGeom>
        </p:spPr>
      </p:pic>
    </p:spTree>
    <p:extLst>
      <p:ext uri="{BB962C8B-B14F-4D97-AF65-F5344CB8AC3E}">
        <p14:creationId xmlns:p14="http://schemas.microsoft.com/office/powerpoint/2010/main" val="1592807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1480-90E0-B818-24A7-A88888BC6053}"/>
              </a:ext>
            </a:extLst>
          </p:cNvPr>
          <p:cNvSpPr>
            <a:spLocks noGrp="1"/>
          </p:cNvSpPr>
          <p:nvPr>
            <p:ph type="title"/>
          </p:nvPr>
        </p:nvSpPr>
        <p:spPr>
          <a:xfrm>
            <a:off x="152400" y="11389"/>
            <a:ext cx="11887200" cy="923330"/>
          </a:xfrm>
        </p:spPr>
        <p:txBody>
          <a:bodyPr>
            <a:normAutofit fontScale="90000"/>
          </a:bodyPr>
          <a:lstStyle/>
          <a:p>
            <a:pPr algn="ctr"/>
            <a:r>
              <a:rPr lang="en-US" sz="4000" dirty="0">
                <a:latin typeface="+mn-lt"/>
              </a:rPr>
              <a:t>Rapid Approach to Identifying VA Strategic Plan Priorities</a:t>
            </a:r>
            <a:br>
              <a:rPr lang="en-US" sz="4000" dirty="0">
                <a:latin typeface="+mn-lt"/>
              </a:rPr>
            </a:br>
            <a:r>
              <a:rPr lang="en-US" sz="2200" dirty="0">
                <a:latin typeface="+mn-lt"/>
              </a:rPr>
              <a:t>(Beck et al, QUERI Priority Setting process)</a:t>
            </a:r>
            <a:endParaRPr lang="en-US" sz="4000" dirty="0">
              <a:latin typeface="+mn-lt"/>
            </a:endParaRPr>
          </a:p>
        </p:txBody>
      </p:sp>
      <p:graphicFrame>
        <p:nvGraphicFramePr>
          <p:cNvPr id="4" name="Diagram 3">
            <a:extLst>
              <a:ext uri="{FF2B5EF4-FFF2-40B4-BE49-F238E27FC236}">
                <a16:creationId xmlns:a16="http://schemas.microsoft.com/office/drawing/2014/main" id="{430A9805-BF04-6E1F-0777-489E4A42A2F2}"/>
              </a:ext>
            </a:extLst>
          </p:cNvPr>
          <p:cNvGraphicFramePr/>
          <p:nvPr>
            <p:extLst>
              <p:ext uri="{D42A27DB-BD31-4B8C-83A1-F6EECF244321}">
                <p14:modId xmlns:p14="http://schemas.microsoft.com/office/powerpoint/2010/main" val="516291189"/>
              </p:ext>
            </p:extLst>
          </p:nvPr>
        </p:nvGraphicFramePr>
        <p:xfrm>
          <a:off x="1879600" y="892705"/>
          <a:ext cx="8128000" cy="503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D269CD03-53EB-4927-8AA4-422A02CA24C5}"/>
              </a:ext>
            </a:extLst>
          </p:cNvPr>
          <p:cNvCxnSpPr/>
          <p:nvPr/>
        </p:nvCxnSpPr>
        <p:spPr>
          <a:xfrm flipV="1">
            <a:off x="3065417" y="1384663"/>
            <a:ext cx="1506583" cy="687977"/>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13FA67-841B-4DFE-8397-6A7163819FD0}"/>
              </a:ext>
            </a:extLst>
          </p:cNvPr>
          <p:cNvSpPr txBox="1"/>
          <p:nvPr/>
        </p:nvSpPr>
        <p:spPr>
          <a:xfrm>
            <a:off x="8542021" y="921401"/>
            <a:ext cx="3840480" cy="923330"/>
          </a:xfrm>
          <a:prstGeom prst="rect">
            <a:avLst/>
          </a:prstGeom>
          <a:noFill/>
        </p:spPr>
        <p:txBody>
          <a:bodyPr wrap="square" rtlCol="0">
            <a:spAutoFit/>
          </a:bodyPr>
          <a:lstStyle/>
          <a:p>
            <a:r>
              <a:rPr lang="en-US" dirty="0"/>
              <a:t>Survey and focus group input inform Delphi panel discussion with representatives from different groups</a:t>
            </a:r>
          </a:p>
        </p:txBody>
      </p:sp>
      <p:cxnSp>
        <p:nvCxnSpPr>
          <p:cNvPr id="7" name="Straight Arrow Connector 6">
            <a:extLst>
              <a:ext uri="{FF2B5EF4-FFF2-40B4-BE49-F238E27FC236}">
                <a16:creationId xmlns:a16="http://schemas.microsoft.com/office/drawing/2014/main" id="{8080EADD-8508-411A-9213-CA4AE66D9ED2}"/>
              </a:ext>
            </a:extLst>
          </p:cNvPr>
          <p:cNvCxnSpPr>
            <a:cxnSpLocks/>
          </p:cNvCxnSpPr>
          <p:nvPr/>
        </p:nvCxnSpPr>
        <p:spPr>
          <a:xfrm>
            <a:off x="7201988" y="1395126"/>
            <a:ext cx="1515292" cy="823141"/>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8BC197-E698-424F-A344-B7A573877BBF}"/>
              </a:ext>
            </a:extLst>
          </p:cNvPr>
          <p:cNvSpPr txBox="1"/>
          <p:nvPr/>
        </p:nvSpPr>
        <p:spPr>
          <a:xfrm>
            <a:off x="557348" y="934719"/>
            <a:ext cx="2920275" cy="646331"/>
          </a:xfrm>
          <a:prstGeom prst="rect">
            <a:avLst/>
          </a:prstGeom>
          <a:noFill/>
        </p:spPr>
        <p:txBody>
          <a:bodyPr wrap="square" rtlCol="0">
            <a:spAutoFit/>
          </a:bodyPr>
          <a:lstStyle/>
          <a:p>
            <a:r>
              <a:rPr lang="en-US" dirty="0"/>
              <a:t>Existing reviews inform focus group, survey questions</a:t>
            </a:r>
          </a:p>
        </p:txBody>
      </p:sp>
      <p:sp>
        <p:nvSpPr>
          <p:cNvPr id="13" name="TextBox 12">
            <a:extLst>
              <a:ext uri="{FF2B5EF4-FFF2-40B4-BE49-F238E27FC236}">
                <a16:creationId xmlns:a16="http://schemas.microsoft.com/office/drawing/2014/main" id="{0EF4A8E4-A2BD-4110-A2D2-FDDA42E13155}"/>
              </a:ext>
            </a:extLst>
          </p:cNvPr>
          <p:cNvSpPr txBox="1"/>
          <p:nvPr/>
        </p:nvSpPr>
        <p:spPr>
          <a:xfrm>
            <a:off x="7457442" y="4093285"/>
            <a:ext cx="4571997" cy="1846659"/>
          </a:xfrm>
          <a:prstGeom prst="rect">
            <a:avLst/>
          </a:prstGeom>
          <a:noFill/>
        </p:spPr>
        <p:txBody>
          <a:bodyPr wrap="square" rtlCol="0">
            <a:spAutoFit/>
          </a:bodyPr>
          <a:lstStyle/>
          <a:p>
            <a:r>
              <a:rPr lang="en-US" sz="1600" dirty="0"/>
              <a:t>References: </a:t>
            </a:r>
          </a:p>
          <a:p>
            <a:pPr marL="228600" indent="-228600">
              <a:buAutoNum type="arabicPeriod"/>
            </a:pPr>
            <a:r>
              <a:rPr lang="en-US" sz="1400" dirty="0">
                <a:hlinkClick r:id="rId7"/>
              </a:rPr>
              <a:t>Aligning quality improvement efforts and policy goals in a national integrated health system - Braganza - 2022 - Health Services Research - Wiley Online Library</a:t>
            </a:r>
            <a:r>
              <a:rPr lang="en-US" sz="1400" dirty="0"/>
              <a:t>; </a:t>
            </a:r>
          </a:p>
          <a:p>
            <a:pPr marL="228600" indent="-228600">
              <a:buAutoNum type="arabicPeriod"/>
            </a:pPr>
            <a:r>
              <a:rPr lang="en-US" sz="1400" dirty="0">
                <a:hlinkClick r:id="rId8"/>
              </a:rPr>
              <a:t>Health System Research Priorities for Children and Youth With Special Health Care Needs - PubMed (nih.gov)</a:t>
            </a:r>
            <a:r>
              <a:rPr lang="en-US" sz="1400" dirty="0"/>
              <a:t>,</a:t>
            </a:r>
          </a:p>
          <a:p>
            <a:pPr marL="228600" indent="-228600">
              <a:buAutoNum type="arabicPeriod"/>
            </a:pPr>
            <a:r>
              <a:rPr lang="en-US" sz="1400" dirty="0"/>
              <a:t> </a:t>
            </a:r>
            <a:r>
              <a:rPr lang="en-US" sz="1400" dirty="0">
                <a:hlinkClick r:id="rId9"/>
              </a:rPr>
              <a:t>Research Lifecycle to Increase the Substantial Real-world Im... : Medical Care (lww.com)</a:t>
            </a:r>
            <a:endParaRPr lang="en-US" sz="1400" dirty="0"/>
          </a:p>
        </p:txBody>
      </p:sp>
      <p:sp>
        <p:nvSpPr>
          <p:cNvPr id="8" name="TextBox 7">
            <a:extLst>
              <a:ext uri="{FF2B5EF4-FFF2-40B4-BE49-F238E27FC236}">
                <a16:creationId xmlns:a16="http://schemas.microsoft.com/office/drawing/2014/main" id="{020C778E-0059-416F-9238-082FBFC51E01}"/>
              </a:ext>
            </a:extLst>
          </p:cNvPr>
          <p:cNvSpPr txBox="1"/>
          <p:nvPr/>
        </p:nvSpPr>
        <p:spPr>
          <a:xfrm>
            <a:off x="386146" y="3829916"/>
            <a:ext cx="4571996" cy="2585323"/>
          </a:xfrm>
          <a:prstGeom prst="rect">
            <a:avLst/>
          </a:prstGeom>
          <a:noFill/>
        </p:spPr>
        <p:txBody>
          <a:bodyPr wrap="square" rtlCol="0">
            <a:spAutoFit/>
          </a:bodyPr>
          <a:lstStyle/>
          <a:p>
            <a:r>
              <a:rPr lang="en-US" dirty="0"/>
              <a:t>General principles:</a:t>
            </a:r>
          </a:p>
          <a:p>
            <a:pPr marL="342900" indent="-342900">
              <a:buAutoNum type="arabicPeriod"/>
            </a:pPr>
            <a:r>
              <a:rPr lang="en-US" dirty="0"/>
              <a:t>Priorities should reflect the range of services provided to Veterans (total $1T)</a:t>
            </a:r>
          </a:p>
          <a:p>
            <a:pPr marL="342900" indent="-342900">
              <a:buFontTx/>
              <a:buAutoNum type="arabicPeriod"/>
            </a:pPr>
            <a:r>
              <a:rPr lang="en-US" dirty="0"/>
              <a:t>In-depth feedback from focus groups to identify priorities not previously realized</a:t>
            </a:r>
          </a:p>
          <a:p>
            <a:pPr marL="342900" indent="-342900">
              <a:buAutoNum type="arabicPeriod"/>
            </a:pPr>
            <a:r>
              <a:rPr lang="en-US" dirty="0"/>
              <a:t>Broad representation across interested parties via surveys, voting on top priorities</a:t>
            </a:r>
          </a:p>
          <a:p>
            <a:pPr marL="342900" indent="-342900">
              <a:buAutoNum type="arabicPeriod"/>
            </a:pPr>
            <a:r>
              <a:rPr lang="en-US" dirty="0"/>
              <a:t>Emphasis on perspectives from the field</a:t>
            </a:r>
          </a:p>
          <a:p>
            <a:pPr marL="342900" indent="-342900">
              <a:buAutoNum type="arabicPeriod"/>
            </a:pPr>
            <a:endParaRPr lang="en-US" dirty="0"/>
          </a:p>
        </p:txBody>
      </p:sp>
    </p:spTree>
    <p:extLst>
      <p:ext uri="{BB962C8B-B14F-4D97-AF65-F5344CB8AC3E}">
        <p14:creationId xmlns:p14="http://schemas.microsoft.com/office/powerpoint/2010/main" val="1855341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4A4F-E928-6C51-4CA2-F7572A747322}"/>
              </a:ext>
            </a:extLst>
          </p:cNvPr>
          <p:cNvSpPr>
            <a:spLocks noGrp="1"/>
          </p:cNvSpPr>
          <p:nvPr>
            <p:ph type="title"/>
          </p:nvPr>
        </p:nvSpPr>
        <p:spPr>
          <a:xfrm>
            <a:off x="213360" y="1"/>
            <a:ext cx="11526520" cy="895350"/>
          </a:xfrm>
        </p:spPr>
        <p:txBody>
          <a:bodyPr/>
          <a:lstStyle/>
          <a:p>
            <a:pPr algn="ctr"/>
            <a:r>
              <a:rPr lang="en-US" dirty="0">
                <a:latin typeface="+mn-lt"/>
              </a:rPr>
              <a:t>Detailed Steps to Identify Candidate VA Strategic Priorities</a:t>
            </a:r>
          </a:p>
        </p:txBody>
      </p:sp>
      <p:graphicFrame>
        <p:nvGraphicFramePr>
          <p:cNvPr id="4" name="Table 4">
            <a:extLst>
              <a:ext uri="{FF2B5EF4-FFF2-40B4-BE49-F238E27FC236}">
                <a16:creationId xmlns:a16="http://schemas.microsoft.com/office/drawing/2014/main" id="{2C942E4D-F780-007F-64B8-3BE647424CEA}"/>
              </a:ext>
            </a:extLst>
          </p:cNvPr>
          <p:cNvGraphicFramePr>
            <a:graphicFrameLocks noGrp="1"/>
          </p:cNvGraphicFramePr>
          <p:nvPr>
            <p:ph idx="1"/>
            <p:extLst>
              <p:ext uri="{D42A27DB-BD31-4B8C-83A1-F6EECF244321}">
                <p14:modId xmlns:p14="http://schemas.microsoft.com/office/powerpoint/2010/main" val="3568151331"/>
              </p:ext>
            </p:extLst>
          </p:nvPr>
        </p:nvGraphicFramePr>
        <p:xfrm>
          <a:off x="213360" y="1033780"/>
          <a:ext cx="11643360" cy="5308600"/>
        </p:xfrm>
        <a:graphic>
          <a:graphicData uri="http://schemas.openxmlformats.org/drawingml/2006/table">
            <a:tbl>
              <a:tblPr firstRow="1" bandRow="1">
                <a:tableStyleId>{5C22544A-7EE6-4342-B048-85BDC9FD1C3A}</a:tableStyleId>
              </a:tblPr>
              <a:tblGrid>
                <a:gridCol w="2215515">
                  <a:extLst>
                    <a:ext uri="{9D8B030D-6E8A-4147-A177-3AD203B41FA5}">
                      <a16:colId xmlns:a16="http://schemas.microsoft.com/office/drawing/2014/main" val="3386811152"/>
                    </a:ext>
                  </a:extLst>
                </a:gridCol>
                <a:gridCol w="9427845">
                  <a:extLst>
                    <a:ext uri="{9D8B030D-6E8A-4147-A177-3AD203B41FA5}">
                      <a16:colId xmlns:a16="http://schemas.microsoft.com/office/drawing/2014/main" val="1798223906"/>
                    </a:ext>
                  </a:extLst>
                </a:gridCol>
              </a:tblGrid>
              <a:tr h="370840">
                <a:tc>
                  <a:txBody>
                    <a:bodyPr/>
                    <a:lstStyle/>
                    <a:p>
                      <a:r>
                        <a:rPr lang="en-US" sz="1500" dirty="0"/>
                        <a:t>Stage</a:t>
                      </a:r>
                    </a:p>
                  </a:txBody>
                  <a:tcPr/>
                </a:tc>
                <a:tc>
                  <a:txBody>
                    <a:bodyPr/>
                    <a:lstStyle/>
                    <a:p>
                      <a:r>
                        <a:rPr lang="en-US" sz="1500" dirty="0"/>
                        <a:t>Steps</a:t>
                      </a:r>
                    </a:p>
                  </a:txBody>
                  <a:tcPr/>
                </a:tc>
                <a:extLst>
                  <a:ext uri="{0D108BD9-81ED-4DB2-BD59-A6C34878D82A}">
                    <a16:rowId xmlns:a16="http://schemas.microsoft.com/office/drawing/2014/main" val="2622679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Identify Knowledge Gaps to inform Priorities from existing sources</a:t>
                      </a:r>
                    </a:p>
                  </a:txBody>
                  <a:tcPr/>
                </a:tc>
                <a:tc>
                  <a:txBody>
                    <a:bodyPr/>
                    <a:lstStyle/>
                    <a:p>
                      <a:pPr marL="342900" indent="-342900">
                        <a:buAutoNum type="arabicPeriod"/>
                      </a:pPr>
                      <a:r>
                        <a:rPr lang="en-US" sz="1500" dirty="0"/>
                        <a:t>Review current VA Strategic Plan, Evidence-based Policy Subcommittee, VA EBPWG</a:t>
                      </a:r>
                    </a:p>
                    <a:p>
                      <a:pPr marL="342900" indent="-342900">
                        <a:buAutoNum type="arabicPeriod"/>
                      </a:pPr>
                      <a:r>
                        <a:rPr lang="en-US" sz="1500" dirty="0"/>
                        <a:t>Input from existing VA program office priorities and strategic plans (e.g., VBA, VEO, NCA, VHA Chief Strategy Office)</a:t>
                      </a:r>
                    </a:p>
                    <a:p>
                      <a:pPr marL="342900" indent="-342900">
                        <a:buAutoNum type="arabicPeriod"/>
                      </a:pPr>
                      <a:r>
                        <a:rPr lang="en-US" sz="1500" dirty="0"/>
                        <a:t>Evidence inventory and review of other federal agencies affecting Veterans, literature, think tank reports</a:t>
                      </a:r>
                    </a:p>
                  </a:txBody>
                  <a:tcPr/>
                </a:tc>
                <a:extLst>
                  <a:ext uri="{0D108BD9-81ED-4DB2-BD59-A6C34878D82A}">
                    <a16:rowId xmlns:a16="http://schemas.microsoft.com/office/drawing/2014/main" val="2747679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Electronic surveys and focus groups among interested parties who nominate specific research priorities and important research questions, to be further refined, collated by SPMs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500" dirty="0"/>
                        <a:t>Identify opportunities to hold focus groups via existing committees or organizations across interested parties to identify and further refine research priorities: Veterans (e.g., HSR COIN Veteran engagement councils), providers (e.g., facility Chiefs of Staff, VEO field representatives), leaders (e.g., VISN Chief Medical and Chief Nursing Officers, VEO, VBA, NCA), Veterans Service organizations, etc. Focus groups provided with initial priority list and high-level information on findings from Stage 1 to facilitate input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500" dirty="0"/>
                        <a:t>Survey Veterans, providers, and clinical leaders or have focus group rank order VA Strategic Plan priority topics and questions for further input from interested parties. Identify groups using existing email lists of interested parties (e.g., CMO/QMO/CoS, VA researcher investigator email lists, Veterans Engagement Councils, National Program Office frontline provider lists, VEO representatives). Collate survey results, identify top priorities.</a:t>
                      </a:r>
                    </a:p>
                  </a:txBody>
                  <a:tcPr/>
                </a:tc>
                <a:extLst>
                  <a:ext uri="{0D108BD9-81ED-4DB2-BD59-A6C34878D82A}">
                    <a16:rowId xmlns:a16="http://schemas.microsoft.com/office/drawing/2014/main" val="2658979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Delphi consensus panel of interested party representatives identifies top priorities via consensus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500" dirty="0"/>
                        <a:t>Hold a series of consensus meetings of representatives from participating focus groups to identify top priorities based on results from Stage 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500" dirty="0"/>
                        <a:t>Delphi panel meets and develops consensus on top priorities (and measures of impact) by ranking on:</a:t>
                      </a:r>
                    </a:p>
                    <a:p>
                      <a:pPr marL="803275"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500" dirty="0"/>
                        <a:t>Urgency (e.g., whether topic addresses </a:t>
                      </a:r>
                      <a:r>
                        <a:rPr lang="en-US" sz="1500" kern="1200" dirty="0">
                          <a:solidFill>
                            <a:schemeClr val="dk1"/>
                          </a:solidFill>
                          <a:effectLst/>
                          <a:latin typeface="+mn-lt"/>
                          <a:ea typeface="+mn-ea"/>
                          <a:cs typeface="+mn-cs"/>
                        </a:rPr>
                        <a:t>gaps in Veteran outcome/experience and national priority)</a:t>
                      </a:r>
                    </a:p>
                    <a:p>
                      <a:pPr marL="803275"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500" kern="1200" dirty="0">
                          <a:solidFill>
                            <a:schemeClr val="dk1"/>
                          </a:solidFill>
                          <a:effectLst/>
                          <a:latin typeface="+mn-lt"/>
                          <a:ea typeface="+mn-ea"/>
                          <a:cs typeface="+mn-cs"/>
                        </a:rPr>
                        <a:t>Impact (e.g., degree to which topic addresses the needs of a diverse array of Veteran groups over time)</a:t>
                      </a:r>
                    </a:p>
                    <a:p>
                      <a:pPr marL="803275"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500" kern="1200" dirty="0">
                          <a:solidFill>
                            <a:schemeClr val="dk1"/>
                          </a:solidFill>
                          <a:effectLst/>
                          <a:latin typeface="+mn-lt"/>
                          <a:ea typeface="+mn-ea"/>
                          <a:cs typeface="+mn-cs"/>
                        </a:rPr>
                        <a:t>Feasibility (e.g., the topic represents potential actions under the purview of VA)</a:t>
                      </a:r>
                      <a:endParaRPr lang="en-US" sz="1500" dirty="0"/>
                    </a:p>
                  </a:txBody>
                  <a:tcPr/>
                </a:tc>
                <a:extLst>
                  <a:ext uri="{0D108BD9-81ED-4DB2-BD59-A6C34878D82A}">
                    <a16:rowId xmlns:a16="http://schemas.microsoft.com/office/drawing/2014/main" val="2590466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Summarize priorities and recommendations</a:t>
                      </a:r>
                    </a:p>
                  </a:txBody>
                  <a:tcPr/>
                </a:tc>
                <a:tc>
                  <a:txBody>
                    <a:bodyPr/>
                    <a:lstStyle/>
                    <a:p>
                      <a:pPr marL="342900" indent="-342900">
                        <a:buAutoNum type="arabicPeriod"/>
                      </a:pPr>
                      <a:r>
                        <a:rPr lang="en-US" sz="1500" dirty="0"/>
                        <a:t>Summarize final list of priorities with background information and recommendations for future directions</a:t>
                      </a:r>
                    </a:p>
                    <a:p>
                      <a:pPr marL="342900" indent="-342900">
                        <a:buAutoNum type="arabicPeriod"/>
                      </a:pPr>
                      <a:r>
                        <a:rPr lang="en-US" sz="1500" dirty="0"/>
                        <a:t>Hand off to VA OEI for further vetting and information-gathering to inform VA Strategic Plan </a:t>
                      </a:r>
                    </a:p>
                  </a:txBody>
                  <a:tcPr/>
                </a:tc>
                <a:extLst>
                  <a:ext uri="{0D108BD9-81ED-4DB2-BD59-A6C34878D82A}">
                    <a16:rowId xmlns:a16="http://schemas.microsoft.com/office/drawing/2014/main" val="399733014"/>
                  </a:ext>
                </a:extLst>
              </a:tr>
            </a:tbl>
          </a:graphicData>
        </a:graphic>
      </p:graphicFrame>
    </p:spTree>
    <p:extLst>
      <p:ext uri="{BB962C8B-B14F-4D97-AF65-F5344CB8AC3E}">
        <p14:creationId xmlns:p14="http://schemas.microsoft.com/office/powerpoint/2010/main" val="3556123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492310-8319-0905-775F-AD984A784164}"/>
              </a:ext>
            </a:extLst>
          </p:cNvPr>
          <p:cNvSpPr/>
          <p:nvPr/>
        </p:nvSpPr>
        <p:spPr>
          <a:xfrm>
            <a:off x="0" y="6125416"/>
            <a:ext cx="12192000" cy="732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36222E06-7184-16F7-4E02-36EE6103963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59407" y="1102736"/>
            <a:ext cx="11543693" cy="5153887"/>
          </a:xfrm>
        </p:spPr>
      </p:pic>
      <p:sp>
        <p:nvSpPr>
          <p:cNvPr id="16" name="TextBox 15">
            <a:extLst>
              <a:ext uri="{FF2B5EF4-FFF2-40B4-BE49-F238E27FC236}">
                <a16:creationId xmlns:a16="http://schemas.microsoft.com/office/drawing/2014/main" id="{D6EFBB87-23ED-D90C-0BD0-CE0282E125F6}"/>
              </a:ext>
            </a:extLst>
          </p:cNvPr>
          <p:cNvSpPr txBox="1"/>
          <p:nvPr/>
        </p:nvSpPr>
        <p:spPr>
          <a:xfrm>
            <a:off x="4775978" y="6260863"/>
            <a:ext cx="2936317" cy="523220"/>
          </a:xfrm>
          <a:prstGeom prst="rect">
            <a:avLst/>
          </a:prstGeom>
          <a:noFill/>
        </p:spPr>
        <p:txBody>
          <a:bodyPr wrap="none" rtlCol="0">
            <a:spAutoFit/>
          </a:bodyPr>
          <a:lstStyle/>
          <a:p>
            <a:pPr algn="ctr"/>
            <a:r>
              <a:rPr lang="en-US" sz="1400" b="1" dirty="0"/>
              <a:t>Infrastructure </a:t>
            </a:r>
            <a:br>
              <a:rPr lang="en-US" sz="1400" b="1" dirty="0"/>
            </a:br>
            <a:r>
              <a:rPr lang="en-US" sz="1400" b="1" dirty="0"/>
              <a:t>(People, Process, Policy, Technology) </a:t>
            </a:r>
          </a:p>
        </p:txBody>
      </p:sp>
      <p:sp>
        <p:nvSpPr>
          <p:cNvPr id="7" name="TextBox 6">
            <a:extLst>
              <a:ext uri="{FF2B5EF4-FFF2-40B4-BE49-F238E27FC236}">
                <a16:creationId xmlns:a16="http://schemas.microsoft.com/office/drawing/2014/main" id="{7734625B-57EB-AFC8-1F43-C947D08CEB8D}"/>
              </a:ext>
            </a:extLst>
          </p:cNvPr>
          <p:cNvSpPr txBox="1"/>
          <p:nvPr/>
        </p:nvSpPr>
        <p:spPr>
          <a:xfrm>
            <a:off x="7148286" y="5751576"/>
            <a:ext cx="1760618" cy="400110"/>
          </a:xfrm>
          <a:prstGeom prst="rect">
            <a:avLst/>
          </a:prstGeom>
          <a:solidFill>
            <a:schemeClr val="bg1"/>
          </a:solidFill>
        </p:spPr>
        <p:txBody>
          <a:bodyPr wrap="square" rtlCol="0">
            <a:spAutoFit/>
          </a:bodyPr>
          <a:lstStyle/>
          <a:p>
            <a:r>
              <a:rPr lang="en-US" sz="2000" b="1" dirty="0"/>
              <a:t>Engagement</a:t>
            </a:r>
          </a:p>
        </p:txBody>
      </p:sp>
      <p:sp>
        <p:nvSpPr>
          <p:cNvPr id="15" name="TextBox 14">
            <a:extLst>
              <a:ext uri="{FF2B5EF4-FFF2-40B4-BE49-F238E27FC236}">
                <a16:creationId xmlns:a16="http://schemas.microsoft.com/office/drawing/2014/main" id="{FF4CFA20-A39C-674F-46F6-ECDB750019FA}"/>
              </a:ext>
            </a:extLst>
          </p:cNvPr>
          <p:cNvSpPr txBox="1"/>
          <p:nvPr/>
        </p:nvSpPr>
        <p:spPr>
          <a:xfrm>
            <a:off x="9082018" y="3379900"/>
            <a:ext cx="2419272" cy="461665"/>
          </a:xfrm>
          <a:prstGeom prst="rect">
            <a:avLst/>
          </a:prstGeom>
          <a:solidFill>
            <a:schemeClr val="bg1"/>
          </a:solidFill>
        </p:spPr>
        <p:txBody>
          <a:bodyPr wrap="square" rtlCol="0">
            <a:spAutoFit/>
          </a:bodyPr>
          <a:lstStyle/>
          <a:p>
            <a:r>
              <a:rPr lang="en-US" sz="2400" b="1" dirty="0"/>
              <a:t>Systems Science</a:t>
            </a:r>
          </a:p>
        </p:txBody>
      </p:sp>
      <p:sp>
        <p:nvSpPr>
          <p:cNvPr id="4" name="TextBox 3">
            <a:extLst>
              <a:ext uri="{FF2B5EF4-FFF2-40B4-BE49-F238E27FC236}">
                <a16:creationId xmlns:a16="http://schemas.microsoft.com/office/drawing/2014/main" id="{F7093750-A9C8-2EB3-5094-8DBC64861A99}"/>
              </a:ext>
            </a:extLst>
          </p:cNvPr>
          <p:cNvSpPr txBox="1"/>
          <p:nvPr/>
        </p:nvSpPr>
        <p:spPr>
          <a:xfrm>
            <a:off x="8842311" y="6050266"/>
            <a:ext cx="2658979" cy="307777"/>
          </a:xfrm>
          <a:prstGeom prst="rect">
            <a:avLst/>
          </a:prstGeom>
          <a:solidFill>
            <a:schemeClr val="bg1"/>
          </a:solidFill>
        </p:spPr>
        <p:txBody>
          <a:bodyPr wrap="square" rtlCol="0">
            <a:spAutoFit/>
          </a:bodyPr>
          <a:lstStyle/>
          <a:p>
            <a:r>
              <a:rPr lang="en-US" sz="1400" dirty="0"/>
              <a:t>(Friedman et al, 2022)</a:t>
            </a:r>
          </a:p>
        </p:txBody>
      </p:sp>
      <p:sp>
        <p:nvSpPr>
          <p:cNvPr id="17" name="TextBox 16">
            <a:extLst>
              <a:ext uri="{FF2B5EF4-FFF2-40B4-BE49-F238E27FC236}">
                <a16:creationId xmlns:a16="http://schemas.microsoft.com/office/drawing/2014/main" id="{3C604E45-8B46-89E0-83B4-4C443D2F7BFF}"/>
              </a:ext>
            </a:extLst>
          </p:cNvPr>
          <p:cNvSpPr txBox="1"/>
          <p:nvPr/>
        </p:nvSpPr>
        <p:spPr>
          <a:xfrm>
            <a:off x="40640" y="949717"/>
            <a:ext cx="4550541" cy="461665"/>
          </a:xfrm>
          <a:prstGeom prst="rect">
            <a:avLst/>
          </a:prstGeom>
          <a:noFill/>
          <a:ln>
            <a:solidFill>
              <a:schemeClr val="accent5"/>
            </a:solidFill>
          </a:ln>
        </p:spPr>
        <p:txBody>
          <a:bodyPr wrap="none" rtlCol="0">
            <a:spAutoFit/>
          </a:bodyPr>
          <a:lstStyle/>
          <a:p>
            <a:r>
              <a:rPr lang="en-US" sz="2400" b="1" dirty="0">
                <a:solidFill>
                  <a:schemeClr val="accent1">
                    <a:lumMod val="75000"/>
                  </a:schemeClr>
                </a:solidFill>
              </a:rPr>
              <a:t>The Learning Cycle (Priority Goals)</a:t>
            </a:r>
          </a:p>
        </p:txBody>
      </p:sp>
      <p:sp>
        <p:nvSpPr>
          <p:cNvPr id="3" name="TextBox 2">
            <a:extLst>
              <a:ext uri="{FF2B5EF4-FFF2-40B4-BE49-F238E27FC236}">
                <a16:creationId xmlns:a16="http://schemas.microsoft.com/office/drawing/2014/main" id="{71A968BD-3D23-FB7D-DFD7-F414B7B7B6A6}"/>
              </a:ext>
            </a:extLst>
          </p:cNvPr>
          <p:cNvSpPr txBox="1"/>
          <p:nvPr/>
        </p:nvSpPr>
        <p:spPr>
          <a:xfrm>
            <a:off x="9064432" y="3984572"/>
            <a:ext cx="1227222" cy="461665"/>
          </a:xfrm>
          <a:prstGeom prst="rect">
            <a:avLst/>
          </a:prstGeom>
          <a:noFill/>
        </p:spPr>
        <p:txBody>
          <a:bodyPr wrap="square" rtlCol="0">
            <a:spAutoFit/>
          </a:bodyPr>
          <a:lstStyle/>
          <a:p>
            <a:r>
              <a:rPr lang="en-US" sz="2400" b="1" dirty="0">
                <a:solidFill>
                  <a:srgbClr val="C00000"/>
                </a:solidFill>
              </a:rPr>
              <a:t>QUERI</a:t>
            </a:r>
          </a:p>
        </p:txBody>
      </p:sp>
      <p:sp>
        <p:nvSpPr>
          <p:cNvPr id="20" name="Oval 19">
            <a:extLst>
              <a:ext uri="{FF2B5EF4-FFF2-40B4-BE49-F238E27FC236}">
                <a16:creationId xmlns:a16="http://schemas.microsoft.com/office/drawing/2014/main" id="{6208088A-3BB0-ACF9-809C-B03F88852168}"/>
              </a:ext>
            </a:extLst>
          </p:cNvPr>
          <p:cNvSpPr/>
          <p:nvPr/>
        </p:nvSpPr>
        <p:spPr>
          <a:xfrm>
            <a:off x="4409156" y="2839105"/>
            <a:ext cx="3303139" cy="13817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701AF2B-F2CB-57DF-97D4-D423971E80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0256" y="2062479"/>
            <a:ext cx="3250064" cy="3110661"/>
          </a:xfrm>
          <a:prstGeom prst="rect">
            <a:avLst/>
          </a:prstGeom>
        </p:spPr>
      </p:pic>
      <p:sp>
        <p:nvSpPr>
          <p:cNvPr id="2" name="Title 1">
            <a:extLst>
              <a:ext uri="{FF2B5EF4-FFF2-40B4-BE49-F238E27FC236}">
                <a16:creationId xmlns:a16="http://schemas.microsoft.com/office/drawing/2014/main" id="{16AE499B-D1F0-C986-D850-F225CD18562A}"/>
              </a:ext>
            </a:extLst>
          </p:cNvPr>
          <p:cNvSpPr>
            <a:spLocks noGrp="1"/>
          </p:cNvSpPr>
          <p:nvPr>
            <p:ph type="title"/>
          </p:nvPr>
        </p:nvSpPr>
        <p:spPr>
          <a:xfrm>
            <a:off x="300023" y="73917"/>
            <a:ext cx="12062460" cy="752929"/>
          </a:xfrm>
        </p:spPr>
        <p:txBody>
          <a:bodyPr/>
          <a:lstStyle/>
          <a:p>
            <a:pPr algn="ctr"/>
            <a:r>
              <a:rPr lang="en-US" dirty="0">
                <a:latin typeface="+mn-lt"/>
                <a:cs typeface="Calibri Light"/>
              </a:rPr>
              <a:t>HSR LHS Cycle Supported by QUERI Roadmap</a:t>
            </a:r>
            <a:endParaRPr lang="en-US" dirty="0">
              <a:latin typeface="+mn-lt"/>
            </a:endParaRPr>
          </a:p>
        </p:txBody>
      </p:sp>
    </p:spTree>
    <p:extLst>
      <p:ext uri="{BB962C8B-B14F-4D97-AF65-F5344CB8AC3E}">
        <p14:creationId xmlns:p14="http://schemas.microsoft.com/office/powerpoint/2010/main" val="2798011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606254" y="13297"/>
            <a:ext cx="10706100"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mn-lt"/>
                <a:ea typeface="+mj-ea"/>
                <a:cs typeface="Arial" panose="020B0604020202020204" pitchFamily="34" charset="0"/>
              </a:rPr>
              <a:t>At a Glance: HSR vs. QUERI</a:t>
            </a:r>
          </a:p>
        </p:txBody>
      </p:sp>
      <p:graphicFrame>
        <p:nvGraphicFramePr>
          <p:cNvPr id="11" name="Table 10">
            <a:extLst>
              <a:ext uri="{FF2B5EF4-FFF2-40B4-BE49-F238E27FC236}">
                <a16:creationId xmlns:a16="http://schemas.microsoft.com/office/drawing/2014/main" id="{51915247-585A-4B11-BF97-238171993483}"/>
              </a:ext>
            </a:extLst>
          </p:cNvPr>
          <p:cNvGraphicFramePr>
            <a:graphicFrameLocks noGrp="1"/>
          </p:cNvGraphicFramePr>
          <p:nvPr>
            <p:extLst>
              <p:ext uri="{D42A27DB-BD31-4B8C-83A1-F6EECF244321}">
                <p14:modId xmlns:p14="http://schemas.microsoft.com/office/powerpoint/2010/main" val="3632337742"/>
              </p:ext>
            </p:extLst>
          </p:nvPr>
        </p:nvGraphicFramePr>
        <p:xfrm>
          <a:off x="864296" y="1264555"/>
          <a:ext cx="10448058" cy="4214984"/>
        </p:xfrm>
        <a:graphic>
          <a:graphicData uri="http://schemas.openxmlformats.org/drawingml/2006/table">
            <a:tbl>
              <a:tblPr firstRow="1" firstCol="1" bandRow="1"/>
              <a:tblGrid>
                <a:gridCol w="2305687">
                  <a:extLst>
                    <a:ext uri="{9D8B030D-6E8A-4147-A177-3AD203B41FA5}">
                      <a16:colId xmlns:a16="http://schemas.microsoft.com/office/drawing/2014/main" val="322979725"/>
                    </a:ext>
                  </a:extLst>
                </a:gridCol>
                <a:gridCol w="3982378">
                  <a:extLst>
                    <a:ext uri="{9D8B030D-6E8A-4147-A177-3AD203B41FA5}">
                      <a16:colId xmlns:a16="http://schemas.microsoft.com/office/drawing/2014/main" val="3167082258"/>
                    </a:ext>
                  </a:extLst>
                </a:gridCol>
                <a:gridCol w="4159993">
                  <a:extLst>
                    <a:ext uri="{9D8B030D-6E8A-4147-A177-3AD203B41FA5}">
                      <a16:colId xmlns:a16="http://schemas.microsoft.com/office/drawing/2014/main" val="3886084125"/>
                    </a:ext>
                  </a:extLst>
                </a:gridCol>
              </a:tblGrid>
              <a:tr h="317380">
                <a:tc>
                  <a:txBody>
                    <a:bodyPr/>
                    <a:lstStyle/>
                    <a:p>
                      <a:pPr marL="0" marR="0" algn="ctr">
                        <a:spcBef>
                          <a:spcPts val="300"/>
                        </a:spcBef>
                        <a:spcAft>
                          <a:spcPts val="30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0082BA"/>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0082BA"/>
                    </a:solidFill>
                  </a:tcPr>
                </a:tc>
                <a:tc>
                  <a:txBody>
                    <a:bodyPr/>
                    <a:lstStyle/>
                    <a:p>
                      <a:pPr marL="0" marR="0" algn="ctr">
                        <a:spcBef>
                          <a:spcPts val="300"/>
                        </a:spcBef>
                        <a:spcAft>
                          <a:spcPts val="30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HSR</a:t>
                      </a:r>
                      <a:endParaRPr lang="en-US" sz="1600" strike="sngStrike" baseline="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0082BA"/>
                    </a:solidFill>
                  </a:tcPr>
                </a:tc>
                <a:tc>
                  <a:txBody>
                    <a:bodyPr/>
                    <a:lstStyle/>
                    <a:p>
                      <a:pPr marL="0" marR="0" algn="ctr">
                        <a:spcBef>
                          <a:spcPts val="300"/>
                        </a:spcBef>
                        <a:spcAft>
                          <a:spcPts val="300"/>
                        </a:spcAft>
                      </a:pPr>
                      <a:r>
                        <a:rPr lang="en-US"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QUERI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0082BA"/>
                      </a:solidFill>
                      <a:prstDash val="solid"/>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0082BA"/>
                    </a:solidFill>
                  </a:tcPr>
                </a:tc>
                <a:extLst>
                  <a:ext uri="{0D108BD9-81ED-4DB2-BD59-A6C34878D82A}">
                    <a16:rowId xmlns:a16="http://schemas.microsoft.com/office/drawing/2014/main" val="3057197268"/>
                  </a:ext>
                </a:extLst>
              </a:tr>
              <a:tr h="1009847">
                <a:tc>
                  <a:txBody>
                    <a:bodyPr/>
                    <a:lstStyle/>
                    <a:p>
                      <a:pPr marL="0" marR="0" algn="ctr">
                        <a:spcBef>
                          <a:spcPts val="300"/>
                        </a:spcBef>
                        <a:spcAft>
                          <a:spcPts val="30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Aims/Goals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rgbClr val="0082BA"/>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effectLst/>
                          <a:latin typeface="Arial" panose="020B0604020202020204" pitchFamily="34" charset="0"/>
                          <a:ea typeface="Times New Roman" panose="02020603050405020304" pitchFamily="18" charset="0"/>
                          <a:cs typeface="Times New Roman" panose="02020603050405020304" pitchFamily="18" charset="0"/>
                        </a:rPr>
                        <a:t>Investigator-initiated research, hypothesis-driven, long-term, generalizable</a:t>
                      </a:r>
                    </a:p>
                  </a:txBody>
                  <a:tcPr marL="45720" marR="45720">
                    <a:lnL w="12700" cap="flat" cmpd="sng" algn="ctr">
                      <a:solidFill>
                        <a:srgbClr val="808080"/>
                      </a:solidFill>
                      <a:prstDash val="dash"/>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Non-research </a:t>
                      </a:r>
                      <a:r>
                        <a:rPr lang="en-US" sz="1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driven by time-sensitive operations needs</a:t>
                      </a: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implementation or evaluation of </a:t>
                      </a:r>
                      <a:r>
                        <a:rPr lang="en-US" sz="1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national-level </a:t>
                      </a:r>
                      <a:r>
                        <a:rPr lang="en-US" sz="1600" b="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initiatives</a:t>
                      </a:r>
                      <a:endParaRPr lang="en-US" sz="1600" b="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0082BA"/>
                      </a:solidFill>
                      <a:prstDash val="solid"/>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extLst>
                  <a:ext uri="{0D108BD9-81ED-4DB2-BD59-A6C34878D82A}">
                    <a16:rowId xmlns:a16="http://schemas.microsoft.com/office/drawing/2014/main" val="3657079490"/>
                  </a:ext>
                </a:extLst>
              </a:tr>
              <a:tr h="930005">
                <a:tc>
                  <a:txBody>
                    <a:bodyPr/>
                    <a:lstStyle/>
                    <a:p>
                      <a:pPr marL="0" marR="0" algn="ctr">
                        <a:spcBef>
                          <a:spcPts val="300"/>
                        </a:spcBef>
                        <a:spcAft>
                          <a:spcPts val="30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Operations Partner Involvement, Funding</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rgbClr val="0082BA"/>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Collaborative</a:t>
                      </a:r>
                    </a:p>
                    <a:p>
                      <a:pPr marL="0" marR="0" algn="ctr">
                        <a:spcBef>
                          <a:spcPts val="300"/>
                        </a:spcBef>
                        <a:spcAft>
                          <a:spcPts val="300"/>
                        </a:spcAft>
                      </a:pPr>
                      <a:endParaRPr lang="en-US" sz="1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Appropriation</a:t>
                      </a:r>
                      <a:endParaRPr lang="en-US" sz="16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Directive</a:t>
                      </a:r>
                    </a:p>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Clinical Appropriation, Matched funding/resources often required</a:t>
                      </a:r>
                      <a:endParaRPr lang="en-US" sz="16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0082BA"/>
                      </a:solidFill>
                      <a:prstDash val="solid"/>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extLst>
                  <a:ext uri="{0D108BD9-81ED-4DB2-BD59-A6C34878D82A}">
                    <a16:rowId xmlns:a16="http://schemas.microsoft.com/office/drawing/2014/main" val="3036475854"/>
                  </a:ext>
                </a:extLst>
              </a:tr>
              <a:tr h="1009847">
                <a:tc>
                  <a:txBody>
                    <a:bodyPr/>
                    <a:lstStyle/>
                    <a:p>
                      <a:pPr marL="0" marR="0" algn="ctr">
                        <a:spcBef>
                          <a:spcPts val="300"/>
                        </a:spcBef>
                        <a:spcAft>
                          <a:spcPts val="30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Study Design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rgbClr val="0082BA"/>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solidFill>
                            <a:srgbClr val="000000"/>
                          </a:solidFill>
                          <a:effectLst/>
                          <a:latin typeface="Arial"/>
                          <a:ea typeface="Times New Roman" panose="02020603050405020304" pitchFamily="18" charset="0"/>
                          <a:cs typeface="Arial"/>
                        </a:rPr>
                        <a:t>Hypothesis-driven, pre-specified interventions or implementation strategies to inform national scale-up </a:t>
                      </a:r>
                      <a:endParaRPr lang="en-US" sz="16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effectLst/>
                          <a:latin typeface="Arial"/>
                          <a:ea typeface="Times New Roman" panose="02020603050405020304" pitchFamily="18" charset="0"/>
                          <a:cs typeface="Times New Roman"/>
                        </a:rPr>
                        <a:t>Rigorous evaluations often within operations time constraints, national level, exploratory </a:t>
                      </a:r>
                      <a:endParaRPr lang="en-US" sz="16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0082BA"/>
                      </a:solidFill>
                      <a:prstDash val="solid"/>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extLst>
                  <a:ext uri="{0D108BD9-81ED-4DB2-BD59-A6C34878D82A}">
                    <a16:rowId xmlns:a16="http://schemas.microsoft.com/office/drawing/2014/main" val="1508014886"/>
                  </a:ext>
                </a:extLst>
              </a:tr>
              <a:tr h="930005">
                <a:tc>
                  <a:txBody>
                    <a:bodyPr/>
                    <a:lstStyle/>
                    <a:p>
                      <a:pPr marL="0" marR="0" algn="ctr">
                        <a:spcBef>
                          <a:spcPts val="300"/>
                        </a:spcBef>
                        <a:spcAft>
                          <a:spcPts val="300"/>
                        </a:spcAft>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Approach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rgbClr val="0082BA"/>
                      </a:solidFill>
                      <a:prstDash val="solid"/>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intervention, development or </a:t>
                      </a:r>
                      <a:r>
                        <a:rPr lang="en-US" sz="1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testing</a:t>
                      </a: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implementation strategies, </a:t>
                      </a:r>
                      <a:r>
                        <a:rPr lang="en-US" sz="1600" b="1"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validation </a:t>
                      </a:r>
                      <a:r>
                        <a:rPr lang="en-US" sz="16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methods, metrics, etc.</a:t>
                      </a:r>
                      <a:endParaRPr lang="en-US" sz="16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L w="12700" cap="flat" cmpd="sng" algn="ctr">
                      <a:solidFill>
                        <a:srgbClr val="808080"/>
                      </a:solidFill>
                      <a:prstDash val="dash"/>
                      <a:round/>
                      <a:headEnd type="none" w="med" len="med"/>
                      <a:tailEnd type="none" w="med" len="med"/>
                    </a:lnL>
                    <a:lnR w="12700" cap="flat" cmpd="sng" algn="ctr">
                      <a:solidFill>
                        <a:srgbClr val="808080"/>
                      </a:solidFill>
                      <a:prstDash val="dash"/>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600" i="0" dirty="0">
                          <a:effectLst/>
                          <a:latin typeface="Arial" panose="020B0604020202020204" pitchFamily="34" charset="0"/>
                          <a:ea typeface="Times New Roman" panose="02020603050405020304" pitchFamily="18" charset="0"/>
                          <a:cs typeface="Times New Roman" panose="02020603050405020304" pitchFamily="18" charset="0"/>
                        </a:rPr>
                        <a:t>Implementation/evaluation of an </a:t>
                      </a:r>
                      <a:r>
                        <a:rPr lang="en-US" sz="1600" b="1" i="0" dirty="0">
                          <a:effectLst/>
                          <a:latin typeface="Arial" panose="020B0604020202020204" pitchFamily="34" charset="0"/>
                          <a:ea typeface="Times New Roman" panose="02020603050405020304" pitchFamily="18" charset="0"/>
                          <a:cs typeface="Times New Roman" panose="02020603050405020304" pitchFamily="18" charset="0"/>
                        </a:rPr>
                        <a:t>evidence-based program </a:t>
                      </a:r>
                      <a:r>
                        <a:rPr lang="en-US" sz="1600" i="0" dirty="0">
                          <a:effectLst/>
                          <a:latin typeface="Arial" panose="020B0604020202020204" pitchFamily="34" charset="0"/>
                          <a:ea typeface="Times New Roman" panose="02020603050405020304" pitchFamily="18" charset="0"/>
                          <a:cs typeface="Times New Roman" panose="02020603050405020304" pitchFamily="18" charset="0"/>
                        </a:rPr>
                        <a:t>addressing VA priorities and sponsored by a Program Office or VISN</a:t>
                      </a:r>
                    </a:p>
                  </a:txBody>
                  <a:tcPr marL="45720" marR="45720">
                    <a:lnL w="12700" cap="flat" cmpd="sng" algn="ctr">
                      <a:solidFill>
                        <a:srgbClr val="808080"/>
                      </a:solidFill>
                      <a:prstDash val="dash"/>
                      <a:round/>
                      <a:headEnd type="none" w="med" len="med"/>
                      <a:tailEnd type="none" w="med" len="med"/>
                    </a:lnL>
                    <a:lnR w="12700" cap="flat" cmpd="sng" algn="ctr">
                      <a:solidFill>
                        <a:srgbClr val="0082BA"/>
                      </a:solidFill>
                      <a:prstDash val="solid"/>
                      <a:round/>
                      <a:headEnd type="none" w="med" len="med"/>
                      <a:tailEnd type="none" w="med" len="med"/>
                    </a:lnR>
                    <a:lnT w="12700" cap="flat" cmpd="sng" algn="ctr">
                      <a:solidFill>
                        <a:srgbClr val="0082BA"/>
                      </a:solidFill>
                      <a:prstDash val="solid"/>
                      <a:round/>
                      <a:headEnd type="none" w="med" len="med"/>
                      <a:tailEnd type="none" w="med" len="med"/>
                    </a:lnT>
                    <a:lnB w="12700" cap="flat" cmpd="sng" algn="ctr">
                      <a:solidFill>
                        <a:srgbClr val="0082BA"/>
                      </a:solidFill>
                      <a:prstDash val="solid"/>
                      <a:round/>
                      <a:headEnd type="none" w="med" len="med"/>
                      <a:tailEnd type="none" w="med" len="med"/>
                    </a:lnB>
                    <a:solidFill>
                      <a:srgbClr val="F2F2F2"/>
                    </a:solidFill>
                  </a:tcPr>
                </a:tc>
                <a:extLst>
                  <a:ext uri="{0D108BD9-81ED-4DB2-BD59-A6C34878D82A}">
                    <a16:rowId xmlns:a16="http://schemas.microsoft.com/office/drawing/2014/main" val="4140742235"/>
                  </a:ext>
                </a:extLst>
              </a:tr>
            </a:tbl>
          </a:graphicData>
        </a:graphic>
      </p:graphicFrame>
      <p:sp>
        <p:nvSpPr>
          <p:cNvPr id="10" name="Slide Number Placeholder 1">
            <a:extLst>
              <a:ext uri="{FF2B5EF4-FFF2-40B4-BE49-F238E27FC236}">
                <a16:creationId xmlns:a16="http://schemas.microsoft.com/office/drawing/2014/main" id="{D8707053-7190-49E9-BE91-6B572663F46D}"/>
              </a:ext>
            </a:extLst>
          </p:cNvPr>
          <p:cNvSpPr>
            <a:spLocks noGrp="1"/>
          </p:cNvSpPr>
          <p:nvPr>
            <p:ph type="sldNum" sz="quarter" idx="12"/>
          </p:nvPr>
        </p:nvSpPr>
        <p:spPr>
          <a:xfrm>
            <a:off x="3590925" y="635257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BA177-B8EA-2549-AFD7-006975EC8E4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1595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7" name="Rectangle 12">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CA5587-6787-74F2-10E3-0002691553BF}"/>
              </a:ext>
            </a:extLst>
          </p:cNvPr>
          <p:cNvSpPr>
            <a:spLocks noGrp="1"/>
          </p:cNvSpPr>
          <p:nvPr>
            <p:ph type="title"/>
          </p:nvPr>
        </p:nvSpPr>
        <p:spPr>
          <a:xfrm>
            <a:off x="652887" y="617921"/>
            <a:ext cx="3482041" cy="3988585"/>
          </a:xfrm>
        </p:spPr>
        <p:txBody>
          <a:bodyPr vert="horz" lIns="91440" tIns="45720" rIns="91440" bIns="45720" rtlCol="0" anchor="ctr">
            <a:normAutofit/>
          </a:bodyPr>
          <a:lstStyle/>
          <a:p>
            <a:r>
              <a:rPr lang="en-US" sz="4000" kern="1200" dirty="0">
                <a:solidFill>
                  <a:schemeClr val="tx1"/>
                </a:solidFill>
                <a:latin typeface="+mn-lt"/>
                <a:ea typeface="+mj-ea"/>
                <a:cs typeface="+mj-cs"/>
              </a:rPr>
              <a:t>How HSR and QUERI Align to Address VA Priorities</a:t>
            </a:r>
          </a:p>
        </p:txBody>
      </p:sp>
      <p:pic>
        <p:nvPicPr>
          <p:cNvPr id="6" name="Picture 5">
            <a:extLst>
              <a:ext uri="{FF2B5EF4-FFF2-40B4-BE49-F238E27FC236}">
                <a16:creationId xmlns:a16="http://schemas.microsoft.com/office/drawing/2014/main" id="{8B969952-7B26-B701-D38E-B98DB3708C5D}"/>
              </a:ext>
            </a:extLst>
          </p:cNvPr>
          <p:cNvPicPr>
            <a:picLocks noChangeAspect="1"/>
          </p:cNvPicPr>
          <p:nvPr/>
        </p:nvPicPr>
        <p:blipFill>
          <a:blip r:embed="rId3"/>
          <a:stretch>
            <a:fillRect/>
          </a:stretch>
        </p:blipFill>
        <p:spPr>
          <a:xfrm>
            <a:off x="4787816" y="617921"/>
            <a:ext cx="7285686" cy="5974262"/>
          </a:xfrm>
          <a:prstGeom prst="rect">
            <a:avLst/>
          </a:prstGeom>
        </p:spPr>
      </p:pic>
      <p:sp>
        <p:nvSpPr>
          <p:cNvPr id="7" name="TextBox 6">
            <a:extLst>
              <a:ext uri="{FF2B5EF4-FFF2-40B4-BE49-F238E27FC236}">
                <a16:creationId xmlns:a16="http://schemas.microsoft.com/office/drawing/2014/main" id="{26E83920-61C4-4792-2D19-8334A121A287}"/>
              </a:ext>
            </a:extLst>
          </p:cNvPr>
          <p:cNvSpPr txBox="1"/>
          <p:nvPr/>
        </p:nvSpPr>
        <p:spPr>
          <a:xfrm>
            <a:off x="480702" y="4347264"/>
            <a:ext cx="3653606" cy="1754326"/>
          </a:xfrm>
          <a:prstGeom prst="rect">
            <a:avLst/>
          </a:prstGeom>
          <a:noFill/>
        </p:spPr>
        <p:txBody>
          <a:bodyPr wrap="square" rtlCol="0">
            <a:spAutoFit/>
          </a:bodyPr>
          <a:lstStyle/>
          <a:p>
            <a:r>
              <a:rPr lang="en-US" dirty="0"/>
              <a:t>The most recent QUERI RFA supports investigator-operational partner teams to deploy the data and governance infrastructure to launch research and non-research projects responsive to Veteran-centric goals</a:t>
            </a:r>
          </a:p>
        </p:txBody>
      </p:sp>
      <p:sp>
        <p:nvSpPr>
          <p:cNvPr id="8" name="TextBox 7">
            <a:extLst>
              <a:ext uri="{FF2B5EF4-FFF2-40B4-BE49-F238E27FC236}">
                <a16:creationId xmlns:a16="http://schemas.microsoft.com/office/drawing/2014/main" id="{B24AAC9F-39CE-92B2-8F84-0BC408B76261}"/>
              </a:ext>
            </a:extLst>
          </p:cNvPr>
          <p:cNvSpPr txBox="1"/>
          <p:nvPr/>
        </p:nvSpPr>
        <p:spPr>
          <a:xfrm>
            <a:off x="6829324" y="156256"/>
            <a:ext cx="3813276" cy="461665"/>
          </a:xfrm>
          <a:prstGeom prst="rect">
            <a:avLst/>
          </a:prstGeom>
          <a:noFill/>
        </p:spPr>
        <p:txBody>
          <a:bodyPr wrap="square" rtlCol="0">
            <a:spAutoFit/>
          </a:bodyPr>
          <a:lstStyle/>
          <a:p>
            <a:r>
              <a:rPr lang="en-US" sz="2400" b="1" dirty="0"/>
              <a:t>Source: QUERI LHS RFA</a:t>
            </a:r>
          </a:p>
        </p:txBody>
      </p:sp>
    </p:spTree>
    <p:extLst>
      <p:ext uri="{BB962C8B-B14F-4D97-AF65-F5344CB8AC3E}">
        <p14:creationId xmlns:p14="http://schemas.microsoft.com/office/powerpoint/2010/main" val="348738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522E8DAB-C725-C09C-F8B0-2FF9CF758DF9}"/>
              </a:ext>
            </a:extLst>
          </p:cNvPr>
          <p:cNvCxnSpPr>
            <a:cxnSpLocks/>
          </p:cNvCxnSpPr>
          <p:nvPr/>
        </p:nvCxnSpPr>
        <p:spPr>
          <a:xfrm flipV="1">
            <a:off x="2680908" y="1800062"/>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113165E-E0CE-1686-F296-E010736AFA4A}"/>
              </a:ext>
            </a:extLst>
          </p:cNvPr>
          <p:cNvCxnSpPr>
            <a:cxnSpLocks/>
          </p:cNvCxnSpPr>
          <p:nvPr/>
        </p:nvCxnSpPr>
        <p:spPr>
          <a:xfrm flipV="1">
            <a:off x="2676073" y="2267306"/>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7235B4-F170-3039-3E85-2DC18950465C}"/>
              </a:ext>
            </a:extLst>
          </p:cNvPr>
          <p:cNvCxnSpPr>
            <a:cxnSpLocks/>
          </p:cNvCxnSpPr>
          <p:nvPr/>
        </p:nvCxnSpPr>
        <p:spPr>
          <a:xfrm>
            <a:off x="2623767" y="2723639"/>
            <a:ext cx="2653350" cy="61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A8CA3B3-7C95-58C8-2FD9-86D11A1C631A}"/>
              </a:ext>
            </a:extLst>
          </p:cNvPr>
          <p:cNvCxnSpPr>
            <a:cxnSpLocks/>
          </p:cNvCxnSpPr>
          <p:nvPr/>
        </p:nvCxnSpPr>
        <p:spPr>
          <a:xfrm>
            <a:off x="2654242" y="3188288"/>
            <a:ext cx="29318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C7FF1E8-DDEE-06D3-098D-4E51260C2985}"/>
              </a:ext>
            </a:extLst>
          </p:cNvPr>
          <p:cNvCxnSpPr>
            <a:cxnSpLocks/>
          </p:cNvCxnSpPr>
          <p:nvPr/>
        </p:nvCxnSpPr>
        <p:spPr>
          <a:xfrm flipH="1">
            <a:off x="2939228" y="1806412"/>
            <a:ext cx="8201" cy="138822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42D15D35-D559-1348-783F-7222F8976761}"/>
              </a:ext>
            </a:extLst>
          </p:cNvPr>
          <p:cNvGrpSpPr/>
          <p:nvPr/>
        </p:nvGrpSpPr>
        <p:grpSpPr>
          <a:xfrm>
            <a:off x="641896" y="2074879"/>
            <a:ext cx="2042187" cy="390114"/>
            <a:chOff x="10014818" y="1379966"/>
            <a:chExt cx="2067579" cy="703125"/>
          </a:xfrm>
        </p:grpSpPr>
        <p:sp>
          <p:nvSpPr>
            <p:cNvPr id="99" name="Rectangle 98">
              <a:extLst>
                <a:ext uri="{FF2B5EF4-FFF2-40B4-BE49-F238E27FC236}">
                  <a16:creationId xmlns:a16="http://schemas.microsoft.com/office/drawing/2014/main" id="{6ACF8325-434F-9663-E163-DE85020A8FB2}"/>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7">
              <a:extLst>
                <a:ext uri="{FF2B5EF4-FFF2-40B4-BE49-F238E27FC236}">
                  <a16:creationId xmlns:a16="http://schemas.microsoft.com/office/drawing/2014/main" id="{EB203C1D-0F89-92BF-3D32-853B5D000C68}"/>
                </a:ext>
              </a:extLst>
            </p:cNvPr>
            <p:cNvSpPr txBox="1"/>
            <p:nvPr/>
          </p:nvSpPr>
          <p:spPr>
            <a:xfrm>
              <a:off x="10170506" y="1426058"/>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dirty="0">
                  <a:solidFill>
                    <a:srgbClr val="003F72"/>
                  </a:solidFill>
                  <a:latin typeface="Arial" panose="020B0604020202020204" pitchFamily="34" charset="0"/>
                  <a:cs typeface="Arial" panose="020B0604020202020204" pitchFamily="34" charset="0"/>
                </a:rPr>
                <a:t>Health Informatics</a:t>
              </a:r>
            </a:p>
          </p:txBody>
        </p:sp>
      </p:grpSp>
      <p:grpSp>
        <p:nvGrpSpPr>
          <p:cNvPr id="101" name="Group 100">
            <a:extLst>
              <a:ext uri="{FF2B5EF4-FFF2-40B4-BE49-F238E27FC236}">
                <a16:creationId xmlns:a16="http://schemas.microsoft.com/office/drawing/2014/main" id="{787BF0E3-9BC6-1E76-DC2C-62DAD7D7A092}"/>
              </a:ext>
            </a:extLst>
          </p:cNvPr>
          <p:cNvGrpSpPr/>
          <p:nvPr/>
        </p:nvGrpSpPr>
        <p:grpSpPr>
          <a:xfrm>
            <a:off x="641896" y="1603278"/>
            <a:ext cx="2042187" cy="390114"/>
            <a:chOff x="10014818" y="1379966"/>
            <a:chExt cx="2067579" cy="703125"/>
          </a:xfrm>
        </p:grpSpPr>
        <p:sp>
          <p:nvSpPr>
            <p:cNvPr id="102" name="Rectangle 101">
              <a:extLst>
                <a:ext uri="{FF2B5EF4-FFF2-40B4-BE49-F238E27FC236}">
                  <a16:creationId xmlns:a16="http://schemas.microsoft.com/office/drawing/2014/main" id="{E4D3DC9D-FB73-302A-1F89-C2419ED8978A}"/>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7">
              <a:extLst>
                <a:ext uri="{FF2B5EF4-FFF2-40B4-BE49-F238E27FC236}">
                  <a16:creationId xmlns:a16="http://schemas.microsoft.com/office/drawing/2014/main" id="{FC61DC77-940B-AB52-B1D9-589EE964BC97}"/>
                </a:ext>
              </a:extLst>
            </p:cNvPr>
            <p:cNvSpPr txBox="1"/>
            <p:nvPr/>
          </p:nvSpPr>
          <p:spPr>
            <a:xfrm>
              <a:off x="10168729" y="1426058"/>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dirty="0">
                  <a:solidFill>
                    <a:srgbClr val="003F72"/>
                  </a:solidFill>
                  <a:latin typeface="Arial" panose="020B0604020202020204" pitchFamily="34" charset="0"/>
                  <a:cs typeface="Arial" panose="020B0604020202020204" pitchFamily="34" charset="0"/>
                </a:rPr>
                <a:t>Finance</a:t>
              </a:r>
            </a:p>
          </p:txBody>
        </p:sp>
      </p:grpSp>
      <p:grpSp>
        <p:nvGrpSpPr>
          <p:cNvPr id="104" name="Group 103">
            <a:extLst>
              <a:ext uri="{FF2B5EF4-FFF2-40B4-BE49-F238E27FC236}">
                <a16:creationId xmlns:a16="http://schemas.microsoft.com/office/drawing/2014/main" id="{9EA20C47-FDDD-8A09-A71B-795A508286C9}"/>
              </a:ext>
            </a:extLst>
          </p:cNvPr>
          <p:cNvGrpSpPr/>
          <p:nvPr/>
        </p:nvGrpSpPr>
        <p:grpSpPr>
          <a:xfrm>
            <a:off x="641895" y="2527117"/>
            <a:ext cx="2042187" cy="377068"/>
            <a:chOff x="10014818" y="1357388"/>
            <a:chExt cx="2067579" cy="679612"/>
          </a:xfrm>
        </p:grpSpPr>
        <p:sp>
          <p:nvSpPr>
            <p:cNvPr id="105" name="Rectangle 104">
              <a:extLst>
                <a:ext uri="{FF2B5EF4-FFF2-40B4-BE49-F238E27FC236}">
                  <a16:creationId xmlns:a16="http://schemas.microsoft.com/office/drawing/2014/main" id="{FB183D91-AA05-5528-582B-69FD8FD2794C}"/>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7">
              <a:extLst>
                <a:ext uri="{FF2B5EF4-FFF2-40B4-BE49-F238E27FC236}">
                  <a16:creationId xmlns:a16="http://schemas.microsoft.com/office/drawing/2014/main" id="{7A9E1400-9B5A-6F94-DB5C-19A008D0A930}"/>
                </a:ext>
              </a:extLst>
            </p:cNvPr>
            <p:cNvSpPr txBox="1"/>
            <p:nvPr/>
          </p:nvSpPr>
          <p:spPr>
            <a:xfrm>
              <a:off x="10153038" y="1357388"/>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spcBef>
                  <a:spcPct val="0"/>
                </a:spcBef>
                <a:spcAft>
                  <a:spcPct val="35000"/>
                </a:spcAft>
              </a:pPr>
              <a:r>
                <a:rPr lang="en-US" sz="1200" dirty="0">
                  <a:solidFill>
                    <a:srgbClr val="003F72"/>
                  </a:solidFill>
                  <a:latin typeface="Arial" panose="020B0604020202020204" pitchFamily="34" charset="0"/>
                  <a:cs typeface="Arial" panose="020B0604020202020204" pitchFamily="34" charset="0"/>
                </a:rPr>
                <a:t>Human Capital Management</a:t>
              </a:r>
            </a:p>
          </p:txBody>
        </p:sp>
      </p:grpSp>
      <p:grpSp>
        <p:nvGrpSpPr>
          <p:cNvPr id="107" name="Group 106">
            <a:extLst>
              <a:ext uri="{FF2B5EF4-FFF2-40B4-BE49-F238E27FC236}">
                <a16:creationId xmlns:a16="http://schemas.microsoft.com/office/drawing/2014/main" id="{EBE1FF0F-6B7F-AF60-DA47-6A13411A2B1D}"/>
              </a:ext>
            </a:extLst>
          </p:cNvPr>
          <p:cNvGrpSpPr/>
          <p:nvPr/>
        </p:nvGrpSpPr>
        <p:grpSpPr>
          <a:xfrm>
            <a:off x="641895" y="3011936"/>
            <a:ext cx="2042187" cy="390114"/>
            <a:chOff x="10014818" y="1379966"/>
            <a:chExt cx="2067579" cy="703125"/>
          </a:xfrm>
        </p:grpSpPr>
        <p:sp>
          <p:nvSpPr>
            <p:cNvPr id="108" name="Rectangle 107">
              <a:extLst>
                <a:ext uri="{FF2B5EF4-FFF2-40B4-BE49-F238E27FC236}">
                  <a16:creationId xmlns:a16="http://schemas.microsoft.com/office/drawing/2014/main" id="{EB257219-72B8-607A-40D0-E2FDC1EC15D4}"/>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7">
              <a:extLst>
                <a:ext uri="{FF2B5EF4-FFF2-40B4-BE49-F238E27FC236}">
                  <a16:creationId xmlns:a16="http://schemas.microsoft.com/office/drawing/2014/main" id="{8D9904F5-69B8-EDF9-1611-88609513C2D1}"/>
                </a:ext>
              </a:extLst>
            </p:cNvPr>
            <p:cNvSpPr txBox="1"/>
            <p:nvPr/>
          </p:nvSpPr>
          <p:spPr>
            <a:xfrm>
              <a:off x="10154815" y="1426058"/>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dirty="0">
                  <a:solidFill>
                    <a:srgbClr val="003F72"/>
                  </a:solidFill>
                  <a:latin typeface="Arial" panose="020B0604020202020204" pitchFamily="34" charset="0"/>
                  <a:cs typeface="Arial" panose="020B0604020202020204" pitchFamily="34" charset="0"/>
                </a:rPr>
                <a:t>Strategy</a:t>
              </a:r>
            </a:p>
          </p:txBody>
        </p:sp>
      </p:grpSp>
      <p:cxnSp>
        <p:nvCxnSpPr>
          <p:cNvPr id="110" name="Straight Connector 109">
            <a:extLst>
              <a:ext uri="{FF2B5EF4-FFF2-40B4-BE49-F238E27FC236}">
                <a16:creationId xmlns:a16="http://schemas.microsoft.com/office/drawing/2014/main" id="{110C46B8-7675-4A46-1EEC-C4773306213A}"/>
              </a:ext>
            </a:extLst>
          </p:cNvPr>
          <p:cNvCxnSpPr>
            <a:cxnSpLocks/>
          </p:cNvCxnSpPr>
          <p:nvPr/>
        </p:nvCxnSpPr>
        <p:spPr>
          <a:xfrm flipV="1">
            <a:off x="7291282" y="3214718"/>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B2C5019-BC58-F739-F773-60C0FE5E5285}"/>
              </a:ext>
            </a:extLst>
          </p:cNvPr>
          <p:cNvCxnSpPr>
            <a:cxnSpLocks/>
          </p:cNvCxnSpPr>
          <p:nvPr/>
        </p:nvCxnSpPr>
        <p:spPr>
          <a:xfrm flipV="1">
            <a:off x="7303881" y="2279685"/>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AC9DEB3-A718-6D66-8466-997592163BBC}"/>
              </a:ext>
            </a:extLst>
          </p:cNvPr>
          <p:cNvCxnSpPr>
            <a:cxnSpLocks/>
          </p:cNvCxnSpPr>
          <p:nvPr/>
        </p:nvCxnSpPr>
        <p:spPr>
          <a:xfrm flipV="1">
            <a:off x="7299970" y="2729387"/>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9EE593CE-0989-D96B-F8EF-FCDA1895EF43}"/>
              </a:ext>
            </a:extLst>
          </p:cNvPr>
          <p:cNvGrpSpPr/>
          <p:nvPr/>
        </p:nvGrpSpPr>
        <p:grpSpPr>
          <a:xfrm>
            <a:off x="7514428" y="2060464"/>
            <a:ext cx="2042187" cy="371064"/>
            <a:chOff x="10014818" y="1379966"/>
            <a:chExt cx="2067579" cy="668790"/>
          </a:xfrm>
        </p:grpSpPr>
        <p:sp>
          <p:nvSpPr>
            <p:cNvPr id="114" name="Rectangle 113">
              <a:extLst>
                <a:ext uri="{FF2B5EF4-FFF2-40B4-BE49-F238E27FC236}">
                  <a16:creationId xmlns:a16="http://schemas.microsoft.com/office/drawing/2014/main" id="{BA503773-1E32-A407-70DC-D4BC61571D8D}"/>
                </a:ext>
              </a:extLst>
            </p:cNvPr>
            <p:cNvSpPr/>
            <p:nvPr/>
          </p:nvSpPr>
          <p:spPr>
            <a:xfrm>
              <a:off x="10014818" y="1379966"/>
              <a:ext cx="2067579" cy="6570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7">
              <a:extLst>
                <a:ext uri="{FF2B5EF4-FFF2-40B4-BE49-F238E27FC236}">
                  <a16:creationId xmlns:a16="http://schemas.microsoft.com/office/drawing/2014/main" id="{1002F817-4D50-AB63-77EB-F682504B7834}"/>
                </a:ext>
              </a:extLst>
            </p:cNvPr>
            <p:cNvSpPr txBox="1"/>
            <p:nvPr/>
          </p:nvSpPr>
          <p:spPr>
            <a:xfrm>
              <a:off x="10154815"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200" b="1" dirty="0">
                  <a:solidFill>
                    <a:srgbClr val="003F72"/>
                  </a:solidFill>
                  <a:latin typeface="Arial" panose="020B0604020202020204" pitchFamily="34" charset="0"/>
                  <a:cs typeface="Arial" panose="020B0604020202020204" pitchFamily="34" charset="0"/>
                </a:rPr>
                <a:t>PATIENT ADVOCACY</a:t>
              </a:r>
            </a:p>
          </p:txBody>
        </p:sp>
      </p:grpSp>
      <p:grpSp>
        <p:nvGrpSpPr>
          <p:cNvPr id="116" name="Group 115">
            <a:extLst>
              <a:ext uri="{FF2B5EF4-FFF2-40B4-BE49-F238E27FC236}">
                <a16:creationId xmlns:a16="http://schemas.microsoft.com/office/drawing/2014/main" id="{2400DD2E-AAA8-A8A1-3BBA-4A7473A92FFF}"/>
              </a:ext>
            </a:extLst>
          </p:cNvPr>
          <p:cNvGrpSpPr/>
          <p:nvPr/>
        </p:nvGrpSpPr>
        <p:grpSpPr>
          <a:xfrm>
            <a:off x="7514427" y="2531301"/>
            <a:ext cx="2042187" cy="390114"/>
            <a:chOff x="10014818" y="1379966"/>
            <a:chExt cx="2067579" cy="703125"/>
          </a:xfrm>
        </p:grpSpPr>
        <p:sp>
          <p:nvSpPr>
            <p:cNvPr id="117" name="Rectangle 116">
              <a:extLst>
                <a:ext uri="{FF2B5EF4-FFF2-40B4-BE49-F238E27FC236}">
                  <a16:creationId xmlns:a16="http://schemas.microsoft.com/office/drawing/2014/main" id="{8BAE680A-9B91-1352-B884-6C50EC10CD98}"/>
                </a:ext>
              </a:extLst>
            </p:cNvPr>
            <p:cNvSpPr/>
            <p:nvPr/>
          </p:nvSpPr>
          <p:spPr>
            <a:xfrm>
              <a:off x="10014818" y="1379966"/>
              <a:ext cx="2067579" cy="6570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7">
              <a:extLst>
                <a:ext uri="{FF2B5EF4-FFF2-40B4-BE49-F238E27FC236}">
                  <a16:creationId xmlns:a16="http://schemas.microsoft.com/office/drawing/2014/main" id="{E1794786-9EA6-CE00-99E2-A1DC7F3D61F0}"/>
                </a:ext>
              </a:extLst>
            </p:cNvPr>
            <p:cNvSpPr txBox="1"/>
            <p:nvPr/>
          </p:nvSpPr>
          <p:spPr>
            <a:xfrm>
              <a:off x="10153038" y="1426058"/>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200" b="1" dirty="0">
                  <a:solidFill>
                    <a:srgbClr val="003F72"/>
                  </a:solidFill>
                  <a:latin typeface="Arial" panose="020B0604020202020204" pitchFamily="34" charset="0"/>
                  <a:cs typeface="Arial" panose="020B0604020202020204" pitchFamily="34" charset="0"/>
                </a:rPr>
                <a:t>READJUSTMENT COUNSELING</a:t>
              </a:r>
            </a:p>
          </p:txBody>
        </p:sp>
      </p:grpSp>
      <p:grpSp>
        <p:nvGrpSpPr>
          <p:cNvPr id="119" name="Group 118">
            <a:extLst>
              <a:ext uri="{FF2B5EF4-FFF2-40B4-BE49-F238E27FC236}">
                <a16:creationId xmlns:a16="http://schemas.microsoft.com/office/drawing/2014/main" id="{247A4ABB-406D-8E23-3877-1AA6E1ECDAEE}"/>
              </a:ext>
            </a:extLst>
          </p:cNvPr>
          <p:cNvGrpSpPr/>
          <p:nvPr/>
        </p:nvGrpSpPr>
        <p:grpSpPr>
          <a:xfrm>
            <a:off x="7514427" y="3011914"/>
            <a:ext cx="2042187" cy="371064"/>
            <a:chOff x="10014818" y="1379966"/>
            <a:chExt cx="2067579" cy="668790"/>
          </a:xfrm>
        </p:grpSpPr>
        <p:sp>
          <p:nvSpPr>
            <p:cNvPr id="120" name="Rectangle 119">
              <a:extLst>
                <a:ext uri="{FF2B5EF4-FFF2-40B4-BE49-F238E27FC236}">
                  <a16:creationId xmlns:a16="http://schemas.microsoft.com/office/drawing/2014/main" id="{75596154-05C8-11DF-21F4-38D89DDC8D74}"/>
                </a:ext>
              </a:extLst>
            </p:cNvPr>
            <p:cNvSpPr/>
            <p:nvPr/>
          </p:nvSpPr>
          <p:spPr>
            <a:xfrm>
              <a:off x="10014818" y="1379966"/>
              <a:ext cx="2067579" cy="6570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Oval 7">
              <a:extLst>
                <a:ext uri="{FF2B5EF4-FFF2-40B4-BE49-F238E27FC236}">
                  <a16:creationId xmlns:a16="http://schemas.microsoft.com/office/drawing/2014/main" id="{0E07E0E6-9903-9DEA-35CE-806BDE087D45}"/>
                </a:ext>
              </a:extLst>
            </p:cNvPr>
            <p:cNvSpPr txBox="1"/>
            <p:nvPr/>
          </p:nvSpPr>
          <p:spPr>
            <a:xfrm>
              <a:off x="10137348"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200" b="1" dirty="0">
                  <a:solidFill>
                    <a:srgbClr val="003F72"/>
                  </a:solidFill>
                  <a:latin typeface="Arial" panose="020B0604020202020204" pitchFamily="34" charset="0"/>
                  <a:cs typeface="Arial" panose="020B0604020202020204" pitchFamily="34" charset="0"/>
                </a:rPr>
                <a:t>WOMEN’S HEALTH</a:t>
              </a:r>
            </a:p>
          </p:txBody>
        </p:sp>
      </p:grpSp>
      <p:cxnSp>
        <p:nvCxnSpPr>
          <p:cNvPr id="122" name="Straight Connector 121">
            <a:extLst>
              <a:ext uri="{FF2B5EF4-FFF2-40B4-BE49-F238E27FC236}">
                <a16:creationId xmlns:a16="http://schemas.microsoft.com/office/drawing/2014/main" id="{7B27E4C0-AC45-0D20-204D-6A9F5AC4CFB8}"/>
              </a:ext>
            </a:extLst>
          </p:cNvPr>
          <p:cNvCxnSpPr>
            <a:cxnSpLocks/>
          </p:cNvCxnSpPr>
          <p:nvPr/>
        </p:nvCxnSpPr>
        <p:spPr>
          <a:xfrm flipV="1">
            <a:off x="9343355" y="1212326"/>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3BF0369-602A-35D1-4CD9-D8880AFA4BBE}"/>
              </a:ext>
            </a:extLst>
          </p:cNvPr>
          <p:cNvCxnSpPr>
            <a:cxnSpLocks/>
          </p:cNvCxnSpPr>
          <p:nvPr/>
        </p:nvCxnSpPr>
        <p:spPr>
          <a:xfrm flipV="1">
            <a:off x="9339444" y="1662028"/>
            <a:ext cx="275267" cy="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CEE9DE65-5B2B-494D-5E5F-6B2E19E60BA6}"/>
              </a:ext>
            </a:extLst>
          </p:cNvPr>
          <p:cNvGrpSpPr/>
          <p:nvPr/>
        </p:nvGrpSpPr>
        <p:grpSpPr>
          <a:xfrm>
            <a:off x="9618145" y="1036580"/>
            <a:ext cx="2042187" cy="371064"/>
            <a:chOff x="10014818" y="1379966"/>
            <a:chExt cx="2067579" cy="668790"/>
          </a:xfrm>
        </p:grpSpPr>
        <p:sp>
          <p:nvSpPr>
            <p:cNvPr id="125" name="Rectangle 124">
              <a:extLst>
                <a:ext uri="{FF2B5EF4-FFF2-40B4-BE49-F238E27FC236}">
                  <a16:creationId xmlns:a16="http://schemas.microsoft.com/office/drawing/2014/main" id="{D58296C3-BA20-0F8B-D50E-1E2D5DE2F853}"/>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7">
              <a:extLst>
                <a:ext uri="{FF2B5EF4-FFF2-40B4-BE49-F238E27FC236}">
                  <a16:creationId xmlns:a16="http://schemas.microsoft.com/office/drawing/2014/main" id="{A19A9ED1-F0AA-22FC-3E5E-FCB2C4442C64}"/>
                </a:ext>
              </a:extLst>
            </p:cNvPr>
            <p:cNvSpPr txBox="1"/>
            <p:nvPr/>
          </p:nvSpPr>
          <p:spPr>
            <a:xfrm>
              <a:off x="10153038"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dirty="0">
                  <a:solidFill>
                    <a:srgbClr val="003F72"/>
                  </a:solidFill>
                  <a:latin typeface="Arial" panose="020B0604020202020204" pitchFamily="34" charset="0"/>
                  <a:cs typeface="Arial" panose="020B0604020202020204" pitchFamily="34" charset="0"/>
                </a:rPr>
                <a:t>Chief of Staff</a:t>
              </a:r>
            </a:p>
          </p:txBody>
        </p:sp>
      </p:grpSp>
      <p:grpSp>
        <p:nvGrpSpPr>
          <p:cNvPr id="127" name="Group 126">
            <a:extLst>
              <a:ext uri="{FF2B5EF4-FFF2-40B4-BE49-F238E27FC236}">
                <a16:creationId xmlns:a16="http://schemas.microsoft.com/office/drawing/2014/main" id="{05B71691-E37F-4B75-7143-2FF9963D2045}"/>
              </a:ext>
            </a:extLst>
          </p:cNvPr>
          <p:cNvGrpSpPr/>
          <p:nvPr/>
        </p:nvGrpSpPr>
        <p:grpSpPr>
          <a:xfrm>
            <a:off x="9617095" y="1508014"/>
            <a:ext cx="2042187" cy="371064"/>
            <a:chOff x="10014818" y="1379966"/>
            <a:chExt cx="2067579" cy="668790"/>
          </a:xfrm>
        </p:grpSpPr>
        <p:sp>
          <p:nvSpPr>
            <p:cNvPr id="128" name="Rectangle 127">
              <a:extLst>
                <a:ext uri="{FF2B5EF4-FFF2-40B4-BE49-F238E27FC236}">
                  <a16:creationId xmlns:a16="http://schemas.microsoft.com/office/drawing/2014/main" id="{776143F6-14BA-4DFE-DF87-96480AE2F6F9}"/>
                </a:ext>
              </a:extLst>
            </p:cNvPr>
            <p:cNvSpPr/>
            <p:nvPr/>
          </p:nvSpPr>
          <p:spPr>
            <a:xfrm>
              <a:off x="10014818" y="1379966"/>
              <a:ext cx="2067579" cy="6570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7">
              <a:extLst>
                <a:ext uri="{FF2B5EF4-FFF2-40B4-BE49-F238E27FC236}">
                  <a16:creationId xmlns:a16="http://schemas.microsoft.com/office/drawing/2014/main" id="{AE0A0CA9-D985-5046-9373-552171C2943D}"/>
                </a:ext>
              </a:extLst>
            </p:cNvPr>
            <p:cNvSpPr txBox="1"/>
            <p:nvPr/>
          </p:nvSpPr>
          <p:spPr>
            <a:xfrm>
              <a:off x="10186197"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dirty="0">
                  <a:solidFill>
                    <a:srgbClr val="003F72"/>
                  </a:solidFill>
                  <a:latin typeface="Arial" panose="020B0604020202020204" pitchFamily="34" charset="0"/>
                  <a:cs typeface="Arial" panose="020B0604020202020204" pitchFamily="34" charset="0"/>
                </a:rPr>
                <a:t>Risk Management</a:t>
              </a:r>
            </a:p>
          </p:txBody>
        </p:sp>
      </p:grpSp>
      <p:cxnSp>
        <p:nvCxnSpPr>
          <p:cNvPr id="130" name="Straight Connector 129">
            <a:extLst>
              <a:ext uri="{FF2B5EF4-FFF2-40B4-BE49-F238E27FC236}">
                <a16:creationId xmlns:a16="http://schemas.microsoft.com/office/drawing/2014/main" id="{AF7ED8EA-2FEB-E735-EEB6-640CF1DDB4B8}"/>
              </a:ext>
            </a:extLst>
          </p:cNvPr>
          <p:cNvCxnSpPr>
            <a:cxnSpLocks/>
          </p:cNvCxnSpPr>
          <p:nvPr/>
        </p:nvCxnSpPr>
        <p:spPr>
          <a:xfrm flipH="1">
            <a:off x="6041087" y="1815839"/>
            <a:ext cx="22461" cy="293861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C497ECE9-64B4-8923-E7A2-8494D0EE61C6}"/>
              </a:ext>
            </a:extLst>
          </p:cNvPr>
          <p:cNvSpPr/>
          <p:nvPr/>
        </p:nvSpPr>
        <p:spPr>
          <a:xfrm>
            <a:off x="3240939" y="5183116"/>
            <a:ext cx="3574353" cy="88415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6" name="Straight Connector 135">
            <a:extLst>
              <a:ext uri="{FF2B5EF4-FFF2-40B4-BE49-F238E27FC236}">
                <a16:creationId xmlns:a16="http://schemas.microsoft.com/office/drawing/2014/main" id="{D4127E36-FDC6-390A-599E-6C562D0B3912}"/>
              </a:ext>
            </a:extLst>
          </p:cNvPr>
          <p:cNvCxnSpPr>
            <a:cxnSpLocks/>
            <a:endCxn id="154" idx="1"/>
          </p:cNvCxnSpPr>
          <p:nvPr/>
        </p:nvCxnSpPr>
        <p:spPr>
          <a:xfrm>
            <a:off x="2186832" y="4740231"/>
            <a:ext cx="7845929" cy="1887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B9E98CFF-73F2-CC59-CA20-C3131F1FE874}"/>
              </a:ext>
            </a:extLst>
          </p:cNvPr>
          <p:cNvGrpSpPr/>
          <p:nvPr/>
        </p:nvGrpSpPr>
        <p:grpSpPr>
          <a:xfrm>
            <a:off x="521693" y="4562165"/>
            <a:ext cx="1583117" cy="371064"/>
            <a:chOff x="10014818" y="1379966"/>
            <a:chExt cx="2067579" cy="668790"/>
          </a:xfrm>
        </p:grpSpPr>
        <p:sp>
          <p:nvSpPr>
            <p:cNvPr id="138" name="Rectangle 137">
              <a:extLst>
                <a:ext uri="{FF2B5EF4-FFF2-40B4-BE49-F238E27FC236}">
                  <a16:creationId xmlns:a16="http://schemas.microsoft.com/office/drawing/2014/main" id="{CFE34570-4C0A-1257-F530-5C65A1B98AC6}"/>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7">
              <a:extLst>
                <a:ext uri="{FF2B5EF4-FFF2-40B4-BE49-F238E27FC236}">
                  <a16:creationId xmlns:a16="http://schemas.microsoft.com/office/drawing/2014/main" id="{76C18D34-95F1-FFBA-D0B8-A5EEA195F9C2}"/>
                </a:ext>
              </a:extLst>
            </p:cNvPr>
            <p:cNvSpPr txBox="1"/>
            <p:nvPr/>
          </p:nvSpPr>
          <p:spPr>
            <a:xfrm>
              <a:off x="10137348"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i="1" dirty="0">
                  <a:solidFill>
                    <a:srgbClr val="003F72"/>
                  </a:solidFill>
                  <a:latin typeface="Arial" panose="020B0604020202020204" pitchFamily="34" charset="0"/>
                  <a:cs typeface="Arial" panose="020B0604020202020204" pitchFamily="34" charset="0"/>
                </a:rPr>
                <a:t>Integrated Veteran Care</a:t>
              </a:r>
            </a:p>
          </p:txBody>
        </p:sp>
      </p:grpSp>
      <p:grpSp>
        <p:nvGrpSpPr>
          <p:cNvPr id="140" name="Group 139">
            <a:extLst>
              <a:ext uri="{FF2B5EF4-FFF2-40B4-BE49-F238E27FC236}">
                <a16:creationId xmlns:a16="http://schemas.microsoft.com/office/drawing/2014/main" id="{4D5225EC-4F59-BC0C-0EAF-43D478E8AA4D}"/>
              </a:ext>
            </a:extLst>
          </p:cNvPr>
          <p:cNvGrpSpPr/>
          <p:nvPr/>
        </p:nvGrpSpPr>
        <p:grpSpPr>
          <a:xfrm>
            <a:off x="2443540" y="4552387"/>
            <a:ext cx="1583117" cy="371064"/>
            <a:chOff x="10014818" y="1379966"/>
            <a:chExt cx="2067579" cy="668789"/>
          </a:xfrm>
        </p:grpSpPr>
        <p:sp>
          <p:nvSpPr>
            <p:cNvPr id="141" name="Rectangle 140">
              <a:extLst>
                <a:ext uri="{FF2B5EF4-FFF2-40B4-BE49-F238E27FC236}">
                  <a16:creationId xmlns:a16="http://schemas.microsoft.com/office/drawing/2014/main" id="{722697F9-8DFD-E06D-A9C6-716FC8CF528E}"/>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7">
              <a:extLst>
                <a:ext uri="{FF2B5EF4-FFF2-40B4-BE49-F238E27FC236}">
                  <a16:creationId xmlns:a16="http://schemas.microsoft.com/office/drawing/2014/main" id="{B10224EE-01A4-6E27-8F98-96FAC8810277}"/>
                </a:ext>
              </a:extLst>
            </p:cNvPr>
            <p:cNvSpPr txBox="1"/>
            <p:nvPr/>
          </p:nvSpPr>
          <p:spPr>
            <a:xfrm>
              <a:off x="10159881" y="1391723"/>
              <a:ext cx="1771898" cy="65703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i="1" dirty="0">
                  <a:solidFill>
                    <a:srgbClr val="003F72"/>
                  </a:solidFill>
                  <a:latin typeface="Arial" panose="020B0604020202020204" pitchFamily="34" charset="0"/>
                  <a:cs typeface="Arial" panose="020B0604020202020204" pitchFamily="34" charset="0"/>
                </a:rPr>
                <a:t>Clinical Services</a:t>
              </a:r>
            </a:p>
          </p:txBody>
        </p:sp>
      </p:grpSp>
      <p:grpSp>
        <p:nvGrpSpPr>
          <p:cNvPr id="143" name="Group 142">
            <a:extLst>
              <a:ext uri="{FF2B5EF4-FFF2-40B4-BE49-F238E27FC236}">
                <a16:creationId xmlns:a16="http://schemas.microsoft.com/office/drawing/2014/main" id="{665CAE57-D791-813C-FE6A-2BEF04E8BB9A}"/>
              </a:ext>
            </a:extLst>
          </p:cNvPr>
          <p:cNvGrpSpPr/>
          <p:nvPr/>
        </p:nvGrpSpPr>
        <p:grpSpPr>
          <a:xfrm>
            <a:off x="4299312" y="4565427"/>
            <a:ext cx="1583117" cy="371064"/>
            <a:chOff x="10014818" y="1379966"/>
            <a:chExt cx="2067579" cy="668790"/>
          </a:xfrm>
        </p:grpSpPr>
        <p:sp>
          <p:nvSpPr>
            <p:cNvPr id="144" name="Rectangle 143">
              <a:extLst>
                <a:ext uri="{FF2B5EF4-FFF2-40B4-BE49-F238E27FC236}">
                  <a16:creationId xmlns:a16="http://schemas.microsoft.com/office/drawing/2014/main" id="{2A568FAB-3824-9346-F7DE-96FFF9C81456}"/>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Oval 7">
              <a:extLst>
                <a:ext uri="{FF2B5EF4-FFF2-40B4-BE49-F238E27FC236}">
                  <a16:creationId xmlns:a16="http://schemas.microsoft.com/office/drawing/2014/main" id="{C91ABC7A-8BB2-39D1-7A04-EB72EB65489F}"/>
                </a:ext>
              </a:extLst>
            </p:cNvPr>
            <p:cNvSpPr txBox="1"/>
            <p:nvPr/>
          </p:nvSpPr>
          <p:spPr>
            <a:xfrm>
              <a:off x="10159881"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i="1" dirty="0">
                  <a:solidFill>
                    <a:srgbClr val="003F72"/>
                  </a:solidFill>
                  <a:latin typeface="Arial" panose="020B0604020202020204" pitchFamily="34" charset="0"/>
                  <a:cs typeface="Arial" panose="020B0604020202020204" pitchFamily="34" charset="0"/>
                </a:rPr>
                <a:t>Operations</a:t>
              </a:r>
            </a:p>
          </p:txBody>
        </p:sp>
      </p:grpSp>
      <p:grpSp>
        <p:nvGrpSpPr>
          <p:cNvPr id="146" name="Group 145">
            <a:extLst>
              <a:ext uri="{FF2B5EF4-FFF2-40B4-BE49-F238E27FC236}">
                <a16:creationId xmlns:a16="http://schemas.microsoft.com/office/drawing/2014/main" id="{49A3A3E5-738D-923B-E655-9780EA23D0DD}"/>
              </a:ext>
            </a:extLst>
          </p:cNvPr>
          <p:cNvGrpSpPr/>
          <p:nvPr/>
        </p:nvGrpSpPr>
        <p:grpSpPr>
          <a:xfrm>
            <a:off x="6187610" y="4572745"/>
            <a:ext cx="1583117" cy="371064"/>
            <a:chOff x="10014818" y="1379966"/>
            <a:chExt cx="2067579" cy="668790"/>
          </a:xfrm>
        </p:grpSpPr>
        <p:sp>
          <p:nvSpPr>
            <p:cNvPr id="147" name="Rectangle 146">
              <a:extLst>
                <a:ext uri="{FF2B5EF4-FFF2-40B4-BE49-F238E27FC236}">
                  <a16:creationId xmlns:a16="http://schemas.microsoft.com/office/drawing/2014/main" id="{6979252A-5616-F10D-CC2C-D98260F10F46}"/>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Oval 7">
              <a:extLst>
                <a:ext uri="{FF2B5EF4-FFF2-40B4-BE49-F238E27FC236}">
                  <a16:creationId xmlns:a16="http://schemas.microsoft.com/office/drawing/2014/main" id="{741FF81D-CB52-9C2F-B833-EE83E4AC5527}"/>
                </a:ext>
              </a:extLst>
            </p:cNvPr>
            <p:cNvSpPr txBox="1"/>
            <p:nvPr/>
          </p:nvSpPr>
          <p:spPr>
            <a:xfrm>
              <a:off x="10159881"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i="1" dirty="0">
                  <a:solidFill>
                    <a:srgbClr val="003F72"/>
                  </a:solidFill>
                  <a:latin typeface="Arial" panose="020B0604020202020204" pitchFamily="34" charset="0"/>
                  <a:cs typeface="Arial" panose="020B0604020202020204" pitchFamily="34" charset="0"/>
                </a:rPr>
                <a:t>Patient Care Services</a:t>
              </a:r>
            </a:p>
          </p:txBody>
        </p:sp>
      </p:grpSp>
      <p:grpSp>
        <p:nvGrpSpPr>
          <p:cNvPr id="149" name="Group 148">
            <a:extLst>
              <a:ext uri="{FF2B5EF4-FFF2-40B4-BE49-F238E27FC236}">
                <a16:creationId xmlns:a16="http://schemas.microsoft.com/office/drawing/2014/main" id="{6D8248F8-A681-AF00-B147-3F28FFCC825A}"/>
              </a:ext>
            </a:extLst>
          </p:cNvPr>
          <p:cNvGrpSpPr/>
          <p:nvPr/>
        </p:nvGrpSpPr>
        <p:grpSpPr>
          <a:xfrm>
            <a:off x="8043382" y="4563881"/>
            <a:ext cx="1583117" cy="371064"/>
            <a:chOff x="10014818" y="1379966"/>
            <a:chExt cx="2067579" cy="668790"/>
          </a:xfrm>
        </p:grpSpPr>
        <p:sp>
          <p:nvSpPr>
            <p:cNvPr id="150" name="Rectangle 149">
              <a:extLst>
                <a:ext uri="{FF2B5EF4-FFF2-40B4-BE49-F238E27FC236}">
                  <a16:creationId xmlns:a16="http://schemas.microsoft.com/office/drawing/2014/main" id="{8D4A2047-ACC6-C0D6-671B-7C0F64051240}"/>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Oval 7">
              <a:extLst>
                <a:ext uri="{FF2B5EF4-FFF2-40B4-BE49-F238E27FC236}">
                  <a16:creationId xmlns:a16="http://schemas.microsoft.com/office/drawing/2014/main" id="{BA8BD1A2-2BBF-A985-4CC1-7AD83DB52A98}"/>
                </a:ext>
              </a:extLst>
            </p:cNvPr>
            <p:cNvSpPr txBox="1"/>
            <p:nvPr/>
          </p:nvSpPr>
          <p:spPr>
            <a:xfrm>
              <a:off x="10137348"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400" i="1" dirty="0">
                  <a:solidFill>
                    <a:srgbClr val="003F72"/>
                  </a:solidFill>
                  <a:latin typeface="Arial" panose="020B0604020202020204" pitchFamily="34" charset="0"/>
                  <a:cs typeface="Arial" panose="020B0604020202020204" pitchFamily="34" charset="0"/>
                </a:rPr>
                <a:t>Quality and Patient Safety</a:t>
              </a:r>
            </a:p>
          </p:txBody>
        </p:sp>
      </p:grpSp>
      <p:grpSp>
        <p:nvGrpSpPr>
          <p:cNvPr id="152" name="Group 151">
            <a:extLst>
              <a:ext uri="{FF2B5EF4-FFF2-40B4-BE49-F238E27FC236}">
                <a16:creationId xmlns:a16="http://schemas.microsoft.com/office/drawing/2014/main" id="{107AD078-CEA2-931C-3AFC-4B2523011D68}"/>
              </a:ext>
            </a:extLst>
          </p:cNvPr>
          <p:cNvGrpSpPr/>
          <p:nvPr/>
        </p:nvGrpSpPr>
        <p:grpSpPr>
          <a:xfrm>
            <a:off x="9921688" y="4570316"/>
            <a:ext cx="1583117" cy="371064"/>
            <a:chOff x="10014818" y="1379966"/>
            <a:chExt cx="2067579" cy="668790"/>
          </a:xfrm>
        </p:grpSpPr>
        <p:sp>
          <p:nvSpPr>
            <p:cNvPr id="153" name="Rectangle 152">
              <a:extLst>
                <a:ext uri="{FF2B5EF4-FFF2-40B4-BE49-F238E27FC236}">
                  <a16:creationId xmlns:a16="http://schemas.microsoft.com/office/drawing/2014/main" id="{A377940D-5CE6-725A-8ACB-EFD0F68B2206}"/>
                </a:ext>
              </a:extLst>
            </p:cNvPr>
            <p:cNvSpPr/>
            <p:nvPr/>
          </p:nvSpPr>
          <p:spPr>
            <a:xfrm>
              <a:off x="10014818" y="1379966"/>
              <a:ext cx="2067579" cy="6570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Oval 7">
              <a:extLst>
                <a:ext uri="{FF2B5EF4-FFF2-40B4-BE49-F238E27FC236}">
                  <a16:creationId xmlns:a16="http://schemas.microsoft.com/office/drawing/2014/main" id="{19792F93-59C2-C175-3204-49593D98E8FA}"/>
                </a:ext>
              </a:extLst>
            </p:cNvPr>
            <p:cNvSpPr txBox="1"/>
            <p:nvPr/>
          </p:nvSpPr>
          <p:spPr>
            <a:xfrm>
              <a:off x="10159881"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i="1" dirty="0">
                  <a:solidFill>
                    <a:srgbClr val="003F72"/>
                  </a:solidFill>
                  <a:latin typeface="Arial" panose="020B0604020202020204" pitchFamily="34" charset="0"/>
                  <a:cs typeface="Arial" panose="020B0604020202020204" pitchFamily="34" charset="0"/>
                </a:rPr>
                <a:t>Support Services</a:t>
              </a:r>
            </a:p>
          </p:txBody>
        </p:sp>
      </p:grpSp>
      <p:cxnSp>
        <p:nvCxnSpPr>
          <p:cNvPr id="155" name="Straight Connector 154">
            <a:extLst>
              <a:ext uri="{FF2B5EF4-FFF2-40B4-BE49-F238E27FC236}">
                <a16:creationId xmlns:a16="http://schemas.microsoft.com/office/drawing/2014/main" id="{01A36E51-6859-230E-B09F-5DB7E15396A7}"/>
              </a:ext>
            </a:extLst>
          </p:cNvPr>
          <p:cNvCxnSpPr>
            <a:cxnSpLocks/>
          </p:cNvCxnSpPr>
          <p:nvPr/>
        </p:nvCxnSpPr>
        <p:spPr>
          <a:xfrm flipH="1">
            <a:off x="3469540" y="2728438"/>
            <a:ext cx="3169" cy="62545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F64C2BE5-1008-3FF5-CC0C-B5F091D31C03}"/>
              </a:ext>
            </a:extLst>
          </p:cNvPr>
          <p:cNvGrpSpPr/>
          <p:nvPr/>
        </p:nvGrpSpPr>
        <p:grpSpPr>
          <a:xfrm>
            <a:off x="3203315" y="3010920"/>
            <a:ext cx="2042187" cy="371064"/>
            <a:chOff x="10014818" y="1379966"/>
            <a:chExt cx="2067579" cy="668790"/>
          </a:xfrm>
        </p:grpSpPr>
        <p:sp>
          <p:nvSpPr>
            <p:cNvPr id="157" name="Rectangle 156">
              <a:extLst>
                <a:ext uri="{FF2B5EF4-FFF2-40B4-BE49-F238E27FC236}">
                  <a16:creationId xmlns:a16="http://schemas.microsoft.com/office/drawing/2014/main" id="{DE1476DC-F85B-9B75-CDE1-2986845D37DE}"/>
                </a:ext>
              </a:extLst>
            </p:cNvPr>
            <p:cNvSpPr/>
            <p:nvPr/>
          </p:nvSpPr>
          <p:spPr>
            <a:xfrm>
              <a:off x="10014818" y="1379966"/>
              <a:ext cx="2067579" cy="65703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7">
              <a:extLst>
                <a:ext uri="{FF2B5EF4-FFF2-40B4-BE49-F238E27FC236}">
                  <a16:creationId xmlns:a16="http://schemas.microsoft.com/office/drawing/2014/main" id="{907C6F98-F359-20D8-01DB-D79CC6D1A151}"/>
                </a:ext>
              </a:extLst>
            </p:cNvPr>
            <p:cNvSpPr txBox="1"/>
            <p:nvPr/>
          </p:nvSpPr>
          <p:spPr>
            <a:xfrm>
              <a:off x="10164576"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200" b="1" dirty="0">
                  <a:solidFill>
                    <a:srgbClr val="003F72"/>
                  </a:solidFill>
                  <a:latin typeface="Arial" panose="020B0604020202020204" pitchFamily="34" charset="0"/>
                  <a:cs typeface="Arial" panose="020B0604020202020204" pitchFamily="34" charset="0"/>
                </a:rPr>
                <a:t>HEALTHCARE TRANSFORMATION</a:t>
              </a:r>
            </a:p>
          </p:txBody>
        </p:sp>
      </p:grpSp>
      <p:cxnSp>
        <p:nvCxnSpPr>
          <p:cNvPr id="159" name="Straight Connector 158">
            <a:extLst>
              <a:ext uri="{FF2B5EF4-FFF2-40B4-BE49-F238E27FC236}">
                <a16:creationId xmlns:a16="http://schemas.microsoft.com/office/drawing/2014/main" id="{51605F37-385E-30A0-F271-1AC52C5FEEC1}"/>
              </a:ext>
            </a:extLst>
          </p:cNvPr>
          <p:cNvCxnSpPr>
            <a:cxnSpLocks/>
          </p:cNvCxnSpPr>
          <p:nvPr/>
        </p:nvCxnSpPr>
        <p:spPr>
          <a:xfrm flipH="1">
            <a:off x="4165992" y="4128998"/>
            <a:ext cx="3169" cy="62545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462BE60F-5CE3-BD72-D744-9A65BC81544C}"/>
              </a:ext>
            </a:extLst>
          </p:cNvPr>
          <p:cNvGrpSpPr/>
          <p:nvPr/>
        </p:nvGrpSpPr>
        <p:grpSpPr>
          <a:xfrm>
            <a:off x="3203315" y="3554168"/>
            <a:ext cx="2042187" cy="883930"/>
            <a:chOff x="10014818" y="1379966"/>
            <a:chExt cx="2067579" cy="668790"/>
          </a:xfrm>
        </p:grpSpPr>
        <p:sp>
          <p:nvSpPr>
            <p:cNvPr id="161" name="Rectangle 160">
              <a:extLst>
                <a:ext uri="{FF2B5EF4-FFF2-40B4-BE49-F238E27FC236}">
                  <a16:creationId xmlns:a16="http://schemas.microsoft.com/office/drawing/2014/main" id="{C6D38DFD-D6CC-2107-02FF-5D746D4039F6}"/>
                </a:ext>
              </a:extLst>
            </p:cNvPr>
            <p:cNvSpPr/>
            <p:nvPr/>
          </p:nvSpPr>
          <p:spPr>
            <a:xfrm>
              <a:off x="10014818" y="1379966"/>
              <a:ext cx="2067579" cy="657034"/>
            </a:xfrm>
            <a:prstGeom prst="rect">
              <a:avLst/>
            </a:prstGeom>
            <a:solidFill>
              <a:srgbClr val="58853A"/>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7">
              <a:extLst>
                <a:ext uri="{FF2B5EF4-FFF2-40B4-BE49-F238E27FC236}">
                  <a16:creationId xmlns:a16="http://schemas.microsoft.com/office/drawing/2014/main" id="{F81DEB94-CE25-17C7-BD84-E2DFDF71EDFB}"/>
                </a:ext>
              </a:extLst>
            </p:cNvPr>
            <p:cNvSpPr txBox="1"/>
            <p:nvPr/>
          </p:nvSpPr>
          <p:spPr>
            <a:xfrm>
              <a:off x="10137348" y="1391723"/>
              <a:ext cx="1771898" cy="65703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400" b="1" dirty="0">
                  <a:solidFill>
                    <a:schemeClr val="bg1"/>
                  </a:solidFill>
                  <a:latin typeface="Arial" panose="020B0604020202020204" pitchFamily="34" charset="0"/>
                  <a:cs typeface="Arial" panose="020B0604020202020204" pitchFamily="34" charset="0"/>
                </a:rPr>
                <a:t>Discovery, Education </a:t>
              </a:r>
              <a:r>
                <a:rPr lang="en-US" sz="1400" dirty="0">
                  <a:solidFill>
                    <a:schemeClr val="bg1"/>
                  </a:solidFill>
                  <a:latin typeface="Arial" panose="020B0604020202020204" pitchFamily="34" charset="0"/>
                  <a:cs typeface="Arial" panose="020B0604020202020204" pitchFamily="34" charset="0"/>
                </a:rPr>
                <a:t>and</a:t>
              </a:r>
              <a:r>
                <a:rPr lang="en-US" sz="1400" b="1" dirty="0">
                  <a:solidFill>
                    <a:schemeClr val="bg1"/>
                  </a:solidFill>
                  <a:latin typeface="Arial" panose="020B0604020202020204" pitchFamily="34" charset="0"/>
                  <a:cs typeface="Arial" panose="020B0604020202020204" pitchFamily="34" charset="0"/>
                </a:rPr>
                <a:t> Affiliate Networks</a:t>
              </a:r>
            </a:p>
          </p:txBody>
        </p:sp>
      </p:grpSp>
      <p:sp>
        <p:nvSpPr>
          <p:cNvPr id="163" name="TextBox 162">
            <a:extLst>
              <a:ext uri="{FF2B5EF4-FFF2-40B4-BE49-F238E27FC236}">
                <a16:creationId xmlns:a16="http://schemas.microsoft.com/office/drawing/2014/main" id="{D42577DF-F753-8055-A2B6-1AEA83E5E078}"/>
              </a:ext>
            </a:extLst>
          </p:cNvPr>
          <p:cNvSpPr txBox="1"/>
          <p:nvPr/>
        </p:nvSpPr>
        <p:spPr>
          <a:xfrm>
            <a:off x="3298571" y="5183337"/>
            <a:ext cx="3577522" cy="938719"/>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Office of Academic Affiliations</a:t>
            </a:r>
          </a:p>
          <a:p>
            <a:pPr marL="171450" indent="-171450">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Office of Healthcare Innovation and Learning</a:t>
            </a:r>
          </a:p>
          <a:p>
            <a:pPr marL="171450" indent="-171450">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Office of Research and Development</a:t>
            </a:r>
          </a:p>
          <a:p>
            <a:pPr marL="171450" indent="-171450">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National Center for Healthcare Advancement and Partnership</a:t>
            </a:r>
          </a:p>
        </p:txBody>
      </p:sp>
      <p:sp>
        <p:nvSpPr>
          <p:cNvPr id="164" name="TextBox 163">
            <a:extLst>
              <a:ext uri="{FF2B5EF4-FFF2-40B4-BE49-F238E27FC236}">
                <a16:creationId xmlns:a16="http://schemas.microsoft.com/office/drawing/2014/main" id="{911D4F1D-8384-8662-92DD-B19164D83C23}"/>
              </a:ext>
            </a:extLst>
          </p:cNvPr>
          <p:cNvSpPr txBox="1"/>
          <p:nvPr/>
        </p:nvSpPr>
        <p:spPr>
          <a:xfrm>
            <a:off x="7227288" y="5513530"/>
            <a:ext cx="3086718" cy="523220"/>
          </a:xfrm>
          <a:prstGeom prst="rect">
            <a:avLst/>
          </a:prstGeom>
          <a:noFill/>
        </p:spPr>
        <p:txBody>
          <a:bodyPr wrap="square" rtlCol="0">
            <a:spAutoFit/>
          </a:bodyPr>
          <a:lstStyle/>
          <a:p>
            <a:r>
              <a:rPr lang="en-US" sz="2800" b="1" dirty="0">
                <a:solidFill>
                  <a:srgbClr val="00B0F0"/>
                </a:solidFill>
                <a:latin typeface="Arial Black" panose="020B0604020202020204" pitchFamily="34" charset="0"/>
                <a:cs typeface="Arial Black" panose="020B0604020202020204" pitchFamily="34" charset="0"/>
              </a:rPr>
              <a:t>HSR/QUERI</a:t>
            </a:r>
            <a:endParaRPr lang="en-US" sz="2000" b="1" dirty="0">
              <a:solidFill>
                <a:srgbClr val="00B0F0"/>
              </a:solidFill>
              <a:latin typeface="Arial Black" panose="020B0604020202020204" pitchFamily="34" charset="0"/>
              <a:cs typeface="Arial Black" panose="020B0604020202020204" pitchFamily="34" charset="0"/>
            </a:endParaRPr>
          </a:p>
        </p:txBody>
      </p:sp>
      <p:cxnSp>
        <p:nvCxnSpPr>
          <p:cNvPr id="170" name="Straight Connector 169">
            <a:extLst>
              <a:ext uri="{FF2B5EF4-FFF2-40B4-BE49-F238E27FC236}">
                <a16:creationId xmlns:a16="http://schemas.microsoft.com/office/drawing/2014/main" id="{752489FB-1E21-CC90-3D64-B7354B3A0A7F}"/>
              </a:ext>
            </a:extLst>
          </p:cNvPr>
          <p:cNvCxnSpPr>
            <a:cxnSpLocks/>
          </p:cNvCxnSpPr>
          <p:nvPr/>
        </p:nvCxnSpPr>
        <p:spPr>
          <a:xfrm>
            <a:off x="7296291" y="1445739"/>
            <a:ext cx="0" cy="1778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CF11AA6A-03C6-8C33-0C3E-3D09D5881186}"/>
              </a:ext>
            </a:extLst>
          </p:cNvPr>
          <p:cNvSpPr/>
          <p:nvPr/>
        </p:nvSpPr>
        <p:spPr>
          <a:xfrm>
            <a:off x="5052768" y="2062461"/>
            <a:ext cx="2042187" cy="680246"/>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7">
            <a:extLst>
              <a:ext uri="{FF2B5EF4-FFF2-40B4-BE49-F238E27FC236}">
                <a16:creationId xmlns:a16="http://schemas.microsoft.com/office/drawing/2014/main" id="{D1EF7F61-D3E3-3344-7994-5AB77BB251FB}"/>
              </a:ext>
            </a:extLst>
          </p:cNvPr>
          <p:cNvSpPr txBox="1"/>
          <p:nvPr/>
        </p:nvSpPr>
        <p:spPr>
          <a:xfrm>
            <a:off x="5189292" y="2076135"/>
            <a:ext cx="1750137" cy="68024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300" b="1" dirty="0">
                <a:solidFill>
                  <a:srgbClr val="002F56"/>
                </a:solidFill>
                <a:latin typeface="Arial" panose="020B0604020202020204" pitchFamily="34" charset="0"/>
                <a:cs typeface="Arial" panose="020B0604020202020204" pitchFamily="34" charset="0"/>
              </a:rPr>
              <a:t>Office of the Deputy Under Secretary for Health</a:t>
            </a:r>
          </a:p>
        </p:txBody>
      </p:sp>
      <p:cxnSp>
        <p:nvCxnSpPr>
          <p:cNvPr id="171" name="Straight Connector 170">
            <a:extLst>
              <a:ext uri="{FF2B5EF4-FFF2-40B4-BE49-F238E27FC236}">
                <a16:creationId xmlns:a16="http://schemas.microsoft.com/office/drawing/2014/main" id="{64DD2E9B-B53C-967A-5756-767DA93ACB67}"/>
              </a:ext>
            </a:extLst>
          </p:cNvPr>
          <p:cNvCxnSpPr>
            <a:cxnSpLocks/>
          </p:cNvCxnSpPr>
          <p:nvPr/>
        </p:nvCxnSpPr>
        <p:spPr>
          <a:xfrm>
            <a:off x="9343355" y="1206323"/>
            <a:ext cx="0" cy="4605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542EC59-39FD-3BD9-1236-996C08861C24}"/>
              </a:ext>
            </a:extLst>
          </p:cNvPr>
          <p:cNvCxnSpPr>
            <a:cxnSpLocks/>
          </p:cNvCxnSpPr>
          <p:nvPr/>
        </p:nvCxnSpPr>
        <p:spPr>
          <a:xfrm>
            <a:off x="7008016" y="1445739"/>
            <a:ext cx="233616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8710EED7-2ABD-50A7-6D85-921757B56482}"/>
              </a:ext>
            </a:extLst>
          </p:cNvPr>
          <p:cNvSpPr/>
          <p:nvPr/>
        </p:nvSpPr>
        <p:spPr>
          <a:xfrm>
            <a:off x="5052768" y="980609"/>
            <a:ext cx="2042187" cy="979296"/>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7">
            <a:extLst>
              <a:ext uri="{FF2B5EF4-FFF2-40B4-BE49-F238E27FC236}">
                <a16:creationId xmlns:a16="http://schemas.microsoft.com/office/drawing/2014/main" id="{A2660F00-5625-0F7A-C280-C31CB90B7F38}"/>
              </a:ext>
            </a:extLst>
          </p:cNvPr>
          <p:cNvSpPr txBox="1"/>
          <p:nvPr/>
        </p:nvSpPr>
        <p:spPr>
          <a:xfrm>
            <a:off x="5189291" y="1009561"/>
            <a:ext cx="1750137" cy="97929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1422366">
              <a:lnSpc>
                <a:spcPct val="90000"/>
              </a:lnSpc>
              <a:spcBef>
                <a:spcPct val="0"/>
              </a:spcBef>
              <a:spcAft>
                <a:spcPct val="35000"/>
              </a:spcAft>
            </a:pPr>
            <a:r>
              <a:rPr lang="en-US" sz="1400" b="1" dirty="0">
                <a:solidFill>
                  <a:schemeClr val="bg1"/>
                </a:solidFill>
                <a:latin typeface="Arial Black" panose="020B0604020202020204" pitchFamily="34" charset="0"/>
                <a:cs typeface="Arial Black" panose="020B0604020202020204" pitchFamily="34" charset="0"/>
              </a:rPr>
              <a:t>Office </a:t>
            </a:r>
            <a:r>
              <a:rPr lang="en-US" sz="1400" b="1" dirty="0">
                <a:solidFill>
                  <a:schemeClr val="bg1"/>
                </a:solidFill>
                <a:latin typeface="Arial Black" panose="020B0604020202020204" pitchFamily="34" charset="0"/>
              </a:rPr>
              <a:t>of the </a:t>
            </a:r>
            <a:r>
              <a:rPr lang="en-US" sz="1400" b="1" dirty="0">
                <a:solidFill>
                  <a:schemeClr val="bg1"/>
                </a:solidFill>
                <a:latin typeface="Arial Black" panose="020B0604020202020204" pitchFamily="34" charset="0"/>
                <a:cs typeface="Arial Black" panose="020B0604020202020204" pitchFamily="34" charset="0"/>
              </a:rPr>
              <a:t>Under Secretary for Health</a:t>
            </a:r>
          </a:p>
        </p:txBody>
      </p:sp>
      <p:sp>
        <p:nvSpPr>
          <p:cNvPr id="173" name="Title 1">
            <a:extLst>
              <a:ext uri="{FF2B5EF4-FFF2-40B4-BE49-F238E27FC236}">
                <a16:creationId xmlns:a16="http://schemas.microsoft.com/office/drawing/2014/main" id="{975A2896-8BBE-8C78-AE43-6B8D69C547AC}"/>
              </a:ext>
            </a:extLst>
          </p:cNvPr>
          <p:cNvSpPr txBox="1">
            <a:spLocks/>
          </p:cNvSpPr>
          <p:nvPr/>
        </p:nvSpPr>
        <p:spPr>
          <a:xfrm>
            <a:off x="756746" y="0"/>
            <a:ext cx="10706100"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000" b="1" dirty="0">
                <a:latin typeface="+mn-lt"/>
                <a:cs typeface="Arial" panose="020B0604020202020204" pitchFamily="34" charset="0"/>
              </a:rPr>
              <a:t>VHA Organizational Chart</a:t>
            </a:r>
          </a:p>
        </p:txBody>
      </p:sp>
      <p:sp>
        <p:nvSpPr>
          <p:cNvPr id="165" name="TextBox 164">
            <a:extLst>
              <a:ext uri="{FF2B5EF4-FFF2-40B4-BE49-F238E27FC236}">
                <a16:creationId xmlns:a16="http://schemas.microsoft.com/office/drawing/2014/main" id="{AD099F1B-12E2-321A-8EB9-98CB9DA5B786}"/>
              </a:ext>
            </a:extLst>
          </p:cNvPr>
          <p:cNvSpPr txBox="1"/>
          <p:nvPr/>
        </p:nvSpPr>
        <p:spPr>
          <a:xfrm>
            <a:off x="7082091" y="5259233"/>
            <a:ext cx="4823658" cy="369332"/>
          </a:xfrm>
          <a:prstGeom prst="rect">
            <a:avLst/>
          </a:prstGeom>
          <a:noFill/>
        </p:spPr>
        <p:txBody>
          <a:bodyPr wrap="square" rtlCol="0">
            <a:spAutoFit/>
          </a:bodyPr>
          <a:lstStyle/>
          <a:p>
            <a:r>
              <a:rPr lang="en-US" dirty="0">
                <a:solidFill>
                  <a:srgbClr val="1D0770"/>
                </a:solidFill>
                <a:latin typeface="Arial" panose="020B0604020202020204" pitchFamily="34" charset="0"/>
                <a:cs typeface="Arial" panose="020B0604020202020204" pitchFamily="34" charset="0"/>
              </a:rPr>
              <a:t>Office of Research and Development</a:t>
            </a:r>
            <a:endParaRPr lang="en-US" sz="2800" b="1" dirty="0">
              <a:solidFill>
                <a:srgbClr val="1D0770"/>
              </a:solidFill>
              <a:latin typeface="Arial" panose="020B0604020202020204" pitchFamily="34" charset="0"/>
              <a:cs typeface="Arial" panose="020B0604020202020204" pitchFamily="34" charset="0"/>
            </a:endParaRPr>
          </a:p>
        </p:txBody>
      </p:sp>
      <p:cxnSp>
        <p:nvCxnSpPr>
          <p:cNvPr id="168" name="Straight Connector 167">
            <a:extLst>
              <a:ext uri="{FF2B5EF4-FFF2-40B4-BE49-F238E27FC236}">
                <a16:creationId xmlns:a16="http://schemas.microsoft.com/office/drawing/2014/main" id="{42CD6289-B30B-7D8D-B849-93C98AC1E9FF}"/>
              </a:ext>
            </a:extLst>
          </p:cNvPr>
          <p:cNvCxnSpPr>
            <a:cxnSpLocks/>
            <a:endCxn id="164" idx="1"/>
          </p:cNvCxnSpPr>
          <p:nvPr/>
        </p:nvCxnSpPr>
        <p:spPr>
          <a:xfrm>
            <a:off x="6079671" y="5759126"/>
            <a:ext cx="1147617" cy="16014"/>
          </a:xfrm>
          <a:prstGeom prst="line">
            <a:avLst/>
          </a:prstGeom>
          <a:ln w="41275">
            <a:solidFill>
              <a:schemeClr val="accent1">
                <a:alpha val="35425"/>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815D6E-2DA7-7D02-C58F-67DE0B59FC49}"/>
              </a:ext>
            </a:extLst>
          </p:cNvPr>
          <p:cNvCxnSpPr>
            <a:cxnSpLocks/>
          </p:cNvCxnSpPr>
          <p:nvPr/>
        </p:nvCxnSpPr>
        <p:spPr>
          <a:xfrm flipH="1">
            <a:off x="4155299" y="4688323"/>
            <a:ext cx="3169" cy="443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76F486D-FDB7-4860-57A2-191C02335199}"/>
              </a:ext>
            </a:extLst>
          </p:cNvPr>
          <p:cNvSpPr/>
          <p:nvPr/>
        </p:nvSpPr>
        <p:spPr>
          <a:xfrm>
            <a:off x="4074391" y="4656758"/>
            <a:ext cx="178427" cy="182270"/>
          </a:xfrm>
          <a:prstGeom prst="ellipse">
            <a:avLst/>
          </a:prstGeom>
          <a:solidFill>
            <a:srgbClr val="588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226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BAF0-2A8A-D2E1-ACC5-6DCC409FAC6C}"/>
              </a:ext>
            </a:extLst>
          </p:cNvPr>
          <p:cNvSpPr>
            <a:spLocks noGrp="1"/>
          </p:cNvSpPr>
          <p:nvPr>
            <p:ph type="title"/>
          </p:nvPr>
        </p:nvSpPr>
        <p:spPr/>
        <p:txBody>
          <a:bodyPr/>
          <a:lstStyle/>
          <a:p>
            <a:pPr algn="ctr"/>
            <a:r>
              <a:rPr kumimoji="0" lang="en-US" sz="3600" b="1" i="0" u="none" strike="noStrike" kern="1200" cap="none" spc="0" normalizeH="0" baseline="0" noProof="0" dirty="0">
                <a:ln>
                  <a:noFill/>
                </a:ln>
                <a:solidFill>
                  <a:schemeClr val="bg1"/>
                </a:solidFill>
                <a:effectLst/>
                <a:uLnTx/>
                <a:uFillTx/>
                <a:latin typeface="+mn-lt"/>
                <a:ea typeface="+mj-ea"/>
                <a:cs typeface="Arial" panose="020B0604020202020204" pitchFamily="34" charset="0"/>
              </a:rPr>
              <a:t>Summary of HSR and QUERI Funding Pathways</a:t>
            </a:r>
            <a:endParaRPr lang="en-US" sz="3600" dirty="0">
              <a:solidFill>
                <a:schemeClr val="bg1"/>
              </a:solidFill>
              <a:latin typeface="+mn-lt"/>
            </a:endParaRPr>
          </a:p>
        </p:txBody>
      </p:sp>
      <p:sp>
        <p:nvSpPr>
          <p:cNvPr id="4" name="TextBox 3">
            <a:extLst>
              <a:ext uri="{FF2B5EF4-FFF2-40B4-BE49-F238E27FC236}">
                <a16:creationId xmlns:a16="http://schemas.microsoft.com/office/drawing/2014/main" id="{C008B222-9A1F-D228-C529-D5CBC6701E0D}"/>
              </a:ext>
            </a:extLst>
          </p:cNvPr>
          <p:cNvSpPr txBox="1"/>
          <p:nvPr/>
        </p:nvSpPr>
        <p:spPr>
          <a:xfrm>
            <a:off x="416387" y="4689233"/>
            <a:ext cx="690318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List of current funded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Current HSR studies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Quality Enhancement Research Initiative (QUERI) brochure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5" name="Content Placeholder 3">
            <a:extLst>
              <a:ext uri="{FF2B5EF4-FFF2-40B4-BE49-F238E27FC236}">
                <a16:creationId xmlns:a16="http://schemas.microsoft.com/office/drawing/2014/main" id="{B0421100-0ED1-AE5A-AE38-CE72C874B80D}"/>
              </a:ext>
            </a:extLst>
          </p:cNvPr>
          <p:cNvGraphicFramePr>
            <a:graphicFrameLocks noGrp="1"/>
          </p:cNvGraphicFramePr>
          <p:nvPr>
            <p:ph sz="quarter" idx="10"/>
          </p:nvPr>
        </p:nvGraphicFramePr>
        <p:xfrm>
          <a:off x="313441" y="1032194"/>
          <a:ext cx="11493500" cy="39957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1">
            <a:extLst>
              <a:ext uri="{FF2B5EF4-FFF2-40B4-BE49-F238E27FC236}">
                <a16:creationId xmlns:a16="http://schemas.microsoft.com/office/drawing/2014/main" id="{7169A2CA-2058-61C3-7CE5-3D3BDDEE351E}"/>
              </a:ext>
            </a:extLst>
          </p:cNvPr>
          <p:cNvSpPr txBox="1">
            <a:spLocks/>
          </p:cNvSpPr>
          <p:nvPr/>
        </p:nvSpPr>
        <p:spPr>
          <a:xfrm>
            <a:off x="3590925" y="6352578"/>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EBA177-B8EA-2549-AFD7-006975EC8E4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8449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5DA74C2-FDD5-70D7-D3D3-ED65F5020E6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048" y="214841"/>
            <a:ext cx="11626951" cy="6524284"/>
          </a:xfrm>
        </p:spPr>
      </p:pic>
      <p:sp>
        <p:nvSpPr>
          <p:cNvPr id="2" name="Title 1">
            <a:extLst>
              <a:ext uri="{FF2B5EF4-FFF2-40B4-BE49-F238E27FC236}">
                <a16:creationId xmlns:a16="http://schemas.microsoft.com/office/drawing/2014/main" id="{E30B2BEF-852D-B9D9-8014-E48A5EBFD105}"/>
              </a:ext>
            </a:extLst>
          </p:cNvPr>
          <p:cNvSpPr>
            <a:spLocks noGrp="1"/>
          </p:cNvSpPr>
          <p:nvPr>
            <p:ph type="title"/>
          </p:nvPr>
        </p:nvSpPr>
        <p:spPr>
          <a:xfrm>
            <a:off x="298349" y="118875"/>
            <a:ext cx="11626951" cy="752929"/>
          </a:xfrm>
        </p:spPr>
        <p:txBody>
          <a:bodyPr/>
          <a:lstStyle/>
          <a:p>
            <a:pPr algn="ctr"/>
            <a:r>
              <a:rPr lang="en-US" dirty="0">
                <a:latin typeface="+mn-lt"/>
                <a:cs typeface="Calibri Light"/>
              </a:rPr>
              <a:t>HSR Funds Implementation Research (Real-World Care)</a:t>
            </a:r>
          </a:p>
        </p:txBody>
      </p:sp>
      <p:sp>
        <p:nvSpPr>
          <p:cNvPr id="3" name="Oval 2">
            <a:extLst>
              <a:ext uri="{FF2B5EF4-FFF2-40B4-BE49-F238E27FC236}">
                <a16:creationId xmlns:a16="http://schemas.microsoft.com/office/drawing/2014/main" id="{80F86094-31EA-C0D3-DA07-AEA1F86C7AD0}"/>
              </a:ext>
            </a:extLst>
          </p:cNvPr>
          <p:cNvSpPr/>
          <p:nvPr/>
        </p:nvSpPr>
        <p:spPr>
          <a:xfrm>
            <a:off x="3882571" y="870857"/>
            <a:ext cx="7801428" cy="547914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018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313440" y="65257"/>
            <a:ext cx="11738859"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effectLst/>
                <a:uLnTx/>
                <a:uFillTx/>
                <a:latin typeface="+mn-lt"/>
                <a:ea typeface="+mj-ea"/>
                <a:cs typeface="Arial" panose="020B0604020202020204" pitchFamily="34" charset="0"/>
              </a:rPr>
              <a:t>QUERI Projects are Non-Research</a:t>
            </a:r>
          </a:p>
        </p:txBody>
      </p:sp>
      <p:sp>
        <p:nvSpPr>
          <p:cNvPr id="2" name="TextBox 1">
            <a:extLst>
              <a:ext uri="{FF2B5EF4-FFF2-40B4-BE49-F238E27FC236}">
                <a16:creationId xmlns:a16="http://schemas.microsoft.com/office/drawing/2014/main" id="{29DFB437-9754-85AB-C9C8-3384AAA24034}"/>
              </a:ext>
            </a:extLst>
          </p:cNvPr>
          <p:cNvSpPr txBox="1"/>
          <p:nvPr/>
        </p:nvSpPr>
        <p:spPr>
          <a:xfrm>
            <a:off x="313440" y="1286874"/>
            <a:ext cx="6631646" cy="4284250"/>
          </a:xfrm>
          <a:prstGeom prst="rect">
            <a:avLst/>
          </a:prstGeom>
          <a:noFill/>
        </p:spPr>
        <p:txBody>
          <a:bodyPr wrap="square" rtlCol="0">
            <a:spAutoFit/>
          </a:bodyPr>
          <a:lstStyle/>
          <a:p>
            <a:pPr marL="347472" marR="0" lvl="0" indent="-347472" algn="l" defTabSz="914400" rtl="0" eaLnBrk="1" fontAlgn="auto" latinLnBrk="0" hangingPunct="1">
              <a:lnSpc>
                <a:spcPct val="90000"/>
              </a:lnSpc>
              <a:spcBef>
                <a:spcPts val="576"/>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QUERI projects are non-research because of the </a:t>
            </a:r>
            <a:r>
              <a:rPr kumimoji="0" lang="en-US" sz="22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funding source </a:t>
            </a: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(medical administration) and their focus on </a:t>
            </a:r>
            <a:r>
              <a:rPr kumimoji="0" lang="en-US" sz="22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improvement</a:t>
            </a: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 within VA </a:t>
            </a:r>
          </a:p>
          <a:p>
            <a:pPr marL="347472" marR="0" lvl="0" indent="-347472" algn="l" defTabSz="914400" rtl="0" eaLnBrk="1" fontAlgn="auto" latinLnBrk="0" hangingPunct="1">
              <a:lnSpc>
                <a:spcPct val="90000"/>
              </a:lnSpc>
              <a:spcBef>
                <a:spcPts val="576"/>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Protocols involving data collection are non-research if the </a:t>
            </a:r>
            <a:r>
              <a:rPr kumimoji="0" lang="en-US" sz="22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data are fed back to providers or operations leaders </a:t>
            </a: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to directly improve care and/or other VA processes</a:t>
            </a:r>
          </a:p>
          <a:p>
            <a:pPr marL="347472" marR="0" lvl="0" indent="-347472" algn="l" defTabSz="914400" rtl="0" eaLnBrk="1" fontAlgn="auto" latinLnBrk="0" hangingPunct="1">
              <a:lnSpc>
                <a:spcPct val="90000"/>
              </a:lnSpc>
              <a:spcBef>
                <a:spcPts val="576"/>
              </a:spcBef>
              <a:spcAft>
                <a:spcPts val="0"/>
              </a:spcAft>
              <a:buClrTx/>
              <a:buSzTx/>
              <a:buFont typeface="Arial" panose="020B0604020202020204" pitchFamily="34" charset="0"/>
              <a:buChar char="•"/>
              <a:tabLst/>
              <a:defRPr/>
            </a:pPr>
            <a:r>
              <a:rPr lang="en-US" sz="2200" dirty="0">
                <a:solidFill>
                  <a:srgbClr val="002F56"/>
                </a:solidFill>
                <a:latin typeface="Arial" panose="020B0604020202020204" pitchFamily="34" charset="0"/>
                <a:cs typeface="Arial" panose="020B0604020202020204" pitchFamily="34" charset="0"/>
              </a:rPr>
              <a:t>Documentation of non-research QUERI projects by sponsoring program office lead in an MOU</a:t>
            </a:r>
            <a:endPar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347472" marR="0" lvl="0" indent="-347472" algn="l" defTabSz="914400" rtl="0" eaLnBrk="1" fontAlgn="auto" latinLnBrk="0" hangingPunct="1">
              <a:lnSpc>
                <a:spcPct val="90000"/>
              </a:lnSpc>
              <a:spcBef>
                <a:spcPts val="576"/>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In situations when a QUERI project wants to collect additional data above and beyond VA improvement efforts, obtain determination through the IRB (VAEDA)</a:t>
            </a:r>
          </a:p>
        </p:txBody>
      </p:sp>
      <p:sp>
        <p:nvSpPr>
          <p:cNvPr id="4" name="TextBox 3">
            <a:extLst>
              <a:ext uri="{FF2B5EF4-FFF2-40B4-BE49-F238E27FC236}">
                <a16:creationId xmlns:a16="http://schemas.microsoft.com/office/drawing/2014/main" id="{E047EFED-9830-4A1B-9EC5-C8CF752EA5F6}"/>
              </a:ext>
            </a:extLst>
          </p:cNvPr>
          <p:cNvSpPr txBox="1"/>
          <p:nvPr/>
        </p:nvSpPr>
        <p:spPr>
          <a:xfrm>
            <a:off x="7477125" y="1376120"/>
            <a:ext cx="3967975" cy="4105759"/>
          </a:xfrm>
          <a:prstGeom prst="rect">
            <a:avLst/>
          </a:prstGeom>
          <a:noFill/>
          <a:ln w="28575">
            <a:solidFill>
              <a:srgbClr val="7A9A0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CyberSeminar: Everything You Need to Know About </a:t>
            </a:r>
            <a:r>
              <a:rPr kumimoji="0" lang="en-US" sz="2000" b="1" i="0" u="none" strike="noStrike" kern="1200" cap="none" spc="0" normalizeH="0" baseline="0" noProof="0" dirty="0">
                <a:ln>
                  <a:noFill/>
                </a:ln>
                <a:solidFill>
                  <a:srgbClr val="7A9A01"/>
                </a:solidFill>
                <a:effectLst/>
                <a:uLnTx/>
                <a:uFillTx/>
                <a:latin typeface="Arial" panose="020B0604020202020204" pitchFamily="34" charset="0"/>
                <a:ea typeface="+mn-ea"/>
                <a:cs typeface="Arial" panose="020B0604020202020204" pitchFamily="34" charset="0"/>
              </a:rPr>
              <a:t>VHA </a:t>
            </a:r>
            <a:r>
              <a:rPr kumimoji="0" lang="en-US" sz="20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Non-research Protocols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hlinkClick r:id="rId2"/>
              </a:rPr>
              <a:t>Link to Recording</a:t>
            </a: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CyberSeminar: Everything You Need to Know About </a:t>
            </a:r>
            <a:r>
              <a:rPr kumimoji="0" lang="en-US" sz="2000" b="1" i="0" u="none" strike="noStrike" kern="1200" cap="none" spc="0" normalizeH="0" baseline="0" noProof="0" dirty="0">
                <a:ln>
                  <a:noFill/>
                </a:ln>
                <a:solidFill>
                  <a:srgbClr val="7A9A01"/>
                </a:solidFill>
                <a:effectLst/>
                <a:uLnTx/>
                <a:uFillTx/>
                <a:latin typeface="Arial" panose="020B0604020202020204" pitchFamily="34" charset="0"/>
                <a:ea typeface="+mn-ea"/>
                <a:cs typeface="Arial" panose="020B0604020202020204" pitchFamily="34" charset="0"/>
              </a:rPr>
              <a:t>QUERI</a:t>
            </a:r>
            <a:r>
              <a:rPr kumimoji="0" lang="en-US" sz="2000" b="1"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rPr>
              <a:t> Non-research Protocols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hlinkClick r:id="rId3"/>
              </a:rPr>
              <a:t>Link to Recording</a:t>
            </a: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F56"/>
              </a:solidFill>
              <a:effectLst/>
              <a:uLnTx/>
              <a:uFillTx/>
              <a:latin typeface="Arial" panose="020B0604020202020204" pitchFamily="34" charset="0"/>
              <a:ea typeface="+mn-ea"/>
              <a:cs typeface="Arial" panose="020B0604020202020204" pitchFamily="34" charset="0"/>
            </a:endParaRPr>
          </a:p>
        </p:txBody>
      </p:sp>
      <p:sp>
        <p:nvSpPr>
          <p:cNvPr id="10" name="Slide Number Placeholder 1">
            <a:extLst>
              <a:ext uri="{FF2B5EF4-FFF2-40B4-BE49-F238E27FC236}">
                <a16:creationId xmlns:a16="http://schemas.microsoft.com/office/drawing/2014/main" id="{F1DE9DAC-9649-4DC0-B939-76ACC8ECE1DA}"/>
              </a:ext>
            </a:extLst>
          </p:cNvPr>
          <p:cNvSpPr>
            <a:spLocks noGrp="1"/>
          </p:cNvSpPr>
          <p:nvPr>
            <p:ph type="sldNum" sz="quarter" idx="12"/>
          </p:nvPr>
        </p:nvSpPr>
        <p:spPr>
          <a:xfrm>
            <a:off x="3590925" y="635257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BA177-B8EA-2549-AFD7-006975EC8E4E}"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5977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HSR Priorities and Future Directions: Bottom Line</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414793" y="942270"/>
            <a:ext cx="11579087" cy="5102930"/>
          </a:xfrm>
        </p:spPr>
        <p:txBody>
          <a:bodyPr vert="horz" lIns="91440" tIns="45720" rIns="91440" bIns="45720" rtlCol="0" anchor="t">
            <a:noAutofit/>
          </a:bodyPr>
          <a:lstStyle/>
          <a:p>
            <a:pPr>
              <a:spcBef>
                <a:spcPts val="0"/>
              </a:spcBef>
            </a:pPr>
            <a:r>
              <a:rPr lang="en-US" sz="2400" b="1" dirty="0">
                <a:solidFill>
                  <a:schemeClr val="accent1"/>
                </a:solidFill>
                <a:effectLst/>
                <a:ea typeface="Arial" panose="020B0604020202020204" pitchFamily="34" charset="0"/>
              </a:rPr>
              <a:t>HSR prioritizes research that addresses at least one of the strategic methodology areas</a:t>
            </a:r>
            <a:endParaRPr lang="en-US" sz="2000" b="1" dirty="0">
              <a:solidFill>
                <a:schemeClr val="accent1"/>
              </a:solidFill>
              <a:effectLst/>
              <a:ea typeface="Arial" panose="020B0604020202020204" pitchFamily="34" charset="0"/>
            </a:endParaRPr>
          </a:p>
          <a:p>
            <a:pPr marL="228600" lvl="1" indent="0" fontAlgn="t">
              <a:spcBef>
                <a:spcPts val="0"/>
              </a:spcBef>
              <a:buNone/>
            </a:pPr>
            <a:r>
              <a:rPr lang="en-US" sz="1800" i="0" u="none" strike="noStrike" kern="1200" dirty="0">
                <a:effectLst/>
              </a:rPr>
              <a:t>	Implementation Science 		Data Science		Engagement Science </a:t>
            </a:r>
          </a:p>
          <a:p>
            <a:pPr marL="228600" lvl="1" indent="0" fontAlgn="t">
              <a:lnSpc>
                <a:spcPct val="100000"/>
              </a:lnSpc>
              <a:spcBef>
                <a:spcPts val="0"/>
              </a:spcBef>
              <a:buNone/>
            </a:pPr>
            <a:endParaRPr lang="en-US" sz="900" i="0" u="none" strike="noStrike" kern="1200" dirty="0">
              <a:effectLst/>
            </a:endParaRPr>
          </a:p>
          <a:p>
            <a:pPr marL="228600" lvl="1" indent="0" fontAlgn="t">
              <a:spcBef>
                <a:spcPts val="0"/>
              </a:spcBef>
              <a:buNone/>
            </a:pPr>
            <a:r>
              <a:rPr lang="en-US" sz="1800" dirty="0"/>
              <a:t>	</a:t>
            </a:r>
            <a:r>
              <a:rPr lang="en-US" sz="1800" i="0" u="none" strike="noStrike" kern="1200" dirty="0">
                <a:effectLst/>
              </a:rPr>
              <a:t>Systems Science </a:t>
            </a:r>
            <a:r>
              <a:rPr lang="en-US" sz="1800" dirty="0"/>
              <a:t>			</a:t>
            </a:r>
            <a:r>
              <a:rPr lang="en-US" sz="1800" i="0" u="none" strike="noStrike" kern="1200" dirty="0">
                <a:effectLst/>
              </a:rPr>
              <a:t>Policy Analysis</a:t>
            </a:r>
            <a:endParaRPr lang="en-US" sz="1800" kern="1200" dirty="0"/>
          </a:p>
          <a:p>
            <a:pPr marL="457200" lvl="1" fontAlgn="t">
              <a:spcBef>
                <a:spcPts val="0"/>
              </a:spcBef>
            </a:pPr>
            <a:endParaRPr lang="en-US" sz="1100" dirty="0">
              <a:ea typeface="Arial" panose="020B0604020202020204" pitchFamily="34" charset="0"/>
            </a:endParaRPr>
          </a:p>
          <a:p>
            <a:pPr>
              <a:spcBef>
                <a:spcPts val="0"/>
              </a:spcBef>
            </a:pPr>
            <a:r>
              <a:rPr lang="en-US" sz="2400" b="1" dirty="0">
                <a:solidFill>
                  <a:schemeClr val="accent1"/>
                </a:solidFill>
                <a:effectLst/>
                <a:ea typeface="Arial" panose="020B0604020202020204" pitchFamily="34" charset="0"/>
              </a:rPr>
              <a:t>Research </a:t>
            </a:r>
            <a:r>
              <a:rPr lang="en-US" sz="2400" b="1" dirty="0">
                <a:solidFill>
                  <a:schemeClr val="accent1"/>
                </a:solidFill>
                <a:ea typeface="Arial" panose="020B0604020202020204" pitchFamily="34" charset="0"/>
              </a:rPr>
              <a:t>priorities</a:t>
            </a:r>
            <a:r>
              <a:rPr lang="en-US" sz="2400" b="1" dirty="0">
                <a:solidFill>
                  <a:schemeClr val="accent1"/>
                </a:solidFill>
                <a:effectLst/>
                <a:ea typeface="Arial" panose="020B0604020202020204" pitchFamily="34" charset="0"/>
              </a:rPr>
              <a:t> also address impacts on Quintuple Aim goals</a:t>
            </a:r>
            <a:endParaRPr lang="en-US" sz="2400" b="1" dirty="0">
              <a:solidFill>
                <a:schemeClr val="accent1"/>
              </a:solidFill>
              <a:ea typeface="Arial" panose="020B0604020202020204" pitchFamily="34" charset="0"/>
            </a:endParaRPr>
          </a:p>
          <a:p>
            <a:pPr marL="457200" lvl="1" indent="0">
              <a:buNone/>
            </a:pPr>
            <a:r>
              <a:rPr lang="en-US" sz="1800" dirty="0">
                <a:cs typeface="Calibri"/>
              </a:rPr>
              <a:t>	Increase Access                       Ensure Equity                   Support Workforce</a:t>
            </a:r>
          </a:p>
          <a:p>
            <a:pPr marL="457200" lvl="1" indent="0">
              <a:buNone/>
            </a:pPr>
            <a:r>
              <a:rPr lang="en-US" sz="1800" dirty="0">
                <a:cs typeface="Calibri"/>
              </a:rPr>
              <a:t>	Improve Outcomes                 Improve Value                 </a:t>
            </a:r>
          </a:p>
          <a:p>
            <a:pPr marL="0" indent="0">
              <a:spcBef>
                <a:spcPts val="0"/>
              </a:spcBef>
              <a:buNone/>
            </a:pPr>
            <a:endParaRPr lang="en-US" sz="700" dirty="0"/>
          </a:p>
          <a:p>
            <a:pPr>
              <a:spcBef>
                <a:spcPts val="0"/>
              </a:spcBef>
            </a:pPr>
            <a:r>
              <a:rPr lang="en-US" sz="2400" b="1" dirty="0">
                <a:solidFill>
                  <a:schemeClr val="accent1"/>
                </a:solidFill>
              </a:rPr>
              <a:t>Research priorities are aligned with VA national priorities</a:t>
            </a:r>
          </a:p>
          <a:p>
            <a:pPr marL="0" indent="0">
              <a:spcBef>
                <a:spcPts val="0"/>
              </a:spcBef>
              <a:buNone/>
            </a:pPr>
            <a:r>
              <a:rPr lang="en-US" sz="2400" dirty="0"/>
              <a:t>	</a:t>
            </a:r>
            <a:r>
              <a:rPr lang="en-US" sz="1800" dirty="0"/>
              <a:t>Hire Faster &amp; More Competitively			Connect Veterans to Soonest, Best Care</a:t>
            </a:r>
          </a:p>
          <a:p>
            <a:pPr marL="0" indent="0">
              <a:spcBef>
                <a:spcPts val="0"/>
              </a:spcBef>
              <a:buNone/>
            </a:pPr>
            <a:r>
              <a:rPr lang="en-US" sz="1800" dirty="0"/>
              <a:t>	Promote a Culture of Safety, Knowledge Translation	Prevent Veteran Suicide</a:t>
            </a:r>
          </a:p>
          <a:p>
            <a:pPr marL="0" indent="0">
              <a:spcBef>
                <a:spcPts val="0"/>
              </a:spcBef>
              <a:buNone/>
            </a:pPr>
            <a:r>
              <a:rPr lang="en-US" sz="1800" dirty="0"/>
              <a:t>	Serve Veterans with Military &amp; Environmental Exposures	Reduce Veteran Homelessness		</a:t>
            </a:r>
          </a:p>
          <a:p>
            <a:pPr marL="0" indent="0">
              <a:spcBef>
                <a:spcPts val="0"/>
              </a:spcBef>
              <a:buNone/>
            </a:pPr>
            <a:endParaRPr lang="en-US" sz="1100" dirty="0"/>
          </a:p>
          <a:p>
            <a:pPr>
              <a:lnSpc>
                <a:spcPct val="100000"/>
              </a:lnSpc>
              <a:spcBef>
                <a:spcPts val="0"/>
              </a:spcBef>
            </a:pPr>
            <a:r>
              <a:rPr lang="en-US" sz="2600" b="1" i="1" dirty="0">
                <a:solidFill>
                  <a:schemeClr val="accent1"/>
                </a:solidFill>
              </a:rPr>
              <a:t>National thought leader in cutting-edge health systems research that is responsive to the changing needs of Veterans and the VA that serves them</a:t>
            </a:r>
          </a:p>
        </p:txBody>
      </p:sp>
    </p:spTree>
    <p:extLst>
      <p:ext uri="{BB962C8B-B14F-4D97-AF65-F5344CB8AC3E}">
        <p14:creationId xmlns:p14="http://schemas.microsoft.com/office/powerpoint/2010/main" val="2779486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Questions Received from the Field</a:t>
            </a: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414793" y="942270"/>
            <a:ext cx="11579087" cy="5102930"/>
          </a:xfrm>
        </p:spPr>
        <p:txBody>
          <a:bodyPr vert="horz" lIns="91440" tIns="45720" rIns="91440" bIns="45720" rtlCol="0" anchor="t">
            <a:noAutofit/>
          </a:bodyPr>
          <a:lstStyle/>
          <a:p>
            <a:pPr>
              <a:spcBef>
                <a:spcPts val="0"/>
              </a:spcBef>
            </a:pPr>
            <a:r>
              <a:rPr lang="en-US" sz="2600" b="1" i="1" dirty="0">
                <a:solidFill>
                  <a:schemeClr val="accent1"/>
                </a:solidFill>
              </a:rPr>
              <a:t>How will CDA applications be impacted by the transition to broad portfolios?</a:t>
            </a:r>
          </a:p>
          <a:p>
            <a:pPr marL="457200" lvl="1" indent="0">
              <a:spcBef>
                <a:spcPts val="0"/>
              </a:spcBef>
              <a:buNone/>
            </a:pPr>
            <a:r>
              <a:rPr lang="en-US" sz="2000" dirty="0"/>
              <a:t>CDA applications will still be reviewed by HSR-specific panels, and the priorities related to career development align with those for HSR more broadly. </a:t>
            </a:r>
          </a:p>
          <a:p>
            <a:pPr>
              <a:spcBef>
                <a:spcPts val="0"/>
              </a:spcBef>
            </a:pPr>
            <a:r>
              <a:rPr lang="en-US" sz="2400" b="1" i="1" dirty="0">
                <a:solidFill>
                  <a:schemeClr val="accent1"/>
                </a:solidFill>
              </a:rPr>
              <a:t>Will the transition benefit projects with multiple operations partners?</a:t>
            </a:r>
          </a:p>
          <a:p>
            <a:pPr marL="457200" lvl="1" indent="0">
              <a:spcBef>
                <a:spcPts val="0"/>
              </a:spcBef>
              <a:buNone/>
            </a:pPr>
            <a:r>
              <a:rPr lang="en-US" sz="2000" dirty="0"/>
              <a:t>Projects that bring together a coalition of operations partners will benefit from the updated crosscutting HSR priorities especially if they focus on VA priority goals, and where appropriate, the AMPs as well. One of the goals of the AMPs is to strengthen collaborations between research and operations partners for specific disease-focused areas of high priority to VA and Congress.</a:t>
            </a:r>
          </a:p>
          <a:p>
            <a:pPr>
              <a:spcBef>
                <a:spcPts val="0"/>
              </a:spcBef>
            </a:pPr>
            <a:r>
              <a:rPr lang="en-US" sz="2400" b="1" i="1" dirty="0">
                <a:solidFill>
                  <a:schemeClr val="accent1"/>
                </a:solidFill>
              </a:rPr>
              <a:t>Can you clarify what types of software/algorithm studies fall under HSR priorities?</a:t>
            </a:r>
          </a:p>
          <a:p>
            <a:pPr marL="457200" lvl="1" indent="0">
              <a:spcBef>
                <a:spcPts val="0"/>
              </a:spcBef>
              <a:buNone/>
            </a:pPr>
            <a:r>
              <a:rPr lang="en-US" sz="2000" dirty="0"/>
              <a:t>Development of software or algorithms can still fit under the broader HSR strategic methodology priorities if the research involves ongoing partnerships with end-users, especially patients, providers, and clinical operations partners (e.g., use of engagement science), clinical processes (e.g., systems science) and/or aims that focus on feasibility and dissemination planning (implementation science).</a:t>
            </a:r>
          </a:p>
        </p:txBody>
      </p:sp>
    </p:spTree>
    <p:extLst>
      <p:ext uri="{BB962C8B-B14F-4D97-AF65-F5344CB8AC3E}">
        <p14:creationId xmlns:p14="http://schemas.microsoft.com/office/powerpoint/2010/main" val="2563679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Questions Received from the Field </a:t>
            </a:r>
            <a:r>
              <a:rPr lang="en-US" sz="2800" i="1" dirty="0">
                <a:latin typeface="+mn-lt"/>
              </a:rPr>
              <a:t>(cont.)</a:t>
            </a:r>
            <a:endParaRPr lang="en-US" i="1" dirty="0">
              <a:latin typeface="+mn-lt"/>
            </a:endParaRP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414793" y="942270"/>
            <a:ext cx="11579087" cy="5102930"/>
          </a:xfrm>
        </p:spPr>
        <p:txBody>
          <a:bodyPr vert="horz" lIns="91440" tIns="45720" rIns="91440" bIns="45720" rtlCol="0" anchor="t">
            <a:noAutofit/>
          </a:bodyPr>
          <a:lstStyle/>
          <a:p>
            <a:pPr>
              <a:spcBef>
                <a:spcPts val="0"/>
              </a:spcBef>
            </a:pPr>
            <a:r>
              <a:rPr lang="en-US" sz="2600" b="1" i="1" dirty="0">
                <a:solidFill>
                  <a:schemeClr val="accent1"/>
                </a:solidFill>
              </a:rPr>
              <a:t>Does HSR plan to provide training opportunities to staff akin to QUERI?</a:t>
            </a:r>
          </a:p>
          <a:p>
            <a:pPr marL="457200" lvl="1" indent="0">
              <a:spcBef>
                <a:spcPts val="0"/>
              </a:spcBef>
              <a:buNone/>
            </a:pPr>
            <a:r>
              <a:rPr lang="en-US" sz="2000" dirty="0"/>
              <a:t>HSR strongly supports more training opportunities for staff especially in specific skills related to the LHS core competencies. One avenue is through AcademyHealth which has trainings in Communicating for Impact. We can also investigate leveraging QUERI training opportunities, and COINs also receive a set amount of funds annually to support professional development. Moreover, academic partners are increasingly offering training opportunities for staff professional development. </a:t>
            </a:r>
          </a:p>
          <a:p>
            <a:pPr>
              <a:spcBef>
                <a:spcPts val="0"/>
              </a:spcBef>
            </a:pPr>
            <a:r>
              <a:rPr lang="en-US" sz="2600" b="1" i="1" dirty="0">
                <a:solidFill>
                  <a:schemeClr val="accent1"/>
                </a:solidFill>
              </a:rPr>
              <a:t>What is the vision to help support the field of HSR researchers- particularly early career investigators?</a:t>
            </a:r>
          </a:p>
          <a:p>
            <a:pPr marL="457200" lvl="1" indent="0">
              <a:spcBef>
                <a:spcPts val="0"/>
              </a:spcBef>
              <a:buNone/>
            </a:pPr>
            <a:r>
              <a:rPr lang="en-US" sz="2000" dirty="0"/>
              <a:t>In QUERI we have a saying that our investigators “triple-major:” as subject matter experts, methodologists, and scientific partners working with operations (see LHS core competencies). To this end it is important for early-career investigators to not only pursue a topic that they are passionate about, but to also grow expertise in a methodology that can be applied across areas of research, e.g., one of the five strategic methodology areas. It would also be important to take advantage of HSR and QUERI leadership training opportunities especially in how to work with operational partners </a:t>
            </a:r>
            <a:r>
              <a:rPr lang="en-US" sz="1800" dirty="0"/>
              <a:t>(see </a:t>
            </a:r>
            <a:r>
              <a:rPr lang="en-US" sz="1800" dirty="0">
                <a:hlinkClick r:id="rId3"/>
              </a:rPr>
              <a:t>Kilbourne, et al LHS, 2022</a:t>
            </a:r>
            <a:r>
              <a:rPr lang="en-US" sz="1800" dirty="0"/>
              <a:t>).</a:t>
            </a:r>
            <a:endParaRPr lang="en-US" sz="2000" dirty="0"/>
          </a:p>
        </p:txBody>
      </p:sp>
    </p:spTree>
    <p:extLst>
      <p:ext uri="{BB962C8B-B14F-4D97-AF65-F5344CB8AC3E}">
        <p14:creationId xmlns:p14="http://schemas.microsoft.com/office/powerpoint/2010/main" val="3961637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98462-13FC-6F66-CF59-E3594A56D723}"/>
              </a:ext>
            </a:extLst>
          </p:cNvPr>
          <p:cNvSpPr>
            <a:spLocks noGrp="1"/>
          </p:cNvSpPr>
          <p:nvPr>
            <p:ph type="title"/>
          </p:nvPr>
        </p:nvSpPr>
        <p:spPr/>
        <p:txBody>
          <a:bodyPr/>
          <a:lstStyle/>
          <a:p>
            <a:pPr algn="ctr"/>
            <a:r>
              <a:rPr lang="en-US" dirty="0">
                <a:latin typeface="+mn-lt"/>
              </a:rPr>
              <a:t>HSR Priorities—Key Reference Documents</a:t>
            </a:r>
            <a:endParaRPr lang="en-US" dirty="0">
              <a:latin typeface="+mn-lt"/>
              <a:cs typeface="Calibri Light"/>
            </a:endParaRPr>
          </a:p>
        </p:txBody>
      </p:sp>
      <p:sp>
        <p:nvSpPr>
          <p:cNvPr id="7" name="Content Placeholder 6">
            <a:extLst>
              <a:ext uri="{FF2B5EF4-FFF2-40B4-BE49-F238E27FC236}">
                <a16:creationId xmlns:a16="http://schemas.microsoft.com/office/drawing/2014/main" id="{96831F57-1D4F-448D-1DA5-F5457BE72025}"/>
              </a:ext>
            </a:extLst>
          </p:cNvPr>
          <p:cNvSpPr>
            <a:spLocks noGrp="1"/>
          </p:cNvSpPr>
          <p:nvPr>
            <p:ph idx="1"/>
          </p:nvPr>
        </p:nvSpPr>
        <p:spPr>
          <a:xfrm>
            <a:off x="485913" y="1019571"/>
            <a:ext cx="11579087" cy="4818857"/>
          </a:xfrm>
        </p:spPr>
        <p:txBody>
          <a:bodyPr vert="horz" lIns="91440" tIns="45720" rIns="91440" bIns="45720" rtlCol="0" anchor="t">
            <a:noAutofit/>
          </a:bodyPr>
          <a:lstStyle/>
          <a:p>
            <a:pPr>
              <a:spcBef>
                <a:spcPts val="800"/>
              </a:spcBef>
            </a:pPr>
            <a:r>
              <a:rPr lang="en-US" sz="2000" dirty="0">
                <a:cs typeface="Calibri"/>
              </a:rPr>
              <a:t>Patient-Centered Outcomes Research Institute </a:t>
            </a:r>
            <a:r>
              <a:rPr lang="en-US" sz="2000" i="1" u="sng" dirty="0">
                <a:cs typeface="Calibri"/>
                <a:hlinkClick r:id="rId3"/>
              </a:rPr>
              <a:t>(PCORI) Methodology Standards</a:t>
            </a:r>
            <a:endParaRPr lang="en-US" sz="2000" i="1" u="sng" dirty="0">
              <a:cs typeface="Calibri"/>
            </a:endParaRPr>
          </a:p>
          <a:p>
            <a:pPr>
              <a:spcBef>
                <a:spcPts val="800"/>
              </a:spcBef>
            </a:pPr>
            <a:r>
              <a:rPr lang="en-US" sz="2000" dirty="0">
                <a:cs typeface="Calibri"/>
              </a:rPr>
              <a:t>Agency for Healthcare Research and Quality (AHRQ) </a:t>
            </a:r>
            <a:r>
              <a:rPr lang="en-US" sz="2000" i="1" u="sng" dirty="0">
                <a:cs typeface="Calibri"/>
                <a:hlinkClick r:id="rId4"/>
              </a:rPr>
              <a:t>Learning Health System Core Competencies</a:t>
            </a:r>
            <a:endParaRPr lang="en-US" sz="2000" i="1" u="sng" dirty="0">
              <a:cs typeface="Calibri"/>
            </a:endParaRPr>
          </a:p>
          <a:p>
            <a:pPr>
              <a:spcBef>
                <a:spcPts val="800"/>
              </a:spcBef>
            </a:pPr>
            <a:r>
              <a:rPr lang="en-US" sz="2000" dirty="0">
                <a:hlinkClick r:id="rId5"/>
              </a:rPr>
              <a:t>How the VA is training the Next‐Generation workforce for learning health systems - Learning Health Systems - Wiley Online Library</a:t>
            </a:r>
            <a:r>
              <a:rPr lang="en-US" sz="2000" dirty="0"/>
              <a:t> </a:t>
            </a:r>
            <a:endParaRPr lang="en-US" sz="2000" i="1" u="sng" dirty="0">
              <a:cs typeface="Calibri"/>
            </a:endParaRPr>
          </a:p>
          <a:p>
            <a:pPr>
              <a:spcBef>
                <a:spcPts val="800"/>
              </a:spcBef>
            </a:pPr>
            <a:r>
              <a:rPr lang="en-US" sz="2000" u="sng" dirty="0">
                <a:cs typeface="Calibri"/>
                <a:hlinkClick r:id="rId6"/>
              </a:rPr>
              <a:t>VA Quality Enhancement Research Initiative (QUERI) Roadmap</a:t>
            </a:r>
            <a:endParaRPr lang="en-US" sz="2000" u="sng" dirty="0">
              <a:cs typeface="Calibri"/>
            </a:endParaRPr>
          </a:p>
          <a:p>
            <a:pPr>
              <a:spcBef>
                <a:spcPts val="800"/>
              </a:spcBef>
            </a:pPr>
            <a:r>
              <a:rPr lang="en-US" sz="2000" dirty="0">
                <a:cs typeface="Calibri"/>
                <a:hlinkClick r:id="rId7"/>
              </a:rPr>
              <a:t>National Academy of Medicine’s Future of Health Services Research report</a:t>
            </a:r>
            <a:endParaRPr lang="en-US" sz="2000" dirty="0">
              <a:cs typeface="Calibri"/>
            </a:endParaRPr>
          </a:p>
          <a:p>
            <a:pPr>
              <a:spcBef>
                <a:spcPts val="800"/>
              </a:spcBef>
            </a:pPr>
            <a:r>
              <a:rPr lang="en-US" sz="2000" dirty="0">
                <a:cs typeface="Calibri"/>
                <a:hlinkClick r:id="rId8"/>
              </a:rPr>
              <a:t>VA Strategic Plan</a:t>
            </a:r>
            <a:r>
              <a:rPr lang="en-US" sz="2000" dirty="0">
                <a:cs typeface="Calibri"/>
              </a:rPr>
              <a:t> (including Appendix D, highlighting HSR Priority-Setting)</a:t>
            </a:r>
          </a:p>
          <a:p>
            <a:pPr>
              <a:spcBef>
                <a:spcPts val="800"/>
              </a:spcBef>
            </a:pPr>
            <a:r>
              <a:rPr lang="en-US" sz="2000" dirty="0">
                <a:cs typeface="Calibri"/>
              </a:rPr>
              <a:t>VA Agency Priority Goals</a:t>
            </a:r>
          </a:p>
          <a:p>
            <a:pPr>
              <a:spcBef>
                <a:spcPts val="800"/>
              </a:spcBef>
            </a:pPr>
            <a:r>
              <a:rPr lang="en-US" sz="2000" dirty="0">
                <a:cs typeface="Calibri"/>
              </a:rPr>
              <a:t>Learning Health System Cycle (</a:t>
            </a:r>
            <a:r>
              <a:rPr lang="en-US" sz="2000" dirty="0">
                <a:cs typeface="Calibri"/>
                <a:hlinkClick r:id="rId9"/>
              </a:rPr>
              <a:t>Friedman, 2022</a:t>
            </a:r>
            <a:r>
              <a:rPr lang="en-US" sz="2000" dirty="0">
                <a:cs typeface="Calibri"/>
              </a:rPr>
              <a:t>), Maturity model (</a:t>
            </a:r>
            <a:r>
              <a:rPr lang="en-US" sz="2000" dirty="0">
                <a:cs typeface="Calibri"/>
                <a:hlinkClick r:id="rId10"/>
              </a:rPr>
              <a:t>Lannon et al, 2020</a:t>
            </a:r>
            <a:r>
              <a:rPr lang="en-US" sz="2000" dirty="0">
                <a:cs typeface="Calibri"/>
              </a:rPr>
              <a:t>)</a:t>
            </a:r>
          </a:p>
          <a:p>
            <a:pPr>
              <a:spcBef>
                <a:spcPts val="800"/>
              </a:spcBef>
            </a:pPr>
            <a:r>
              <a:rPr lang="en-US" sz="2000" dirty="0">
                <a:cs typeface="Calibri"/>
                <a:hlinkClick r:id="rId11"/>
              </a:rPr>
              <a:t>VHA Medical Center and Network Director Performance Plan</a:t>
            </a:r>
            <a:endParaRPr lang="en-US" sz="2000" dirty="0">
              <a:cs typeface="Calibri"/>
            </a:endParaRPr>
          </a:p>
          <a:p>
            <a:pPr>
              <a:spcBef>
                <a:spcPts val="800"/>
              </a:spcBef>
            </a:pPr>
            <a:r>
              <a:rPr lang="en-US" sz="2000" dirty="0">
                <a:cs typeface="Calibri"/>
              </a:rPr>
              <a:t>HSR Priorities Document: </a:t>
            </a:r>
            <a:r>
              <a:rPr lang="en-US" sz="2000" dirty="0">
                <a:cs typeface="Calibri"/>
                <a:hlinkClick r:id="rId12"/>
              </a:rPr>
              <a:t>https://www.hsrd.research.va.gov/funding/PriorityDomains.pdf</a:t>
            </a:r>
            <a:endParaRPr lang="en-US" sz="2000" dirty="0">
              <a:cs typeface="Calibri"/>
            </a:endParaRPr>
          </a:p>
          <a:p>
            <a:endParaRPr lang="en-US" sz="2400" dirty="0">
              <a:cs typeface="Calibri"/>
            </a:endParaRPr>
          </a:p>
        </p:txBody>
      </p:sp>
    </p:spTree>
    <p:extLst>
      <p:ext uri="{BB962C8B-B14F-4D97-AF65-F5344CB8AC3E}">
        <p14:creationId xmlns:p14="http://schemas.microsoft.com/office/powerpoint/2010/main" val="4283371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313440" y="65257"/>
            <a:ext cx="11561059"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000" b="1" dirty="0">
                <a:latin typeface="+mn-lt"/>
                <a:cs typeface="Arial" panose="020B0604020202020204" pitchFamily="34" charset="0"/>
              </a:rPr>
              <a:t>HSR and QUERI Funding Opportunities</a:t>
            </a:r>
          </a:p>
        </p:txBody>
      </p:sp>
      <p:sp>
        <p:nvSpPr>
          <p:cNvPr id="2" name="TextBox 1">
            <a:extLst>
              <a:ext uri="{FF2B5EF4-FFF2-40B4-BE49-F238E27FC236}">
                <a16:creationId xmlns:a16="http://schemas.microsoft.com/office/drawing/2014/main" id="{29DFB437-9754-85AB-C9C8-3384AAA24034}"/>
              </a:ext>
            </a:extLst>
          </p:cNvPr>
          <p:cNvSpPr txBox="1"/>
          <p:nvPr/>
        </p:nvSpPr>
        <p:spPr>
          <a:xfrm>
            <a:off x="217714" y="888567"/>
            <a:ext cx="5878285" cy="2600712"/>
          </a:xfrm>
          <a:prstGeom prst="rect">
            <a:avLst/>
          </a:prstGeom>
          <a:noFill/>
        </p:spPr>
        <p:txBody>
          <a:bodyPr wrap="square" rtlCol="0">
            <a:spAutoFit/>
          </a:bodyPr>
          <a:lstStyle/>
          <a:p>
            <a:endParaRPr lang="en-US" sz="5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HSR Investigator Initiated Research (IIR)</a:t>
            </a:r>
            <a:r>
              <a:rPr lang="en-US" sz="2000" dirty="0">
                <a:solidFill>
                  <a:srgbClr val="173E7A"/>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Research Career Development Program</a:t>
            </a:r>
            <a:r>
              <a:rPr lang="en-US" sz="2000" dirty="0">
                <a:solidFill>
                  <a:srgbClr val="173E7A"/>
                </a:solidFill>
                <a:latin typeface="Arial" panose="020B0604020202020204" pitchFamily="34" charset="0"/>
                <a:cs typeface="Arial" panose="020B0604020202020204" pitchFamily="34" charset="0"/>
              </a:rPr>
              <a:t>: </a:t>
            </a:r>
          </a:p>
          <a:p>
            <a:r>
              <a:rPr lang="en-US" sz="2000" dirty="0">
                <a:solidFill>
                  <a:srgbClr val="173E7A"/>
                </a:solidFill>
                <a:latin typeface="Arial" panose="020B0604020202020204" pitchFamily="34" charset="0"/>
                <a:cs typeface="Arial" panose="020B0604020202020204" pitchFamily="34" charset="0"/>
                <a:hlinkClick r:id="rId3"/>
              </a:rPr>
              <a:t>https://www.hsrd.research.va.gov/for_researchers/</a:t>
            </a:r>
            <a:endParaRPr lang="en-US" sz="2000" dirty="0">
              <a:solidFill>
                <a:srgbClr val="173E7A"/>
              </a:solidFill>
              <a:latin typeface="Arial" panose="020B0604020202020204" pitchFamily="34" charset="0"/>
              <a:cs typeface="Arial" panose="020B0604020202020204" pitchFamily="34" charset="0"/>
            </a:endParaRPr>
          </a:p>
          <a:p>
            <a:r>
              <a:rPr lang="en-US" sz="2000" dirty="0">
                <a:solidFill>
                  <a:srgbClr val="173E7A"/>
                </a:solidFill>
                <a:latin typeface="Arial" panose="020B0604020202020204" pitchFamily="34" charset="0"/>
                <a:cs typeface="Arial" panose="020B0604020202020204" pitchFamily="34" charset="0"/>
                <a:hlinkClick r:id="rId4"/>
              </a:rPr>
              <a:t>https://www.hsrd.research.va.gov/cdp/  </a:t>
            </a:r>
            <a:endParaRPr lang="en-US" sz="2000" dirty="0">
              <a:solidFill>
                <a:srgbClr val="173E7A"/>
              </a:solidFill>
              <a:latin typeface="Arial" panose="020B0604020202020204" pitchFamily="34" charset="0"/>
              <a:cs typeface="Arial" panose="020B0604020202020204" pitchFamily="34" charset="0"/>
            </a:endParaRPr>
          </a:p>
          <a:p>
            <a:endParaRPr lang="en-US" sz="2000" dirty="0">
              <a:solidFill>
                <a:srgbClr val="173E7A"/>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HSR Updated  Priority Domains: </a:t>
            </a:r>
            <a:r>
              <a:rPr lang="en-US" sz="1700" dirty="0">
                <a:solidFill>
                  <a:srgbClr val="173E7A"/>
                </a:solidFill>
                <a:latin typeface="Arial" panose="020B0604020202020204" pitchFamily="34" charset="0"/>
                <a:cs typeface="Arial" panose="020B0604020202020204" pitchFamily="34" charset="0"/>
                <a:hlinkClick r:id="rId5"/>
              </a:rPr>
              <a:t>https://www.hsrd.research.va.gov/funding/PriorityDomains.pdf</a:t>
            </a:r>
            <a:r>
              <a:rPr lang="en-US" sz="1700" dirty="0">
                <a:solidFill>
                  <a:srgbClr val="173E7A"/>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D2189E3D-D75A-B378-28AB-42B45A649311}"/>
              </a:ext>
            </a:extLst>
          </p:cNvPr>
          <p:cNvSpPr txBox="1"/>
          <p:nvPr/>
        </p:nvSpPr>
        <p:spPr>
          <a:xfrm>
            <a:off x="7756800" y="3429000"/>
            <a:ext cx="2247731" cy="461665"/>
          </a:xfrm>
          <a:prstGeom prst="rect">
            <a:avLst/>
          </a:prstGeom>
          <a:noFill/>
        </p:spPr>
        <p:txBody>
          <a:bodyPr wrap="none" rtlCol="0">
            <a:spAutoFit/>
          </a:bodyPr>
          <a:lstStyle/>
          <a:p>
            <a:r>
              <a:rPr lang="en-US" sz="2400" b="1" dirty="0"/>
              <a:t>QUERI Funding: </a:t>
            </a:r>
          </a:p>
        </p:txBody>
      </p:sp>
      <p:sp>
        <p:nvSpPr>
          <p:cNvPr id="6" name="TextBox 5">
            <a:extLst>
              <a:ext uri="{FF2B5EF4-FFF2-40B4-BE49-F238E27FC236}">
                <a16:creationId xmlns:a16="http://schemas.microsoft.com/office/drawing/2014/main" id="{33B85F69-D4AE-0F9C-ABF5-D6DDA0B12DB1}"/>
              </a:ext>
            </a:extLst>
          </p:cNvPr>
          <p:cNvSpPr txBox="1"/>
          <p:nvPr/>
        </p:nvSpPr>
        <p:spPr>
          <a:xfrm>
            <a:off x="1778886" y="3380181"/>
            <a:ext cx="1943161" cy="461665"/>
          </a:xfrm>
          <a:prstGeom prst="rect">
            <a:avLst/>
          </a:prstGeom>
          <a:noFill/>
        </p:spPr>
        <p:txBody>
          <a:bodyPr wrap="none" rtlCol="0">
            <a:spAutoFit/>
          </a:bodyPr>
          <a:lstStyle/>
          <a:p>
            <a:r>
              <a:rPr lang="en-US" sz="2400" b="1" dirty="0"/>
              <a:t>HSR Funding: </a:t>
            </a:r>
          </a:p>
        </p:txBody>
      </p:sp>
      <p:pic>
        <p:nvPicPr>
          <p:cNvPr id="8" name="Picture 7">
            <a:extLst>
              <a:ext uri="{FF2B5EF4-FFF2-40B4-BE49-F238E27FC236}">
                <a16:creationId xmlns:a16="http://schemas.microsoft.com/office/drawing/2014/main" id="{CBC538CD-8683-3A1F-2933-F4AD4BC1E72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35527" y="3834713"/>
            <a:ext cx="2429878" cy="2263281"/>
          </a:xfrm>
          <a:prstGeom prst="rect">
            <a:avLst/>
          </a:prstGeom>
          <a:noFill/>
          <a:ln>
            <a:noFill/>
          </a:ln>
        </p:spPr>
      </p:pic>
      <p:pic>
        <p:nvPicPr>
          <p:cNvPr id="11" name="Picture 10">
            <a:extLst>
              <a:ext uri="{FF2B5EF4-FFF2-40B4-BE49-F238E27FC236}">
                <a16:creationId xmlns:a16="http://schemas.microsoft.com/office/drawing/2014/main" id="{5EE65817-44AF-D964-1CBB-71A4A6A5BA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026" y="3934994"/>
            <a:ext cx="2212363" cy="2163000"/>
          </a:xfrm>
          <a:prstGeom prst="rect">
            <a:avLst/>
          </a:prstGeom>
        </p:spPr>
      </p:pic>
      <p:sp>
        <p:nvSpPr>
          <p:cNvPr id="12" name="TextBox 11">
            <a:extLst>
              <a:ext uri="{FF2B5EF4-FFF2-40B4-BE49-F238E27FC236}">
                <a16:creationId xmlns:a16="http://schemas.microsoft.com/office/drawing/2014/main" id="{54CDE7B1-B063-C7B6-7746-7DA248E5DA12}"/>
              </a:ext>
            </a:extLst>
          </p:cNvPr>
          <p:cNvSpPr txBox="1"/>
          <p:nvPr/>
        </p:nvSpPr>
        <p:spPr>
          <a:xfrm>
            <a:off x="6302829" y="942428"/>
            <a:ext cx="5671457" cy="252376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Quality Enhancement Research Initiative (QUERI) implementation training: </a:t>
            </a:r>
            <a:r>
              <a:rPr lang="en-US" sz="2000" dirty="0">
                <a:solidFill>
                  <a:srgbClr val="173E7A"/>
                </a:solidFill>
                <a:latin typeface="Arial" panose="020B0604020202020204" pitchFamily="34" charset="0"/>
                <a:cs typeface="Arial" panose="020B0604020202020204" pitchFamily="34" charset="0"/>
                <a:hlinkClick r:id="rId8"/>
              </a:rPr>
              <a:t>https://www.queri.research.va.gov/training_hubs/</a:t>
            </a:r>
            <a:endParaRPr lang="en-US" sz="2000" dirty="0">
              <a:solidFill>
                <a:srgbClr val="173E7A"/>
              </a:solidFill>
              <a:latin typeface="Arial" panose="020B0604020202020204" pitchFamily="34" charset="0"/>
              <a:cs typeface="Arial" panose="020B0604020202020204" pitchFamily="34" charset="0"/>
            </a:endParaRPr>
          </a:p>
          <a:p>
            <a:r>
              <a:rPr lang="en-US" sz="2000" dirty="0">
                <a:solidFill>
                  <a:srgbClr val="173E7A"/>
                </a:solidFill>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QUERI Advancing Diversity in Implementation Leadership (ADIL) Initiative </a:t>
            </a:r>
            <a:r>
              <a:rPr lang="en-US" sz="2000" dirty="0">
                <a:solidFill>
                  <a:srgbClr val="173E7A"/>
                </a:solidFill>
                <a:latin typeface="Arial" panose="020B0604020202020204" pitchFamily="34" charset="0"/>
                <a:cs typeface="Arial" panose="020B0604020202020204" pitchFamily="34" charset="0"/>
                <a:hlinkClick r:id="rId9"/>
              </a:rPr>
              <a:t>queri.research.va.gov/QUERI-ADIL.pdf</a:t>
            </a:r>
            <a:endParaRPr lang="en-US" sz="2000" dirty="0">
              <a:solidFill>
                <a:srgbClr val="173E7A"/>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746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11660-54CA-6AE0-6FC1-AB45C283E762}"/>
              </a:ext>
            </a:extLst>
          </p:cNvPr>
          <p:cNvSpPr txBox="1">
            <a:spLocks/>
          </p:cNvSpPr>
          <p:nvPr/>
        </p:nvSpPr>
        <p:spPr>
          <a:xfrm>
            <a:off x="313440" y="65257"/>
            <a:ext cx="11535659" cy="723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4000" b="1" dirty="0">
                <a:latin typeface="+mn-lt"/>
                <a:cs typeface="Arial" panose="020B0604020202020204" pitchFamily="34" charset="0"/>
              </a:rPr>
              <a:t>VA: Nation’s Largest Embedded Research Program</a:t>
            </a:r>
          </a:p>
        </p:txBody>
      </p:sp>
      <p:grpSp>
        <p:nvGrpSpPr>
          <p:cNvPr id="2" name="Group 1">
            <a:extLst>
              <a:ext uri="{FF2B5EF4-FFF2-40B4-BE49-F238E27FC236}">
                <a16:creationId xmlns:a16="http://schemas.microsoft.com/office/drawing/2014/main" id="{A4E8E818-B5F4-5EDD-982A-BBDFB5B84168}"/>
              </a:ext>
            </a:extLst>
          </p:cNvPr>
          <p:cNvGrpSpPr/>
          <p:nvPr/>
        </p:nvGrpSpPr>
        <p:grpSpPr>
          <a:xfrm>
            <a:off x="8002791" y="1230951"/>
            <a:ext cx="3530645" cy="4543812"/>
            <a:chOff x="6423821" y="1718131"/>
            <a:chExt cx="2328672" cy="3108960"/>
          </a:xfrm>
        </p:grpSpPr>
        <p:pic>
          <p:nvPicPr>
            <p:cNvPr id="3" name="Picture 2">
              <a:extLst>
                <a:ext uri="{FF2B5EF4-FFF2-40B4-BE49-F238E27FC236}">
                  <a16:creationId xmlns:a16="http://schemas.microsoft.com/office/drawing/2014/main" id="{6211E7AA-29DA-52BF-124D-2F234A934A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3821" y="1718131"/>
              <a:ext cx="2328672" cy="1554480"/>
            </a:xfrm>
            <a:prstGeom prst="rect">
              <a:avLst/>
            </a:prstGeom>
            <a:ln>
              <a:noFill/>
            </a:ln>
            <a:effectLst>
              <a:softEdge rad="112500"/>
            </a:effectLst>
          </p:spPr>
        </p:pic>
        <p:pic>
          <p:nvPicPr>
            <p:cNvPr id="4" name="Picture 3">
              <a:extLst>
                <a:ext uri="{FF2B5EF4-FFF2-40B4-BE49-F238E27FC236}">
                  <a16:creationId xmlns:a16="http://schemas.microsoft.com/office/drawing/2014/main" id="{D8434756-74F5-807F-3622-A30C98A65E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4761" y="3272611"/>
              <a:ext cx="2327732" cy="1554480"/>
            </a:xfrm>
            <a:prstGeom prst="rect">
              <a:avLst/>
            </a:prstGeom>
            <a:ln>
              <a:noFill/>
            </a:ln>
            <a:effectLst>
              <a:softEdge rad="112500"/>
            </a:effectLst>
          </p:spPr>
        </p:pic>
      </p:grpSp>
      <p:sp>
        <p:nvSpPr>
          <p:cNvPr id="5" name="TextBox 4">
            <a:extLst>
              <a:ext uri="{FF2B5EF4-FFF2-40B4-BE49-F238E27FC236}">
                <a16:creationId xmlns:a16="http://schemas.microsoft.com/office/drawing/2014/main" id="{441BADCF-DA5D-E9BD-4AA3-DD38FD8DF9C4}"/>
              </a:ext>
            </a:extLst>
          </p:cNvPr>
          <p:cNvSpPr txBox="1"/>
          <p:nvPr/>
        </p:nvSpPr>
        <p:spPr>
          <a:xfrm>
            <a:off x="144379" y="1118892"/>
            <a:ext cx="8013032" cy="4539704"/>
          </a:xfrm>
          <a:prstGeom prst="rect">
            <a:avLst/>
          </a:prstGeom>
          <a:noFill/>
        </p:spPr>
        <p:txBody>
          <a:bodyPr wrap="square">
            <a:spAutoFit/>
          </a:bodyPr>
          <a:lstStyle/>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Over 9 million Veterans enrolled</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Over 1,250 facilities (&gt;170 hospitals)</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Global budget, salaried providers, national EHR</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Integrated system: social, educational, housing and disability services</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Dedicated appropriation to research funding across the translation spectrum </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HSR emphasizes embedded research opportunities</a:t>
            </a:r>
          </a:p>
          <a:p>
            <a:pPr marL="411480" indent="-411480">
              <a:spcBef>
                <a:spcPts val="540"/>
              </a:spcBef>
              <a:buFont typeface="Arial" panose="020B0604020202020204" pitchFamily="34" charset="0"/>
              <a:buChar char="•"/>
            </a:pPr>
            <a:r>
              <a:rPr lang="en-US" sz="2400" dirty="0">
                <a:latin typeface="Arial" panose="020B0604020202020204" pitchFamily="34" charset="0"/>
                <a:cs typeface="Arial" panose="020B0604020202020204" pitchFamily="34" charset="0"/>
              </a:rPr>
              <a:t>HSR’s national research-embedded QI program (QUERI) ensures effective practices are more rapidly translated to Veterans</a:t>
            </a:r>
          </a:p>
        </p:txBody>
      </p:sp>
    </p:spTree>
    <p:extLst>
      <p:ext uri="{BB962C8B-B14F-4D97-AF65-F5344CB8AC3E}">
        <p14:creationId xmlns:p14="http://schemas.microsoft.com/office/powerpoint/2010/main" val="63222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A6620DDF-5842-4943-4F83-49D4B56DFF97}"/>
              </a:ext>
            </a:extLst>
          </p:cNvPr>
          <p:cNvCxnSpPr>
            <a:cxnSpLocks/>
          </p:cNvCxnSpPr>
          <p:nvPr/>
        </p:nvCxnSpPr>
        <p:spPr>
          <a:xfrm>
            <a:off x="10369800" y="3879277"/>
            <a:ext cx="601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8E8BB9-4028-1E3A-E4F5-B48F846904ED}"/>
              </a:ext>
            </a:extLst>
          </p:cNvPr>
          <p:cNvCxnSpPr>
            <a:cxnSpLocks/>
          </p:cNvCxnSpPr>
          <p:nvPr/>
        </p:nvCxnSpPr>
        <p:spPr>
          <a:xfrm>
            <a:off x="10369800" y="4593898"/>
            <a:ext cx="601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EEBDFEF-A8D6-EDBD-B896-8DB8BB307F19}"/>
              </a:ext>
            </a:extLst>
          </p:cNvPr>
          <p:cNvCxnSpPr>
            <a:cxnSpLocks/>
          </p:cNvCxnSpPr>
          <p:nvPr/>
        </p:nvCxnSpPr>
        <p:spPr>
          <a:xfrm>
            <a:off x="10369800" y="5200526"/>
            <a:ext cx="601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9340D6-44F4-DED5-5440-3AE9E275D652}"/>
              </a:ext>
            </a:extLst>
          </p:cNvPr>
          <p:cNvCxnSpPr>
            <a:cxnSpLocks/>
          </p:cNvCxnSpPr>
          <p:nvPr/>
        </p:nvCxnSpPr>
        <p:spPr>
          <a:xfrm>
            <a:off x="10435867" y="3240857"/>
            <a:ext cx="601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FBA605-F1F4-8EEC-54A0-BD934DEEE032}"/>
              </a:ext>
            </a:extLst>
          </p:cNvPr>
          <p:cNvCxnSpPr>
            <a:cxnSpLocks/>
          </p:cNvCxnSpPr>
          <p:nvPr/>
        </p:nvCxnSpPr>
        <p:spPr>
          <a:xfrm>
            <a:off x="10369800" y="2520745"/>
            <a:ext cx="601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C6926A5-A55F-CFB6-FB83-B8C438C0546A}"/>
              </a:ext>
            </a:extLst>
          </p:cNvPr>
          <p:cNvSpPr/>
          <p:nvPr/>
        </p:nvSpPr>
        <p:spPr>
          <a:xfrm>
            <a:off x="3574048" y="5080455"/>
            <a:ext cx="4025144" cy="100178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8" name="TextBox 87">
            <a:extLst>
              <a:ext uri="{FF2B5EF4-FFF2-40B4-BE49-F238E27FC236}">
                <a16:creationId xmlns:a16="http://schemas.microsoft.com/office/drawing/2014/main" id="{EF46C244-27DE-468C-9574-BAFD1BDAC61F}"/>
              </a:ext>
            </a:extLst>
          </p:cNvPr>
          <p:cNvSpPr txBox="1"/>
          <p:nvPr/>
        </p:nvSpPr>
        <p:spPr>
          <a:xfrm>
            <a:off x="5439471" y="1055629"/>
            <a:ext cx="1004136" cy="230832"/>
          </a:xfrm>
          <a:prstGeom prst="rect">
            <a:avLst/>
          </a:prstGeom>
          <a:solidFill>
            <a:schemeClr val="bg1">
              <a:lumMod val="95000"/>
            </a:schemeClr>
          </a:solidFill>
          <a:ln>
            <a:solidFill>
              <a:schemeClr val="tx1"/>
            </a:solidFill>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DCRADO ISRM</a:t>
            </a:r>
          </a:p>
        </p:txBody>
      </p:sp>
      <p:sp>
        <p:nvSpPr>
          <p:cNvPr id="67" name="TextBox 66">
            <a:extLst>
              <a:ext uri="{FF2B5EF4-FFF2-40B4-BE49-F238E27FC236}">
                <a16:creationId xmlns:a16="http://schemas.microsoft.com/office/drawing/2014/main" id="{AFCD7CB1-285B-4999-BB25-C56C85805B12}"/>
              </a:ext>
            </a:extLst>
          </p:cNvPr>
          <p:cNvSpPr txBox="1"/>
          <p:nvPr/>
        </p:nvSpPr>
        <p:spPr>
          <a:xfrm>
            <a:off x="3451671" y="1752234"/>
            <a:ext cx="1004136" cy="784830"/>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Executive Director of Brain, Behavioral, and Mental Health BP</a:t>
            </a:r>
          </a:p>
        </p:txBody>
      </p:sp>
      <p:sp>
        <p:nvSpPr>
          <p:cNvPr id="103" name="TextBox 102">
            <a:extLst>
              <a:ext uri="{FF2B5EF4-FFF2-40B4-BE49-F238E27FC236}">
                <a16:creationId xmlns:a16="http://schemas.microsoft.com/office/drawing/2014/main" id="{EBE79AF6-6A8F-47EA-8E58-7B33274ED6DA}"/>
              </a:ext>
            </a:extLst>
          </p:cNvPr>
          <p:cNvSpPr txBox="1"/>
          <p:nvPr/>
        </p:nvSpPr>
        <p:spPr>
          <a:xfrm>
            <a:off x="4622292" y="1765357"/>
            <a:ext cx="1004137" cy="784830"/>
          </a:xfrm>
          <a:prstGeom prst="rect">
            <a:avLst/>
          </a:prstGeom>
          <a:solidFill>
            <a:schemeClr val="bg1">
              <a:lumMod val="95000"/>
            </a:schemeClr>
          </a:solidFill>
          <a:ln>
            <a:solidFill>
              <a:schemeClr val="tx1"/>
            </a:solidFill>
          </a:ln>
        </p:spPr>
        <p:txBody>
          <a:bodyPr wrap="square" rtlCol="0">
            <a:spAutoFit/>
          </a:bodyPr>
          <a:lstStyle>
            <a:defPPr>
              <a:defRPr lang="en-US"/>
            </a:defPPr>
            <a:lvl1pPr marL="0" algn="l" defTabSz="846643" rtl="0" eaLnBrk="1" latinLnBrk="0" hangingPunct="1">
              <a:defRPr sz="1667" kern="1200">
                <a:solidFill>
                  <a:schemeClr val="tx1"/>
                </a:solidFill>
                <a:latin typeface="+mn-lt"/>
                <a:ea typeface="+mn-ea"/>
                <a:cs typeface="+mn-cs"/>
              </a:defRPr>
            </a:lvl1pPr>
            <a:lvl2pPr marL="423321" algn="l" defTabSz="846643" rtl="0" eaLnBrk="1" latinLnBrk="0" hangingPunct="1">
              <a:defRPr sz="1667" kern="1200">
                <a:solidFill>
                  <a:schemeClr val="tx1"/>
                </a:solidFill>
                <a:latin typeface="+mn-lt"/>
                <a:ea typeface="+mn-ea"/>
                <a:cs typeface="+mn-cs"/>
              </a:defRPr>
            </a:lvl2pPr>
            <a:lvl3pPr marL="846643" algn="l" defTabSz="846643" rtl="0" eaLnBrk="1" latinLnBrk="0" hangingPunct="1">
              <a:defRPr sz="1667" kern="1200">
                <a:solidFill>
                  <a:schemeClr val="tx1"/>
                </a:solidFill>
                <a:latin typeface="+mn-lt"/>
                <a:ea typeface="+mn-ea"/>
                <a:cs typeface="+mn-cs"/>
              </a:defRPr>
            </a:lvl3pPr>
            <a:lvl4pPr marL="1269964" algn="l" defTabSz="846643" rtl="0" eaLnBrk="1" latinLnBrk="0" hangingPunct="1">
              <a:defRPr sz="1667" kern="1200">
                <a:solidFill>
                  <a:schemeClr val="tx1"/>
                </a:solidFill>
                <a:latin typeface="+mn-lt"/>
                <a:ea typeface="+mn-ea"/>
                <a:cs typeface="+mn-cs"/>
              </a:defRPr>
            </a:lvl4pPr>
            <a:lvl5pPr marL="1693286" algn="l" defTabSz="846643" rtl="0" eaLnBrk="1" latinLnBrk="0" hangingPunct="1">
              <a:defRPr sz="1667" kern="1200">
                <a:solidFill>
                  <a:schemeClr val="tx1"/>
                </a:solidFill>
                <a:latin typeface="+mn-lt"/>
                <a:ea typeface="+mn-ea"/>
                <a:cs typeface="+mn-cs"/>
              </a:defRPr>
            </a:lvl5pPr>
            <a:lvl6pPr marL="2116607" algn="l" defTabSz="846643" rtl="0" eaLnBrk="1" latinLnBrk="0" hangingPunct="1">
              <a:defRPr sz="1667" kern="1200">
                <a:solidFill>
                  <a:schemeClr val="tx1"/>
                </a:solidFill>
                <a:latin typeface="+mn-lt"/>
                <a:ea typeface="+mn-ea"/>
                <a:cs typeface="+mn-cs"/>
              </a:defRPr>
            </a:lvl6pPr>
            <a:lvl7pPr marL="2539929" algn="l" defTabSz="846643" rtl="0" eaLnBrk="1" latinLnBrk="0" hangingPunct="1">
              <a:defRPr sz="1667" kern="1200">
                <a:solidFill>
                  <a:schemeClr val="tx1"/>
                </a:solidFill>
                <a:latin typeface="+mn-lt"/>
                <a:ea typeface="+mn-ea"/>
                <a:cs typeface="+mn-cs"/>
              </a:defRPr>
            </a:lvl7pPr>
            <a:lvl8pPr marL="2963250" algn="l" defTabSz="846643" rtl="0" eaLnBrk="1" latinLnBrk="0" hangingPunct="1">
              <a:defRPr sz="1667" kern="1200">
                <a:solidFill>
                  <a:schemeClr val="tx1"/>
                </a:solidFill>
                <a:latin typeface="+mn-lt"/>
                <a:ea typeface="+mn-ea"/>
                <a:cs typeface="+mn-cs"/>
              </a:defRPr>
            </a:lvl8pPr>
            <a:lvl9pPr marL="3386572" algn="l" defTabSz="846643" rtl="0" eaLnBrk="1" latinLnBrk="0" hangingPunct="1">
              <a:defRPr sz="1667" kern="1200">
                <a:solidFill>
                  <a:schemeClr val="tx1"/>
                </a:solidFill>
                <a:latin typeface="+mn-lt"/>
                <a:ea typeface="+mn-ea"/>
                <a:cs typeface="+mn-cs"/>
              </a:defRPr>
            </a:lvl9pPr>
          </a:lstStyle>
          <a:p>
            <a:pPr marL="0" marR="0" lvl="0" indent="0" algn="ctr" defTabSz="84664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4664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Executive Director of Medical Health &amp; Aging BP</a:t>
            </a:r>
          </a:p>
        </p:txBody>
      </p:sp>
      <p:sp>
        <p:nvSpPr>
          <p:cNvPr id="62" name="TextBox 61">
            <a:extLst>
              <a:ext uri="{FF2B5EF4-FFF2-40B4-BE49-F238E27FC236}">
                <a16:creationId xmlns:a16="http://schemas.microsoft.com/office/drawing/2014/main" id="{B2E6AA10-A507-4DD7-B134-396739CB57E6}"/>
              </a:ext>
            </a:extLst>
          </p:cNvPr>
          <p:cNvSpPr txBox="1"/>
          <p:nvPr/>
        </p:nvSpPr>
        <p:spPr>
          <a:xfrm>
            <a:off x="7548834" y="1765357"/>
            <a:ext cx="1004135" cy="78483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Executive Director of Health Systems Research</a:t>
            </a:r>
          </a:p>
        </p:txBody>
      </p:sp>
      <p:sp>
        <p:nvSpPr>
          <p:cNvPr id="87" name="TextBox 86">
            <a:extLst>
              <a:ext uri="{FF2B5EF4-FFF2-40B4-BE49-F238E27FC236}">
                <a16:creationId xmlns:a16="http://schemas.microsoft.com/office/drawing/2014/main" id="{2445F2B0-B2AD-420A-B762-0726E6368E3E}"/>
              </a:ext>
            </a:extLst>
          </p:cNvPr>
          <p:cNvSpPr txBox="1"/>
          <p:nvPr/>
        </p:nvSpPr>
        <p:spPr>
          <a:xfrm>
            <a:off x="10168503" y="1745037"/>
            <a:ext cx="1004135" cy="507831"/>
          </a:xfrm>
          <a:prstGeom prst="rect">
            <a:avLst/>
          </a:prstGeom>
          <a:solidFill>
            <a:schemeClr val="bg1">
              <a:lumMod val="95000"/>
            </a:schemeClr>
          </a:solidFill>
          <a:ln w="38100">
            <a:solidFill>
              <a:schemeClr val="accent2"/>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ISRM Operations</a:t>
            </a:r>
          </a:p>
        </p:txBody>
      </p:sp>
      <p:sp>
        <p:nvSpPr>
          <p:cNvPr id="5" name="TextBox 4">
            <a:extLst>
              <a:ext uri="{FF2B5EF4-FFF2-40B4-BE49-F238E27FC236}">
                <a16:creationId xmlns:a16="http://schemas.microsoft.com/office/drawing/2014/main" id="{2D862947-C468-4DC9-72BC-F59373E14C4C}"/>
              </a:ext>
            </a:extLst>
          </p:cNvPr>
          <p:cNvSpPr txBox="1"/>
          <p:nvPr/>
        </p:nvSpPr>
        <p:spPr>
          <a:xfrm>
            <a:off x="529211" y="2646061"/>
            <a:ext cx="1004136" cy="784830"/>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Pain/Opioid Use 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5FF7B4DD-869E-3C43-6D42-E58D25D8A029}"/>
              </a:ext>
            </a:extLst>
          </p:cNvPr>
          <p:cNvSpPr txBox="1"/>
          <p:nvPr/>
        </p:nvSpPr>
        <p:spPr>
          <a:xfrm>
            <a:off x="5762613" y="1765357"/>
            <a:ext cx="1004137" cy="9233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Executive Director of Functional Rehabilitation BP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1E214700-9523-9935-461B-8B84E16C6CED}"/>
              </a:ext>
            </a:extLst>
          </p:cNvPr>
          <p:cNvSpPr txBox="1"/>
          <p:nvPr/>
        </p:nvSpPr>
        <p:spPr>
          <a:xfrm>
            <a:off x="529211" y="3517532"/>
            <a:ext cx="1004136" cy="7848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Suicide Prevention 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6A58A829-0427-6828-21AC-B10864B0E31F}"/>
              </a:ext>
            </a:extLst>
          </p:cNvPr>
          <p:cNvSpPr txBox="1"/>
          <p:nvPr/>
        </p:nvSpPr>
        <p:spPr>
          <a:xfrm>
            <a:off x="1805723" y="2646061"/>
            <a:ext cx="1004136" cy="784830"/>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Precision Oncology 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2565CEFA-7012-5D62-7F8D-6D31E1D32D86}"/>
              </a:ext>
            </a:extLst>
          </p:cNvPr>
          <p:cNvSpPr txBox="1"/>
          <p:nvPr/>
        </p:nvSpPr>
        <p:spPr>
          <a:xfrm>
            <a:off x="1809134" y="3517532"/>
            <a:ext cx="1004136" cy="7848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Traumatic Brain Injury 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1A2D123F-D7BD-7FCE-0B44-1CED40AB880C}"/>
              </a:ext>
            </a:extLst>
          </p:cNvPr>
          <p:cNvSpPr txBox="1"/>
          <p:nvPr/>
        </p:nvSpPr>
        <p:spPr>
          <a:xfrm>
            <a:off x="1167467" y="5264085"/>
            <a:ext cx="1004136" cy="7848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Associate CRADO of Epidemiology &amp; Public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A71D864A-4662-2767-C391-96CF1960210A}"/>
              </a:ext>
            </a:extLst>
          </p:cNvPr>
          <p:cNvSpPr txBox="1"/>
          <p:nvPr/>
        </p:nvSpPr>
        <p:spPr>
          <a:xfrm>
            <a:off x="8188179" y="2877175"/>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QUERI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1" name="Straight Connector 80">
            <a:extLst>
              <a:ext uri="{FF2B5EF4-FFF2-40B4-BE49-F238E27FC236}">
                <a16:creationId xmlns:a16="http://schemas.microsoft.com/office/drawing/2014/main" id="{3B82841E-622C-375A-F586-49089C362DF9}"/>
              </a:ext>
            </a:extLst>
          </p:cNvPr>
          <p:cNvCxnSpPr>
            <a:cxnSpLocks/>
            <a:stCxn id="24" idx="2"/>
            <a:endCxn id="51" idx="0"/>
          </p:cNvCxnSpPr>
          <p:nvPr/>
        </p:nvCxnSpPr>
        <p:spPr>
          <a:xfrm>
            <a:off x="1669535" y="2243745"/>
            <a:ext cx="0" cy="3020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70DAD1F-9807-E460-7AF4-E58F918BBAC7}"/>
              </a:ext>
            </a:extLst>
          </p:cNvPr>
          <p:cNvCxnSpPr>
            <a:cxnSpLocks/>
            <a:stCxn id="5" idx="3"/>
            <a:endCxn id="40" idx="1"/>
          </p:cNvCxnSpPr>
          <p:nvPr/>
        </p:nvCxnSpPr>
        <p:spPr>
          <a:xfrm>
            <a:off x="1533347" y="3038476"/>
            <a:ext cx="272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C2D2A6D-D636-DD69-D7FF-DB0C1D4C69C8}"/>
              </a:ext>
            </a:extLst>
          </p:cNvPr>
          <p:cNvCxnSpPr>
            <a:cxnSpLocks/>
            <a:stCxn id="32" idx="3"/>
            <a:endCxn id="46" idx="1"/>
          </p:cNvCxnSpPr>
          <p:nvPr/>
        </p:nvCxnSpPr>
        <p:spPr>
          <a:xfrm>
            <a:off x="1533347" y="3909947"/>
            <a:ext cx="2757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AA24A6-F039-1C0D-5FC1-DDF0864B0396}"/>
              </a:ext>
            </a:extLst>
          </p:cNvPr>
          <p:cNvSpPr txBox="1"/>
          <p:nvPr/>
        </p:nvSpPr>
        <p:spPr>
          <a:xfrm>
            <a:off x="1167467" y="1735914"/>
            <a:ext cx="1004136" cy="507831"/>
          </a:xfrm>
          <a:prstGeom prst="rect">
            <a:avLst/>
          </a:prstGeom>
          <a:solidFill>
            <a:schemeClr val="bg1">
              <a:lumMod val="95000"/>
            </a:schemeClr>
          </a:solidFill>
          <a:ln w="38100">
            <a:solidFill>
              <a:schemeClr val="accent2"/>
            </a:solidFill>
            <a:prstDash val="dash"/>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Deputy Director ISRM</a:t>
            </a:r>
          </a:p>
        </p:txBody>
      </p:sp>
      <p:sp>
        <p:nvSpPr>
          <p:cNvPr id="28" name="TextBox 27">
            <a:extLst>
              <a:ext uri="{FF2B5EF4-FFF2-40B4-BE49-F238E27FC236}">
                <a16:creationId xmlns:a16="http://schemas.microsoft.com/office/drawing/2014/main" id="{A318753C-B1DD-ADA8-D0B4-ABE5E415CD30}"/>
              </a:ext>
            </a:extLst>
          </p:cNvPr>
          <p:cNvSpPr txBox="1"/>
          <p:nvPr/>
        </p:nvSpPr>
        <p:spPr>
          <a:xfrm>
            <a:off x="2329084" y="1735915"/>
            <a:ext cx="1004136" cy="784830"/>
          </a:xfrm>
          <a:prstGeom prst="rect">
            <a:avLst/>
          </a:prstGeom>
          <a:solidFill>
            <a:schemeClr val="bg1">
              <a:lumMod val="95000"/>
            </a:schemeClr>
          </a:solidFill>
          <a:ln w="38100">
            <a:solidFill>
              <a:schemeClr val="accent2"/>
            </a:solidFill>
            <a:prstDash val="dash"/>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Research Integration (12/23-7/24)</a:t>
            </a:r>
          </a:p>
        </p:txBody>
      </p:sp>
      <p:sp>
        <p:nvSpPr>
          <p:cNvPr id="59" name="TextBox 58">
            <a:extLst>
              <a:ext uri="{FF2B5EF4-FFF2-40B4-BE49-F238E27FC236}">
                <a16:creationId xmlns:a16="http://schemas.microsoft.com/office/drawing/2014/main" id="{F0C6703A-DCF6-20CC-C765-D20D4CEDBEB4}"/>
              </a:ext>
            </a:extLst>
          </p:cNvPr>
          <p:cNvSpPr txBox="1"/>
          <p:nvPr/>
        </p:nvSpPr>
        <p:spPr>
          <a:xfrm>
            <a:off x="6754239" y="987919"/>
            <a:ext cx="1004136" cy="369332"/>
          </a:xfrm>
          <a:prstGeom prst="rect">
            <a:avLst/>
          </a:prstGeom>
          <a:solidFill>
            <a:schemeClr val="bg1">
              <a:lumMod val="95000"/>
            </a:schemeClr>
          </a:solidFill>
          <a:ln>
            <a:solidFill>
              <a:schemeClr val="tx1"/>
            </a:solidFill>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ISRM Special Assistant</a:t>
            </a:r>
          </a:p>
        </p:txBody>
      </p:sp>
      <p:sp>
        <p:nvSpPr>
          <p:cNvPr id="70" name="TextBox 69">
            <a:extLst>
              <a:ext uri="{FF2B5EF4-FFF2-40B4-BE49-F238E27FC236}">
                <a16:creationId xmlns:a16="http://schemas.microsoft.com/office/drawing/2014/main" id="{2B8B854F-32AF-8254-6B5B-5F6D73E6EA5E}"/>
              </a:ext>
            </a:extLst>
          </p:cNvPr>
          <p:cNvSpPr txBox="1"/>
          <p:nvPr/>
        </p:nvSpPr>
        <p:spPr>
          <a:xfrm>
            <a:off x="3450914" y="2885627"/>
            <a:ext cx="1004136" cy="854346"/>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BBMH SPMs</a:t>
            </a:r>
          </a:p>
        </p:txBody>
      </p:sp>
      <p:sp>
        <p:nvSpPr>
          <p:cNvPr id="75" name="TextBox 74">
            <a:extLst>
              <a:ext uri="{FF2B5EF4-FFF2-40B4-BE49-F238E27FC236}">
                <a16:creationId xmlns:a16="http://schemas.microsoft.com/office/drawing/2014/main" id="{545149E5-3C03-B8C0-595E-876C4F51A6F4}"/>
              </a:ext>
            </a:extLst>
          </p:cNvPr>
          <p:cNvSpPr txBox="1"/>
          <p:nvPr/>
        </p:nvSpPr>
        <p:spPr>
          <a:xfrm>
            <a:off x="4621533" y="2886426"/>
            <a:ext cx="1004136" cy="854346"/>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MHA SPMs</a:t>
            </a:r>
          </a:p>
        </p:txBody>
      </p:sp>
      <p:sp>
        <p:nvSpPr>
          <p:cNvPr id="82" name="TextBox 81">
            <a:extLst>
              <a:ext uri="{FF2B5EF4-FFF2-40B4-BE49-F238E27FC236}">
                <a16:creationId xmlns:a16="http://schemas.microsoft.com/office/drawing/2014/main" id="{CFB7A907-B93F-58FD-56C6-9FEFA0717B75}"/>
              </a:ext>
            </a:extLst>
          </p:cNvPr>
          <p:cNvSpPr txBox="1"/>
          <p:nvPr/>
        </p:nvSpPr>
        <p:spPr>
          <a:xfrm>
            <a:off x="5761858" y="2885623"/>
            <a:ext cx="1004136" cy="846386"/>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FR SPMs</a:t>
            </a:r>
            <a:endParaRPr lang="en-US" sz="9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2C69CF20-1FAC-F793-312F-FA0424948FE3}"/>
              </a:ext>
            </a:extLst>
          </p:cNvPr>
          <p:cNvSpPr txBox="1"/>
          <p:nvPr/>
        </p:nvSpPr>
        <p:spPr>
          <a:xfrm>
            <a:off x="6907963" y="2877144"/>
            <a:ext cx="1004136" cy="846386"/>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HSR SPMs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Calibri"/>
              </a:rPr>
              <a:t>COINs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dirty="0">
              <a:solidFill>
                <a:prstClr val="black"/>
              </a:solidFill>
              <a:latin typeface="Calibri"/>
            </a:endParaRPr>
          </a:p>
        </p:txBody>
      </p:sp>
      <p:sp>
        <p:nvSpPr>
          <p:cNvPr id="98" name="TextBox 97">
            <a:extLst>
              <a:ext uri="{FF2B5EF4-FFF2-40B4-BE49-F238E27FC236}">
                <a16:creationId xmlns:a16="http://schemas.microsoft.com/office/drawing/2014/main" id="{82E7E7DB-AD5B-3BDA-6D56-563753ACEC23}"/>
              </a:ext>
            </a:extLst>
          </p:cNvPr>
          <p:cNvSpPr txBox="1"/>
          <p:nvPr/>
        </p:nvSpPr>
        <p:spPr>
          <a:xfrm>
            <a:off x="8188179" y="3926531"/>
            <a:ext cx="1004136" cy="6463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QUERI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Calibri"/>
              </a:rPr>
              <a:t>SPMs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TextBox 115">
            <a:extLst>
              <a:ext uri="{FF2B5EF4-FFF2-40B4-BE49-F238E27FC236}">
                <a16:creationId xmlns:a16="http://schemas.microsoft.com/office/drawing/2014/main" id="{078C62F5-7039-835C-1F2F-0428BB69AAD2}"/>
              </a:ext>
            </a:extLst>
          </p:cNvPr>
          <p:cNvSpPr txBox="1"/>
          <p:nvPr/>
        </p:nvSpPr>
        <p:spPr>
          <a:xfrm>
            <a:off x="9497021" y="2348521"/>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ISRM Budget Management Team</a:t>
            </a:r>
          </a:p>
        </p:txBody>
      </p:sp>
      <p:sp>
        <p:nvSpPr>
          <p:cNvPr id="124" name="TextBox 123">
            <a:extLst>
              <a:ext uri="{FF2B5EF4-FFF2-40B4-BE49-F238E27FC236}">
                <a16:creationId xmlns:a16="http://schemas.microsoft.com/office/drawing/2014/main" id="{4299C78B-D5AD-3D0D-F267-2CD9E6C00CF1}"/>
              </a:ext>
            </a:extLst>
          </p:cNvPr>
          <p:cNvSpPr txBox="1"/>
          <p:nvPr/>
        </p:nvSpPr>
        <p:spPr>
          <a:xfrm>
            <a:off x="9497021" y="3056191"/>
            <a:ext cx="1004136" cy="36933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HR Management Team</a:t>
            </a:r>
          </a:p>
        </p:txBody>
      </p:sp>
      <p:sp>
        <p:nvSpPr>
          <p:cNvPr id="128" name="TextBox 127">
            <a:extLst>
              <a:ext uri="{FF2B5EF4-FFF2-40B4-BE49-F238E27FC236}">
                <a16:creationId xmlns:a16="http://schemas.microsoft.com/office/drawing/2014/main" id="{927DC774-291A-48BC-EEC6-E502FB27102A}"/>
              </a:ext>
            </a:extLst>
          </p:cNvPr>
          <p:cNvSpPr txBox="1"/>
          <p:nvPr/>
        </p:nvSpPr>
        <p:spPr>
          <a:xfrm>
            <a:off x="9497022" y="3625362"/>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RFA Management Team</a:t>
            </a:r>
          </a:p>
        </p:txBody>
      </p:sp>
      <p:sp>
        <p:nvSpPr>
          <p:cNvPr id="132" name="TextBox 131">
            <a:extLst>
              <a:ext uri="{FF2B5EF4-FFF2-40B4-BE49-F238E27FC236}">
                <a16:creationId xmlns:a16="http://schemas.microsoft.com/office/drawing/2014/main" id="{9F0A2BAA-9E15-E260-6062-8871020B0A58}"/>
              </a:ext>
            </a:extLst>
          </p:cNvPr>
          <p:cNvSpPr txBox="1"/>
          <p:nvPr/>
        </p:nvSpPr>
        <p:spPr>
          <a:xfrm>
            <a:off x="9497021" y="4390182"/>
            <a:ext cx="1004136" cy="36933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Data Analytics Team</a:t>
            </a:r>
          </a:p>
        </p:txBody>
      </p:sp>
      <p:sp>
        <p:nvSpPr>
          <p:cNvPr id="136" name="TextBox 135">
            <a:extLst>
              <a:ext uri="{FF2B5EF4-FFF2-40B4-BE49-F238E27FC236}">
                <a16:creationId xmlns:a16="http://schemas.microsoft.com/office/drawing/2014/main" id="{89D9D6C7-1EB0-B070-C53A-E36920BD3188}"/>
              </a:ext>
            </a:extLst>
          </p:cNvPr>
          <p:cNvSpPr txBox="1"/>
          <p:nvPr/>
        </p:nvSpPr>
        <p:spPr>
          <a:xfrm>
            <a:off x="10850435" y="2348521"/>
            <a:ext cx="1004136" cy="36933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Application Review Team</a:t>
            </a:r>
          </a:p>
        </p:txBody>
      </p:sp>
      <p:sp>
        <p:nvSpPr>
          <p:cNvPr id="140" name="TextBox 139">
            <a:extLst>
              <a:ext uri="{FF2B5EF4-FFF2-40B4-BE49-F238E27FC236}">
                <a16:creationId xmlns:a16="http://schemas.microsoft.com/office/drawing/2014/main" id="{3AD6D574-EB0F-D8BD-E55B-90B0F117EBC7}"/>
              </a:ext>
            </a:extLst>
          </p:cNvPr>
          <p:cNvSpPr txBox="1"/>
          <p:nvPr/>
        </p:nvSpPr>
        <p:spPr>
          <a:xfrm>
            <a:off x="10850435" y="2917692"/>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Project Management Team</a:t>
            </a:r>
          </a:p>
        </p:txBody>
      </p:sp>
      <p:sp>
        <p:nvSpPr>
          <p:cNvPr id="144" name="TextBox 143">
            <a:extLst>
              <a:ext uri="{FF2B5EF4-FFF2-40B4-BE49-F238E27FC236}">
                <a16:creationId xmlns:a16="http://schemas.microsoft.com/office/drawing/2014/main" id="{08D00E10-A4F7-C8DA-5D5D-CE6476296C45}"/>
              </a:ext>
            </a:extLst>
          </p:cNvPr>
          <p:cNvSpPr txBox="1"/>
          <p:nvPr/>
        </p:nvSpPr>
        <p:spPr>
          <a:xfrm>
            <a:off x="10850435" y="3572095"/>
            <a:ext cx="1004136" cy="6463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Investigator Workforce Development Team</a:t>
            </a:r>
          </a:p>
        </p:txBody>
      </p:sp>
      <p:sp>
        <p:nvSpPr>
          <p:cNvPr id="148" name="TextBox 147">
            <a:extLst>
              <a:ext uri="{FF2B5EF4-FFF2-40B4-BE49-F238E27FC236}">
                <a16:creationId xmlns:a16="http://schemas.microsoft.com/office/drawing/2014/main" id="{D74DD5EE-9F09-CC7E-870A-F698BBD12879}"/>
              </a:ext>
            </a:extLst>
          </p:cNvPr>
          <p:cNvSpPr txBox="1"/>
          <p:nvPr/>
        </p:nvSpPr>
        <p:spPr>
          <a:xfrm>
            <a:off x="10850435" y="4390182"/>
            <a:ext cx="1004136" cy="369332"/>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Clinical Trials Operations Team</a:t>
            </a:r>
          </a:p>
        </p:txBody>
      </p:sp>
      <p:cxnSp>
        <p:nvCxnSpPr>
          <p:cNvPr id="151" name="Straight Connector 150">
            <a:extLst>
              <a:ext uri="{FF2B5EF4-FFF2-40B4-BE49-F238E27FC236}">
                <a16:creationId xmlns:a16="http://schemas.microsoft.com/office/drawing/2014/main" id="{4B6079A1-ABD2-90AD-8AA3-446BDB6F8C86}"/>
              </a:ext>
            </a:extLst>
          </p:cNvPr>
          <p:cNvCxnSpPr>
            <a:cxnSpLocks/>
          </p:cNvCxnSpPr>
          <p:nvPr/>
        </p:nvCxnSpPr>
        <p:spPr>
          <a:xfrm flipH="1">
            <a:off x="10670568" y="2252868"/>
            <a:ext cx="3" cy="3363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5C57C21-E1D8-0A20-0B45-531F71E8B776}"/>
              </a:ext>
            </a:extLst>
          </p:cNvPr>
          <p:cNvCxnSpPr>
            <a:cxnSpLocks/>
          </p:cNvCxnSpPr>
          <p:nvPr/>
        </p:nvCxnSpPr>
        <p:spPr>
          <a:xfrm>
            <a:off x="1669535" y="1651808"/>
            <a:ext cx="4272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FF5E7DF-DC15-0738-BCB8-C26935694300}"/>
              </a:ext>
            </a:extLst>
          </p:cNvPr>
          <p:cNvCxnSpPr>
            <a:cxnSpLocks/>
            <a:stCxn id="88" idx="3"/>
            <a:endCxn id="59" idx="1"/>
          </p:cNvCxnSpPr>
          <p:nvPr/>
        </p:nvCxnSpPr>
        <p:spPr>
          <a:xfrm>
            <a:off x="6443607" y="1171045"/>
            <a:ext cx="310632" cy="1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DB30E25-2F69-0A3A-D556-A04AD530DCC0}"/>
              </a:ext>
            </a:extLst>
          </p:cNvPr>
          <p:cNvCxnSpPr>
            <a:cxnSpLocks/>
            <a:endCxn id="28" idx="0"/>
          </p:cNvCxnSpPr>
          <p:nvPr/>
        </p:nvCxnSpPr>
        <p:spPr>
          <a:xfrm flipH="1">
            <a:off x="2831152" y="1651808"/>
            <a:ext cx="2" cy="84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0C4122D-7DF1-337E-F62D-41C3EBFC7DFE}"/>
              </a:ext>
            </a:extLst>
          </p:cNvPr>
          <p:cNvCxnSpPr>
            <a:cxnSpLocks/>
            <a:endCxn id="24" idx="0"/>
          </p:cNvCxnSpPr>
          <p:nvPr/>
        </p:nvCxnSpPr>
        <p:spPr>
          <a:xfrm flipH="1">
            <a:off x="1669535" y="1651808"/>
            <a:ext cx="2" cy="84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1A91261-33A4-D052-DEED-39D55A08EF48}"/>
              </a:ext>
            </a:extLst>
          </p:cNvPr>
          <p:cNvCxnSpPr>
            <a:cxnSpLocks/>
            <a:endCxn id="67" idx="0"/>
          </p:cNvCxnSpPr>
          <p:nvPr/>
        </p:nvCxnSpPr>
        <p:spPr>
          <a:xfrm>
            <a:off x="3953739" y="1649307"/>
            <a:ext cx="0" cy="1029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B20F267B-3B29-B31C-5934-BF12FDA5F2E2}"/>
              </a:ext>
            </a:extLst>
          </p:cNvPr>
          <p:cNvCxnSpPr>
            <a:cxnSpLocks/>
          </p:cNvCxnSpPr>
          <p:nvPr/>
        </p:nvCxnSpPr>
        <p:spPr>
          <a:xfrm>
            <a:off x="5139052" y="1649307"/>
            <a:ext cx="0" cy="116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A8C8961-EB6E-538B-2BB2-4B0A2AF4CF87}"/>
              </a:ext>
            </a:extLst>
          </p:cNvPr>
          <p:cNvCxnSpPr>
            <a:cxnSpLocks/>
          </p:cNvCxnSpPr>
          <p:nvPr/>
        </p:nvCxnSpPr>
        <p:spPr>
          <a:xfrm>
            <a:off x="6300742" y="1649307"/>
            <a:ext cx="0" cy="116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F8915F6-EEF9-ECB6-A7ED-354AB51D837B}"/>
              </a:ext>
            </a:extLst>
          </p:cNvPr>
          <p:cNvCxnSpPr>
            <a:cxnSpLocks/>
          </p:cNvCxnSpPr>
          <p:nvPr/>
        </p:nvCxnSpPr>
        <p:spPr>
          <a:xfrm>
            <a:off x="8091577" y="1649307"/>
            <a:ext cx="0" cy="1160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44B662D-59DC-219E-8F61-D6CF8B304974}"/>
              </a:ext>
            </a:extLst>
          </p:cNvPr>
          <p:cNvCxnSpPr>
            <a:cxnSpLocks/>
          </p:cNvCxnSpPr>
          <p:nvPr/>
        </p:nvCxnSpPr>
        <p:spPr>
          <a:xfrm>
            <a:off x="5917999" y="1651808"/>
            <a:ext cx="47525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4656F24-F5C7-02B2-882F-A5786E2297B2}"/>
              </a:ext>
            </a:extLst>
          </p:cNvPr>
          <p:cNvCxnSpPr>
            <a:cxnSpLocks/>
          </p:cNvCxnSpPr>
          <p:nvPr/>
        </p:nvCxnSpPr>
        <p:spPr>
          <a:xfrm>
            <a:off x="10670568" y="1651808"/>
            <a:ext cx="0" cy="93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553AE16-2B0C-FDC8-6402-8F0BB1025865}"/>
              </a:ext>
            </a:extLst>
          </p:cNvPr>
          <p:cNvCxnSpPr>
            <a:cxnSpLocks/>
            <a:stCxn id="67" idx="2"/>
            <a:endCxn id="70" idx="0"/>
          </p:cNvCxnSpPr>
          <p:nvPr/>
        </p:nvCxnSpPr>
        <p:spPr>
          <a:xfrm flipH="1">
            <a:off x="3952982" y="2537064"/>
            <a:ext cx="757" cy="348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3A428BE-6656-266A-B05B-80AC37926C57}"/>
              </a:ext>
            </a:extLst>
          </p:cNvPr>
          <p:cNvCxnSpPr>
            <a:cxnSpLocks/>
            <a:stCxn id="103" idx="2"/>
          </p:cNvCxnSpPr>
          <p:nvPr/>
        </p:nvCxnSpPr>
        <p:spPr>
          <a:xfrm flipH="1">
            <a:off x="5123603" y="2550187"/>
            <a:ext cx="758" cy="336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3BE9262-56E6-DF27-B090-DFD0C0FD2AAF}"/>
              </a:ext>
            </a:extLst>
          </p:cNvPr>
          <p:cNvCxnSpPr>
            <a:cxnSpLocks/>
            <a:stCxn id="17" idx="2"/>
          </p:cNvCxnSpPr>
          <p:nvPr/>
        </p:nvCxnSpPr>
        <p:spPr>
          <a:xfrm flipH="1">
            <a:off x="6263926" y="2688687"/>
            <a:ext cx="756" cy="19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A45CC16-7E33-F97F-FC1B-5FAE63820E7F}"/>
              </a:ext>
            </a:extLst>
          </p:cNvPr>
          <p:cNvCxnSpPr>
            <a:cxnSpLocks/>
          </p:cNvCxnSpPr>
          <p:nvPr/>
        </p:nvCxnSpPr>
        <p:spPr>
          <a:xfrm>
            <a:off x="7360590" y="2748439"/>
            <a:ext cx="1354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9130B69-03E4-924C-7B96-34D475534DB7}"/>
              </a:ext>
            </a:extLst>
          </p:cNvPr>
          <p:cNvCxnSpPr>
            <a:cxnSpLocks/>
            <a:stCxn id="62" idx="2"/>
          </p:cNvCxnSpPr>
          <p:nvPr/>
        </p:nvCxnSpPr>
        <p:spPr>
          <a:xfrm flipH="1">
            <a:off x="8050899" y="2550187"/>
            <a:ext cx="3" cy="19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1866A33-3381-2986-DEB3-199B815341D0}"/>
              </a:ext>
            </a:extLst>
          </p:cNvPr>
          <p:cNvCxnSpPr>
            <a:cxnSpLocks/>
          </p:cNvCxnSpPr>
          <p:nvPr/>
        </p:nvCxnSpPr>
        <p:spPr>
          <a:xfrm>
            <a:off x="7360590" y="2756433"/>
            <a:ext cx="0" cy="128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02D10E8-3D4E-A55F-71AF-6C3804FF3794}"/>
              </a:ext>
            </a:extLst>
          </p:cNvPr>
          <p:cNvCxnSpPr>
            <a:cxnSpLocks/>
          </p:cNvCxnSpPr>
          <p:nvPr/>
        </p:nvCxnSpPr>
        <p:spPr>
          <a:xfrm>
            <a:off x="8712256" y="2748439"/>
            <a:ext cx="0" cy="128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087808A-69F4-FA21-CEB3-35EB43F2DE07}"/>
              </a:ext>
            </a:extLst>
          </p:cNvPr>
          <p:cNvCxnSpPr>
            <a:cxnSpLocks/>
            <a:stCxn id="55" idx="2"/>
            <a:endCxn id="98" idx="0"/>
          </p:cNvCxnSpPr>
          <p:nvPr/>
        </p:nvCxnSpPr>
        <p:spPr>
          <a:xfrm>
            <a:off x="8690247" y="3385006"/>
            <a:ext cx="0" cy="541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4">
            <a:extLst>
              <a:ext uri="{FF2B5EF4-FFF2-40B4-BE49-F238E27FC236}">
                <a16:creationId xmlns:a16="http://schemas.microsoft.com/office/drawing/2014/main" id="{AEFB7060-58B7-14AE-0FAB-0F63A2B1CA2A}"/>
              </a:ext>
            </a:extLst>
          </p:cNvPr>
          <p:cNvSpPr>
            <a:spLocks noGrp="1"/>
          </p:cNvSpPr>
          <p:nvPr>
            <p:ph type="title"/>
          </p:nvPr>
        </p:nvSpPr>
        <p:spPr>
          <a:xfrm>
            <a:off x="357140" y="103705"/>
            <a:ext cx="11887203" cy="618385"/>
          </a:xfrm>
        </p:spPr>
        <p:txBody>
          <a:bodyPr/>
          <a:lstStyle/>
          <a:p>
            <a:pPr algn="ctr"/>
            <a:r>
              <a:rPr lang="en-US" sz="3200" dirty="0">
                <a:latin typeface="+mn-lt"/>
              </a:rPr>
              <a:t>Current OR</a:t>
            </a:r>
            <a:r>
              <a:rPr lang="en-US" sz="3200" b="1" dirty="0">
                <a:latin typeface="+mn-lt"/>
              </a:rPr>
              <a:t>D Organizational Chart</a:t>
            </a:r>
          </a:p>
        </p:txBody>
      </p:sp>
      <p:cxnSp>
        <p:nvCxnSpPr>
          <p:cNvPr id="39" name="Straight Connector 38">
            <a:extLst>
              <a:ext uri="{FF2B5EF4-FFF2-40B4-BE49-F238E27FC236}">
                <a16:creationId xmlns:a16="http://schemas.microsoft.com/office/drawing/2014/main" id="{69769CCB-C20F-8F3C-D179-931B0564989F}"/>
              </a:ext>
            </a:extLst>
          </p:cNvPr>
          <p:cNvCxnSpPr>
            <a:cxnSpLocks/>
          </p:cNvCxnSpPr>
          <p:nvPr/>
        </p:nvCxnSpPr>
        <p:spPr>
          <a:xfrm>
            <a:off x="5942295" y="1286461"/>
            <a:ext cx="0" cy="362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216115C-AF0D-094F-7F70-C74D9CF07004}"/>
              </a:ext>
            </a:extLst>
          </p:cNvPr>
          <p:cNvSpPr txBox="1"/>
          <p:nvPr/>
        </p:nvSpPr>
        <p:spPr>
          <a:xfrm>
            <a:off x="3805537" y="5224057"/>
            <a:ext cx="1956321" cy="769441"/>
          </a:xfrm>
          <a:prstGeom prst="rect">
            <a:avLst/>
          </a:prstGeom>
          <a:solidFill>
            <a:schemeClr val="bg1">
              <a:lumMod val="95000"/>
            </a:schemeClr>
          </a:solidFill>
          <a:ln w="38100">
            <a:solidFill>
              <a:schemeClr val="accent2"/>
            </a:solidFill>
            <a:prstDash val="dash"/>
          </a:ln>
        </p:spPr>
        <p:txBody>
          <a:bodyPr wrap="square" rtlCol="0">
            <a:spAutoFit/>
          </a:bodyPr>
          <a:lstStyle/>
          <a:p>
            <a:pPr marL="0" marR="0" lvl="0" indent="0" algn="ctr" defTabSz="8068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Key ISRM Leads will be valuable in establishing the reorganization without disrupting ongoing research</a:t>
            </a:r>
          </a:p>
        </p:txBody>
      </p:sp>
      <p:sp>
        <p:nvSpPr>
          <p:cNvPr id="2" name="TextBox 1">
            <a:extLst>
              <a:ext uri="{FF2B5EF4-FFF2-40B4-BE49-F238E27FC236}">
                <a16:creationId xmlns:a16="http://schemas.microsoft.com/office/drawing/2014/main" id="{7E773CD4-F83F-ADD9-5D79-151256D20F5C}"/>
              </a:ext>
            </a:extLst>
          </p:cNvPr>
          <p:cNvSpPr txBox="1"/>
          <p:nvPr/>
        </p:nvSpPr>
        <p:spPr>
          <a:xfrm>
            <a:off x="525800" y="4415697"/>
            <a:ext cx="1004136" cy="7848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Gulf War Illness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4B8B03AE-7B52-E2D9-7E99-AE98FEBD88AA}"/>
              </a:ext>
            </a:extLst>
          </p:cNvPr>
          <p:cNvSpPr txBox="1"/>
          <p:nvPr/>
        </p:nvSpPr>
        <p:spPr>
          <a:xfrm>
            <a:off x="1805723" y="4415698"/>
            <a:ext cx="1004136" cy="784830"/>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Director of Military Exposure AMP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DB471BD3-5608-0363-CA33-5061C50FD994}"/>
              </a:ext>
            </a:extLst>
          </p:cNvPr>
          <p:cNvCxnSpPr>
            <a:cxnSpLocks/>
            <a:stCxn id="2" idx="3"/>
            <a:endCxn id="3" idx="1"/>
          </p:cNvCxnSpPr>
          <p:nvPr/>
        </p:nvCxnSpPr>
        <p:spPr>
          <a:xfrm>
            <a:off x="1529936" y="4808112"/>
            <a:ext cx="2757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E3313-3291-E2F9-D615-DA715B0D3060}"/>
              </a:ext>
            </a:extLst>
          </p:cNvPr>
          <p:cNvSpPr/>
          <p:nvPr>
            <p:custDataLst>
              <p:tags r:id="rId1"/>
            </p:custDataLst>
          </p:nvPr>
        </p:nvSpPr>
        <p:spPr>
          <a:xfrm>
            <a:off x="7912098" y="5379438"/>
            <a:ext cx="1551825" cy="484488"/>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***Note: Operations sub-units are still in development and not final***</a:t>
            </a:r>
          </a:p>
        </p:txBody>
      </p:sp>
      <p:sp>
        <p:nvSpPr>
          <p:cNvPr id="9" name="Rectangle 8">
            <a:extLst>
              <a:ext uri="{FF2B5EF4-FFF2-40B4-BE49-F238E27FC236}">
                <a16:creationId xmlns:a16="http://schemas.microsoft.com/office/drawing/2014/main" id="{0AF3EAF8-200B-6AC5-2CEF-C31C4FD1CF53}"/>
              </a:ext>
            </a:extLst>
          </p:cNvPr>
          <p:cNvSpPr/>
          <p:nvPr/>
        </p:nvSpPr>
        <p:spPr>
          <a:xfrm>
            <a:off x="5917999" y="5224056"/>
            <a:ext cx="1195946" cy="769441"/>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Pilot Portfolios</a:t>
            </a:r>
          </a:p>
        </p:txBody>
      </p:sp>
      <p:sp>
        <p:nvSpPr>
          <p:cNvPr id="10" name="Rectangle: Rounded Corners 9">
            <a:extLst>
              <a:ext uri="{FF2B5EF4-FFF2-40B4-BE49-F238E27FC236}">
                <a16:creationId xmlns:a16="http://schemas.microsoft.com/office/drawing/2014/main" id="{5579294D-9089-0351-36A4-9EFD403C8A6A}"/>
              </a:ext>
            </a:extLst>
          </p:cNvPr>
          <p:cNvSpPr/>
          <p:nvPr/>
        </p:nvSpPr>
        <p:spPr>
          <a:xfrm>
            <a:off x="3450914" y="4808112"/>
            <a:ext cx="1476544" cy="327202"/>
          </a:xfrm>
          <a:prstGeom prst="roundRect">
            <a:avLst/>
          </a:prstGeom>
          <a:solidFill>
            <a:srgbClr val="002F56"/>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Key</a:t>
            </a:r>
          </a:p>
        </p:txBody>
      </p:sp>
      <p:sp>
        <p:nvSpPr>
          <p:cNvPr id="11" name="TextBox 10">
            <a:extLst>
              <a:ext uri="{FF2B5EF4-FFF2-40B4-BE49-F238E27FC236}">
                <a16:creationId xmlns:a16="http://schemas.microsoft.com/office/drawing/2014/main" id="{783B51D5-3721-AD7D-494D-EE9B7D841307}"/>
              </a:ext>
            </a:extLst>
          </p:cNvPr>
          <p:cNvSpPr txBox="1"/>
          <p:nvPr/>
        </p:nvSpPr>
        <p:spPr>
          <a:xfrm>
            <a:off x="10850435" y="4959352"/>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Pre-Award Management Team</a:t>
            </a:r>
          </a:p>
        </p:txBody>
      </p:sp>
      <p:sp>
        <p:nvSpPr>
          <p:cNvPr id="12" name="TextBox 11">
            <a:extLst>
              <a:ext uri="{FF2B5EF4-FFF2-40B4-BE49-F238E27FC236}">
                <a16:creationId xmlns:a16="http://schemas.microsoft.com/office/drawing/2014/main" id="{F647372D-0A60-7E42-D0C3-6DC05F0EF0EE}"/>
              </a:ext>
            </a:extLst>
          </p:cNvPr>
          <p:cNvSpPr txBox="1"/>
          <p:nvPr/>
        </p:nvSpPr>
        <p:spPr>
          <a:xfrm>
            <a:off x="10168503" y="5608661"/>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SOPs &amp; Quality Management Team</a:t>
            </a:r>
          </a:p>
        </p:txBody>
      </p:sp>
      <p:sp>
        <p:nvSpPr>
          <p:cNvPr id="13" name="TextBox 12">
            <a:extLst>
              <a:ext uri="{FF2B5EF4-FFF2-40B4-BE49-F238E27FC236}">
                <a16:creationId xmlns:a16="http://schemas.microsoft.com/office/drawing/2014/main" id="{20023E65-5E9F-7F6C-5F49-B92C6B420850}"/>
              </a:ext>
            </a:extLst>
          </p:cNvPr>
          <p:cNvSpPr txBox="1"/>
          <p:nvPr/>
        </p:nvSpPr>
        <p:spPr>
          <a:xfrm>
            <a:off x="9497022" y="4959352"/>
            <a:ext cx="1004136" cy="507831"/>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Records Management Team</a:t>
            </a:r>
          </a:p>
        </p:txBody>
      </p:sp>
    </p:spTree>
    <p:extLst>
      <p:ext uri="{BB962C8B-B14F-4D97-AF65-F5344CB8AC3E}">
        <p14:creationId xmlns:p14="http://schemas.microsoft.com/office/powerpoint/2010/main" val="204306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0A30E9-3055-7AC1-1D06-E748EE3F2A52}"/>
              </a:ext>
            </a:extLst>
          </p:cNvPr>
          <p:cNvSpPr/>
          <p:nvPr/>
        </p:nvSpPr>
        <p:spPr>
          <a:xfrm>
            <a:off x="2845693" y="6248781"/>
            <a:ext cx="5573486" cy="4726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1D63F088-7D36-BF5F-C3C8-AC499CE76990}"/>
              </a:ext>
            </a:extLst>
          </p:cNvPr>
          <p:cNvSpPr>
            <a:spLocks noGrp="1"/>
          </p:cNvSpPr>
          <p:nvPr>
            <p:ph type="title"/>
          </p:nvPr>
        </p:nvSpPr>
        <p:spPr>
          <a:xfrm>
            <a:off x="285749" y="166264"/>
            <a:ext cx="11181501" cy="618385"/>
          </a:xfrm>
        </p:spPr>
        <p:txBody>
          <a:bodyPr/>
          <a:lstStyle/>
          <a:p>
            <a:r>
              <a:rPr lang="en-US" sz="2800" dirty="0">
                <a:latin typeface="+mn-lt"/>
              </a:rPr>
              <a:t>Where we were: Research on areas of Veteran need was divided up by research discipline</a:t>
            </a:r>
          </a:p>
        </p:txBody>
      </p:sp>
      <p:sp>
        <p:nvSpPr>
          <p:cNvPr id="4" name="Slide Number Placeholder 3">
            <a:extLst>
              <a:ext uri="{FF2B5EF4-FFF2-40B4-BE49-F238E27FC236}">
                <a16:creationId xmlns:a16="http://schemas.microsoft.com/office/drawing/2014/main" id="{12542F41-FA8C-DAFE-4613-2CC3FA50F6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A9334-4E67-F94F-A05E-0CE8B74A0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05F4967D-C200-8E8B-8AB0-CCE6D4D96757}"/>
              </a:ext>
            </a:extLst>
          </p:cNvPr>
          <p:cNvCxnSpPr>
            <a:stCxn id="5" idx="2"/>
            <a:endCxn id="11" idx="0"/>
          </p:cNvCxnSpPr>
          <p:nvPr/>
        </p:nvCxnSpPr>
        <p:spPr>
          <a:xfrm flipH="1">
            <a:off x="1117497" y="3691176"/>
            <a:ext cx="544285" cy="3538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0F110B7-D808-BAC3-BB14-913BAB850D53}"/>
              </a:ext>
            </a:extLst>
          </p:cNvPr>
          <p:cNvCxnSpPr>
            <a:stCxn id="5" idx="2"/>
            <a:endCxn id="13" idx="0"/>
          </p:cNvCxnSpPr>
          <p:nvPr/>
        </p:nvCxnSpPr>
        <p:spPr>
          <a:xfrm>
            <a:off x="1661782" y="3691176"/>
            <a:ext cx="46083" cy="3538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9F5D2F9-A718-C602-4312-106A4ED6BE94}"/>
              </a:ext>
            </a:extLst>
          </p:cNvPr>
          <p:cNvCxnSpPr>
            <a:stCxn id="5" idx="2"/>
            <a:endCxn id="14" idx="0"/>
          </p:cNvCxnSpPr>
          <p:nvPr/>
        </p:nvCxnSpPr>
        <p:spPr>
          <a:xfrm>
            <a:off x="1661782" y="3691175"/>
            <a:ext cx="650059" cy="35380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26A55F4-1D7E-AD15-E5B1-5A8073810408}"/>
              </a:ext>
            </a:extLst>
          </p:cNvPr>
          <p:cNvCxnSpPr>
            <a:cxnSpLocks/>
            <a:stCxn id="6" idx="2"/>
            <a:endCxn id="26" idx="0"/>
          </p:cNvCxnSpPr>
          <p:nvPr/>
        </p:nvCxnSpPr>
        <p:spPr>
          <a:xfrm flipH="1">
            <a:off x="3770072" y="3691176"/>
            <a:ext cx="595121" cy="35774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98B93C8-B296-E7EE-6143-4C8CAF60AA5E}"/>
              </a:ext>
            </a:extLst>
          </p:cNvPr>
          <p:cNvCxnSpPr>
            <a:cxnSpLocks/>
            <a:stCxn id="6" idx="2"/>
            <a:endCxn id="27" idx="0"/>
          </p:cNvCxnSpPr>
          <p:nvPr/>
        </p:nvCxnSpPr>
        <p:spPr>
          <a:xfrm flipH="1">
            <a:off x="4360440" y="3691176"/>
            <a:ext cx="4753" cy="35774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47C92F1-CDB4-8F13-B3AA-1E3FC23B1FFF}"/>
              </a:ext>
            </a:extLst>
          </p:cNvPr>
          <p:cNvCxnSpPr>
            <a:cxnSpLocks/>
            <a:stCxn id="6" idx="2"/>
            <a:endCxn id="28" idx="0"/>
          </p:cNvCxnSpPr>
          <p:nvPr/>
        </p:nvCxnSpPr>
        <p:spPr>
          <a:xfrm>
            <a:off x="4365193" y="3691176"/>
            <a:ext cx="585616" cy="35774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442B5C-FC0B-CF00-D172-844BEDF9BBB6}"/>
              </a:ext>
            </a:extLst>
          </p:cNvPr>
          <p:cNvCxnSpPr>
            <a:stCxn id="8" idx="2"/>
            <a:endCxn id="30" idx="0"/>
          </p:cNvCxnSpPr>
          <p:nvPr/>
        </p:nvCxnSpPr>
        <p:spPr>
          <a:xfrm flipH="1">
            <a:off x="6475067" y="3691176"/>
            <a:ext cx="593537" cy="3538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0E8D515-6508-74D0-18A1-10B3D8ACDEC7}"/>
              </a:ext>
            </a:extLst>
          </p:cNvPr>
          <p:cNvCxnSpPr>
            <a:stCxn id="8" idx="2"/>
            <a:endCxn id="31" idx="0"/>
          </p:cNvCxnSpPr>
          <p:nvPr/>
        </p:nvCxnSpPr>
        <p:spPr>
          <a:xfrm flipH="1">
            <a:off x="7065435" y="3691176"/>
            <a:ext cx="3169" cy="3538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9A970D0-408B-1890-9413-8EAC964FDB5B}"/>
              </a:ext>
            </a:extLst>
          </p:cNvPr>
          <p:cNvCxnSpPr>
            <a:stCxn id="8" idx="2"/>
            <a:endCxn id="32" idx="0"/>
          </p:cNvCxnSpPr>
          <p:nvPr/>
        </p:nvCxnSpPr>
        <p:spPr>
          <a:xfrm>
            <a:off x="7068604" y="3691176"/>
            <a:ext cx="587200" cy="35380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151C7C2-29FF-9D7B-E0D7-9AE1A977DF8C}"/>
              </a:ext>
            </a:extLst>
          </p:cNvPr>
          <p:cNvCxnSpPr>
            <a:stCxn id="7" idx="2"/>
            <a:endCxn id="34" idx="0"/>
          </p:cNvCxnSpPr>
          <p:nvPr/>
        </p:nvCxnSpPr>
        <p:spPr>
          <a:xfrm flipH="1">
            <a:off x="9181645" y="3691175"/>
            <a:ext cx="590369" cy="3593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B5041BF-66CC-D9B8-0103-B142D38B8628}"/>
              </a:ext>
            </a:extLst>
          </p:cNvPr>
          <p:cNvCxnSpPr>
            <a:stCxn id="7" idx="2"/>
            <a:endCxn id="35" idx="0"/>
          </p:cNvCxnSpPr>
          <p:nvPr/>
        </p:nvCxnSpPr>
        <p:spPr>
          <a:xfrm flipH="1">
            <a:off x="9772013" y="3691175"/>
            <a:ext cx="1" cy="3593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A54B875-2EF0-E77F-5F08-BE3BE5F20708}"/>
              </a:ext>
            </a:extLst>
          </p:cNvPr>
          <p:cNvCxnSpPr>
            <a:stCxn id="7" idx="2"/>
            <a:endCxn id="36" idx="0"/>
          </p:cNvCxnSpPr>
          <p:nvPr/>
        </p:nvCxnSpPr>
        <p:spPr>
          <a:xfrm>
            <a:off x="9772014" y="3691175"/>
            <a:ext cx="590368" cy="3593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05B6987-F85F-58C6-6447-616F152FB2B1}"/>
              </a:ext>
            </a:extLst>
          </p:cNvPr>
          <p:cNvSpPr/>
          <p:nvPr/>
        </p:nvSpPr>
        <p:spPr>
          <a:xfrm>
            <a:off x="4012416" y="1431509"/>
            <a:ext cx="3397272" cy="776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Investigators, Scientific Review, and Management</a:t>
            </a:r>
          </a:p>
        </p:txBody>
      </p:sp>
      <p:sp>
        <p:nvSpPr>
          <p:cNvPr id="5" name="Rectangle 4">
            <a:extLst>
              <a:ext uri="{FF2B5EF4-FFF2-40B4-BE49-F238E27FC236}">
                <a16:creationId xmlns:a16="http://schemas.microsoft.com/office/drawing/2014/main" id="{5B7CF2FD-C954-F9A7-BB49-50A4DEE2ED49}"/>
              </a:ext>
            </a:extLst>
          </p:cNvPr>
          <p:cNvSpPr/>
          <p:nvPr/>
        </p:nvSpPr>
        <p:spPr>
          <a:xfrm>
            <a:off x="392057" y="2914456"/>
            <a:ext cx="2539449" cy="776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Basic Science</a:t>
            </a:r>
          </a:p>
        </p:txBody>
      </p:sp>
      <p:sp>
        <p:nvSpPr>
          <p:cNvPr id="6" name="Rectangle 5">
            <a:extLst>
              <a:ext uri="{FF2B5EF4-FFF2-40B4-BE49-F238E27FC236}">
                <a16:creationId xmlns:a16="http://schemas.microsoft.com/office/drawing/2014/main" id="{148E493E-968B-D244-1D56-934DD82D8713}"/>
              </a:ext>
            </a:extLst>
          </p:cNvPr>
          <p:cNvSpPr/>
          <p:nvPr/>
        </p:nvSpPr>
        <p:spPr>
          <a:xfrm>
            <a:off x="3095468" y="2914456"/>
            <a:ext cx="2539449" cy="776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Clinical Science</a:t>
            </a:r>
          </a:p>
        </p:txBody>
      </p:sp>
      <p:sp>
        <p:nvSpPr>
          <p:cNvPr id="7" name="Rectangle 6">
            <a:extLst>
              <a:ext uri="{FF2B5EF4-FFF2-40B4-BE49-F238E27FC236}">
                <a16:creationId xmlns:a16="http://schemas.microsoft.com/office/drawing/2014/main" id="{4A85F4F3-804B-F220-65B3-15B4FA499293}"/>
              </a:ext>
            </a:extLst>
          </p:cNvPr>
          <p:cNvSpPr/>
          <p:nvPr/>
        </p:nvSpPr>
        <p:spPr>
          <a:xfrm>
            <a:off x="8502289" y="2914455"/>
            <a:ext cx="2539449" cy="776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Rehab</a:t>
            </a:r>
          </a:p>
        </p:txBody>
      </p:sp>
      <p:sp>
        <p:nvSpPr>
          <p:cNvPr id="8" name="Rectangle 7">
            <a:extLst>
              <a:ext uri="{FF2B5EF4-FFF2-40B4-BE49-F238E27FC236}">
                <a16:creationId xmlns:a16="http://schemas.microsoft.com/office/drawing/2014/main" id="{84A5F102-B54B-F2DA-52C6-12A6BEE45859}"/>
              </a:ext>
            </a:extLst>
          </p:cNvPr>
          <p:cNvSpPr/>
          <p:nvPr/>
        </p:nvSpPr>
        <p:spPr>
          <a:xfrm>
            <a:off x="5798879" y="2914456"/>
            <a:ext cx="2539449" cy="7767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Health Services</a:t>
            </a:r>
          </a:p>
        </p:txBody>
      </p:sp>
      <p:grpSp>
        <p:nvGrpSpPr>
          <p:cNvPr id="9" name="Group 8">
            <a:extLst>
              <a:ext uri="{FF2B5EF4-FFF2-40B4-BE49-F238E27FC236}">
                <a16:creationId xmlns:a16="http://schemas.microsoft.com/office/drawing/2014/main" id="{D9FFE989-B249-94DA-BA1F-579C03342507}"/>
              </a:ext>
            </a:extLst>
          </p:cNvPr>
          <p:cNvGrpSpPr/>
          <p:nvPr/>
        </p:nvGrpSpPr>
        <p:grpSpPr>
          <a:xfrm>
            <a:off x="861381" y="4044979"/>
            <a:ext cx="1720182" cy="366735"/>
            <a:chOff x="388014" y="3712477"/>
            <a:chExt cx="1561016" cy="332802"/>
          </a:xfrm>
        </p:grpSpPr>
        <p:sp>
          <p:nvSpPr>
            <p:cNvPr id="11" name="Rectangle 10">
              <a:extLst>
                <a:ext uri="{FF2B5EF4-FFF2-40B4-BE49-F238E27FC236}">
                  <a16:creationId xmlns:a16="http://schemas.microsoft.com/office/drawing/2014/main" id="{FEE35DD4-49BF-0469-0B37-A3BA7BE1BAAE}"/>
                </a:ext>
              </a:extLst>
            </p:cNvPr>
            <p:cNvSpPr/>
            <p:nvPr/>
          </p:nvSpPr>
          <p:spPr>
            <a:xfrm>
              <a:off x="388014" y="3712477"/>
              <a:ext cx="464835" cy="33280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TBI</a:t>
              </a:r>
            </a:p>
          </p:txBody>
        </p:sp>
        <p:sp>
          <p:nvSpPr>
            <p:cNvPr id="13" name="Rectangle 12">
              <a:extLst>
                <a:ext uri="{FF2B5EF4-FFF2-40B4-BE49-F238E27FC236}">
                  <a16:creationId xmlns:a16="http://schemas.microsoft.com/office/drawing/2014/main" id="{CA253531-F8A2-513A-AA0C-62A7EC976B71}"/>
                </a:ext>
              </a:extLst>
            </p:cNvPr>
            <p:cNvSpPr/>
            <p:nvPr/>
          </p:nvSpPr>
          <p:spPr>
            <a:xfrm>
              <a:off x="923756" y="3712477"/>
              <a:ext cx="464835" cy="332802"/>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SP</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E5D061E-E676-A9FB-03C6-68CFF127CC08}"/>
                </a:ext>
              </a:extLst>
            </p:cNvPr>
            <p:cNvSpPr/>
            <p:nvPr/>
          </p:nvSpPr>
          <p:spPr>
            <a:xfrm>
              <a:off x="1459499" y="3712477"/>
              <a:ext cx="489531" cy="33280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POU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095784EA-D962-59FA-0593-34C835BD7A18}"/>
              </a:ext>
            </a:extLst>
          </p:cNvPr>
          <p:cNvGrpSpPr/>
          <p:nvPr/>
        </p:nvGrpSpPr>
        <p:grpSpPr>
          <a:xfrm>
            <a:off x="3513956" y="4048917"/>
            <a:ext cx="1692967" cy="366735"/>
            <a:chOff x="349250" y="4191000"/>
            <a:chExt cx="2476500" cy="514350"/>
          </a:xfrm>
        </p:grpSpPr>
        <p:sp>
          <p:nvSpPr>
            <p:cNvPr id="26" name="Rectangle 25">
              <a:extLst>
                <a:ext uri="{FF2B5EF4-FFF2-40B4-BE49-F238E27FC236}">
                  <a16:creationId xmlns:a16="http://schemas.microsoft.com/office/drawing/2014/main" id="{7288FAF3-C3AA-56A1-DE29-805EA70C6179}"/>
                </a:ext>
              </a:extLst>
            </p:cNvPr>
            <p:cNvSpPr/>
            <p:nvPr/>
          </p:nvSpPr>
          <p:spPr>
            <a:xfrm>
              <a:off x="349250" y="4191000"/>
              <a:ext cx="749300" cy="51435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TBI</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D85142D-7313-A467-F041-5057B485B3DB}"/>
                </a:ext>
              </a:extLst>
            </p:cNvPr>
            <p:cNvSpPr/>
            <p:nvPr/>
          </p:nvSpPr>
          <p:spPr>
            <a:xfrm>
              <a:off x="1212850" y="4191000"/>
              <a:ext cx="749300" cy="51435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760654B-35DF-8517-8951-222A7D2517CA}"/>
                </a:ext>
              </a:extLst>
            </p:cNvPr>
            <p:cNvSpPr/>
            <p:nvPr/>
          </p:nvSpPr>
          <p:spPr>
            <a:xfrm>
              <a:off x="2076450" y="4191000"/>
              <a:ext cx="749300" cy="51435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POU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1770E7B-291D-D2A0-3617-71036D3ABA3D}"/>
              </a:ext>
            </a:extLst>
          </p:cNvPr>
          <p:cNvGrpSpPr/>
          <p:nvPr/>
        </p:nvGrpSpPr>
        <p:grpSpPr>
          <a:xfrm>
            <a:off x="6218951" y="4044979"/>
            <a:ext cx="1692967" cy="366735"/>
            <a:chOff x="349250" y="4191000"/>
            <a:chExt cx="2476500" cy="514350"/>
          </a:xfrm>
        </p:grpSpPr>
        <p:sp>
          <p:nvSpPr>
            <p:cNvPr id="30" name="Rectangle 29">
              <a:extLst>
                <a:ext uri="{FF2B5EF4-FFF2-40B4-BE49-F238E27FC236}">
                  <a16:creationId xmlns:a16="http://schemas.microsoft.com/office/drawing/2014/main" id="{01E0B661-298B-99AF-9E54-A94F16C3298B}"/>
                </a:ext>
              </a:extLst>
            </p:cNvPr>
            <p:cNvSpPr/>
            <p:nvPr/>
          </p:nvSpPr>
          <p:spPr>
            <a:xfrm>
              <a:off x="349250" y="4191000"/>
              <a:ext cx="749300" cy="51435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TBI</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3CE1BEB-DA3D-6B2C-E8A0-6A879A22098B}"/>
                </a:ext>
              </a:extLst>
            </p:cNvPr>
            <p:cNvSpPr/>
            <p:nvPr/>
          </p:nvSpPr>
          <p:spPr>
            <a:xfrm>
              <a:off x="1212850" y="4191000"/>
              <a:ext cx="749300" cy="51435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492883A-2A94-2652-83D7-8AA10BB1E033}"/>
                </a:ext>
              </a:extLst>
            </p:cNvPr>
            <p:cNvSpPr/>
            <p:nvPr/>
          </p:nvSpPr>
          <p:spPr>
            <a:xfrm>
              <a:off x="2076450" y="4191000"/>
              <a:ext cx="749300" cy="51435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POU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82D2EE2-E77C-35BF-DF7D-09A2DD6E3FFC}"/>
              </a:ext>
            </a:extLst>
          </p:cNvPr>
          <p:cNvGrpSpPr/>
          <p:nvPr/>
        </p:nvGrpSpPr>
        <p:grpSpPr>
          <a:xfrm>
            <a:off x="8925529" y="4050503"/>
            <a:ext cx="1692967" cy="366735"/>
            <a:chOff x="349250" y="4191000"/>
            <a:chExt cx="2476500" cy="514350"/>
          </a:xfrm>
        </p:grpSpPr>
        <p:sp>
          <p:nvSpPr>
            <p:cNvPr id="34" name="Rectangle 33">
              <a:extLst>
                <a:ext uri="{FF2B5EF4-FFF2-40B4-BE49-F238E27FC236}">
                  <a16:creationId xmlns:a16="http://schemas.microsoft.com/office/drawing/2014/main" id="{E63755F1-3BBA-45DB-6823-2DE35033E2B2}"/>
                </a:ext>
              </a:extLst>
            </p:cNvPr>
            <p:cNvSpPr/>
            <p:nvPr/>
          </p:nvSpPr>
          <p:spPr>
            <a:xfrm>
              <a:off x="349250" y="4191000"/>
              <a:ext cx="749300" cy="51435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TBI</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75F72EC-0E5B-924F-AEBC-22869A4804F7}"/>
                </a:ext>
              </a:extLst>
            </p:cNvPr>
            <p:cNvSpPr/>
            <p:nvPr/>
          </p:nvSpPr>
          <p:spPr>
            <a:xfrm>
              <a:off x="1212850" y="4191000"/>
              <a:ext cx="749300" cy="51435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SP</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97832BE-164E-9B9C-0097-C65361C7796A}"/>
                </a:ext>
              </a:extLst>
            </p:cNvPr>
            <p:cNvSpPr/>
            <p:nvPr/>
          </p:nvSpPr>
          <p:spPr>
            <a:xfrm>
              <a:off x="2076450" y="4191000"/>
              <a:ext cx="749300" cy="51435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570A0F74-42AA-DC27-2BDB-F78B645EF30F}"/>
              </a:ext>
            </a:extLst>
          </p:cNvPr>
          <p:cNvGrpSpPr/>
          <p:nvPr/>
        </p:nvGrpSpPr>
        <p:grpSpPr>
          <a:xfrm>
            <a:off x="1661783" y="2208228"/>
            <a:ext cx="9907552" cy="878941"/>
            <a:chOff x="1903167" y="2438105"/>
            <a:chExt cx="8990817" cy="797613"/>
          </a:xfrm>
        </p:grpSpPr>
        <p:cxnSp>
          <p:nvCxnSpPr>
            <p:cNvPr id="37" name="Connector: Elbow 36">
              <a:extLst>
                <a:ext uri="{FF2B5EF4-FFF2-40B4-BE49-F238E27FC236}">
                  <a16:creationId xmlns:a16="http://schemas.microsoft.com/office/drawing/2014/main" id="{4451501E-3C24-ED58-08B9-58E26C966D8B}"/>
                </a:ext>
              </a:extLst>
            </p:cNvPr>
            <p:cNvCxnSpPr>
              <a:stCxn id="3" idx="2"/>
              <a:endCxn id="7" idx="0"/>
            </p:cNvCxnSpPr>
            <p:nvPr/>
          </p:nvCxnSpPr>
          <p:spPr>
            <a:xfrm rot="16200000" flipH="1">
              <a:off x="7099926" y="915942"/>
              <a:ext cx="640880" cy="3685206"/>
            </a:xfrm>
            <a:prstGeom prst="bentConnector3">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9E14274E-DFD5-77E1-2D19-F201573B1C6C}"/>
                </a:ext>
              </a:extLst>
            </p:cNvPr>
            <p:cNvCxnSpPr>
              <a:stCxn id="3" idx="2"/>
              <a:endCxn id="5" idx="0"/>
            </p:cNvCxnSpPr>
            <p:nvPr/>
          </p:nvCxnSpPr>
          <p:spPr>
            <a:xfrm rot="5400000">
              <a:off x="3420024" y="921248"/>
              <a:ext cx="640881" cy="3674595"/>
            </a:xfrm>
            <a:prstGeom prst="bentConnector3">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02D4A31-763F-2C5C-187B-E92C17895CC3}"/>
                </a:ext>
              </a:extLst>
            </p:cNvPr>
            <p:cNvCxnSpPr>
              <a:cxnSpLocks/>
              <a:endCxn id="8" idx="0"/>
            </p:cNvCxnSpPr>
            <p:nvPr/>
          </p:nvCxnSpPr>
          <p:spPr>
            <a:xfrm>
              <a:off x="6809703" y="2758544"/>
              <a:ext cx="0" cy="320442"/>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0C298C-F095-8282-37E7-C67B413349F7}"/>
                </a:ext>
              </a:extLst>
            </p:cNvPr>
            <p:cNvCxnSpPr>
              <a:cxnSpLocks/>
              <a:stCxn id="6" idx="0"/>
            </p:cNvCxnSpPr>
            <p:nvPr/>
          </p:nvCxnSpPr>
          <p:spPr>
            <a:xfrm flipV="1">
              <a:off x="4356436" y="2758541"/>
              <a:ext cx="0" cy="320442"/>
            </a:xfrm>
            <a:prstGeom prst="line">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C8015FB1-F2FF-6A81-6B10-281E76763A10}"/>
                </a:ext>
              </a:extLst>
            </p:cNvPr>
            <p:cNvCxnSpPr>
              <a:cxnSpLocks/>
            </p:cNvCxnSpPr>
            <p:nvPr/>
          </p:nvCxnSpPr>
          <p:spPr>
            <a:xfrm>
              <a:off x="9262962" y="2759269"/>
              <a:ext cx="1631022" cy="476449"/>
            </a:xfrm>
            <a:prstGeom prst="bentConnector3">
              <a:avLst>
                <a:gd name="adj1" fmla="val 99227"/>
              </a:avLst>
            </a:prstGeom>
            <a:ln w="28575">
              <a:solidFill>
                <a:srgbClr val="002F56"/>
              </a:solidFill>
            </a:ln>
          </p:spPr>
          <p:style>
            <a:lnRef idx="1">
              <a:schemeClr val="accent1"/>
            </a:lnRef>
            <a:fillRef idx="0">
              <a:schemeClr val="accent1"/>
            </a:fillRef>
            <a:effectRef idx="0">
              <a:schemeClr val="accent1"/>
            </a:effectRef>
            <a:fontRef idx="minor">
              <a:schemeClr val="tx1"/>
            </a:fontRef>
          </p:style>
        </p:cxnSp>
      </p:grpSp>
      <p:sp>
        <p:nvSpPr>
          <p:cNvPr id="18" name="Rectangle: Rounded Corners 17">
            <a:extLst>
              <a:ext uri="{FF2B5EF4-FFF2-40B4-BE49-F238E27FC236}">
                <a16:creationId xmlns:a16="http://schemas.microsoft.com/office/drawing/2014/main" id="{44AA5084-E6B3-1CF5-45B9-712AEC279CE7}"/>
              </a:ext>
            </a:extLst>
          </p:cNvPr>
          <p:cNvSpPr/>
          <p:nvPr/>
        </p:nvSpPr>
        <p:spPr>
          <a:xfrm>
            <a:off x="1013781" y="4873404"/>
            <a:ext cx="9604715" cy="107721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TextBox 54">
            <a:extLst>
              <a:ext uri="{FF2B5EF4-FFF2-40B4-BE49-F238E27FC236}">
                <a16:creationId xmlns:a16="http://schemas.microsoft.com/office/drawing/2014/main" id="{3CA98AB8-0E3C-FABB-B780-DF3605ED7CF9}"/>
              </a:ext>
            </a:extLst>
          </p:cNvPr>
          <p:cNvSpPr txBox="1"/>
          <p:nvPr/>
        </p:nvSpPr>
        <p:spPr>
          <a:xfrm>
            <a:off x="1125176" y="4869466"/>
            <a:ext cx="97882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tx2"/>
                </a:solidFill>
                <a:effectLst/>
                <a:uLnTx/>
                <a:uFillTx/>
                <a:latin typeface="Calibri" panose="020F0502020204030204"/>
                <a:ea typeface="+mn-ea"/>
                <a:cs typeface="+mn-cs"/>
              </a:rPr>
              <a:t>For the last 20+ years, ORD’s scientific funding unit has been organized by scientific discipline (e.g., basic science, etc.). While this has some advantages, it contributes to siloing of activities focused on the same health condition.      In some cases, each service has supported projects associated with a single focus area, resulting in fragmentation   of and duplication of efforts. </a:t>
            </a:r>
          </a:p>
        </p:txBody>
      </p:sp>
      <p:sp>
        <p:nvSpPr>
          <p:cNvPr id="56" name="TextBox 55">
            <a:extLst>
              <a:ext uri="{FF2B5EF4-FFF2-40B4-BE49-F238E27FC236}">
                <a16:creationId xmlns:a16="http://schemas.microsoft.com/office/drawing/2014/main" id="{09831A13-0210-262C-FA07-69E4C7B41CCF}"/>
              </a:ext>
            </a:extLst>
          </p:cNvPr>
          <p:cNvSpPr txBox="1"/>
          <p:nvPr/>
        </p:nvSpPr>
        <p:spPr>
          <a:xfrm>
            <a:off x="2695738" y="5855236"/>
            <a:ext cx="604231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Please note: This is only a partial drawing of ORD’s structure for illustration purposes</a:t>
            </a:r>
          </a:p>
        </p:txBody>
      </p:sp>
      <p:sp>
        <p:nvSpPr>
          <p:cNvPr id="92" name="TextBox 91">
            <a:extLst>
              <a:ext uri="{FF2B5EF4-FFF2-40B4-BE49-F238E27FC236}">
                <a16:creationId xmlns:a16="http://schemas.microsoft.com/office/drawing/2014/main" id="{B86188D6-3BCE-710F-0066-64ACC35E2A88}"/>
              </a:ext>
            </a:extLst>
          </p:cNvPr>
          <p:cNvSpPr txBox="1"/>
          <p:nvPr/>
        </p:nvSpPr>
        <p:spPr>
          <a:xfrm>
            <a:off x="11241912" y="2711405"/>
            <a:ext cx="727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nvGrpSpPr>
          <p:cNvPr id="16" name="Group 15">
            <a:extLst>
              <a:ext uri="{FF2B5EF4-FFF2-40B4-BE49-F238E27FC236}">
                <a16:creationId xmlns:a16="http://schemas.microsoft.com/office/drawing/2014/main" id="{DBD63317-1C66-9659-B62D-89DE6D7B2896}"/>
              </a:ext>
            </a:extLst>
          </p:cNvPr>
          <p:cNvGrpSpPr/>
          <p:nvPr/>
        </p:nvGrpSpPr>
        <p:grpSpPr>
          <a:xfrm>
            <a:off x="2991589" y="6323659"/>
            <a:ext cx="5757726" cy="308184"/>
            <a:chOff x="3641453" y="5407554"/>
            <a:chExt cx="5757726" cy="308184"/>
          </a:xfrm>
        </p:grpSpPr>
        <p:grpSp>
          <p:nvGrpSpPr>
            <p:cNvPr id="58" name="Group 57">
              <a:extLst>
                <a:ext uri="{FF2B5EF4-FFF2-40B4-BE49-F238E27FC236}">
                  <a16:creationId xmlns:a16="http://schemas.microsoft.com/office/drawing/2014/main" id="{D86013CC-1613-FA2D-B31E-F067B582AE22}"/>
                </a:ext>
              </a:extLst>
            </p:cNvPr>
            <p:cNvGrpSpPr/>
            <p:nvPr/>
          </p:nvGrpSpPr>
          <p:grpSpPr>
            <a:xfrm>
              <a:off x="3641453" y="5407554"/>
              <a:ext cx="2289723" cy="297543"/>
              <a:chOff x="306199" y="5038585"/>
              <a:chExt cx="2561060" cy="332802"/>
            </a:xfrm>
          </p:grpSpPr>
          <p:sp>
            <p:nvSpPr>
              <p:cNvPr id="65" name="Rectangle 64">
                <a:extLst>
                  <a:ext uri="{FF2B5EF4-FFF2-40B4-BE49-F238E27FC236}">
                    <a16:creationId xmlns:a16="http://schemas.microsoft.com/office/drawing/2014/main" id="{13C02184-2362-B079-6E8A-E4B97445F314}"/>
                  </a:ext>
                </a:extLst>
              </p:cNvPr>
              <p:cNvSpPr/>
              <p:nvPr/>
            </p:nvSpPr>
            <p:spPr>
              <a:xfrm>
                <a:off x="306199" y="5038585"/>
                <a:ext cx="525713" cy="33280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TBI</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7BD5C75A-7353-B6CD-BFDC-76E94AD60C28}"/>
                  </a:ext>
                </a:extLst>
              </p:cNvPr>
              <p:cNvSpPr/>
              <p:nvPr/>
            </p:nvSpPr>
            <p:spPr>
              <a:xfrm>
                <a:off x="878322" y="5050487"/>
                <a:ext cx="1988937" cy="3098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Traumatic Brain Injury</a:t>
                </a:r>
              </a:p>
            </p:txBody>
          </p:sp>
        </p:grpSp>
        <p:grpSp>
          <p:nvGrpSpPr>
            <p:cNvPr id="59" name="Group 58">
              <a:extLst>
                <a:ext uri="{FF2B5EF4-FFF2-40B4-BE49-F238E27FC236}">
                  <a16:creationId xmlns:a16="http://schemas.microsoft.com/office/drawing/2014/main" id="{0FB280B1-8A5A-B21E-B6B4-BC807AE72801}"/>
                </a:ext>
              </a:extLst>
            </p:cNvPr>
            <p:cNvGrpSpPr/>
            <p:nvPr/>
          </p:nvGrpSpPr>
          <p:grpSpPr>
            <a:xfrm>
              <a:off x="5634015" y="5407554"/>
              <a:ext cx="2020898" cy="297543"/>
              <a:chOff x="3623866" y="5038585"/>
              <a:chExt cx="2260379" cy="332802"/>
            </a:xfrm>
          </p:grpSpPr>
          <p:sp>
            <p:nvSpPr>
              <p:cNvPr id="63" name="Rectangle 62">
                <a:extLst>
                  <a:ext uri="{FF2B5EF4-FFF2-40B4-BE49-F238E27FC236}">
                    <a16:creationId xmlns:a16="http://schemas.microsoft.com/office/drawing/2014/main" id="{F30EB811-CE27-8C9C-F81D-1267775A7E85}"/>
                  </a:ext>
                </a:extLst>
              </p:cNvPr>
              <p:cNvSpPr/>
              <p:nvPr/>
            </p:nvSpPr>
            <p:spPr>
              <a:xfrm>
                <a:off x="3623866" y="5038585"/>
                <a:ext cx="464835" cy="332802"/>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SP</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B758EC4F-DA91-BC89-3890-946520FEF2A6}"/>
                  </a:ext>
                </a:extLst>
              </p:cNvPr>
              <p:cNvSpPr/>
              <p:nvPr/>
            </p:nvSpPr>
            <p:spPr>
              <a:xfrm>
                <a:off x="4115255" y="5038585"/>
                <a:ext cx="1768990" cy="3328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Suicide Prevention</a:t>
                </a:r>
              </a:p>
            </p:txBody>
          </p:sp>
        </p:grpSp>
        <p:grpSp>
          <p:nvGrpSpPr>
            <p:cNvPr id="60" name="Group 59">
              <a:extLst>
                <a:ext uri="{FF2B5EF4-FFF2-40B4-BE49-F238E27FC236}">
                  <a16:creationId xmlns:a16="http://schemas.microsoft.com/office/drawing/2014/main" id="{E2D009B2-B592-597E-6094-AD0A53F793AA}"/>
                </a:ext>
              </a:extLst>
            </p:cNvPr>
            <p:cNvGrpSpPr/>
            <p:nvPr/>
          </p:nvGrpSpPr>
          <p:grpSpPr>
            <a:xfrm>
              <a:off x="7414500" y="5418195"/>
              <a:ext cx="1984679" cy="297543"/>
              <a:chOff x="6144255" y="5050487"/>
              <a:chExt cx="2219868" cy="332802"/>
            </a:xfrm>
          </p:grpSpPr>
          <p:sp>
            <p:nvSpPr>
              <p:cNvPr id="61" name="Rectangle 60">
                <a:extLst>
                  <a:ext uri="{FF2B5EF4-FFF2-40B4-BE49-F238E27FC236}">
                    <a16:creationId xmlns:a16="http://schemas.microsoft.com/office/drawing/2014/main" id="{B3B68625-FB18-99A2-54F7-2C277CFB3608}"/>
                  </a:ext>
                </a:extLst>
              </p:cNvPr>
              <p:cNvSpPr/>
              <p:nvPr/>
            </p:nvSpPr>
            <p:spPr>
              <a:xfrm>
                <a:off x="6144255" y="5050487"/>
                <a:ext cx="601810" cy="33280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Calibri" panose="020F0502020204030204"/>
                  </a:rPr>
                  <a:t>POU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B3755FB1-3CE3-AE72-9BC6-B1CD69A79FCB}"/>
                  </a:ext>
                </a:extLst>
              </p:cNvPr>
              <p:cNvSpPr/>
              <p:nvPr/>
            </p:nvSpPr>
            <p:spPr>
              <a:xfrm>
                <a:off x="6670881" y="5050487"/>
                <a:ext cx="1693242" cy="3328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Pain / Opioid Use</a:t>
                </a:r>
              </a:p>
            </p:txBody>
          </p:sp>
        </p:grpSp>
      </p:grpSp>
      <p:sp>
        <p:nvSpPr>
          <p:cNvPr id="20" name="TextBox 19">
            <a:extLst>
              <a:ext uri="{FF2B5EF4-FFF2-40B4-BE49-F238E27FC236}">
                <a16:creationId xmlns:a16="http://schemas.microsoft.com/office/drawing/2014/main" id="{11FCD383-97FE-E458-F3EF-88474379EB36}"/>
              </a:ext>
            </a:extLst>
          </p:cNvPr>
          <p:cNvSpPr txBox="1"/>
          <p:nvPr/>
        </p:nvSpPr>
        <p:spPr>
          <a:xfrm>
            <a:off x="72250" y="4120405"/>
            <a:ext cx="846484" cy="276999"/>
          </a:xfrm>
          <a:prstGeom prst="rect">
            <a:avLst/>
          </a:prstGeom>
          <a:noFill/>
        </p:spPr>
        <p:txBody>
          <a:bodyPr wrap="square" rtlCol="0">
            <a:spAutoFit/>
          </a:bodyPr>
          <a:lstStyle/>
          <a:p>
            <a:r>
              <a:rPr lang="en-US" sz="1200" i="1" dirty="0"/>
              <a:t>Projects</a:t>
            </a:r>
          </a:p>
        </p:txBody>
      </p:sp>
    </p:spTree>
    <p:extLst>
      <p:ext uri="{BB962C8B-B14F-4D97-AF65-F5344CB8AC3E}">
        <p14:creationId xmlns:p14="http://schemas.microsoft.com/office/powerpoint/2010/main" val="2188276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COMMENT" val="CommentYellow"/>
</p:tagLst>
</file>

<file path=ppt/theme/theme1.xml><?xml version="1.0" encoding="utf-8"?>
<a:theme xmlns:a="http://schemas.openxmlformats.org/drawingml/2006/main" name="1_VA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FC1914B8706E44A0C127E317487467" ma:contentTypeVersion="13" ma:contentTypeDescription="Create a new document." ma:contentTypeScope="" ma:versionID="a329b99eae8cc49e94a65455b601cc60">
  <xsd:schema xmlns:xsd="http://www.w3.org/2001/XMLSchema" xmlns:xs="http://www.w3.org/2001/XMLSchema" xmlns:p="http://schemas.microsoft.com/office/2006/metadata/properties" xmlns:ns2="63bc0bd3-8259-49d3-8442-c7ee70704393" xmlns:ns3="7ab9f2df-2904-441c-80e3-0b861b581ed6" targetNamespace="http://schemas.microsoft.com/office/2006/metadata/properties" ma:root="true" ma:fieldsID="64166f7edb3f8d655ac60339d98b189c" ns2:_="" ns3:_="">
    <xsd:import namespace="63bc0bd3-8259-49d3-8442-c7ee70704393"/>
    <xsd:import namespace="7ab9f2df-2904-441c-80e3-0b861b581ed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c0bd3-8259-49d3-8442-c7ee707043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b9f2df-2904-441c-80e3-0b861b581ed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1a262f-c469-4ed3-bc8d-2678061b3ed9}" ma:internalName="TaxCatchAll" ma:showField="CatchAllData" ma:web="7ab9f2df-2904-441c-80e3-0b861b581ed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bc0bd3-8259-49d3-8442-c7ee70704393">
      <Terms xmlns="http://schemas.microsoft.com/office/infopath/2007/PartnerControls"/>
    </lcf76f155ced4ddcb4097134ff3c332f>
    <TaxCatchAll xmlns="7ab9f2df-2904-441c-80e3-0b861b581ed6" xsi:nil="true"/>
  </documentManagement>
</p:properties>
</file>

<file path=customXml/itemProps1.xml><?xml version="1.0" encoding="utf-8"?>
<ds:datastoreItem xmlns:ds="http://schemas.openxmlformats.org/officeDocument/2006/customXml" ds:itemID="{67055471-DD2E-470C-BA7F-5F605E5DAA9A}">
  <ds:schemaRefs>
    <ds:schemaRef ds:uri="http://schemas.microsoft.com/sharepoint/v3/contenttype/forms"/>
  </ds:schemaRefs>
</ds:datastoreItem>
</file>

<file path=customXml/itemProps2.xml><?xml version="1.0" encoding="utf-8"?>
<ds:datastoreItem xmlns:ds="http://schemas.openxmlformats.org/officeDocument/2006/customXml" ds:itemID="{7C2CDF37-7612-4F44-B89C-3A5906760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c0bd3-8259-49d3-8442-c7ee70704393"/>
    <ds:schemaRef ds:uri="7ab9f2df-2904-441c-80e3-0b861b581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CC63E-9293-404A-AD18-8BEBD011F067}">
  <ds:schemaRefs>
    <ds:schemaRef ds:uri="http://schemas.openxmlformats.org/package/2006/metadata/core-properties"/>
    <ds:schemaRef ds:uri="http://schemas.microsoft.com/office/2006/documentManagement/types"/>
    <ds:schemaRef ds:uri="7ab9f2df-2904-441c-80e3-0b861b581ed6"/>
    <ds:schemaRef ds:uri="http://purl.org/dc/terms/"/>
    <ds:schemaRef ds:uri="http://purl.org/dc/dcmitype/"/>
    <ds:schemaRef ds:uri="http://schemas.microsoft.com/office/2006/metadata/properties"/>
    <ds:schemaRef ds:uri="http://purl.org/dc/elements/1.1/"/>
    <ds:schemaRef ds:uri="http://schemas.microsoft.com/office/infopath/2007/PartnerControls"/>
    <ds:schemaRef ds:uri="63bc0bd3-8259-49d3-8442-c7ee707043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3329</TotalTime>
  <Words>8498</Words>
  <Application>Microsoft Office PowerPoint</Application>
  <PresentationFormat>Widescreen</PresentationFormat>
  <Paragraphs>978</Paragraphs>
  <Slides>67</Slides>
  <Notes>36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82" baseType="lpstr">
      <vt:lpstr>Abadi</vt:lpstr>
      <vt:lpstr>Arial</vt:lpstr>
      <vt:lpstr>Arial Black</vt:lpstr>
      <vt:lpstr>Arial Narrow</vt:lpstr>
      <vt:lpstr>Calibri</vt:lpstr>
      <vt:lpstr>Calibri </vt:lpstr>
      <vt:lpstr>Calibri Light</vt:lpstr>
      <vt:lpstr>Franklin Gothic Book</vt:lpstr>
      <vt:lpstr>Inter</vt:lpstr>
      <vt:lpstr>Segoe UI</vt:lpstr>
      <vt:lpstr>Symbol</vt:lpstr>
      <vt:lpstr>Wingdings</vt:lpstr>
      <vt:lpstr>1_VA Template</vt:lpstr>
      <vt:lpstr>11_Office Theme</vt:lpstr>
      <vt:lpstr>think-cell Slide</vt:lpstr>
      <vt:lpstr>PowerPoint Presentation</vt:lpstr>
      <vt:lpstr>Many thanks to the HSR Team! </vt:lpstr>
      <vt:lpstr>PowerPoint Presentation</vt:lpstr>
      <vt:lpstr>Office of Research and Development Reorganization</vt:lpstr>
      <vt:lpstr>ORD Reorganization</vt:lpstr>
      <vt:lpstr>PowerPoint Presentation</vt:lpstr>
      <vt:lpstr>PowerPoint Presentation</vt:lpstr>
      <vt:lpstr>Current ORD Organizational Chart</vt:lpstr>
      <vt:lpstr>Where we were: Research on areas of Veteran need was divided up by research discipline</vt:lpstr>
      <vt:lpstr>Where we are going: Research will be organized into portfolios focused on areas of Veteran need</vt:lpstr>
      <vt:lpstr>ORD Mission and Goals</vt:lpstr>
      <vt:lpstr> ORD is Funded through a Separate Congressional Appropriation</vt:lpstr>
      <vt:lpstr>PowerPoint Presentation</vt:lpstr>
      <vt:lpstr>HSR Centers of Innovation (COINs)</vt:lpstr>
      <vt:lpstr>HSR Centers of Innovation Across the U.S.</vt:lpstr>
      <vt:lpstr>Updated HSR Priorities</vt:lpstr>
      <vt:lpstr>Our Goal: Improve Veteran Outcomes Through  Cutting-edge Health Systems Research</vt:lpstr>
      <vt:lpstr>HSR Project Outcomes Informed by Quintuple Aim</vt:lpstr>
      <vt:lpstr>NAM Future of Health Services Research</vt:lpstr>
      <vt:lpstr>PowerPoint Presentation</vt:lpstr>
      <vt:lpstr>VA 2022-2028 Strategic Plan</vt:lpstr>
      <vt:lpstr>HSR Strategic Methodology Areas</vt:lpstr>
      <vt:lpstr>HSR Priorities Encompass Core Strategic Methodology</vt:lpstr>
      <vt:lpstr>HSR Strategic Methodology Areas Benefit Veterans, VA Care</vt:lpstr>
      <vt:lpstr>PowerPoint Presentation</vt:lpstr>
      <vt:lpstr>HSR Strategic Methodology Areas Enhance HSR Topics</vt:lpstr>
      <vt:lpstr>Veteran Quintuple Aim Goals &amp; HSR Strategic Methodology Encompass Current HSR Topics</vt:lpstr>
      <vt:lpstr>HSR Strategic Methodology Areas Foundational to Responding to Agency-wide Priorities (Source: Evidence Act Priority Survey Results)</vt:lpstr>
      <vt:lpstr>PowerPoint Presentation</vt:lpstr>
      <vt:lpstr>PowerPoint Presentation</vt:lpstr>
      <vt:lpstr>HSR Priorities Inform ORD’s Learning Health System Components</vt:lpstr>
      <vt:lpstr>PowerPoint Presentation</vt:lpstr>
      <vt:lpstr>HSR Foundational Framework: Making LHSs work for Veterans</vt:lpstr>
      <vt:lpstr>HSR Learning Health System Framework Informing  ORD Enterprise-Wide Initiatives (CSP Implementation Plan)</vt:lpstr>
      <vt:lpstr>HSR LHS Cycle Supported by QUERI Roadmap</vt:lpstr>
      <vt:lpstr>PowerPoint Presentation</vt:lpstr>
      <vt:lpstr>Examples of HSR Research Topics Aligned with LHS and VA Priorities</vt:lpstr>
      <vt:lpstr>Research That Does Not Fit in HSR</vt:lpstr>
      <vt:lpstr>HSR Strategic Methodology: Summary</vt:lpstr>
      <vt:lpstr>HSR Impacts</vt:lpstr>
      <vt:lpstr>Congratulations to our Recent HSR Awardees!</vt:lpstr>
      <vt:lpstr>PowerPoint Presentation</vt:lpstr>
      <vt:lpstr>PowerPoint Presentation</vt:lpstr>
      <vt:lpstr>PowerPoint Presentation</vt:lpstr>
      <vt:lpstr>Overall Assessment of HSR/QUERI Impacts (ACTION) Essential in reporting impacts to VA and ORD Budget Justifications, Congress</vt:lpstr>
      <vt:lpstr>PowerPoint Presentation</vt:lpstr>
      <vt:lpstr>PowerPoint Presentation</vt:lpstr>
      <vt:lpstr>PowerPoint Presentation</vt:lpstr>
      <vt:lpstr>Diffusion of Excellence and HSR/QUERI Partnership Impacts</vt:lpstr>
      <vt:lpstr>PowerPoint Presentation</vt:lpstr>
      <vt:lpstr>PowerPoint Presentation</vt:lpstr>
      <vt:lpstr>HSR Future Directions</vt:lpstr>
      <vt:lpstr>Looking Ahead</vt:lpstr>
      <vt:lpstr>HSR &amp; QUERI to Inform Next VA Strategic Plan</vt:lpstr>
      <vt:lpstr>Rapid Approach to Identifying VA Strategic Plan Priorities (Beck et al, QUERI Priority Setting process)</vt:lpstr>
      <vt:lpstr>Detailed Steps to Identify Candidate VA Strategic Priorities</vt:lpstr>
      <vt:lpstr>HSR LHS Cycle Supported by QUERI Roadmap</vt:lpstr>
      <vt:lpstr>PowerPoint Presentation</vt:lpstr>
      <vt:lpstr>How HSR and QUERI Align to Address VA Priorities</vt:lpstr>
      <vt:lpstr>Summary of HSR and QUERI Funding Pathways</vt:lpstr>
      <vt:lpstr>HSR Funds Implementation Research (Real-World Care)</vt:lpstr>
      <vt:lpstr>PowerPoint Presentation</vt:lpstr>
      <vt:lpstr>HSR Priorities and Future Directions: Bottom Line</vt:lpstr>
      <vt:lpstr>Questions Received from the Field</vt:lpstr>
      <vt:lpstr>Questions Received from the Field (cont.)</vt:lpstr>
      <vt:lpstr>HSR Priorities—Key Reference Documents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Directions in Health Systems Research</dc:title>
  <dc:subject>Current and Future Directions in Health Systems Research</dc:subject>
  <dc:creator>VA HSR</dc:creator>
  <cp:keywords>Current and Future Directions in Health Systems Research</cp:keywords>
  <cp:lastModifiedBy>Rivera, Portia T</cp:lastModifiedBy>
  <cp:revision>897</cp:revision>
  <dcterms:created xsi:type="dcterms:W3CDTF">2023-07-07T16:01:23Z</dcterms:created>
  <dcterms:modified xsi:type="dcterms:W3CDTF">2024-02-07T15:52:33Z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0x01010096FC1914B8706E44A0C127E317487467</vt:lpwstr>
  </property>
  <property fmtid="{D5CDD505-2E9C-101B-9397-08002B2CF9AE}" pid="3" name="MediaServiceImageTags">
    <vt:lpwstr/>
  </property>
</Properties>
</file>