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1" r:id="rId5"/>
    <p:sldMasterId id="2147483705" r:id="rId6"/>
    <p:sldMasterId id="2147483714" r:id="rId7"/>
  </p:sldMasterIdLst>
  <p:notesMasterIdLst>
    <p:notesMasterId r:id="rId26"/>
  </p:notesMasterIdLst>
  <p:sldIdLst>
    <p:sldId id="2147471693" r:id="rId8"/>
    <p:sldId id="2147478024" r:id="rId9"/>
    <p:sldId id="2147471700" r:id="rId10"/>
    <p:sldId id="2147471721" r:id="rId11"/>
    <p:sldId id="2147471713" r:id="rId12"/>
    <p:sldId id="2147478025" r:id="rId13"/>
    <p:sldId id="2147478036" r:id="rId14"/>
    <p:sldId id="2147471712" r:id="rId15"/>
    <p:sldId id="2147478040" r:id="rId16"/>
    <p:sldId id="2147478041" r:id="rId17"/>
    <p:sldId id="2147478042" r:id="rId18"/>
    <p:sldId id="2147478043" r:id="rId19"/>
    <p:sldId id="2147471728" r:id="rId20"/>
    <p:sldId id="2147471729" r:id="rId21"/>
    <p:sldId id="2147478033" r:id="rId22"/>
    <p:sldId id="2147478034" r:id="rId23"/>
    <p:sldId id="2147471719" r:id="rId24"/>
    <p:sldId id="214747803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D7696F7-5275-497C-B469-D9DC76A41F04}">
          <p14:sldIdLst>
            <p14:sldId id="2147471693"/>
            <p14:sldId id="2147478024"/>
            <p14:sldId id="2147471700"/>
            <p14:sldId id="2147471721"/>
            <p14:sldId id="2147471713"/>
            <p14:sldId id="2147478025"/>
            <p14:sldId id="2147478036"/>
            <p14:sldId id="2147471712"/>
            <p14:sldId id="2147478040"/>
            <p14:sldId id="2147478041"/>
            <p14:sldId id="2147478042"/>
            <p14:sldId id="2147478043"/>
            <p14:sldId id="2147471728"/>
            <p14:sldId id="2147471729"/>
            <p14:sldId id="2147478033"/>
            <p14:sldId id="2147478034"/>
            <p14:sldId id="2147471719"/>
            <p14:sldId id="214747803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2D570C-6D93-989C-1A80-D7DDD45B46A5}" name="Hungerford, Michelle B. (Aptive HTG)" initials="HMB(H" userId="S::Michelle.Hungerford1@va.gov::54b10f52-1298-4c0e-abc6-2f965cc1f27a" providerId="AD"/>
  <p188:author id="{566FE812-6566-6DAC-63F9-247C407B6D33}" name="Matt Sabo" initials="JS" userId="S::john.sabo@aptiveresources.com::3278eb30-fee5-456c-9e03-ec5e08d09490" providerId="AD"/>
  <p188:author id="{0618611D-FACE-80CE-EF7F-648D8A550B24}" name="Shiver, Keith J. (Aptive HTG) (he/him/his)" initials="SKJ(H(" userId="S::Keith.Shiver@va.gov::41b3bb3e-f2e1-4b16-ba70-f80bfbaa511d" providerId="AD"/>
  <p188:author id="{3DFB8961-420F-7B4B-0FAC-2CF0897D23BC}" name="Michelle Hungerford" initials="MH" userId="S::michelle.hungerford@aptiveresources.com::81419646-899d-4805-89c0-44feeb25b629" providerId="AD"/>
  <p188:author id="{77E6F871-88F5-1025-74D2-B3D8243F638F}" name="Sabo, John M. (Cerner)" initials="SJM(" userId="S::John.Sabo@va.gov::448e58bc-9b15-40a4-8991-b4ddd8bdb9f7" providerId="AD"/>
  <p188:author id="{43ACAA8B-A848-DA4A-E874-69A8D986F8EE}" name="Keith Shiver" initials="KS" userId="S::keith.shiver@aptiveresources.com::637b6474-edaa-4f14-a34e-707bd02eb8ad" providerId="AD"/>
  <p188:author id="{EE4F06C3-954F-E282-DEFD-51252E4D6E26}" name="Hungerford, Michelle B. (Aptive HTG)" initials="HMB(H" userId="S::michelle.hungerford1@va.gov::54b10f52-1298-4c0e-abc6-2f965cc1f27a" providerId="AD"/>
  <p188:author id="{4088B9D0-ABED-38B3-07C0-C0B5C2958D9D}" name="Marks, Maureen L." initials="MML" userId="S::Maureen.Marks@va.gov::701c1aa7-91e6-4fc0-a46a-089f4114d28c" providerId="AD"/>
  <p188:author id="{DC18C0E9-4379-319D-9ACC-05BF42298E65}" name="Hungerford, Michelle B. (Aptive HTG)" initials="HMB(H" userId="S::Michelle.Hungerford1@va.gov::16693ea2-0b15-4c66-8564-b65f7f0986d4" providerId="AD"/>
  <p188:author id="{EE417EF1-375F-6883-5980-11074709FB26}" name="Mobley, Dore M. (she/her/hers)" initials="M(" userId="S::dore.mobley@va.gov::ae434845-390b-489a-8945-6ce248ce6be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pstein, Paige [USA]" initials="EP[" lastIdx="6" clrIdx="0">
    <p:extLst>
      <p:ext uri="{19B8F6BF-5375-455C-9EA6-DF929625EA0E}">
        <p15:presenceInfo xmlns:p15="http://schemas.microsoft.com/office/powerpoint/2012/main" userId="S::598563@bah.com::d1ca6368-f5d1-46fe-88c3-9d73f5a1098f" providerId="AD"/>
      </p:ext>
    </p:extLst>
  </p:cmAuthor>
  <p:cmAuthor id="2" name="Eyerly, Sandy [USA]" initials="ES[" lastIdx="2" clrIdx="1">
    <p:extLst>
      <p:ext uri="{19B8F6BF-5375-455C-9EA6-DF929625EA0E}">
        <p15:presenceInfo xmlns:p15="http://schemas.microsoft.com/office/powerpoint/2012/main" userId="S::586283@bah.com::e71bc8ad-0f01-4499-be29-d707d757d479" providerId="AD"/>
      </p:ext>
    </p:extLst>
  </p:cmAuthor>
  <p:cmAuthor id="3" name="Stilley, Madeline O. (Aptive HTG)" initials="SMO(H" lastIdx="4" clrIdx="2">
    <p:extLst>
      <p:ext uri="{19B8F6BF-5375-455C-9EA6-DF929625EA0E}">
        <p15:presenceInfo xmlns:p15="http://schemas.microsoft.com/office/powerpoint/2012/main" userId="S::Madeline.Stilley@va.gov::544f22a1-df09-4ca2-93d1-34ab5fabca6f" providerId="AD"/>
      </p:ext>
    </p:extLst>
  </p:cmAuthor>
  <p:cmAuthor id="4" name="Ludwig, Jonathan E." initials="LJE" lastIdx="1" clrIdx="3">
    <p:extLst>
      <p:ext uri="{19B8F6BF-5375-455C-9EA6-DF929625EA0E}">
        <p15:presenceInfo xmlns:p15="http://schemas.microsoft.com/office/powerpoint/2012/main" userId="S::Jonathan.Ludwig@va.gov::e7cbeed1-f265-4755-912a-66e45b29f9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B0D8"/>
    <a:srgbClr val="1B6596"/>
    <a:srgbClr val="E7F0F9"/>
    <a:srgbClr val="DFEBE4"/>
    <a:srgbClr val="FFFFFF"/>
    <a:srgbClr val="BDD1DF"/>
    <a:srgbClr val="1A6394"/>
    <a:srgbClr val="C489FF"/>
    <a:srgbClr val="FF9966"/>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250" autoAdjust="0"/>
  </p:normalViewPr>
  <p:slideViewPr>
    <p:cSldViewPr snapToGrid="0">
      <p:cViewPr varScale="1">
        <p:scale>
          <a:sx n="76" d="100"/>
          <a:sy n="76" d="100"/>
        </p:scale>
        <p:origin x="1914" y="9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229AC8-7400-431E-90F8-86710BB005B4}" type="datetimeFigureOut">
              <a:rPr lang="en-US" smtClean="0"/>
              <a:t>6/3/2024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FFB767-D63F-4558-940F-81DF50CB5D92}" type="slidenum">
              <a:rPr lang="en-US" smtClean="0"/>
              <a:t>‹#›</a:t>
            </a:fld>
            <a:endParaRPr lang="en-US"/>
          </a:p>
        </p:txBody>
      </p:sp>
    </p:spTree>
    <p:extLst>
      <p:ext uri="{BB962C8B-B14F-4D97-AF65-F5344CB8AC3E}">
        <p14:creationId xmlns:p14="http://schemas.microsoft.com/office/powerpoint/2010/main" val="3643277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VHA72-802SupportTeam@va.gov"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vaww.insider.va.gov/all-that-jazz/"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ubmed.ncbi.nlm.nih.gov/30314581/"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gcc02.safelinks.protection.outlook.com/?url=https%3A%2F%2Fduke.ca1.qualtrics.com%2FCP%2FFile.php%3FF%3DF_3DAlE0kgHxXizAi&amp;data=05%7C01%7C%7Cd5f2f87ac5324755ecbe08dab1dfb0be%7Ce95f1b23abaf45ee821db7ab251ab3bf%7C0%7C0%7C638017871556985915%7CUnknown%7CTWFpbGZsb3d8eyJWIjoiMC4wLjAwMDAiLCJQIjoiV2luMzIiLCJBTiI6Ik1haWwiLCJXVCI6Mn0%3D%7C3000%7C%7C%7C&amp;sdata=TBlrTw8W94cEcVeZeWJu3lHVw%2FYP3x3TmGgvNp7b%2B7c%3D&amp;reserved=0"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cc02.safelinks.protection.outlook.com/?url=https%3A%2F%2Fyoutu.be%2FFwjDuqUsmdQ&amp;data=05%7C01%7C%7C7c2cc359750b4032fb1208da900b5eca%7Ce95f1b23abaf45ee821db7ab251ab3bf%7C0%7C0%7C637980684583248215%7CUnknown%7CTWFpbGZsb3d8eyJWIjoiMC4wLjAwMDAiLCJQIjoiV2luMzIiLCJBTiI6Ik1haWwiLCJXVCI6Mn0%3D%7C3000%7C%7C%7C&amp;sdata=Mos%2F9BWY1PeEBIGjE5%2BRkIihVqLnAv%2BoJH3I5Ow%2F2S4%3D&amp;reserved=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FB767-D63F-4558-940F-81DF50CB5D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1026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Points/Additional Details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prstClr val="black"/>
                </a:solidFill>
                <a:latin typeface="Calibri" panose="020F0502020204030204" pitchFamily="34" charset="0"/>
                <a:ea typeface="Times New Roman" panose="02020603050405020304" pitchFamily="18" charset="0"/>
              </a:rPr>
              <a:t>Address Inefficiencies transitioned to Address Clinical Team Inefficiencies (CTI)</a:t>
            </a:r>
            <a:endParaRPr lang="en-US" sz="1200" b="1" dirty="0">
              <a:solidFill>
                <a:schemeClr val="tx1"/>
              </a:solidFill>
              <a:latin typeface="Calibri" panose="020F0502020204030204" pitchFamily="34" charset="0"/>
              <a:ea typeface="Times New Roman" panose="02020603050405020304" pitchFamily="18" charset="0"/>
              <a:cs typeface="+mn-cs"/>
            </a:endParaRP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a:solidFill>
                  <a:prstClr val="black"/>
                </a:solidFill>
                <a:cs typeface="Arial"/>
              </a:rPr>
              <a:t>Order Entry for Community Providers Workgroup </a:t>
            </a:r>
            <a:r>
              <a:rPr lang="en-US" sz="1200" dirty="0">
                <a:solidFill>
                  <a:prstClr val="black"/>
                </a:solidFill>
                <a:cs typeface="Arial"/>
              </a:rPr>
              <a:t>- </a:t>
            </a:r>
            <a:r>
              <a:rPr lang="en-US" sz="1200" b="1" dirty="0">
                <a:solidFill>
                  <a:prstClr val="black"/>
                </a:solidFill>
                <a:cs typeface="Arial"/>
              </a:rPr>
              <a:t>stakeholders</a:t>
            </a:r>
            <a:r>
              <a:rPr lang="en-US" sz="1200" dirty="0">
                <a:solidFill>
                  <a:prstClr val="black"/>
                </a:solidFill>
                <a:cs typeface="Arial"/>
              </a:rPr>
              <a:t> from Pharmacy Benefits Management, Integrated Veteran Care (IVC), Office of Nursing Services, and Patient Care Services.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a:solidFill>
                  <a:prstClr val="black"/>
                </a:solidFill>
                <a:cs typeface="Arial"/>
              </a:rPr>
              <a:t>Met with IVC to recommend </a:t>
            </a:r>
            <a:r>
              <a:rPr lang="en-US" sz="1200" dirty="0">
                <a:solidFill>
                  <a:prstClr val="black"/>
                </a:solidFill>
                <a:cs typeface="Arial"/>
              </a:rPr>
              <a:t>reducing the required minimum mental health scheduling efforts from four to three attempts for Veterans who are not high-risk (not flagged) after clinic cancellations or no-shows.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prstClr val="black"/>
                </a:solidFill>
                <a:cs typeface="Arial"/>
              </a:rPr>
              <a:t>Met with the Veterans Transportation Program Member Services </a:t>
            </a:r>
            <a:r>
              <a:rPr lang="en-US" b="1" dirty="0">
                <a:solidFill>
                  <a:prstClr val="black"/>
                </a:solidFill>
                <a:cs typeface="Arial"/>
              </a:rPr>
              <a:t>to discuss the Beneficiary Travel Consult proposal with option for 3-year duration.</a:t>
            </a:r>
          </a:p>
          <a:p>
            <a:pPr marL="45720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a:cs typeface="Arial"/>
              </a:rPr>
              <a:t>Most recent Quick Wins</a:t>
            </a:r>
            <a:endParaRPr kumimoji="0" lang="en-US" sz="1200" b="1" i="0" u="none" strike="noStrike" kern="1200" cap="none" spc="0" normalizeH="0" baseline="0" noProof="0" dirty="0">
              <a:ln>
                <a:noFill/>
              </a:ln>
              <a:solidFill>
                <a:srgbClr val="000000"/>
              </a:solidFill>
              <a:effectLst/>
              <a:uLnTx/>
              <a:uFillTx/>
              <a:latin typeface="Arial"/>
              <a:cs typeface="Arial"/>
            </a:endParaRP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800" dirty="0">
                <a:solidFill>
                  <a:srgbClr val="000000"/>
                </a:solidFill>
                <a:latin typeface="Arial"/>
                <a:cs typeface="Arial"/>
              </a:rPr>
              <a:t>The </a:t>
            </a:r>
            <a:r>
              <a:rPr lang="en-US" sz="1800" b="1" dirty="0">
                <a:solidFill>
                  <a:srgbClr val="000000"/>
                </a:solidFill>
                <a:latin typeface="Arial"/>
                <a:cs typeface="Arial"/>
              </a:rPr>
              <a:t>new Prescription Renewal policy </a:t>
            </a:r>
            <a:r>
              <a:rPr lang="en-US" sz="1800" dirty="0">
                <a:solidFill>
                  <a:srgbClr val="000000"/>
                </a:solidFill>
                <a:latin typeface="Arial"/>
                <a:cs typeface="Arial"/>
              </a:rPr>
              <a:t>is in its </a:t>
            </a:r>
            <a:r>
              <a:rPr lang="en-US" sz="1800" b="1" dirty="0">
                <a:solidFill>
                  <a:srgbClr val="000000"/>
                </a:solidFill>
                <a:latin typeface="Arial"/>
                <a:cs typeface="Arial"/>
              </a:rPr>
              <a:t>final stages </a:t>
            </a:r>
            <a:r>
              <a:rPr lang="en-US" sz="1800" dirty="0">
                <a:solidFill>
                  <a:srgbClr val="000000"/>
                </a:solidFill>
                <a:latin typeface="Arial"/>
                <a:cs typeface="Arial"/>
              </a:rPr>
              <a:t>and awaiting final approval from Patient Care Services Leadership. The updated policy</a:t>
            </a:r>
            <a:r>
              <a:rPr lang="en-US" sz="1800" b="1" dirty="0">
                <a:solidFill>
                  <a:srgbClr val="000000"/>
                </a:solidFill>
                <a:latin typeface="Arial"/>
                <a:cs typeface="Arial"/>
              </a:rPr>
              <a:t> </a:t>
            </a:r>
            <a:r>
              <a:rPr lang="en-US" sz="1800" dirty="0">
                <a:solidFill>
                  <a:srgbClr val="000000"/>
                </a:solidFill>
                <a:latin typeface="Arial"/>
                <a:cs typeface="Arial"/>
              </a:rPr>
              <a:t>empowers Clinical Pharmacists to renew prescriptions, work at the top of their licensure, and reduce renewal burdens for providers. </a:t>
            </a:r>
            <a:endParaRPr lang="en-US" sz="1800" dirty="0">
              <a:effectLst/>
              <a:latin typeface="Segoe UI" panose="020B0502040204020203" pitchFamily="34" charset="0"/>
            </a:endParaRP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800" dirty="0">
                <a:effectLst/>
                <a:latin typeface="Segoe UI" panose="020B0502040204020203" pitchFamily="34" charset="0"/>
              </a:rPr>
              <a:t>PAVE Foot Screen Reminder is </a:t>
            </a:r>
            <a:r>
              <a:rPr lang="en-US" sz="1800" b="1" dirty="0">
                <a:effectLst/>
                <a:latin typeface="Segoe UI" panose="020B0502040204020203" pitchFamily="34" charset="0"/>
              </a:rPr>
              <a:t>currently completed and being implemented</a:t>
            </a:r>
            <a:r>
              <a:rPr lang="en-US" sz="1800" dirty="0">
                <a:effectLst/>
                <a:latin typeface="Segoe UI" panose="020B0502040204020203" pitchFamily="34" charset="0"/>
              </a:rPr>
              <a:t>.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800" dirty="0">
                <a:effectLst/>
                <a:latin typeface="Segoe UI" panose="020B0502040204020203" pitchFamily="34" charset="0"/>
              </a:rPr>
              <a:t>The New Homelessness Recommendation is an </a:t>
            </a:r>
            <a:r>
              <a:rPr lang="en-US" sz="1800" b="1" dirty="0">
                <a:effectLst/>
                <a:latin typeface="Segoe UI" panose="020B0502040204020203" pitchFamily="34" charset="0"/>
              </a:rPr>
              <a:t>ongoing effort with potential changes </a:t>
            </a:r>
            <a:r>
              <a:rPr lang="en-US" sz="1800" dirty="0">
                <a:effectLst/>
                <a:latin typeface="Segoe UI" panose="020B0502040204020203" pitchFamily="34" charset="0"/>
              </a:rPr>
              <a:t>from the Office of Primary Care, Office of Care Management, and Social Work.</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800" dirty="0">
              <a:solidFill>
                <a:prstClr val="black"/>
              </a:solidFill>
              <a:effectLst/>
              <a:latin typeface="Segoe UI" panose="020B0502040204020203" pitchFamily="34" charset="0"/>
              <a:cs typeface="Arial"/>
            </a:endParaRPr>
          </a:p>
          <a:p>
            <a:pPr marL="171450" indent="-171450">
              <a:buFont typeface="Arial" panose="020B0604020202020204" pitchFamily="34" charset="0"/>
              <a:buChar char="•"/>
            </a:pPr>
            <a:r>
              <a:rPr lang="en-US" b="1" dirty="0"/>
              <a:t>HR Policies and Flexibilities 72/80: </a:t>
            </a:r>
          </a:p>
          <a:p>
            <a:pPr marL="628650" lvl="1" indent="-171450">
              <a:buFont typeface="Arial" panose="020B0604020202020204" pitchFamily="34" charset="0"/>
              <a:buChar char="•"/>
            </a:pPr>
            <a:r>
              <a:rPr lang="en-US" dirty="0"/>
              <a:t>GB </a:t>
            </a:r>
            <a:r>
              <a:rPr lang="en-US" b="1" dirty="0"/>
              <a:t>voted in favor of option 2</a:t>
            </a:r>
            <a:r>
              <a:rPr lang="en-US" dirty="0"/>
              <a:t> in the EDM, which is </a:t>
            </a:r>
            <a:r>
              <a:rPr lang="en-US" b="1" dirty="0"/>
              <a:t>a recommendation memo to implement the 72/80 without a requirement to implement</a:t>
            </a:r>
            <a:r>
              <a:rPr lang="en-US" dirty="0"/>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rPr>
              <a:t>Pulling data for 72/80 on a monthly cadence.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Calibri"/>
              </a:rPr>
              <a:t>The increase</a:t>
            </a:r>
            <a:r>
              <a:rPr lang="en-US" sz="1200" dirty="0">
                <a:effectLst/>
                <a:latin typeface="Calibri" panose="020F0502020204030204" pitchFamily="34" charset="0"/>
                <a:ea typeface="Calibri" panose="020F0502020204030204" pitchFamily="34" charset="0"/>
              </a:rPr>
              <a:t> that we’ve seen in for March 2024 for 72/80 was </a:t>
            </a:r>
            <a:r>
              <a:rPr lang="en-US" sz="1200" b="1" dirty="0">
                <a:effectLst/>
                <a:latin typeface="Calibri" panose="020F0502020204030204" pitchFamily="34" charset="0"/>
                <a:ea typeface="Calibri" panose="020F0502020204030204" pitchFamily="34" charset="0"/>
              </a:rPr>
              <a:t>+283</a:t>
            </a:r>
            <a:r>
              <a:rPr lang="en-US" sz="1200" dirty="0">
                <a:effectLst/>
                <a:latin typeface="Calibri" panose="020F0502020204030204" pitchFamily="34" charset="0"/>
                <a:ea typeface="Calibri" panose="020F0502020204030204" pitchFamily="34" charset="0"/>
              </a:rPr>
              <a:t>! Much smaller than February’s growth (+775), but probably more typical for a month, and we now have a 145% increase since Feb. 2023.</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628650" lvl="1" indent="-171450">
              <a:buFont typeface="Arial" panose="020B0604020202020204" pitchFamily="34" charset="0"/>
              <a:buChar char="•"/>
            </a:pPr>
            <a:r>
              <a:rPr lang="en-US" sz="1800" b="1" dirty="0">
                <a:effectLst/>
                <a:latin typeface="Calibri" panose="020F0502020204030204" pitchFamily="34" charset="0"/>
                <a:ea typeface="Calibri" panose="020F0502020204030204" pitchFamily="34" charset="0"/>
              </a:rPr>
              <a:t>Email group (</a:t>
            </a:r>
            <a:r>
              <a:rPr kumimoji="0" lang="en-US" sz="2800" b="0" i="0" u="none" strike="noStrike" kern="0" cap="none" spc="0" normalizeH="0" baseline="0" noProof="0" dirty="0">
                <a:ln>
                  <a:noFill/>
                </a:ln>
                <a:solidFill>
                  <a:srgbClr val="000000"/>
                </a:solidFill>
                <a:effectLst/>
                <a:uLnTx/>
                <a:uFillTx/>
                <a:latin typeface="Calibri" panose="020F0502020204030204"/>
                <a:ea typeface="+mn-ea"/>
                <a:cs typeface="Arial" panose="020B0604020202020204" pitchFamily="34" charset="0"/>
              </a:rPr>
              <a:t>(</a:t>
            </a:r>
            <a:r>
              <a:rPr kumimoji="0" lang="en-US" sz="2800" b="0" i="0" u="none" strike="noStrike" kern="0" cap="none" spc="0" normalizeH="0" baseline="0" noProof="0" dirty="0">
                <a:ln>
                  <a:noFill/>
                </a:ln>
                <a:solidFill>
                  <a:srgbClr val="0070C0"/>
                </a:solidFill>
                <a:effectLst/>
                <a:uLnTx/>
                <a:uFillTx/>
                <a:latin typeface="Calibri" panose="020F0502020204030204"/>
                <a:ea typeface="+mn-ea"/>
                <a:cs typeface="Arial" panose="020B0604020202020204" pitchFamily="34" charset="0"/>
                <a:hlinkClick r:id="rId3">
                  <a:extLst>
                    <a:ext uri="{A12FA001-AC4F-418D-AE19-62706E023703}">
                      <ahyp:hlinkClr xmlns:ahyp="http://schemas.microsoft.com/office/drawing/2018/hyperlinkcolor" val="tx"/>
                    </a:ext>
                  </a:extLst>
                </a:hlinkClick>
              </a:rPr>
              <a:t>VHA72-802SupportTeam@va.gov</a:t>
            </a:r>
            <a:r>
              <a:rPr kumimoji="0" lang="en-US" sz="2800" b="0" i="0" u="none" strike="noStrike" kern="0" cap="none" spc="0" normalizeH="0" baseline="0" noProof="0" dirty="0">
                <a:ln>
                  <a:noFill/>
                </a:ln>
                <a:solidFill>
                  <a:srgbClr val="000000"/>
                </a:solidFill>
                <a:effectLst/>
                <a:uLnTx/>
                <a:uFillTx/>
                <a:latin typeface="Calibri" panose="020F0502020204030204"/>
                <a:ea typeface="+mn-ea"/>
                <a:cs typeface="Arial" panose="020B0604020202020204" pitchFamily="34" charset="0"/>
              </a:rPr>
              <a:t>) </a:t>
            </a:r>
            <a:r>
              <a:rPr lang="en-US" sz="1800" b="1" dirty="0">
                <a:effectLst/>
                <a:latin typeface="Calibri" panose="020F0502020204030204" pitchFamily="34" charset="0"/>
                <a:ea typeface="Calibri" panose="020F0502020204030204" pitchFamily="34" charset="0"/>
              </a:rPr>
              <a:t>is </a:t>
            </a: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staffed</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 by those who have successfully implemented 72/80 at their facilities and they are available to answer technical questions.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a:solidFill>
                <a:prstClr val="black"/>
              </a:solidFill>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FB767-D63F-4558-940F-81DF50CB5D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4043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Points/Additional Details</a:t>
            </a:r>
          </a:p>
          <a:p>
            <a:pPr marL="171450" indent="-171450">
              <a:buFont typeface="Arial" panose="020B0604020202020204" pitchFamily="34" charset="0"/>
              <a:buChar char="•"/>
            </a:pPr>
            <a:r>
              <a:rPr lang="en-US" b="1" dirty="0"/>
              <a:t>Strengthen Mental Health Support</a:t>
            </a:r>
          </a:p>
          <a:p>
            <a:pPr marL="628650" lvl="1" indent="-171450" rtl="0">
              <a:buFont typeface="Arial" panose="020B0604020202020204" pitchFamily="34" charset="0"/>
              <a:buChar cha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MH tool kit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was developed </a:t>
            </a:r>
            <a:r>
              <a:rPr lang="en-US" dirty="0">
                <a:effectLst/>
                <a:latin typeface="-apple-system"/>
              </a:rPr>
              <a:t>to help employees stay or become mentally healthy. It's a way to encourage employees to engage in their own Whole Health. </a:t>
            </a:r>
          </a:p>
          <a:p>
            <a:pPr marL="1085850" lvl="2" indent="-171450" rtl="0">
              <a:buFont typeface="Arial" panose="020B0604020202020204" pitchFamily="34" charset="0"/>
              <a:buChar char="•"/>
            </a:pPr>
            <a:r>
              <a:rPr lang="en-US" dirty="0">
                <a:effectLst/>
                <a:latin typeface="-apple-system"/>
              </a:rPr>
              <a:t>It has resources for EAP and local contacts as well.</a:t>
            </a:r>
          </a:p>
          <a:p>
            <a:pPr marL="1085850" lvl="2" indent="-171450" rtl="0">
              <a:buFont typeface="Arial" panose="020B0604020202020204" pitchFamily="34" charset="0"/>
              <a:buChar char="•"/>
            </a:pPr>
            <a:r>
              <a:rPr lang="en-US" dirty="0">
                <a:effectLst/>
                <a:latin typeface="-apple-system"/>
              </a:rPr>
              <a:t>Also has information on how to help colleagues in mental distress</a:t>
            </a:r>
          </a:p>
          <a:p>
            <a:pPr marL="1085850" lvl="2" indent="-171450" rtl="0">
              <a:buFont typeface="Arial" panose="020B0604020202020204" pitchFamily="34" charset="0"/>
              <a:buChar cha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It is available on the VHA SharePoint page and </a:t>
            </a:r>
            <a:r>
              <a:rPr kumimoji="0" lang="en-US" b="0" i="1" u="none" strike="noStrike" kern="1200" cap="none" spc="0" normalizeH="0" baseline="0" noProof="0" dirty="0">
                <a:ln>
                  <a:noFill/>
                </a:ln>
                <a:solidFill>
                  <a:prstClr val="black"/>
                </a:solidFill>
                <a:effectLst/>
                <a:uLnTx/>
                <a:uFillTx/>
                <a:latin typeface="Calibri" panose="020F0502020204030204"/>
                <a:ea typeface="+mn-ea"/>
                <a:cs typeface="+mn-cs"/>
              </a:rPr>
              <a:t>VA Insider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REBOOT page.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7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rPr>
              <a:t>Employee Assistance Program (EAP) Modernization</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rPr>
              <a:t>Completed initial deliverables (Survey Field, Trainings Needs Assessment, Contact List Update, COP/CPC Calls, Future State Planning)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The COP and clinical calls are going well. We’ve received feedback saying they’re engaged and empowered.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rPr>
              <a:t>Identified issues with leave usage and EAP – created communication to clarify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rPr>
              <a:t>Met with VACO to discuss clarification of 5019</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rPr>
              <a:t>Developed question bank for EAP evaluation – undergoing national union approval to decrease duplicating work at each facility </a:t>
            </a:r>
          </a:p>
          <a:p>
            <a:pPr marL="457200" lvl="1" indent="0">
              <a:buFont typeface="Arial" panose="020B0604020202020204" pitchFamily="34" charset="0"/>
              <a:buNone/>
            </a:pPr>
            <a:endParaRPr lang="en-US" b="1" dirty="0"/>
          </a:p>
          <a:p>
            <a:pPr marL="171450" indent="-171450">
              <a:buFont typeface="Arial" panose="020B0604020202020204" pitchFamily="34" charset="0"/>
              <a:buChar char="•"/>
            </a:pPr>
            <a:r>
              <a:rPr lang="en-US" b="1" dirty="0"/>
              <a:t>Strengthen Culture of Servant Leadership</a:t>
            </a:r>
          </a:p>
          <a:p>
            <a:pPr marL="628650" lvl="1" indent="-171450">
              <a:buFont typeface="Arial" panose="020B0604020202020204" pitchFamily="34" charset="0"/>
              <a:buChar cha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a:rPr>
              <a:t>NCOD developed content for a variety of </a:t>
            </a: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Arial"/>
              </a:rPr>
              <a:t>Servant Leadership workshops</a:t>
            </a: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a:rPr>
              <a:t> of </a:t>
            </a: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Arial"/>
              </a:rPr>
              <a:t>varying duration, depth, and complexity </a:t>
            </a: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a:rPr>
              <a:t>ranging from a </a:t>
            </a:r>
            <a:r>
              <a:rPr kumimoji="0" lang="en-US" sz="1800" b="1" i="0" u="none" strike="noStrike" kern="0" cap="none" spc="0" normalizeH="0" baseline="0" noProof="0" dirty="0">
                <a:ln>
                  <a:noFill/>
                </a:ln>
                <a:solidFill>
                  <a:prstClr val="black"/>
                </a:solidFill>
                <a:effectLst/>
                <a:uLnTx/>
                <a:uFillTx/>
                <a:latin typeface="Calibri" panose="020F0502020204030204"/>
                <a:ea typeface="+mn-ea"/>
                <a:cs typeface="Arial"/>
              </a:rPr>
              <a:t>5 min overview to a 25-day intensive workshop</a:t>
            </a: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a:rPr>
              <a:t>. </a:t>
            </a:r>
          </a:p>
          <a:p>
            <a:pPr marL="1085850" lvl="2" indent="-171450">
              <a:buFont typeface="Arial" panose="020B0604020202020204" pitchFamily="34" charset="0"/>
              <a:buChar char="•"/>
            </a:pPr>
            <a:r>
              <a:rPr lang="en-US" kern="0" dirty="0">
                <a:solidFill>
                  <a:prstClr val="black"/>
                </a:solidFill>
                <a:latin typeface="Calibri" panose="020F0502020204030204"/>
                <a:cs typeface="Arial"/>
              </a:rPr>
              <a:t>All content is currently being offered to VA/VHA sites by request (F2F and Virtual) </a:t>
            </a:r>
          </a:p>
          <a:p>
            <a:pPr marL="1085850" lvl="2" indent="-171450">
              <a:buFont typeface="Arial" panose="020B0604020202020204" pitchFamily="34" charset="0"/>
              <a:buChar char="•"/>
            </a:pPr>
            <a:r>
              <a:rPr kumimoji="0" lang="en-US" b="0" i="0" u="none" strike="noStrike" kern="0" cap="none" spc="0" normalizeH="0" baseline="0" noProof="0" dirty="0">
                <a:ln>
                  <a:noFill/>
                </a:ln>
                <a:solidFill>
                  <a:prstClr val="black"/>
                </a:solidFill>
                <a:effectLst/>
                <a:uLnTx/>
                <a:uFillTx/>
                <a:latin typeface="Calibri" panose="020F0502020204030204"/>
                <a:ea typeface="+mn-ea"/>
                <a:cs typeface="Arial"/>
              </a:rPr>
              <a:t>NCOD content is available to those practicing OD within VHA to improve visibility and scalability</a:t>
            </a:r>
          </a:p>
          <a:p>
            <a:pPr marL="628650" lvl="1" indent="-171450">
              <a:buFont typeface="Arial" panose="020B0604020202020204" pitchFamily="34" charset="0"/>
              <a:buChar char="•"/>
            </a:pPr>
            <a:r>
              <a:rPr kumimoji="0" lang="en-US" b="1" i="0" u="none" strike="noStrike" kern="0" cap="none" spc="0" normalizeH="0" baseline="0" noProof="0" dirty="0">
                <a:ln>
                  <a:noFill/>
                </a:ln>
                <a:solidFill>
                  <a:prstClr val="black"/>
                </a:solidFill>
                <a:effectLst/>
                <a:uLnTx/>
                <a:uFillTx/>
                <a:latin typeface="Calibri" panose="020F0502020204030204"/>
                <a:ea typeface="+mn-ea"/>
                <a:cs typeface="Arial"/>
              </a:rPr>
              <a:t>Organizational Assessment Committee (OAC)</a:t>
            </a:r>
            <a:r>
              <a:rPr kumimoji="0" lang="en-US" b="0" i="0" u="none" strike="noStrike" kern="0" cap="none" spc="0" normalizeH="0" baseline="0" noProof="0" dirty="0">
                <a:ln>
                  <a:noFill/>
                </a:ln>
                <a:solidFill>
                  <a:prstClr val="black"/>
                </a:solidFill>
                <a:effectLst/>
                <a:uLnTx/>
                <a:uFillTx/>
                <a:latin typeface="Calibri" panose="020F0502020204030204"/>
                <a:ea typeface="+mn-ea"/>
                <a:cs typeface="Arial"/>
              </a:rPr>
              <a:t> new, behaviorally-oriented items for SL Index on AES: </a:t>
            </a:r>
          </a:p>
          <a:p>
            <a:pPr marL="1085850" lvl="2" indent="-171450">
              <a:buFont typeface="Arial" panose="020B0604020202020204" pitchFamily="34" charset="0"/>
              <a:buChar char="•"/>
            </a:pPr>
            <a:r>
              <a:rPr kumimoji="0" lang="en-US" b="0" i="0" u="none" strike="noStrike" kern="0" cap="none" spc="0" normalizeH="0" baseline="0" noProof="0" dirty="0">
                <a:ln>
                  <a:noFill/>
                </a:ln>
                <a:solidFill>
                  <a:prstClr val="black"/>
                </a:solidFill>
                <a:effectLst/>
                <a:uLnTx/>
                <a:uFillTx/>
                <a:latin typeface="Calibri" panose="020F0502020204030204"/>
                <a:ea typeface="+mn-ea"/>
                <a:cs typeface="Arial"/>
              </a:rPr>
              <a:t>NCOD content has been</a:t>
            </a:r>
            <a:r>
              <a:rPr lang="en-US" kern="0" dirty="0">
                <a:solidFill>
                  <a:prstClr val="black"/>
                </a:solidFill>
                <a:latin typeface="Calibri" panose="020F0502020204030204"/>
                <a:cs typeface="Arial"/>
              </a:rPr>
              <a:t> </a:t>
            </a:r>
            <a:r>
              <a:rPr lang="en-US" b="1" kern="0" dirty="0">
                <a:solidFill>
                  <a:prstClr val="black"/>
                </a:solidFill>
                <a:latin typeface="Calibri" panose="020F0502020204030204"/>
                <a:cs typeface="Arial"/>
              </a:rPr>
              <a:t>revised to align with new SL Index items </a:t>
            </a:r>
            <a:r>
              <a:rPr lang="en-US" kern="0" dirty="0">
                <a:solidFill>
                  <a:prstClr val="black"/>
                </a:solidFill>
                <a:latin typeface="Calibri" panose="020F0502020204030204"/>
                <a:cs typeface="Arial"/>
              </a:rPr>
              <a:t>and additional content to aid leaders in giving/receiving feedback is currently in development</a:t>
            </a:r>
          </a:p>
          <a:p>
            <a:pPr marL="1085850" lvl="2" indent="-171450">
              <a:buFont typeface="Arial" panose="020B0604020202020204" pitchFamily="34" charset="0"/>
              <a:buChar char="•"/>
            </a:pPr>
            <a:r>
              <a:rPr lang="en-US" sz="1400" b="1" dirty="0"/>
              <a:t>Revised SL Index Items</a:t>
            </a:r>
          </a:p>
          <a:p>
            <a:pPr marL="1657350" marR="0" lvl="3"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Supervisor Address Concerns</a:t>
            </a: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It is worthwhile in my workgroup to speak up because something will be done to address our concerns.</a:t>
            </a:r>
            <a:endPar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657350" marR="0" lvl="3"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Giving Feedback</a:t>
            </a: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My supervisor delivers feedback in a way that helps others grow</a:t>
            </a:r>
            <a:endPar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657350" marR="0" lvl="3"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Humility</a:t>
            </a: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My supervisor admits when they are wrong </a:t>
            </a:r>
            <a:endPar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657350" marR="0" lvl="3"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Fairness</a:t>
            </a: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My supervisory treats everyone fairly, regardless of their level in the organization</a:t>
            </a:r>
            <a:endPar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657350" marR="0" lvl="3"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Receiving Feedback</a:t>
            </a: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My supervisor is receptive to feedback regarding their own personal biases</a:t>
            </a:r>
            <a:endPar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657350" marR="0" lvl="3"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Praise and Recognition</a:t>
            </a: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 My supervisor expresses deserved recognition and praise to employees</a:t>
            </a:r>
            <a:endPar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effectLst/>
                <a:latin typeface="Calibri" panose="020F0502020204030204" pitchFamily="34" charset="0"/>
                <a:ea typeface="Century Gothic" panose="020B0502020202020204" pitchFamily="34" charset="0"/>
              </a:rPr>
              <a:t>Revised SL Definition:</a:t>
            </a:r>
            <a:r>
              <a:rPr lang="en-US" sz="1400" dirty="0">
                <a:effectLst/>
                <a:latin typeface="Calibri" panose="020F0502020204030204" pitchFamily="34" charset="0"/>
                <a:ea typeface="Century Gothic" panose="020B0502020202020204" pitchFamily="34" charset="0"/>
              </a:rPr>
              <a:t> </a:t>
            </a:r>
            <a:r>
              <a:rPr kumimoji="0" lang="en-US" sz="2400" b="0" i="1" u="none" strike="noStrike" kern="1200" cap="none" spc="0" normalizeH="0" baseline="0" noProof="0" dirty="0">
                <a:ln>
                  <a:noFill/>
                </a:ln>
                <a:solidFill>
                  <a:prstClr val="black"/>
                </a:solidFill>
                <a:effectLst/>
                <a:uLnTx/>
                <a:uFillTx/>
                <a:latin typeface="Times New Roman"/>
                <a:ea typeface="Times New Roman" panose="02020603050405020304" pitchFamily="18" charset="0"/>
                <a:cs typeface="Times New Roman"/>
              </a:rPr>
              <a:t>Servant Leadership is a values-based leadership model that promotes the use of self-reflection, personal growth, empathy for and investment in others, and effective communication strategies to develop people and build a highly reliable organization that meets the need of customers and staff.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effectLst/>
                <a:ea typeface="Century Gothic" panose="020B0502020202020204" pitchFamily="34" charset="0"/>
              </a:rPr>
              <a:t>ILEAD Supervisor Development Coordinator pilot (launched Sep. 2023)</a:t>
            </a:r>
            <a:r>
              <a:rPr lang="en-US" sz="1200" dirty="0">
                <a:effectLst/>
                <a:ea typeface="Century Gothic" panose="020B0502020202020204" pitchFamily="34" charset="0"/>
              </a:rPr>
              <a:t>.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a typeface="Century Gothic" panose="020B0502020202020204" pitchFamily="34" charset="0"/>
              </a:rPr>
              <a:t>The p</a:t>
            </a:r>
            <a:r>
              <a:rPr lang="en-US" sz="1200" dirty="0">
                <a:effectLst/>
                <a:ea typeface="Century Gothic" panose="020B0502020202020204" pitchFamily="34" charset="0"/>
              </a:rPr>
              <a:t>ilot includes a </a:t>
            </a:r>
            <a:r>
              <a:rPr lang="en-US" sz="1200" b="1" dirty="0">
                <a:effectLst/>
                <a:ea typeface="Century Gothic" panose="020B0502020202020204" pitchFamily="34" charset="0"/>
              </a:rPr>
              <a:t>Servant Leadership Academy </a:t>
            </a:r>
            <a:r>
              <a:rPr lang="en-US" sz="1200" dirty="0">
                <a:effectLst/>
                <a:ea typeface="Century Gothic" panose="020B0502020202020204" pitchFamily="34" charset="0"/>
              </a:rPr>
              <a:t>for </a:t>
            </a:r>
            <a:r>
              <a:rPr lang="en-US" sz="1200" b="1" dirty="0">
                <a:effectLst/>
                <a:ea typeface="Century Gothic" panose="020B0502020202020204" pitchFamily="34" charset="0"/>
              </a:rPr>
              <a:t>3000 VHA supervisors through FY24 </a:t>
            </a:r>
            <a:r>
              <a:rPr lang="en-US" sz="1200" dirty="0">
                <a:effectLst/>
                <a:ea typeface="Century Gothic" panose="020B0502020202020204" pitchFamily="34" charset="0"/>
              </a:rPr>
              <a:t>(500 at VHACO and 2500 at 10 pilot VAMCs).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ea typeface="Century Gothic" panose="020B0502020202020204" pitchFamily="34" charset="0"/>
              </a:rPr>
              <a:t>Servant Leadership content is scheduled to be delivered by NCOD during Q4 and </a:t>
            </a:r>
            <a:r>
              <a:rPr lang="en-US" sz="1200" b="1" dirty="0">
                <a:effectLst/>
                <a:ea typeface="Century Gothic" panose="020B0502020202020204" pitchFamily="34" charset="0"/>
              </a:rPr>
              <a:t>feedback from this pilot will help to inform future NCOD/ILEAD offerings</a:t>
            </a:r>
            <a:endParaRPr lang="en-US" b="1" dirty="0">
              <a:effectLst/>
              <a:latin typeface="Calibri" panose="020F0502020204030204" pitchFamily="34" charset="0"/>
              <a:ea typeface="Century Gothic" panose="020B0502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ea typeface="Times New Roman" panose="02020603050405020304" pitchFamily="18" charset="0"/>
                <a:cs typeface="+mn-cs"/>
              </a:rPr>
              <a:t>NCOD Offerings: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NCOD VA Leadership Canvas SharePoint is active (since 2021) and includes self-guided resources (e.g., leadership job aides, videos, best practices, podcasts) available to all VA leaders.</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Leadership canvas is regularly updated (at least quarterly) based on user feedback on tools/resources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ea typeface="Times New Roman" panose="02020603050405020304" pitchFamily="18" charset="0"/>
                <a:cs typeface="+mn-cs"/>
              </a:rPr>
              <a:t>Leadership Call series </a:t>
            </a:r>
            <a:r>
              <a:rPr kumimoji="0" lang="en-US" sz="1200" b="0" i="0" u="none" strike="noStrike" kern="1200" cap="none" spc="0" normalizeH="0" baseline="0" noProof="0" dirty="0">
                <a:ln>
                  <a:noFill/>
                </a:ln>
                <a:solidFill>
                  <a:prstClr val="black"/>
                </a:solidFill>
                <a:effectLst/>
                <a:uLnTx/>
                <a:uFillTx/>
                <a:ea typeface="Times New Roman" panose="02020603050405020304" pitchFamily="18" charset="0"/>
                <a:cs typeface="+mn-cs"/>
              </a:rPr>
              <a:t>- </a:t>
            </a:r>
            <a:r>
              <a:rPr kumimoji="0" lang="en-US" b="0" i="0" u="none" strike="noStrike" kern="1200" cap="none" spc="0" normalizeH="0" baseline="0" noProof="0" dirty="0">
                <a:ln>
                  <a:noFill/>
                </a:ln>
                <a:solidFill>
                  <a:prstClr val="black"/>
                </a:solidFill>
                <a:effectLst/>
                <a:uLnTx/>
                <a:uFillTx/>
                <a:ea typeface="Times New Roman" panose="02020603050405020304" pitchFamily="18" charset="0"/>
                <a:cs typeface="+mn-cs"/>
              </a:rPr>
              <a:t>NCOD-produced Servant </a:t>
            </a:r>
            <a:r>
              <a:rPr lang="en-US" dirty="0">
                <a:solidFill>
                  <a:prstClr val="black"/>
                </a:solidFill>
                <a:ea typeface="Times New Roman" panose="02020603050405020304" pitchFamily="18" charset="0"/>
              </a:rPr>
              <a:t>Leadership</a:t>
            </a:r>
            <a:r>
              <a:rPr kumimoji="0" lang="en-US" b="0" i="0" u="none" strike="noStrike" kern="1200" cap="none" spc="0" normalizeH="0" baseline="0" noProof="0" dirty="0">
                <a:ln>
                  <a:noFill/>
                </a:ln>
                <a:solidFill>
                  <a:prstClr val="black"/>
                </a:solidFill>
                <a:effectLst/>
                <a:uLnTx/>
                <a:uFillTx/>
                <a:ea typeface="Times New Roman" panose="02020603050405020304" pitchFamily="18" charset="0"/>
                <a:cs typeface="+mn-cs"/>
              </a:rPr>
              <a:t> Call Series (</a:t>
            </a:r>
            <a:r>
              <a:rPr kumimoji="0" lang="en-US" i="0" u="none" strike="noStrike" kern="1200" cap="none" spc="0" normalizeH="0" baseline="0" noProof="0" dirty="0">
                <a:ln>
                  <a:noFill/>
                </a:ln>
                <a:solidFill>
                  <a:prstClr val="black"/>
                </a:solidFill>
                <a:effectLst/>
                <a:uLnTx/>
                <a:uFillTx/>
                <a:ea typeface="Times New Roman" panose="02020603050405020304" pitchFamily="18" charset="0"/>
                <a:cs typeface="+mn-cs"/>
              </a:rPr>
              <a:t>The Art of Serving</a:t>
            </a:r>
            <a:r>
              <a:rPr kumimoji="0" lang="en-US" b="0" i="0" u="none" strike="noStrike" kern="1200" cap="none" spc="0" normalizeH="0" baseline="0" noProof="0" dirty="0">
                <a:ln>
                  <a:noFill/>
                </a:ln>
                <a:solidFill>
                  <a:prstClr val="black"/>
                </a:solidFill>
                <a:effectLst/>
                <a:uLnTx/>
                <a:uFillTx/>
                <a:ea typeface="Times New Roman" panose="02020603050405020304" pitchFamily="18" charset="0"/>
                <a:cs typeface="+mn-cs"/>
              </a:rPr>
              <a:t>) renewed for a 4th season.</a:t>
            </a:r>
          </a:p>
          <a:p>
            <a:pPr marL="1543050" marR="0" lvl="3"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Times New Roman" panose="02020603050405020304" pitchFamily="18" charset="0"/>
                <a:cs typeface="+mn-cs"/>
              </a:rPr>
              <a:t>Content for each monthly interactive call includes specific behaviors and best practices for leaders.</a:t>
            </a:r>
            <a:r>
              <a:rPr lang="en-US" dirty="0">
                <a:solidFill>
                  <a:prstClr val="black"/>
                </a:solidFill>
                <a:ea typeface="Times New Roman" panose="02020603050405020304" pitchFamily="18" charset="0"/>
              </a:rPr>
              <a:t> </a:t>
            </a:r>
            <a:r>
              <a:rPr kumimoji="0" lang="en-US" b="0" i="0" u="none" strike="noStrike" kern="1200" cap="none" spc="0" normalizeH="0" baseline="0" noProof="0" dirty="0">
                <a:ln>
                  <a:noFill/>
                </a:ln>
                <a:solidFill>
                  <a:prstClr val="black"/>
                </a:solidFill>
                <a:effectLst/>
                <a:uLnTx/>
                <a:uFillTx/>
                <a:ea typeface="Times New Roman" panose="02020603050405020304" pitchFamily="18" charset="0"/>
                <a:cs typeface="+mn-cs"/>
              </a:rPr>
              <a:t>All calls and resources are archived on NCOD VA Leadership Canvas SharePoint. </a:t>
            </a:r>
          </a:p>
          <a:p>
            <a:pPr marL="1543050" lvl="3"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ea typeface="Times New Roman" panose="02020603050405020304" pitchFamily="18" charset="0"/>
                <a:cs typeface="+mn-cs"/>
              </a:rPr>
              <a:t>These calls are </a:t>
            </a:r>
            <a:r>
              <a:rPr kumimoji="0" lang="en-US" sz="1200" b="1" i="0" u="none" strike="noStrike" kern="1200" cap="none" spc="0" normalizeH="0" baseline="0" noProof="0" dirty="0">
                <a:ln>
                  <a:noFill/>
                </a:ln>
                <a:solidFill>
                  <a:prstClr val="black"/>
                </a:solidFill>
                <a:effectLst/>
                <a:uLnTx/>
                <a:uFillTx/>
                <a:ea typeface="Times New Roman" panose="02020603050405020304" pitchFamily="18" charset="0"/>
                <a:cs typeface="+mn-cs"/>
              </a:rPr>
              <a:t>marketed</a:t>
            </a:r>
            <a:r>
              <a:rPr kumimoji="0" lang="en-US" sz="1200" b="0" i="0" u="none" strike="noStrike" kern="1200" cap="none" spc="0" normalizeH="0" baseline="0" noProof="0" dirty="0">
                <a:ln>
                  <a:noFill/>
                </a:ln>
                <a:solidFill>
                  <a:prstClr val="black"/>
                </a:solidFill>
                <a:effectLst/>
                <a:uLnTx/>
                <a:uFillTx/>
                <a:ea typeface="Times New Roman" panose="02020603050405020304" pitchFamily="18" charset="0"/>
                <a:cs typeface="+mn-cs"/>
              </a:rPr>
              <a:t> in all NCOD consultation and coaching engagements and consistently </a:t>
            </a:r>
            <a:r>
              <a:rPr kumimoji="0" lang="en-US" sz="1200" b="1" i="0" u="none" strike="noStrike" kern="1200" cap="none" spc="0" normalizeH="0" baseline="0" noProof="0" dirty="0">
                <a:ln>
                  <a:noFill/>
                </a:ln>
                <a:solidFill>
                  <a:prstClr val="black"/>
                </a:solidFill>
                <a:effectLst/>
                <a:uLnTx/>
                <a:uFillTx/>
                <a:ea typeface="Times New Roman" panose="02020603050405020304" pitchFamily="18" charset="0"/>
                <a:cs typeface="+mn-cs"/>
              </a:rPr>
              <a:t>receive glowing customer feedback</a:t>
            </a:r>
          </a:p>
          <a:p>
            <a:pPr marL="1085850" lvl="2"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ea typeface="Times New Roman" panose="02020603050405020304" pitchFamily="18" charset="0"/>
                <a:cs typeface="+mn-cs"/>
              </a:rPr>
              <a:t>NCOD SL services are available for all interested leaders and are being actively marketed through AES Briefings and other leadership consultations/engagements (e.g., F2F meetings).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ea typeface="Times New Roman" panose="02020603050405020304" pitchFamily="18" charset="0"/>
                <a:cs typeface="+mn-cs"/>
              </a:rPr>
              <a:t>NCOD is actively providing SL content to interested leaders across VA in a variety of formats </a:t>
            </a:r>
            <a:r>
              <a:rPr kumimoji="0" lang="en-US" sz="1200" b="1" i="0" u="none" strike="noStrike" kern="1200" cap="none" spc="0" normalizeH="0" baseline="0" noProof="0" dirty="0">
                <a:ln>
                  <a:noFill/>
                </a:ln>
                <a:solidFill>
                  <a:prstClr val="black"/>
                </a:solidFill>
                <a:effectLst/>
                <a:uLnTx/>
                <a:uFillTx/>
                <a:ea typeface="Times New Roman" panose="02020603050405020304" pitchFamily="18" charset="0"/>
                <a:cs typeface="+mn-cs"/>
              </a:rPr>
              <a:t>(e.g., NCOD Speaker Series 1-hour presentation; SL workshops; F2F support for leaders looking to implement SL practices locally). </a:t>
            </a: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t>Communications on Servant Leadership </a:t>
            </a:r>
            <a:r>
              <a:rPr lang="en-US" sz="1400" dirty="0"/>
              <a:t>– An article on Dr. Priya Rajagopal was developed and placed on VA Insider in November. </a:t>
            </a:r>
            <a:r>
              <a:rPr lang="en-US" sz="1400" dirty="0">
                <a:hlinkClick r:id="rId3" tooltip="https://vaww.insider.va.gov/all-that-jazz/"/>
              </a:rPr>
              <a:t>All that jazz - VA INSIDER</a:t>
            </a:r>
            <a:endParaRPr lang="en-US" sz="1400" dirty="0">
              <a:effectLst/>
              <a:latin typeface="Calibri" panose="020F0502020204030204" pitchFamily="34" charset="0"/>
              <a:ea typeface="Century Gothic" panose="020B0502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FB767-D63F-4558-940F-81DF50CB5D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3613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Arial"/>
              </a:rPr>
              <a:t>In May 2023, REBOOT held a strategic face-to-face planning session where the team discussed timelines, challenges, sustainability, and next steps.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FB767-D63F-4558-940F-81DF50CB5D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3568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FB767-D63F-4558-940F-81DF50CB5D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017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FB767-D63F-4558-940F-81DF50CB5D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7778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dirty="0"/>
          </a:p>
          <a:p>
            <a:endParaRPr lang="en-US" dirty="0"/>
          </a:p>
          <a:p>
            <a:r>
              <a:rPr lang="en-US" dirty="0"/>
              <a:t>References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err="1">
                <a:solidFill>
                  <a:schemeClr val="tx1"/>
                </a:solidFill>
                <a:latin typeface="BlinkMacSystemFont"/>
              </a:rPr>
              <a:t>Trockel</a:t>
            </a:r>
            <a:r>
              <a:rPr lang="en-US" sz="1000" dirty="0">
                <a:solidFill>
                  <a:schemeClr val="tx1"/>
                </a:solidFill>
                <a:latin typeface="BlinkMacSystemFont"/>
              </a:rPr>
              <a:t> MT, Hamidi MS, Menon NK, Rowe SG, Dudley JC, Stewart MT, Geisler CZ, </a:t>
            </a:r>
            <a:r>
              <a:rPr lang="en-US" sz="1000" dirty="0" err="1">
                <a:solidFill>
                  <a:schemeClr val="tx1"/>
                </a:solidFill>
                <a:latin typeface="BlinkMacSystemFont"/>
              </a:rPr>
              <a:t>Bohman</a:t>
            </a:r>
            <a:r>
              <a:rPr lang="en-US" sz="1000" dirty="0">
                <a:solidFill>
                  <a:schemeClr val="tx1"/>
                </a:solidFill>
                <a:latin typeface="BlinkMacSystemFont"/>
              </a:rPr>
              <a:t> BD, </a:t>
            </a:r>
            <a:r>
              <a:rPr lang="en-US" sz="1000" dirty="0" err="1">
                <a:solidFill>
                  <a:schemeClr val="tx1"/>
                </a:solidFill>
                <a:latin typeface="BlinkMacSystemFont"/>
              </a:rPr>
              <a:t>Shanafelt</a:t>
            </a:r>
            <a:r>
              <a:rPr lang="en-US" sz="1000" dirty="0">
                <a:solidFill>
                  <a:schemeClr val="tx1"/>
                </a:solidFill>
                <a:latin typeface="BlinkMacSystemFont"/>
              </a:rPr>
              <a:t> TD. Self-valuation: Attending to the Most Important Instrument in the Practice of Medicine. Mayo Clin Proc. 2019 Oct;94(10):2022-2031. </a:t>
            </a:r>
            <a:r>
              <a:rPr lang="en-US" sz="1000" dirty="0" err="1">
                <a:solidFill>
                  <a:schemeClr val="tx1"/>
                </a:solidFill>
                <a:latin typeface="BlinkMacSystemFont"/>
              </a:rPr>
              <a:t>doi</a:t>
            </a:r>
            <a:r>
              <a:rPr lang="en-US" sz="1000" dirty="0">
                <a:solidFill>
                  <a:schemeClr val="tx1"/>
                </a:solidFill>
                <a:latin typeface="BlinkMacSystemFont"/>
              </a:rPr>
              <a:t>: 10.1016/j.mayocp.2019.04.040. </a:t>
            </a:r>
            <a:r>
              <a:rPr lang="en-US" sz="1000" dirty="0" err="1">
                <a:solidFill>
                  <a:schemeClr val="tx1"/>
                </a:solidFill>
                <a:latin typeface="BlinkMacSystemFont"/>
              </a:rPr>
              <a:t>Epub</a:t>
            </a:r>
            <a:r>
              <a:rPr lang="en-US" sz="1000" dirty="0">
                <a:solidFill>
                  <a:schemeClr val="tx1"/>
                </a:solidFill>
                <a:latin typeface="BlinkMacSystemFont"/>
              </a:rPr>
              <a:t> 2019 Sep 19. PMID: 31543254.</a:t>
            </a:r>
            <a:endParaRPr lang="en-US" sz="1000" dirty="0">
              <a:solidFill>
                <a:schemeClr val="tx1"/>
              </a:solidFill>
            </a:endParaRPr>
          </a:p>
          <a:p>
            <a:pPr marL="285750" indent="-285750">
              <a:buFont typeface="Arial" panose="020B0604020202020204" pitchFamily="34" charset="0"/>
              <a:buChar char="•"/>
            </a:pPr>
            <a:r>
              <a:rPr lang="en-US" sz="1200" dirty="0">
                <a:solidFill>
                  <a:srgbClr val="205493"/>
                </a:solidFill>
                <a:effectLst/>
                <a:latin typeface="Arial" panose="020B0604020202020204" pitchFamily="34" charset="0"/>
                <a:ea typeface="Times New Roman" panose="02020603050405020304" pitchFamily="18" charset="0"/>
                <a:cs typeface="Times New Roman" panose="02020603050405020304" pitchFamily="18" charset="0"/>
                <a:hlinkClick r:id="rId3"/>
              </a:rPr>
              <a:t>Do workplace-based mindfulness meditation programs improve physiological indices of stress? A systematic review and meta-analysis.</a:t>
            </a:r>
            <a:r>
              <a:rPr lang="en-US" sz="1200" u="sng" dirty="0">
                <a:solidFill>
                  <a:srgbClr val="205493"/>
                </a:solidFill>
                <a:effectLst/>
                <a:latin typeface="Arial" panose="020B0604020202020204" pitchFamily="34" charset="0"/>
                <a:ea typeface="Times New Roman" panose="02020603050405020304" pitchFamily="18" charset="0"/>
              </a:rPr>
              <a:t> </a:t>
            </a:r>
            <a:r>
              <a:rPr lang="en-US" sz="1200" dirty="0" err="1">
                <a:solidFill>
                  <a:srgbClr val="212121"/>
                </a:solidFill>
                <a:effectLst/>
                <a:latin typeface="Arial" panose="020B0604020202020204" pitchFamily="34" charset="0"/>
                <a:ea typeface="Times New Roman" panose="02020603050405020304" pitchFamily="18" charset="0"/>
              </a:rPr>
              <a:t>Heckenberg</a:t>
            </a:r>
            <a:r>
              <a:rPr lang="en-US" sz="1200" dirty="0">
                <a:solidFill>
                  <a:srgbClr val="212121"/>
                </a:solidFill>
                <a:effectLst/>
                <a:latin typeface="Arial" panose="020B0604020202020204" pitchFamily="34" charset="0"/>
                <a:ea typeface="Times New Roman" panose="02020603050405020304" pitchFamily="18" charset="0"/>
              </a:rPr>
              <a:t> RA, Eddy P, Kent S, Wright BJ.</a:t>
            </a:r>
            <a:r>
              <a:rPr lang="en-US" sz="1200" dirty="0">
                <a:solidFill>
                  <a:srgbClr val="4D8055"/>
                </a:solidFill>
                <a:effectLst/>
                <a:latin typeface="Arial" panose="020B0604020202020204" pitchFamily="34" charset="0"/>
                <a:ea typeface="Times New Roman" panose="02020603050405020304" pitchFamily="18" charset="0"/>
              </a:rPr>
              <a:t>J </a:t>
            </a:r>
            <a:r>
              <a:rPr lang="en-US" sz="1200" dirty="0" err="1">
                <a:solidFill>
                  <a:srgbClr val="4D8055"/>
                </a:solidFill>
                <a:effectLst/>
                <a:latin typeface="Arial" panose="020B0604020202020204" pitchFamily="34" charset="0"/>
                <a:ea typeface="Times New Roman" panose="02020603050405020304" pitchFamily="18" charset="0"/>
              </a:rPr>
              <a:t>Psychosom</a:t>
            </a:r>
            <a:r>
              <a:rPr lang="en-US" sz="1200" dirty="0">
                <a:solidFill>
                  <a:srgbClr val="4D8055"/>
                </a:solidFill>
                <a:effectLst/>
                <a:latin typeface="Arial" panose="020B0604020202020204" pitchFamily="34" charset="0"/>
                <a:ea typeface="Times New Roman" panose="02020603050405020304" pitchFamily="18" charset="0"/>
              </a:rPr>
              <a:t> Res. 2018 Nov;114:62-71. </a:t>
            </a:r>
            <a:r>
              <a:rPr lang="en-US" sz="1200" dirty="0" err="1">
                <a:solidFill>
                  <a:srgbClr val="4D8055"/>
                </a:solidFill>
                <a:effectLst/>
                <a:latin typeface="Arial" panose="020B0604020202020204" pitchFamily="34" charset="0"/>
                <a:ea typeface="Times New Roman" panose="02020603050405020304" pitchFamily="18" charset="0"/>
              </a:rPr>
              <a:t>doi</a:t>
            </a:r>
            <a:r>
              <a:rPr lang="en-US" sz="1200" dirty="0">
                <a:solidFill>
                  <a:srgbClr val="4D8055"/>
                </a:solidFill>
                <a:effectLst/>
                <a:latin typeface="Arial" panose="020B0604020202020204" pitchFamily="34" charset="0"/>
                <a:ea typeface="Times New Roman" panose="02020603050405020304" pitchFamily="18" charset="0"/>
              </a:rPr>
              <a:t>: 10.1016/j.jpsychores.2018.09.010. </a:t>
            </a:r>
            <a:r>
              <a:rPr lang="en-US" sz="1200" dirty="0" err="1">
                <a:solidFill>
                  <a:srgbClr val="4D8055"/>
                </a:solidFill>
                <a:effectLst/>
                <a:latin typeface="Arial" panose="020B0604020202020204" pitchFamily="34" charset="0"/>
                <a:ea typeface="Times New Roman" panose="02020603050405020304" pitchFamily="18" charset="0"/>
              </a:rPr>
              <a:t>Epub</a:t>
            </a:r>
            <a:r>
              <a:rPr lang="en-US" sz="1200" dirty="0">
                <a:solidFill>
                  <a:srgbClr val="4D8055"/>
                </a:solidFill>
                <a:effectLst/>
                <a:latin typeface="Arial" panose="020B0604020202020204" pitchFamily="34" charset="0"/>
                <a:ea typeface="Times New Roman" panose="02020603050405020304" pitchFamily="18" charset="0"/>
              </a:rPr>
              <a:t> 2018 Sep 22. PMID: 30314581 </a:t>
            </a:r>
          </a:p>
          <a:p>
            <a:pPr marL="285750" indent="-285750">
              <a:buFont typeface="Arial" panose="020B0604020202020204" pitchFamily="34" charset="0"/>
              <a:buChar char="•"/>
            </a:pPr>
            <a:r>
              <a:rPr lang="en-US" sz="1200" u="sng" dirty="0">
                <a:solidFill>
                  <a:srgbClr val="00529B"/>
                </a:solidFill>
                <a:effectLst/>
                <a:latin typeface="Poppins" panose="00000500000000000000" pitchFamily="2" charset="0"/>
                <a:ea typeface="Times New Roman" panose="02020603050405020304" pitchFamily="18" charset="0"/>
                <a:hlinkClick r:id="rId4"/>
              </a:rPr>
              <a:t>Three Good Tools Positively reflecting backwards and forwards is associated with robust improvements</a:t>
            </a:r>
            <a:r>
              <a:rPr lang="en-US" sz="1200" u="sng" dirty="0">
                <a:solidFill>
                  <a:srgbClr val="00529B"/>
                </a:solidFill>
                <a:effectLst/>
                <a:latin typeface="Poppins" panose="00000500000000000000" pitchFamily="2" charset="0"/>
                <a:ea typeface="Times New Roman" panose="02020603050405020304" pitchFamily="18" charset="0"/>
              </a:rPr>
              <a:t>: </a:t>
            </a:r>
            <a:r>
              <a:rPr lang="en-US" b="0" i="0" dirty="0">
                <a:solidFill>
                  <a:srgbClr val="212121"/>
                </a:solidFill>
                <a:effectLst/>
                <a:latin typeface="BlinkMacSystemFont"/>
              </a:rPr>
              <a:t>Adair KC, Kennedy LA, Sexton JB. Three Good Tools: Positively reflecting backwards and forwards is associated with robust improvements in well-being across three distinct interventions. J Posit Psychol. 2020;15(5):613-622. </a:t>
            </a:r>
            <a:r>
              <a:rPr lang="en-US" b="0" i="0" dirty="0" err="1">
                <a:solidFill>
                  <a:srgbClr val="212121"/>
                </a:solidFill>
                <a:effectLst/>
                <a:latin typeface="BlinkMacSystemFont"/>
              </a:rPr>
              <a:t>doi</a:t>
            </a:r>
            <a:r>
              <a:rPr lang="en-US" b="0" i="0" dirty="0">
                <a:solidFill>
                  <a:srgbClr val="212121"/>
                </a:solidFill>
                <a:effectLst/>
                <a:latin typeface="BlinkMacSystemFont"/>
              </a:rPr>
              <a:t>: 10.1080/17439760.2020.1789707. </a:t>
            </a:r>
            <a:r>
              <a:rPr lang="en-US" b="0" i="0" dirty="0" err="1">
                <a:solidFill>
                  <a:srgbClr val="212121"/>
                </a:solidFill>
                <a:effectLst/>
                <a:latin typeface="BlinkMacSystemFont"/>
              </a:rPr>
              <a:t>Epub</a:t>
            </a:r>
            <a:r>
              <a:rPr lang="en-US" b="0" i="0" dirty="0">
                <a:solidFill>
                  <a:srgbClr val="212121"/>
                </a:solidFill>
                <a:effectLst/>
                <a:latin typeface="BlinkMacSystemFont"/>
              </a:rPr>
              <a:t> 2020 Jul 9. PMID: 34295357; PMCID: PMC8294345.</a:t>
            </a:r>
          </a:p>
          <a:p>
            <a:pPr marL="285750" indent="-285750">
              <a:buFont typeface="Arial" panose="020B0604020202020204" pitchFamily="34" charset="0"/>
              <a:buChar char="•"/>
            </a:pPr>
            <a:r>
              <a:rPr lang="en-US" b="0" i="0" dirty="0" err="1">
                <a:solidFill>
                  <a:srgbClr val="212121"/>
                </a:solidFill>
                <a:effectLst/>
                <a:latin typeface="Roboto" panose="02000000000000000000" pitchFamily="2" charset="0"/>
              </a:rPr>
              <a:t>Bialowolski</a:t>
            </a:r>
            <a:r>
              <a:rPr lang="en-US" b="0" i="0" dirty="0">
                <a:solidFill>
                  <a:srgbClr val="212121"/>
                </a:solidFill>
                <a:effectLst/>
                <a:latin typeface="Roboto" panose="02000000000000000000" pitchFamily="2" charset="0"/>
              </a:rPr>
              <a:t> P, McNeely E, </a:t>
            </a:r>
            <a:r>
              <a:rPr lang="en-US" b="0" i="0" dirty="0" err="1">
                <a:solidFill>
                  <a:srgbClr val="212121"/>
                </a:solidFill>
                <a:effectLst/>
                <a:latin typeface="Roboto" panose="02000000000000000000" pitchFamily="2" charset="0"/>
              </a:rPr>
              <a:t>VanderWeele</a:t>
            </a:r>
            <a:r>
              <a:rPr lang="en-US" b="0" i="0" dirty="0">
                <a:solidFill>
                  <a:srgbClr val="212121"/>
                </a:solidFill>
                <a:effectLst/>
                <a:latin typeface="Roboto" panose="02000000000000000000" pitchFamily="2" charset="0"/>
              </a:rPr>
              <a:t> TJ, </a:t>
            </a:r>
            <a:r>
              <a:rPr lang="en-US" b="0" i="0" dirty="0" err="1">
                <a:solidFill>
                  <a:srgbClr val="212121"/>
                </a:solidFill>
                <a:effectLst/>
                <a:latin typeface="Roboto" panose="02000000000000000000" pitchFamily="2" charset="0"/>
              </a:rPr>
              <a:t>Weziak-Bialowolska</a:t>
            </a:r>
            <a:r>
              <a:rPr lang="en-US" b="0" i="0" dirty="0">
                <a:solidFill>
                  <a:srgbClr val="212121"/>
                </a:solidFill>
                <a:effectLst/>
                <a:latin typeface="Roboto" panose="02000000000000000000" pitchFamily="2" charset="0"/>
              </a:rPr>
              <a:t> D. Ill health and distraction at work: Costs and drivers for productivity loss. </a:t>
            </a:r>
            <a:r>
              <a:rPr lang="en-US" b="0" i="0" dirty="0" err="1">
                <a:solidFill>
                  <a:srgbClr val="212121"/>
                </a:solidFill>
                <a:effectLst/>
                <a:latin typeface="Roboto" panose="02000000000000000000" pitchFamily="2" charset="0"/>
              </a:rPr>
              <a:t>PLoS</a:t>
            </a:r>
            <a:r>
              <a:rPr lang="en-US" b="0" i="0" dirty="0">
                <a:solidFill>
                  <a:srgbClr val="212121"/>
                </a:solidFill>
                <a:effectLst/>
                <a:latin typeface="Roboto" panose="02000000000000000000" pitchFamily="2" charset="0"/>
              </a:rPr>
              <a:t> One. 2020 Mar 31;15(3):e0230562. </a:t>
            </a:r>
            <a:r>
              <a:rPr lang="en-US" b="0" i="0" dirty="0" err="1">
                <a:solidFill>
                  <a:srgbClr val="212121"/>
                </a:solidFill>
                <a:effectLst/>
                <a:latin typeface="Roboto" panose="02000000000000000000" pitchFamily="2" charset="0"/>
              </a:rPr>
              <a:t>doi</a:t>
            </a:r>
            <a:r>
              <a:rPr lang="en-US" b="0" i="0" dirty="0">
                <a:solidFill>
                  <a:srgbClr val="212121"/>
                </a:solidFill>
                <a:effectLst/>
                <a:latin typeface="Roboto" panose="02000000000000000000" pitchFamily="2" charset="0"/>
              </a:rPr>
              <a:t>: 10.1371/journal.pone.0230562. PMID: 32231382; PMCID: PMC7108714.\</a:t>
            </a:r>
          </a:p>
          <a:p>
            <a:pPr marL="285750" indent="-285750">
              <a:buFont typeface="Arial" panose="020B0604020202020204" pitchFamily="34" charset="0"/>
              <a:buChar char="•"/>
            </a:pPr>
            <a:r>
              <a:rPr lang="en-US" b="0" i="0" dirty="0">
                <a:solidFill>
                  <a:srgbClr val="212121"/>
                </a:solidFill>
                <a:effectLst/>
                <a:latin typeface="BlinkMacSystemFont"/>
              </a:rPr>
              <a:t>Joanna H. Hong, Julia S. Nakamura, Lisa F. Berkman, Frances S. Chen, Koichiro Shiba, Ying Chen, Eric S. Kim, Tyler J. </a:t>
            </a:r>
            <a:r>
              <a:rPr lang="en-US" b="0" i="0" dirty="0" err="1">
                <a:solidFill>
                  <a:srgbClr val="212121"/>
                </a:solidFill>
                <a:effectLst/>
                <a:latin typeface="BlinkMacSystemFont"/>
              </a:rPr>
              <a:t>VanderWeele</a:t>
            </a:r>
            <a:r>
              <a:rPr lang="en-US" b="0" i="0" dirty="0">
                <a:solidFill>
                  <a:srgbClr val="212121"/>
                </a:solidFill>
                <a:effectLst/>
                <a:latin typeface="BlinkMacSystemFont"/>
              </a:rPr>
              <a:t>, Are loneliness and social isolation equal threats to health and well-being? An outcome-wide longitudinal approach, SSM - Population Health, Volume 23,2023,101459,ISSN 2352-8273, https://doi.org/10.1016/j.ssmph.2023.101459</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FB767-D63F-4558-940F-81DF50CB5D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5134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Talking Points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FB767-D63F-4558-940F-81DF50CB5D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945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FB767-D63F-4558-940F-81DF50CB5D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2122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FB767-D63F-4558-940F-81DF50CB5D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2778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Talking Points/Additional Details</a:t>
            </a:r>
          </a:p>
          <a:p>
            <a:endParaRPr lang="en-US" b="1" dirty="0"/>
          </a:p>
          <a:p>
            <a:r>
              <a:rPr lang="en-US" b="1" dirty="0"/>
              <a:t>Graphic details</a:t>
            </a:r>
          </a:p>
          <a:p>
            <a:pPr marL="171450" indent="-171450">
              <a:buFont typeface="Arial" panose="020B0604020202020204" pitchFamily="34" charset="0"/>
              <a:buChar char="•"/>
            </a:pPr>
            <a:r>
              <a:rPr lang="en-US" dirty="0"/>
              <a:t>One AHRQ-funded project, the </a:t>
            </a:r>
            <a:r>
              <a:rPr lang="en-US" b="1" dirty="0"/>
              <a:t>MEMO—Minimizing Error, Maximizing Outcome—Study</a:t>
            </a:r>
            <a:r>
              <a:rPr lang="en-US" dirty="0"/>
              <a:t> (AHRQ grant HS11955), </a:t>
            </a:r>
            <a:r>
              <a:rPr lang="en-US" b="1" dirty="0"/>
              <a:t>found that more than half of primary care physicians report feeling stressed</a:t>
            </a:r>
            <a:r>
              <a:rPr lang="en-US" dirty="0"/>
              <a:t> because of time pressures and other work conditions. </a:t>
            </a:r>
          </a:p>
          <a:p>
            <a:pPr marL="171450" indent="-171450">
              <a:buFont typeface="Arial" panose="020B0604020202020204" pitchFamily="34" charset="0"/>
              <a:buChar char="•"/>
            </a:pPr>
            <a:r>
              <a:rPr lang="en-US" b="1" dirty="0"/>
              <a:t>Work conditions</a:t>
            </a:r>
            <a:r>
              <a:rPr lang="en-US" dirty="0"/>
              <a:t>, such as time pressure, chaotic environments, low control over work pace, and unfavorable organizational culture, </a:t>
            </a:r>
            <a:r>
              <a:rPr lang="en-US" b="1" dirty="0"/>
              <a:t>were strongly associated with physicians’ feelings of dissatisfaction, stress, burnout, and intent to leave the practice.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Source for graphic</a:t>
            </a:r>
            <a:r>
              <a:rPr lang="en-US" dirty="0"/>
              <a:t>: https://www.ahrq.gov/prevention/clinician/ahrq-works/burnout/index.html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FB767-D63F-4558-940F-81DF50CB5D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2520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FB767-D63F-4558-940F-81DF50CB5D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1672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Talking Points</a:t>
            </a:r>
          </a:p>
          <a:p>
            <a:r>
              <a:rPr lang="en-US"/>
              <a:t>Dr. Lieberman sent an all-employee message in August 2021 acknowledging burnout and informing employees of the development of a workgroup being stood up to develop a plan for addressing burnout</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FB767-D63F-4558-940F-81DF50CB5D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650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Talking Points</a:t>
            </a:r>
          </a:p>
          <a:p>
            <a:r>
              <a:rPr lang="en-US"/>
              <a:t>REBOOT puts a strong focus on organizational design and not just individual resilience.</a:t>
            </a:r>
            <a:endParaRPr lang="en-US">
              <a:cs typeface="Calibri"/>
            </a:endParaRPr>
          </a:p>
          <a:p>
            <a:r>
              <a:rPr lang="en-US"/>
              <a:t>REBOOT focused on addressing the drivers of burnout and promoting </a:t>
            </a:r>
            <a:r>
              <a:rPr lang="en-US" b="1"/>
              <a:t>professional fulfillment </a:t>
            </a:r>
            <a:r>
              <a:rPr lang="en-US"/>
              <a:t>among employees. </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FB767-D63F-4558-940F-81DF50CB5D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8838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Talking Points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FB767-D63F-4558-940F-81DF50CB5D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4018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1B1B1B"/>
                </a:solidFill>
                <a:effectLst/>
              </a:rPr>
              <a:t>Talking Points/Additional Details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B1B1B"/>
                </a:solidFill>
                <a:effectLst/>
              </a:rPr>
              <a:t>REBOOT Implementation Team (RIT) is </a:t>
            </a:r>
            <a:r>
              <a:rPr lang="en-US" sz="1200" dirty="0">
                <a:latin typeface="Abadi Extra Light" panose="020B0204020104020204" pitchFamily="34" charset="0"/>
              </a:rPr>
              <a:t>being led Maureen </a:t>
            </a:r>
            <a:r>
              <a:rPr lang="en-US" sz="1200" i="0" dirty="0">
                <a:latin typeface="Abadi Extra Light" panose="020B0204020104020204" pitchFamily="34" charset="0"/>
              </a:rPr>
              <a:t>Marks, </a:t>
            </a:r>
            <a:r>
              <a:rPr kumimoji="0" lang="en-US" sz="1200" b="0" i="0" u="none" strike="noStrike" kern="1200" cap="none" spc="0" normalizeH="0" baseline="0" noProof="0" dirty="0">
                <a:ln>
                  <a:noFill/>
                </a:ln>
                <a:solidFill>
                  <a:schemeClr val="tx1"/>
                </a:solidFill>
                <a:effectLst/>
                <a:uLnTx/>
                <a:uFillTx/>
                <a:latin typeface="+mn-lt"/>
                <a:ea typeface="Calibri" panose="020F0502020204030204" pitchFamily="34" charset="0"/>
              </a:rPr>
              <a:t>Executive Director, VHA National Center for Organization Development (NCOD), </a:t>
            </a:r>
            <a:r>
              <a:rPr kumimoji="0" lang="en-US" sz="1200" b="0" i="0" u="none" strike="noStrike" kern="1200" cap="none" spc="0" normalizeH="0" baseline="0" noProof="0" dirty="0">
                <a:ln>
                  <a:noFill/>
                </a:ln>
                <a:solidFill>
                  <a:schemeClr val="tx1"/>
                </a:solidFill>
                <a:effectLst/>
                <a:uLnTx/>
                <a:uFillTx/>
                <a:latin typeface="+mj-lt"/>
                <a:ea typeface="Calibri" panose="020F0502020204030204" pitchFamily="34" charset="0"/>
              </a:rPr>
              <a:t>Jessica </a:t>
            </a:r>
            <a:r>
              <a:rPr lang="en-US" sz="1200" i="0" dirty="0">
                <a:latin typeface="+mj-lt"/>
              </a:rPr>
              <a:t>Bonjorni, Chief of Human Capital Management, Lucinda Houghton, </a:t>
            </a:r>
            <a:r>
              <a:rPr kumimoji="0" lang="en-US" sz="1200" b="0" i="0" u="none" strike="noStrike" kern="1200" cap="none" spc="0" normalizeH="0" baseline="0" noProof="0" dirty="0">
                <a:ln>
                  <a:noFill/>
                </a:ln>
                <a:solidFill>
                  <a:srgbClr val="1B1B1B"/>
                </a:solidFill>
                <a:effectLst/>
                <a:uLnTx/>
                <a:uFillTx/>
                <a:latin typeface="+mj-lt"/>
                <a:ea typeface="+mj-ea"/>
                <a:cs typeface="+mj-cs"/>
              </a:rPr>
              <a:t>Chief Well-being Officer, VA Southern Oregon and</a:t>
            </a:r>
            <a:r>
              <a:rPr lang="en-US" sz="1200" i="0" dirty="0">
                <a:latin typeface="+mj-lt"/>
              </a:rPr>
              <a:t> by Dr. Mark Upton Deputy to the Deputy USH</a:t>
            </a:r>
          </a:p>
          <a:p>
            <a:endParaRPr lang="en-US" dirty="0"/>
          </a:p>
          <a:p>
            <a:pPr marL="0" marR="0" lvl="0" indent="0" algn="l" defTabSz="457200" rtl="0" eaLnBrk="1" fontAlgn="auto" latinLnBrk="0" hangingPunct="1">
              <a:lnSpc>
                <a:spcPct val="100000"/>
              </a:lnSpc>
              <a:spcBef>
                <a:spcPts val="0"/>
              </a:spcBef>
              <a:spcAft>
                <a:spcPts val="1200"/>
              </a:spcAft>
              <a:buClrTx/>
              <a:buSzTx/>
              <a:buFont typeface="Arial"/>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Through </a:t>
            </a: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Reduce Employee Burnout and Optimize Organizational Thriving (REBOOT)</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 VHA is building a workplace where every employee can </a:t>
            </a: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thrive and find purpose, fulfillment, and joy in their work.</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4163" marR="0" lvl="0" indent="-284163" algn="l" defTabSz="457200" rtl="0" eaLnBrk="1" fontAlgn="auto" latinLnBrk="0" hangingPunct="1">
              <a:lnSpc>
                <a:spcPct val="100000"/>
              </a:lnSpc>
              <a:spcBef>
                <a:spcPts val="600"/>
              </a:spcBef>
              <a:spcAft>
                <a:spcPts val="1200"/>
              </a:spcAft>
              <a:buClrTx/>
              <a:buSzTx/>
              <a:buFont typeface="Arial"/>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REBOOT is a long-term initiative to </a:t>
            </a: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address burnout and promote wellbeing </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among employees.</a:t>
            </a:r>
          </a:p>
          <a:p>
            <a:pPr marL="284163" marR="0" lvl="0" indent="-284163" algn="l" defTabSz="457200" rtl="0" eaLnBrk="1" fontAlgn="auto" latinLnBrk="0" hangingPunct="1">
              <a:lnSpc>
                <a:spcPct val="100000"/>
              </a:lnSpc>
              <a:spcBef>
                <a:spcPts val="600"/>
              </a:spcBef>
              <a:spcAft>
                <a:spcPts val="1200"/>
              </a:spcAft>
              <a:buClrTx/>
              <a:buSzTx/>
              <a:buFont typeface="Arial"/>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VHA has listened to employees to gain an understanding about </a:t>
            </a: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major factors contributing to burnout </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and </a:t>
            </a: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ways to better support employee wellbeing</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284163" marR="0" lvl="0" indent="-284163" algn="l" defTabSz="457200" rtl="0" eaLnBrk="1" fontAlgn="auto" latinLnBrk="0" hangingPunct="1">
              <a:lnSpc>
                <a:spcPct val="100000"/>
              </a:lnSpc>
              <a:spcBef>
                <a:spcPts val="600"/>
              </a:spcBef>
              <a:spcAft>
                <a:spcPts val="1200"/>
              </a:spcAft>
              <a:buClrTx/>
              <a:buSzTx/>
              <a:buFont typeface="Arial"/>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To address these contributors, REBOOT is implementing sets of actions across </a:t>
            </a: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seven (7) priority focus areas where VHA can take meaningful action nationally</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 to benefit the most employees. </a:t>
            </a:r>
          </a:p>
          <a:p>
            <a:pPr marL="284163" marR="0" lvl="0" indent="-284163" algn="l" defTabSz="457200" rtl="0" eaLnBrk="1" fontAlgn="auto" latinLnBrk="0" hangingPunct="1">
              <a:lnSpc>
                <a:spcPct val="100000"/>
              </a:lnSpc>
              <a:spcBef>
                <a:spcPts val="600"/>
              </a:spcBef>
              <a:spcAft>
                <a:spcPts val="1200"/>
              </a:spcAft>
              <a:buClrTx/>
              <a:buSzTx/>
              <a:buFont typeface="Arial"/>
              <a:buChar char="•"/>
              <a:tabLst/>
              <a:defRPr/>
            </a:pPr>
            <a:r>
              <a:rPr lang="en-US" sz="1200" dirty="0">
                <a:latin typeface="+mn-lt"/>
              </a:rPr>
              <a:t>VHA and the REBOOT Task Force announced </a:t>
            </a:r>
            <a:r>
              <a:rPr lang="en-US" sz="1200" b="1" dirty="0">
                <a:latin typeface="+mn-lt"/>
              </a:rPr>
              <a:t>seven priority focus areas </a:t>
            </a:r>
            <a:r>
              <a:rPr lang="en-US" sz="1200" dirty="0">
                <a:latin typeface="+mn-lt"/>
              </a:rPr>
              <a:t>to all employees on Tuesday, September 6, 2022. </a:t>
            </a:r>
          </a:p>
          <a:p>
            <a:pPr marL="284163" marR="0" lvl="0" indent="-284163" algn="l" defTabSz="457200" rtl="0" eaLnBrk="1" fontAlgn="auto" latinLnBrk="0" hangingPunct="1">
              <a:lnSpc>
                <a:spcPct val="100000"/>
              </a:lnSpc>
              <a:spcBef>
                <a:spcPts val="600"/>
              </a:spcBef>
              <a:spcAft>
                <a:spcPts val="1200"/>
              </a:spcAft>
              <a:buClrTx/>
              <a:buSzTx/>
              <a:buFont typeface="Arial"/>
              <a:buChar char="•"/>
              <a:tabLst/>
              <a:defRPr/>
            </a:pPr>
            <a:r>
              <a:rPr lang="en-US" sz="1200" dirty="0">
                <a:latin typeface="+mn-lt"/>
              </a:rPr>
              <a:t>The VHA RIT created </a:t>
            </a:r>
            <a:r>
              <a:rPr lang="en-US" sz="1200" b="1" dirty="0">
                <a:latin typeface="+mn-lt"/>
              </a:rPr>
              <a:t>seven workstreams </a:t>
            </a:r>
            <a:r>
              <a:rPr lang="en-US" sz="1200" dirty="0">
                <a:latin typeface="+mn-lt"/>
              </a:rPr>
              <a:t>t</a:t>
            </a:r>
            <a:r>
              <a:rPr lang="en-US" sz="1200" b="0" i="0" dirty="0">
                <a:solidFill>
                  <a:srgbClr val="1B1B1B"/>
                </a:solidFill>
                <a:effectLst/>
              </a:rPr>
              <a:t>o oversee implementation of the actions within each priority focus area.</a:t>
            </a:r>
            <a:endParaRPr lang="en-US" sz="1200" b="0" i="0" dirty="0">
              <a:solidFill>
                <a:srgbClr val="1B1B1B"/>
              </a:solidFill>
              <a:effectLst/>
              <a:latin typeface="+mn-lt"/>
            </a:endParaRPr>
          </a:p>
          <a:p>
            <a:pPr marL="284163" marR="0" lvl="0" indent="-284163" algn="l" defTabSz="457200" rtl="0" eaLnBrk="1" fontAlgn="auto" latinLnBrk="0" hangingPunct="1">
              <a:lnSpc>
                <a:spcPct val="100000"/>
              </a:lnSpc>
              <a:spcBef>
                <a:spcPts val="600"/>
              </a:spcBef>
              <a:spcAft>
                <a:spcPts val="1200"/>
              </a:spcAft>
              <a:buClrTx/>
              <a:buSzTx/>
              <a:buFont typeface="Arial"/>
              <a:buChar char="•"/>
              <a:tabLst/>
              <a:defRPr/>
            </a:pPr>
            <a:r>
              <a:rPr lang="en-US" sz="1200" dirty="0">
                <a:latin typeface="+mn-lt"/>
              </a:rPr>
              <a:t>Actions are designed to </a:t>
            </a:r>
            <a:r>
              <a:rPr lang="en-US" sz="1200" b="1" dirty="0">
                <a:latin typeface="+mn-lt"/>
              </a:rPr>
              <a:t>inspire, complement, and build on local efforts</a:t>
            </a:r>
            <a:r>
              <a:rPr lang="en-US" sz="1200" dirty="0">
                <a:latin typeface="+mn-lt"/>
              </a:rPr>
              <a:t>, such as </a:t>
            </a:r>
            <a:r>
              <a:rPr lang="en-US" sz="1200" u="sng" dirty="0">
                <a:solidFill>
                  <a:srgbClr val="0563C1"/>
                </a:solidFill>
                <a:latin typeface="+mn-lt"/>
                <a:ea typeface="Calibri" panose="020F0502020204030204" pitchFamily="34" charset="0"/>
                <a:hlinkClick r:id="rId3"/>
              </a:rPr>
              <a:t>REBOOT efforts at VA Northeast Ohio</a:t>
            </a:r>
            <a:r>
              <a:rPr lang="en-US" sz="1200" dirty="0">
                <a:latin typeface="+mn-lt"/>
              </a:rPr>
              <a:t> (video).</a:t>
            </a:r>
          </a:p>
          <a:p>
            <a:pPr marL="284163" marR="0" lvl="0" indent="-284163" algn="l" defTabSz="457200" rtl="0" eaLnBrk="1" fontAlgn="auto" latinLnBrk="0" hangingPunct="1">
              <a:lnSpc>
                <a:spcPct val="100000"/>
              </a:lnSpc>
              <a:spcBef>
                <a:spcPts val="600"/>
              </a:spcBef>
              <a:spcAft>
                <a:spcPts val="1200"/>
              </a:spcAft>
              <a:buClrTx/>
              <a:buSzTx/>
              <a:buFont typeface="Arial"/>
              <a:buChar char="•"/>
              <a:tabLst/>
              <a:defRPr/>
            </a:pPr>
            <a:r>
              <a:rPr lang="en-US" sz="1200" dirty="0">
                <a:latin typeface="+mn-lt"/>
              </a:rPr>
              <a:t>VHA is addressing other challenges such as the </a:t>
            </a:r>
            <a:r>
              <a:rPr lang="en-US" sz="1200" b="1" dirty="0">
                <a:latin typeface="+mn-lt"/>
              </a:rPr>
              <a:t>hiring process</a:t>
            </a:r>
            <a:r>
              <a:rPr lang="en-US" sz="1200" dirty="0">
                <a:latin typeface="+mn-lt"/>
              </a:rPr>
              <a:t> and </a:t>
            </a:r>
            <a:r>
              <a:rPr lang="en-US" sz="1200" b="1" dirty="0">
                <a:latin typeface="+mn-lt"/>
              </a:rPr>
              <a:t>staffing shortages.</a:t>
            </a: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FB767-D63F-4558-940F-81DF50CB5D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5969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cs typeface="Calibri"/>
              </a:rPr>
              <a:t>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cs typeface="Calibri"/>
              </a:rPr>
              <a:t>Before we dive into the 7 workstreams, it’s important to share the key considerations that needed to be taken into account as strategies/interventions were developed so burnout wasn’t inadvertently worsened as a result of REBOOT’s efforts.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cs typeface="Calibri"/>
              </a:rPr>
              <a:t>Administrative Burden. </a:t>
            </a:r>
            <a:r>
              <a:rPr lang="en-US" sz="1200" dirty="0">
                <a:cs typeface="Calibri"/>
              </a:rPr>
              <a:t>Focus areas are intended to be carefully deployed in both the short- and long-term to avoid an increased burden on the field and program office staff that would counteract their value.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Body)"/>
                <a:ea typeface="+mn-ea"/>
                <a:cs typeface="Calibri"/>
              </a:rPr>
              <a:t>Build on Existing Efforts. </a:t>
            </a:r>
            <a:r>
              <a:rPr kumimoji="0" lang="en-US" sz="1200" b="0" i="0" u="none" strike="noStrike" kern="1200" cap="none" spc="0" normalizeH="0" baseline="0" noProof="0" dirty="0">
                <a:ln>
                  <a:noFill/>
                </a:ln>
                <a:solidFill>
                  <a:prstClr val="black"/>
                </a:solidFill>
                <a:effectLst/>
                <a:uLnTx/>
                <a:uFillTx/>
                <a:latin typeface="Calibri (Body)"/>
                <a:ea typeface="+mn-ea"/>
                <a:cs typeface="Calibri"/>
              </a:rPr>
              <a:t>Focus areas are intended to complement existing efforts already underway within VAMCs, VISNs, and VHACO, such as Employee Whole Health activities. REBOOT implementation will take these existing activities into account.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cs typeface="Calibri"/>
              </a:rPr>
              <a:t>Operational Constraints. </a:t>
            </a:r>
            <a:r>
              <a:rPr lang="en-US" sz="1200" dirty="0">
                <a:cs typeface="Calibri"/>
              </a:rPr>
              <a:t>Existing constraints can hinder VHA’s ability to immediately address key drivers of burnout, such as staffing challenges and increased workload. However, the focus areas represent opportunities in which VHA believes other improvements can be made.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Body)"/>
                <a:ea typeface="+mn-ea"/>
                <a:cs typeface="Calibri"/>
              </a:rPr>
              <a:t>Team Approach. </a:t>
            </a:r>
            <a:r>
              <a:rPr kumimoji="0" lang="en-US" sz="1200" b="0" i="0" u="none" strike="noStrike" kern="1200" cap="none" spc="0" normalizeH="0" baseline="0" noProof="0" dirty="0">
                <a:ln>
                  <a:noFill/>
                </a:ln>
                <a:solidFill>
                  <a:prstClr val="black"/>
                </a:solidFill>
                <a:effectLst/>
                <a:uLnTx/>
                <a:uFillTx/>
                <a:latin typeface="Calibri (Body)"/>
                <a:ea typeface="+mn-ea"/>
                <a:cs typeface="Calibri"/>
              </a:rPr>
              <a:t>REBOOT is taking a team-based approach to implementation by including field leadership, union representation, and VHACO leadership in each workstream. This will translate to joint ownership, active partnership, and feedback among VHACO, VISNs, VAMCs, SMEs, frontline, mid-level, and senior employees for shared success.</a:t>
            </a:r>
            <a:endParaRPr kumimoji="0" lang="en-US" sz="1200" b="1" i="0" u="none" strike="noStrike" kern="1200" cap="none" spc="0" normalizeH="0" baseline="0" noProof="0" dirty="0">
              <a:ln>
                <a:noFill/>
              </a:ln>
              <a:solidFill>
                <a:prstClr val="black"/>
              </a:solidFill>
              <a:effectLst/>
              <a:uLnTx/>
              <a:uFillTx/>
              <a:latin typeface="Calibri (Body)"/>
              <a:ea typeface="+mn-ea"/>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Calibri (Body)"/>
                <a:ea typeface="+mn-ea"/>
                <a:cs typeface="Calibri"/>
              </a:rPr>
              <a:t>Start of a Journey. </a:t>
            </a:r>
            <a:r>
              <a:rPr kumimoji="0" lang="en-US" sz="1200" b="0" i="0" u="none" strike="noStrike" kern="1200" cap="none" spc="0" normalizeH="0" baseline="0" noProof="0" dirty="0">
                <a:ln>
                  <a:noFill/>
                </a:ln>
                <a:solidFill>
                  <a:prstClr val="black"/>
                </a:solidFill>
                <a:effectLst/>
                <a:uLnTx/>
                <a:uFillTx/>
                <a:latin typeface="Calibri (Body)"/>
                <a:ea typeface="+mn-ea"/>
                <a:cs typeface="Calibri"/>
              </a:rPr>
              <a:t>Focus areas represent the beginning of a wide variety of actions VHA will take to reduce burnout. More efforts, both existing and new, will occur alongside REBOOT implementation</a:t>
            </a:r>
            <a:endParaRPr kumimoji="0" lang="en-US" sz="1200" b="1" i="0" u="none" strike="noStrike" kern="1200" cap="none" spc="0" normalizeH="0" baseline="0" noProof="0" dirty="0">
              <a:ln>
                <a:noFill/>
              </a:ln>
              <a:solidFill>
                <a:prstClr val="black"/>
              </a:solidFill>
              <a:effectLst/>
              <a:uLnTx/>
              <a:uFillTx/>
              <a:latin typeface="Calibri (Body)"/>
              <a:ea typeface="+mn-ea"/>
              <a:cs typeface="Calibri"/>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FB767-D63F-4558-940F-81DF50CB5D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2672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Points/Additional Details</a:t>
            </a:r>
          </a:p>
          <a:p>
            <a:pPr>
              <a:tabLst>
                <a:tab pos="457200" algn="l"/>
              </a:tabLst>
            </a:pPr>
            <a:r>
              <a:rPr lang="en-US" sz="1100" b="0" dirty="0">
                <a:effectLst/>
                <a:highlight>
                  <a:srgbClr val="FFFF00"/>
                </a:highlight>
                <a:latin typeface="Calibri"/>
                <a:ea typeface="Calibri" panose="020F0502020204030204" pitchFamily="34" charset="0"/>
                <a:cs typeface="Calibri"/>
              </a:rPr>
              <a:t>The next few slides provide actions and accomplishments for the seven workstreams and gives you an idea of the type of efforts they are working towards.</a:t>
            </a:r>
            <a:r>
              <a:rPr lang="en-US" sz="1100" dirty="0">
                <a:highlight>
                  <a:srgbClr val="FFFF00"/>
                </a:highlight>
                <a:latin typeface="Calibri"/>
                <a:ea typeface="Calibri" panose="020F0502020204030204" pitchFamily="34" charset="0"/>
                <a:cs typeface="Calibri"/>
              </a:rPr>
              <a:t> </a:t>
            </a:r>
            <a:endParaRPr lang="en-US" sz="1100" b="0" dirty="0">
              <a:effectLst/>
              <a:highlight>
                <a:srgbClr val="FFFF00"/>
              </a:highlight>
              <a:latin typeface="Calibri" panose="020F0502020204030204" pitchFamily="34" charset="0"/>
              <a:ea typeface="Calibri" panose="020F0502020204030204" pitchFamily="34" charset="0"/>
              <a:cs typeface="Calibri"/>
            </a:endParaRPr>
          </a:p>
          <a:p>
            <a:pPr marL="0" marR="0" lvl="0" indent="0">
              <a:spcBef>
                <a:spcPts val="0"/>
              </a:spcBef>
              <a:spcAft>
                <a:spcPts val="0"/>
              </a:spcAft>
              <a:buFont typeface="Arial" panose="020B0604020202020204" pitchFamily="34" charset="0"/>
              <a:buNone/>
              <a:tabLst>
                <a:tab pos="457200" algn="l"/>
              </a:tabLst>
            </a:pPr>
            <a:endParaRPr lang="en-US"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r>
              <a:rPr lang="en-US" b="1" dirty="0"/>
              <a:t>CWO Program: </a:t>
            </a:r>
          </a:p>
          <a:p>
            <a:pPr marL="171450" indent="-171450">
              <a:buFont typeface="Arial" panose="020B0604020202020204" pitchFamily="34" charset="0"/>
              <a:buChar char="•"/>
            </a:pPr>
            <a:r>
              <a:rPr lang="en-US" b="1" dirty="0"/>
              <a:t>All 18 </a:t>
            </a:r>
            <a:r>
              <a:rPr lang="en-US" dirty="0"/>
              <a:t>EDM Facilities have hired a CWO</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ea typeface="Times New Roman" panose="02020603050405020304" pitchFamily="18" charset="0"/>
                <a:cs typeface="+mn-cs"/>
              </a:rPr>
              <a:t>The </a:t>
            </a:r>
            <a:r>
              <a:rPr kumimoji="0" lang="en-US" sz="1200" b="1" i="0" u="none" strike="noStrike" kern="1200" cap="none" spc="0" normalizeH="0" baseline="0" noProof="0" dirty="0">
                <a:ln>
                  <a:noFill/>
                </a:ln>
                <a:solidFill>
                  <a:prstClr val="black"/>
                </a:solidFill>
                <a:effectLst/>
                <a:uLnTx/>
                <a:uFillTx/>
                <a:ea typeface="Times New Roman" panose="02020603050405020304" pitchFamily="18" charset="0"/>
                <a:cs typeface="+mn-cs"/>
              </a:rPr>
              <a:t>FY23 findings from the partnered evaluation </a:t>
            </a:r>
            <a:r>
              <a:rPr kumimoji="0" lang="en-US" sz="1200" b="0" i="0" u="none" strike="noStrike" kern="1200" cap="none" spc="0" normalizeH="0" baseline="0" noProof="0" dirty="0">
                <a:ln>
                  <a:noFill/>
                </a:ln>
                <a:solidFill>
                  <a:prstClr val="black"/>
                </a:solidFill>
                <a:effectLst/>
                <a:uLnTx/>
                <a:uFillTx/>
                <a:ea typeface="Times New Roman" panose="02020603050405020304" pitchFamily="18" charset="0"/>
                <a:cs typeface="+mn-cs"/>
              </a:rPr>
              <a:t>with Leading Evaluations to Advance VA’s Response to National Priorities (LEARN) are being used to further improve the CWO Program along with initial pilot outcomes. </a:t>
            </a:r>
            <a:r>
              <a:rPr kumimoji="0" lang="en-US" sz="1200" b="0" i="0" u="none" strike="noStrike" kern="1200" cap="none" spc="0" normalizeH="0" baseline="0" noProof="0" dirty="0">
                <a:ln>
                  <a:noFill/>
                </a:ln>
                <a:solidFill>
                  <a:prstClr val="black"/>
                </a:solidFill>
                <a:effectLst/>
                <a:uLnTx/>
                <a:uFillTx/>
                <a:latin typeface="Calibri"/>
                <a:ea typeface="+mn-ea"/>
                <a:cs typeface="Arial"/>
              </a:rPr>
              <a:t>Funding has been secured for LEARN FY24 Evaluation efforts.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dirty="0">
                <a:effectLst/>
                <a:highlight>
                  <a:srgbClr val="FFFF00"/>
                </a:highlight>
                <a:latin typeface="Calibri"/>
                <a:ea typeface="Times New Roman" panose="02020603050405020304" pitchFamily="18" charset="0"/>
                <a:cs typeface="Calibri"/>
              </a:rPr>
              <a:t>Iterative improvements in CWO support structures based on initial pilot outcomes and ongoing feedback</a:t>
            </a:r>
            <a:endParaRPr lang="en-US" sz="1200" dirty="0">
              <a:effectLst/>
              <a:latin typeface="Calibri"/>
              <a:ea typeface="Calibri" panose="020F0502020204030204" pitchFamily="34" charset="0"/>
              <a:cs typeface="Calibri"/>
            </a:endParaRPr>
          </a:p>
          <a:p>
            <a:pPr marL="742950" marR="0" lvl="1" indent="-285750">
              <a:spcBef>
                <a:spcPts val="0"/>
              </a:spcBef>
              <a:spcAft>
                <a:spcPts val="0"/>
              </a:spcAft>
              <a:buFont typeface="Arial" panose="020B0604020202020204" pitchFamily="34" charset="0"/>
              <a:buChar char="–"/>
              <a:tabLst>
                <a:tab pos="914400" algn="l"/>
              </a:tabLst>
            </a:pPr>
            <a:r>
              <a:rPr lang="en-US" sz="1200" dirty="0">
                <a:effectLst/>
                <a:latin typeface="Calibri"/>
                <a:ea typeface="Times New Roman" panose="02020603050405020304" pitchFamily="18" charset="0"/>
                <a:cs typeface="Calibri"/>
              </a:rPr>
              <a:t>Provided monthly Education Calls, bimonthly Community Calls and monthly Knowledge Network Calls</a:t>
            </a:r>
            <a:endParaRPr lang="en-US" sz="1200" dirty="0">
              <a:effectLst/>
              <a:latin typeface="Calibri"/>
              <a:ea typeface="Calibri" panose="020F0502020204030204" pitchFamily="34" charset="0"/>
              <a:cs typeface="Calibri"/>
            </a:endParaRPr>
          </a:p>
          <a:p>
            <a:pPr marL="742950" marR="0" lvl="1" indent="-285750">
              <a:spcBef>
                <a:spcPts val="0"/>
              </a:spcBef>
              <a:spcAft>
                <a:spcPts val="0"/>
              </a:spcAft>
              <a:buFont typeface="Arial" panose="020B0604020202020204" pitchFamily="34" charset="0"/>
              <a:buChar char="–"/>
              <a:tabLst>
                <a:tab pos="914400" algn="l"/>
              </a:tabLst>
            </a:pPr>
            <a:r>
              <a:rPr lang="en-US" sz="1200" dirty="0">
                <a:effectLst/>
                <a:latin typeface="Calibri"/>
                <a:ea typeface="Times New Roman" panose="02020603050405020304" pitchFamily="18" charset="0"/>
                <a:cs typeface="Calibri"/>
              </a:rPr>
              <a:t>Developed mentoring/coaching opportunities for CWOs, supplementing CWO peer-to-peer support calls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Calibri"/>
              </a:rPr>
              <a:t>In order to support Increased Clinical Access, the CWO Team is recommending CWO focus efforts around:</a:t>
            </a:r>
            <a:endParaRPr lang="en-US" sz="1600" b="1" i="0" u="none" strike="noStrike" kern="1200" cap="none" spc="0" normalizeH="0" baseline="0" noProof="0" dirty="0">
              <a:ln>
                <a:noFill/>
              </a:ln>
              <a:solidFill>
                <a:srgbClr val="000000"/>
              </a:solidFill>
              <a:effectLst/>
              <a:uLnTx/>
              <a:uFillTx/>
              <a:latin typeface="Calibri" panose="020F0502020204030204"/>
              <a:cs typeface="Calibri"/>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Calibri"/>
              </a:rPr>
              <a:t>Electronic Health Record Efficiencies (CPRS Booster, Brilliance, etc.)</a:t>
            </a:r>
            <a:endParaRPr lang="en-US" sz="1600" b="0" i="0" u="none" strike="noStrike" kern="1200" cap="none" spc="0" normalizeH="0" baseline="0" noProof="0" dirty="0">
              <a:ln>
                <a:noFill/>
              </a:ln>
              <a:solidFill>
                <a:srgbClr val="000000"/>
              </a:solidFill>
              <a:effectLst/>
              <a:uLnTx/>
              <a:uFillTx/>
              <a:latin typeface="Calibri" panose="020F0502020204030204"/>
              <a:cs typeface="Calibri"/>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Calibri"/>
              </a:rPr>
              <a:t>Addressing Inefficiencies ("Angie's List")</a:t>
            </a:r>
            <a:endParaRPr lang="en-US" sz="1600" b="0" i="0" u="none" strike="noStrike" kern="1200" cap="none" spc="0" normalizeH="0" baseline="0" noProof="0" dirty="0">
              <a:ln>
                <a:noFill/>
              </a:ln>
              <a:solidFill>
                <a:srgbClr val="000000"/>
              </a:solidFill>
              <a:effectLst/>
              <a:uLnTx/>
              <a:uFillTx/>
              <a:latin typeface="Calibri" panose="020F0502020204030204"/>
              <a:cs typeface="Calibri"/>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Calibri"/>
              </a:rPr>
              <a:t>Administrative Burden Reductions (Clinical Reminders, View Alerts)</a:t>
            </a:r>
            <a:endParaRPr lang="en-US" sz="1600" b="0" i="0" u="none" strike="noStrike" kern="1200" cap="none" spc="0" normalizeH="0" baseline="0" noProof="0" dirty="0">
              <a:ln>
                <a:noFill/>
              </a:ln>
              <a:solidFill>
                <a:srgbClr val="000000"/>
              </a:solidFill>
              <a:effectLst/>
              <a:uLnTx/>
              <a:uFillTx/>
              <a:latin typeface="Calibri" panose="020F0502020204030204"/>
              <a:cs typeface="Calibri"/>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Calibri"/>
              </a:rPr>
              <a:t>Listen, Sort, Empower (Addressing Inefficiencies and supporting a Culture of Well-Being)</a:t>
            </a:r>
            <a:endParaRPr lang="en-US" sz="1600" b="0" i="0" u="none" strike="noStrike" kern="1200" cap="none" spc="0" normalizeH="0" baseline="0" noProof="0" dirty="0">
              <a:ln>
                <a:noFill/>
              </a:ln>
              <a:solidFill>
                <a:srgbClr val="000000"/>
              </a:solidFill>
              <a:effectLst/>
              <a:uLnTx/>
              <a:uFillTx/>
              <a:latin typeface="Calibri" panose="020F0502020204030204"/>
              <a:cs typeface="Calibri"/>
            </a:endParaRPr>
          </a:p>
          <a:p>
            <a:pPr marL="0" indent="0">
              <a:buFont typeface="Arial" panose="020B0604020202020204" pitchFamily="34" charset="0"/>
              <a:buNone/>
            </a:pPr>
            <a:endParaRPr lang="en-US" b="1" dirty="0"/>
          </a:p>
          <a:p>
            <a:pPr marL="0" indent="0">
              <a:buFont typeface="Arial" panose="020B0604020202020204" pitchFamily="34" charset="0"/>
              <a:buNone/>
            </a:pPr>
            <a:r>
              <a:rPr lang="en-US" sz="1200" b="1" dirty="0">
                <a:solidFill>
                  <a:prstClr val="black"/>
                </a:solidFill>
                <a:latin typeface="Calibri" panose="020F0502020204030204"/>
                <a:cs typeface="Calibri"/>
              </a:rPr>
              <a:t>Optimize TMS Education and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Calibri" panose="020F0502020204030204"/>
                <a:ea typeface="+mn-ea"/>
                <a:cs typeface="Calibri"/>
              </a:rPr>
              <a:t>OTET is currently collaborating with in-motion projects that align with OTET and REBOOT goals.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none" strike="noStrike" kern="0" cap="none" spc="0" normalizeH="0" baseline="0" noProof="0" dirty="0">
                <a:ln>
                  <a:noFill/>
                </a:ln>
                <a:solidFill>
                  <a:srgbClr val="000000"/>
                </a:solidFill>
                <a:effectLst/>
                <a:uLnTx/>
                <a:uFillTx/>
                <a:latin typeface="Calibri" panose="020F0502020204030204"/>
                <a:ea typeface="+mn-ea"/>
                <a:cs typeface="Calibri"/>
              </a:rPr>
              <a:t>LARMP and LAD </a:t>
            </a:r>
            <a:r>
              <a:rPr kumimoji="0" lang="en-US" b="0" i="0" u="none" strike="noStrike" kern="0" cap="none" spc="0" normalizeH="0" baseline="0" noProof="0" dirty="0">
                <a:ln>
                  <a:noFill/>
                </a:ln>
                <a:solidFill>
                  <a:srgbClr val="000000"/>
                </a:solidFill>
                <a:effectLst/>
                <a:uLnTx/>
                <a:uFillTx/>
                <a:latin typeface="Calibri" panose="020F0502020204030204"/>
                <a:ea typeface="+mn-ea"/>
                <a:cs typeface="Calibri"/>
              </a:rPr>
              <a:t>soft rollout pilot will validate the LAD data and establish a standardized process to help facilities optimize delivery of local mandatory training to ensure organizational goals and requirements are being met, reduce and consolidate duplicative/redundant training, and focus on employee time and satisfaction. Some sites have &gt;50% of MT being assigned at a local level.</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Calibri" panose="020F0502020204030204"/>
                <a:ea typeface="+mn-ea"/>
                <a:cs typeface="Calibri"/>
              </a:rPr>
              <a:t>Pilot is important to validate the data within the LAD.  </a:t>
            </a:r>
            <a:r>
              <a:rPr kumimoji="0" lang="en-US" b="1" i="0" u="none" strike="noStrike" kern="0" cap="none" spc="0" normalizeH="0" baseline="0" noProof="0" dirty="0">
                <a:ln>
                  <a:noFill/>
                </a:ln>
                <a:solidFill>
                  <a:srgbClr val="000000"/>
                </a:solidFill>
                <a:effectLst/>
                <a:uLnTx/>
                <a:uFillTx/>
                <a:latin typeface="Calibri" panose="020F0502020204030204"/>
                <a:ea typeface="+mn-ea"/>
                <a:cs typeface="Calibri"/>
              </a:rPr>
              <a:t>Note</a:t>
            </a:r>
            <a:r>
              <a:rPr kumimoji="0" lang="en-US" b="0" i="0" u="none" strike="noStrike" kern="0" cap="none" spc="0" normalizeH="0" baseline="0" noProof="0" dirty="0">
                <a:ln>
                  <a:noFill/>
                </a:ln>
                <a:solidFill>
                  <a:srgbClr val="000000"/>
                </a:solidFill>
                <a:effectLst/>
                <a:uLnTx/>
                <a:uFillTx/>
                <a:latin typeface="Calibri" panose="020F0502020204030204"/>
                <a:ea typeface="+mn-ea"/>
                <a:cs typeface="Calibri"/>
              </a:rPr>
              <a:t>: See sample dashboard in Supplemental section of this slide deck.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Calibri" panose="020F0502020204030204"/>
                <a:ea typeface="+mn-ea"/>
                <a:cs typeface="Calibri"/>
              </a:rPr>
              <a:t>Initial pilot impact will include level 1-3 complexity facilities; participation is voluntary, and sites have been solicited the DLO channels.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Calibri" panose="020F0502020204030204"/>
                <a:ea typeface="+mn-ea"/>
                <a:cs typeface="Calibri"/>
              </a:rPr>
              <a:t>Resources, guidebooks, and informational sessions will be made available through ILEAD channels (TBD, but ultimately will land in the Learning Development Resource Center).</a:t>
            </a:r>
            <a:br>
              <a:rPr kumimoji="0" lang="en-US" b="0" i="0" u="none" strike="noStrike" kern="0" cap="none" spc="0" normalizeH="0" baseline="0" noProof="0" dirty="0">
                <a:ln>
                  <a:noFill/>
                </a:ln>
                <a:solidFill>
                  <a:srgbClr val="000000"/>
                </a:solidFill>
                <a:effectLst/>
                <a:uLnTx/>
                <a:uFillTx/>
                <a:latin typeface="Calibri" panose="020F0502020204030204"/>
                <a:ea typeface="+mn-ea"/>
                <a:cs typeface="Calibri"/>
              </a:rPr>
            </a:br>
            <a:endParaRPr kumimoji="0" lang="en-US" b="0" i="0" u="none" strike="noStrike" kern="0" cap="none" spc="0" normalizeH="0" baseline="0" noProof="0" dirty="0">
              <a:ln>
                <a:noFill/>
              </a:ln>
              <a:solidFill>
                <a:srgbClr val="000000"/>
              </a:solidFill>
              <a:effectLst/>
              <a:uLnTx/>
              <a:uFillTx/>
              <a:latin typeface="Calibri" panose="020F0502020204030204"/>
              <a:ea typeface="+mn-ea"/>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none" strike="noStrike" kern="0" cap="none" spc="0" normalizeH="0" baseline="0" noProof="0" dirty="0">
                <a:ln>
                  <a:noFill/>
                </a:ln>
                <a:solidFill>
                  <a:srgbClr val="000000"/>
                </a:solidFill>
                <a:effectLst/>
                <a:uLnTx/>
                <a:uFillTx/>
                <a:latin typeface="Calibri" panose="020F0502020204030204"/>
                <a:ea typeface="+mn-ea"/>
                <a:cs typeface="Calibri"/>
              </a:rPr>
              <a:t>Knowledge Validation </a:t>
            </a:r>
            <a:r>
              <a:rPr kumimoji="0" lang="en-US" b="0" i="0" u="none" strike="noStrike" kern="0" cap="none" spc="0" normalizeH="0" baseline="0" noProof="0" dirty="0">
                <a:ln>
                  <a:noFill/>
                </a:ln>
                <a:solidFill>
                  <a:srgbClr val="000000"/>
                </a:solidFill>
                <a:effectLst/>
                <a:uLnTx/>
                <a:uFillTx/>
                <a:latin typeface="Calibri" panose="020F0502020204030204"/>
                <a:ea typeface="+mn-ea"/>
                <a:cs typeface="Calibri"/>
              </a:rPr>
              <a:t>TIGER team is testing the KV and working with Measurement and Evaluation Unit to ensure organizational goals are being met. KV will allow staff to demonstrate existing knowledge (if applicable), bypassing the learning content for completion. This will reduce burnout, improve employee satisfaction, and increase provider access.</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sng" strike="noStrike" kern="0" cap="none" spc="0" normalizeH="0" baseline="0" noProof="0" dirty="0">
                <a:ln>
                  <a:noFill/>
                </a:ln>
                <a:solidFill>
                  <a:srgbClr val="000000"/>
                </a:solidFill>
                <a:effectLst/>
                <a:uLnTx/>
                <a:uFillTx/>
                <a:latin typeface="Calibri" panose="020F0502020204030204"/>
                <a:ea typeface="+mn-ea"/>
                <a:cs typeface="Calibri"/>
              </a:rPr>
              <a:t>Knowledge Validation Talking Points </a:t>
            </a:r>
            <a:r>
              <a:rPr kumimoji="0" lang="en-US" b="0" i="0" u="none" strike="noStrike" kern="0" cap="none" spc="0" normalizeH="0" baseline="0" noProof="0" dirty="0">
                <a:ln>
                  <a:noFill/>
                </a:ln>
                <a:solidFill>
                  <a:srgbClr val="000000"/>
                </a:solidFill>
                <a:effectLst/>
                <a:uLnTx/>
                <a:uFillTx/>
                <a:latin typeface="Calibri" panose="020F0502020204030204"/>
                <a:ea typeface="+mn-ea"/>
                <a:cs typeface="Calibri"/>
              </a:rPr>
              <a:t>of why current tests can’t automatically be adopted as the KV test:</a:t>
            </a:r>
          </a:p>
          <a:p>
            <a:pPr marL="1657350" marR="0" lvl="3" indent="-285750">
              <a:lnSpc>
                <a:spcPct val="107000"/>
              </a:lnSpc>
              <a:spcBef>
                <a:spcPts val="0"/>
              </a:spcBef>
              <a:spcAft>
                <a:spcPts val="0"/>
              </a:spcAft>
              <a:buFont typeface="+mj-lt"/>
              <a:buAutoNum type="arabicPeriod"/>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Every course doesn’t have a test.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1657350" marR="0" lvl="3" indent="-285750">
              <a:lnSpc>
                <a:spcPct val="107000"/>
              </a:lnSpc>
              <a:spcBef>
                <a:spcPts val="0"/>
              </a:spcBef>
              <a:spcAft>
                <a:spcPts val="0"/>
              </a:spcAft>
              <a:buFont typeface="+mj-lt"/>
              <a:buAutoNum type="arabicPeriod"/>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There is a modular approach for some things that are more complex. More time is needed to work with the subject matter experts to develop the content.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1657350" marR="0" lvl="3" indent="-285750">
              <a:lnSpc>
                <a:spcPct val="107000"/>
              </a:lnSpc>
              <a:spcBef>
                <a:spcPts val="0"/>
              </a:spcBef>
              <a:spcAft>
                <a:spcPts val="800"/>
              </a:spcAft>
              <a:buFont typeface="+mj-lt"/>
              <a:buAutoNum type="arabicPeriod"/>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post-tests were not developed for that reason. We want to make sure that the test has the necessary content, in case there is anything that occurs legislatively, and we want to make sure the pre-test is covered with that content.  </a:t>
            </a:r>
            <a:b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800"/>
              </a:spcAft>
              <a:buFont typeface="Arial" panose="020B0604020202020204" pitchFamily="34" charset="0"/>
              <a:buChar char="•"/>
            </a:pP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Development of Job Aid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to remove optional evaluation surveys from TMS TO DO list. Allowing staff to opt out of these optional surveys can decrease time spent on TMS assignments.</a:t>
            </a:r>
            <a:b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800"/>
              </a:spcAft>
              <a:buFont typeface="Arial" panose="020B0604020202020204" pitchFamily="34" charset="0"/>
              <a:buChar char="•"/>
            </a:pPr>
            <a:r>
              <a:rPr lang="en-US" sz="1800" b="1" dirty="0">
                <a:effectLst/>
                <a:latin typeface="Arial" panose="020B0604020202020204" pitchFamily="34" charset="0"/>
                <a:ea typeface="Calibri" panose="020F0502020204030204" pitchFamily="34" charset="0"/>
                <a:cs typeface="Times New Roman" panose="02020603050405020304" pitchFamily="18" charset="0"/>
              </a:rPr>
              <a:t>SALIENT (</a:t>
            </a:r>
            <a:r>
              <a:rPr lang="en-US" sz="1800" b="1" dirty="0" err="1">
                <a:solidFill>
                  <a:srgbClr val="548DD4"/>
                </a:solidFill>
                <a:effectLst/>
                <a:latin typeface="Century Schoolbook" panose="02040604050505020304" pitchFamily="18" charset="0"/>
                <a:ea typeface="Calibri" panose="020F0502020204030204" pitchFamily="34" charset="0"/>
                <a:cs typeface="Calibri" panose="020F0502020204030204" pitchFamily="34" charset="0"/>
              </a:rPr>
              <a:t>StrAtegic</a:t>
            </a:r>
            <a:r>
              <a:rPr lang="en-US" sz="1800" b="1" dirty="0">
                <a:solidFill>
                  <a:srgbClr val="548DD4"/>
                </a:solidFill>
                <a:effectLst/>
                <a:latin typeface="Century Schoolbook" panose="02040604050505020304" pitchFamily="18" charset="0"/>
                <a:ea typeface="Calibri" panose="020F0502020204030204" pitchFamily="34" charset="0"/>
                <a:cs typeface="Calibri" panose="020F0502020204030204" pitchFamily="34" charset="0"/>
              </a:rPr>
              <a:t> </a:t>
            </a:r>
            <a:r>
              <a:rPr lang="en-US" sz="1800" b="1" dirty="0" err="1">
                <a:solidFill>
                  <a:srgbClr val="548DD4"/>
                </a:solidFill>
                <a:effectLst/>
                <a:latin typeface="Century Schoolbook" panose="02040604050505020304" pitchFamily="18" charset="0"/>
                <a:ea typeface="Calibri" panose="020F0502020204030204" pitchFamily="34" charset="0"/>
                <a:cs typeface="Calibri" panose="020F0502020204030204" pitchFamily="34" charset="0"/>
              </a:rPr>
              <a:t>PoLicy</a:t>
            </a:r>
            <a:r>
              <a:rPr lang="en-US" sz="1800" b="1" dirty="0">
                <a:solidFill>
                  <a:srgbClr val="548DD4"/>
                </a:solidFill>
                <a:effectLst/>
                <a:latin typeface="Century Schoolbook" panose="02040604050505020304" pitchFamily="18" charset="0"/>
                <a:ea typeface="Calibri" panose="020F0502020204030204" pitchFamily="34" charset="0"/>
                <a:cs typeface="Calibri" panose="020F0502020204030204" pitchFamily="34" charset="0"/>
              </a:rPr>
              <a:t> Evidence-Based Evaluation </a:t>
            </a:r>
            <a:r>
              <a:rPr lang="en-US" sz="1800" b="1" dirty="0" err="1">
                <a:solidFill>
                  <a:srgbClr val="548DD4"/>
                </a:solidFill>
                <a:effectLst/>
                <a:latin typeface="Century Schoolbook" panose="02040604050505020304" pitchFamily="18" charset="0"/>
                <a:ea typeface="Calibri" panose="020F0502020204030204" pitchFamily="34" charset="0"/>
                <a:cs typeface="Calibri" panose="020F0502020204030204" pitchFamily="34" charset="0"/>
              </a:rPr>
              <a:t>CeNTer</a:t>
            </a:r>
            <a:r>
              <a:rPr lang="en-US" sz="1800" b="1" dirty="0">
                <a:solidFill>
                  <a:srgbClr val="548DD4"/>
                </a:solidFill>
                <a:effectLst/>
                <a:latin typeface="Century Schoolbook" panose="02040604050505020304" pitchFamily="18" charset="0"/>
                <a:ea typeface="Calibri" panose="020F0502020204030204" pitchFamily="34" charset="0"/>
                <a:cs typeface="Calibri" panose="020F0502020204030204" pitchFamily="34" charset="0"/>
              </a:rPr>
              <a:t>)</a:t>
            </a:r>
          </a:p>
          <a:p>
            <a:pPr marL="1257300" marR="0" lvl="2" indent="-342900">
              <a:lnSpc>
                <a:spcPct val="105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Objective: </a:t>
            </a:r>
            <a:r>
              <a:rPr lang="en-US" sz="1100" dirty="0">
                <a:solidFill>
                  <a:srgbClr val="000000"/>
                </a:solidFill>
                <a:effectLst/>
                <a:latin typeface="Calibri" panose="020F0502020204030204" pitchFamily="34" charset="0"/>
                <a:ea typeface="Times New Roman" panose="02020603050405020304" pitchFamily="18" charset="0"/>
              </a:rPr>
              <a:t>To evaluate </a:t>
            </a:r>
            <a:r>
              <a:rPr lang="en-US" sz="1100" dirty="0">
                <a:effectLst/>
                <a:latin typeface="Calibri" panose="020F0502020204030204" pitchFamily="34" charset="0"/>
                <a:ea typeface="Times New Roman" panose="02020603050405020304" pitchFamily="18" charset="0"/>
              </a:rPr>
              <a:t>the TMS training moratorium that was implemented during the COVID-19 pandemic for impact on: reach and adoption of the training moratorium, factors that facilitated and hindered adoption of the training moratorium, and overall impact on staff burnout and job satisfaction.</a:t>
            </a:r>
            <a:endParaRPr lang="en-US" sz="1100" dirty="0">
              <a:effectLst/>
              <a:latin typeface="Calibri" panose="020F0502020204030204" pitchFamily="34" charset="0"/>
              <a:ea typeface="Calibri" panose="020F0502020204030204" pitchFamily="34" charset="0"/>
            </a:endParaRPr>
          </a:p>
          <a:p>
            <a:pPr marL="1257300" marR="0" lvl="2" indent="-342900">
              <a:lnSpc>
                <a:spcPct val="105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Pilot interviews (n=2) were conducted.</a:t>
            </a:r>
            <a:endParaRPr lang="en-US" sz="1100" dirty="0">
              <a:effectLst/>
              <a:latin typeface="Calibri" panose="020F0502020204030204" pitchFamily="34" charset="0"/>
              <a:ea typeface="Calibri" panose="020F0502020204030204" pitchFamily="34" charset="0"/>
            </a:endParaRPr>
          </a:p>
          <a:p>
            <a:pPr marL="1257300" marR="0" lvl="2" indent="-342900">
              <a:lnSpc>
                <a:spcPct val="105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Findings from pilot interviews:</a:t>
            </a:r>
            <a:endParaRPr lang="en-US" sz="1100" dirty="0">
              <a:effectLst/>
              <a:latin typeface="Calibri" panose="020F0502020204030204" pitchFamily="34" charset="0"/>
              <a:ea typeface="Calibri" panose="020F0502020204030204" pitchFamily="34" charset="0"/>
            </a:endParaRPr>
          </a:p>
          <a:p>
            <a:pPr marL="1657350" marR="0" lvl="3" indent="-285750">
              <a:lnSpc>
                <a:spcPct val="105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No consistency with who and how the decision was made as to whether or not a VAMC participated in the training moratorium. </a:t>
            </a:r>
            <a:endParaRPr lang="en-US" sz="1100" dirty="0">
              <a:effectLst/>
              <a:latin typeface="Calibri" panose="020F0502020204030204" pitchFamily="34" charset="0"/>
              <a:ea typeface="Calibri" panose="020F0502020204030204" pitchFamily="34" charset="0"/>
            </a:endParaRPr>
          </a:p>
          <a:p>
            <a:pPr marL="1657350" marR="0" lvl="3" indent="-285750">
              <a:lnSpc>
                <a:spcPct val="105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The reason that the decision was made [to participate or not in the TMS training moratorium] was often for unknown reasons, and it was frequently made at a high level, above the DLO (Designated Learning Officer). </a:t>
            </a:r>
            <a:endParaRPr lang="en-US" sz="1100" dirty="0">
              <a:effectLst/>
              <a:latin typeface="Calibri" panose="020F0502020204030204" pitchFamily="34" charset="0"/>
              <a:ea typeface="Calibri" panose="020F0502020204030204" pitchFamily="34" charset="0"/>
            </a:endParaRPr>
          </a:p>
          <a:p>
            <a:pPr marL="1657350" marR="0" lvl="3" indent="-285750">
              <a:lnSpc>
                <a:spcPct val="105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Interviewees also shared that they felt there was little or no impact on long-term job satisfaction or employee burnout.</a:t>
            </a:r>
            <a:br>
              <a:rPr kumimoji="0" lang="en-US" sz="1100" b="0" i="0" u="none" strike="noStrike" kern="1200" cap="none" spc="0" normalizeH="0" baseline="0" dirty="0">
                <a:ln>
                  <a:noFill/>
                </a:ln>
                <a:solidFill>
                  <a:schemeClr val="tx1"/>
                </a:solidFill>
                <a:effectLst/>
                <a:uLnTx/>
                <a:uFillTx/>
                <a:latin typeface="Calibri" panose="020F0502020204030204" pitchFamily="34" charset="0"/>
                <a:ea typeface="Times New Roman" panose="02020603050405020304" pitchFamily="18" charset="0"/>
                <a:cs typeface="+mn-cs"/>
              </a:rPr>
            </a:br>
            <a:endParaRPr lang="en-US" sz="1200" b="1" dirty="0">
              <a:solidFill>
                <a:prstClr val="black"/>
              </a:solidFill>
              <a:latin typeface="Calibri" panose="020F0502020204030204"/>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FFB767-D63F-4558-940F-81DF50CB5D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3209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200" y="1905001"/>
            <a:ext cx="11074400" cy="1066800"/>
          </a:xfrm>
        </p:spPr>
        <p:txBody>
          <a:bodyPr/>
          <a:lstStyle>
            <a:lvl1pPr algn="l">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6735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1DA85C-AB89-497B-B718-75DF58055152}"/>
              </a:ext>
            </a:extLst>
          </p:cNvPr>
          <p:cNvSpPr>
            <a:spLocks noGrp="1"/>
          </p:cNvSpPr>
          <p:nvPr>
            <p:ph type="title"/>
          </p:nvPr>
        </p:nvSpPr>
        <p:spPr/>
        <p:txBody>
          <a:bodyPr/>
          <a:lstStyle/>
          <a:p>
            <a:r>
              <a:rPr lang="en-US"/>
              <a:t>Click to edit Master title style</a:t>
            </a:r>
          </a:p>
        </p:txBody>
      </p:sp>
      <p:sp>
        <p:nvSpPr>
          <p:cNvPr id="5" name="Content Placeholder 2">
            <a:extLst>
              <a:ext uri="{FF2B5EF4-FFF2-40B4-BE49-F238E27FC236}">
                <a16:creationId xmlns:a16="http://schemas.microsoft.com/office/drawing/2014/main" id="{1474E5A9-EBBC-4E94-A4AC-CB6DE78F0EC6}"/>
              </a:ext>
            </a:extLst>
          </p:cNvPr>
          <p:cNvSpPr>
            <a:spLocks noGrp="1"/>
          </p:cNvSpPr>
          <p:nvPr>
            <p:ph idx="1"/>
          </p:nvPr>
        </p:nvSpPr>
        <p:spPr>
          <a:xfrm>
            <a:off x="609600" y="1265238"/>
            <a:ext cx="10972800" cy="4525963"/>
          </a:xfrm>
        </p:spPr>
        <p:txBody>
          <a:bodyPr/>
          <a:lstStyle>
            <a:lvl1pPr>
              <a:defRPr>
                <a:latin typeface="Calibri (Body)"/>
                <a:cs typeface="Calibri" panose="020F0502020204030204" pitchFamily="34" charset="0"/>
              </a:defRPr>
            </a:lvl1pPr>
            <a:lvl2pPr>
              <a:defRPr>
                <a:latin typeface="Calibri (Body)"/>
                <a:cs typeface="Calibri" panose="020F0502020204030204" pitchFamily="34" charset="0"/>
              </a:defRPr>
            </a:lvl2pPr>
            <a:lvl3pPr>
              <a:defRPr>
                <a:latin typeface="Calibri (Body)"/>
                <a:cs typeface="Calibri" panose="020F0502020204030204" pitchFamily="34" charset="0"/>
              </a:defRPr>
            </a:lvl3pPr>
            <a:lvl4pPr>
              <a:defRPr>
                <a:latin typeface="Calibri (Body)"/>
                <a:cs typeface="Calibri" panose="020F0502020204030204" pitchFamily="34" charset="0"/>
              </a:defRPr>
            </a:lvl4pPr>
            <a:lvl5pPr>
              <a:defRPr>
                <a:latin typeface="Calibri (Body)"/>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E83D54E0-FB02-4090-A9CF-0CB4C9EE4F67}"/>
              </a:ext>
            </a:extLst>
          </p:cNvPr>
          <p:cNvSpPr>
            <a:spLocks noGrp="1"/>
          </p:cNvSpPr>
          <p:nvPr>
            <p:ph type="sldNum" sz="quarter" idx="4"/>
          </p:nvPr>
        </p:nvSpPr>
        <p:spPr>
          <a:xfrm>
            <a:off x="11226800" y="5762512"/>
            <a:ext cx="6604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3760311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5D17B43-F555-4971-9FAD-475D69F19ADA}"/>
              </a:ext>
            </a:extLst>
          </p:cNvPr>
          <p:cNvSpPr>
            <a:spLocks noGrp="1"/>
          </p:cNvSpPr>
          <p:nvPr>
            <p:ph type="body" idx="10" hasCustomPrompt="1"/>
          </p:nvPr>
        </p:nvSpPr>
        <p:spPr>
          <a:xfrm>
            <a:off x="963084" y="4138614"/>
            <a:ext cx="10363200" cy="1500187"/>
          </a:xfrm>
        </p:spPr>
        <p:txBody>
          <a:bodyPr anchor="t">
            <a:normAutofit/>
          </a:bodyPr>
          <a:lstStyle>
            <a:lvl1pPr marL="0" indent="0">
              <a:buNone/>
              <a:defRPr sz="3600">
                <a:solidFill>
                  <a:schemeClr val="tx1"/>
                </a:solidFill>
                <a:latin typeface="Calibri (Heading)"/>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TITLE STYLE</a:t>
            </a:r>
          </a:p>
        </p:txBody>
      </p:sp>
      <p:sp>
        <p:nvSpPr>
          <p:cNvPr id="7" name="Text Placeholder 2">
            <a:extLst>
              <a:ext uri="{FF2B5EF4-FFF2-40B4-BE49-F238E27FC236}">
                <a16:creationId xmlns:a16="http://schemas.microsoft.com/office/drawing/2014/main" id="{58326922-220E-4EC3-89F8-782782BCB2C0}"/>
              </a:ext>
            </a:extLst>
          </p:cNvPr>
          <p:cNvSpPr>
            <a:spLocks noGrp="1"/>
          </p:cNvSpPr>
          <p:nvPr>
            <p:ph type="body" idx="1"/>
          </p:nvPr>
        </p:nvSpPr>
        <p:spPr>
          <a:xfrm>
            <a:off x="963084" y="2590801"/>
            <a:ext cx="10363200" cy="1500187"/>
          </a:xfrm>
        </p:spPr>
        <p:txBody>
          <a:bodyPr anchor="b">
            <a:normAutofit/>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3">
            <a:extLst>
              <a:ext uri="{FF2B5EF4-FFF2-40B4-BE49-F238E27FC236}">
                <a16:creationId xmlns:a16="http://schemas.microsoft.com/office/drawing/2014/main" id="{2F4E8164-C12D-4F26-8768-6FDEDAA62B51}"/>
              </a:ext>
            </a:extLst>
          </p:cNvPr>
          <p:cNvSpPr>
            <a:spLocks noGrp="1"/>
          </p:cNvSpPr>
          <p:nvPr>
            <p:ph type="sldNum" sz="quarter" idx="4"/>
          </p:nvPr>
        </p:nvSpPr>
        <p:spPr>
          <a:xfrm>
            <a:off x="11226800" y="5762512"/>
            <a:ext cx="6604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4199110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7C00A-59B4-49D0-B7AC-1D016A026F67}"/>
              </a:ext>
            </a:extLst>
          </p:cNvPr>
          <p:cNvSpPr>
            <a:spLocks noGrp="1"/>
          </p:cNvSpPr>
          <p:nvPr>
            <p:ph type="title"/>
          </p:nvPr>
        </p:nvSpPr>
        <p:spPr>
          <a:xfrm>
            <a:off x="304800" y="-21771"/>
            <a:ext cx="11480800" cy="67709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46F48B1-7BC3-4A7B-9F48-793D8612DDE5}"/>
              </a:ext>
            </a:extLst>
          </p:cNvPr>
          <p:cNvSpPr>
            <a:spLocks noGrp="1"/>
          </p:cNvSpPr>
          <p:nvPr>
            <p:ph idx="1"/>
          </p:nvPr>
        </p:nvSpPr>
        <p:spPr>
          <a:xfrm>
            <a:off x="304800" y="838201"/>
            <a:ext cx="11480800" cy="5029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65A9B036-5FE2-4A79-9C97-083A0963761B}"/>
              </a:ext>
            </a:extLst>
          </p:cNvPr>
          <p:cNvSpPr>
            <a:spLocks noGrp="1"/>
          </p:cNvSpPr>
          <p:nvPr>
            <p:ph type="sldNum" sz="quarter" idx="4"/>
          </p:nvPr>
        </p:nvSpPr>
        <p:spPr>
          <a:xfrm>
            <a:off x="11430000" y="5762511"/>
            <a:ext cx="4953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3765062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F53EB-D938-4F90-A300-54D21B94CBE6}"/>
              </a:ext>
            </a:extLst>
          </p:cNvPr>
          <p:cNvSpPr>
            <a:spLocks noGrp="1"/>
          </p:cNvSpPr>
          <p:nvPr>
            <p:ph type="title"/>
          </p:nvPr>
        </p:nvSpPr>
        <p:spPr/>
        <p:txBody>
          <a:bodyPr/>
          <a:lstStyle/>
          <a:p>
            <a:r>
              <a:rPr lang="en-US"/>
              <a:t>Click to edit Master title style</a:t>
            </a:r>
          </a:p>
        </p:txBody>
      </p:sp>
      <p:sp>
        <p:nvSpPr>
          <p:cNvPr id="4" name="Content Placeholder 6">
            <a:extLst>
              <a:ext uri="{FF2B5EF4-FFF2-40B4-BE49-F238E27FC236}">
                <a16:creationId xmlns:a16="http://schemas.microsoft.com/office/drawing/2014/main" id="{D19D2D2C-5BD1-411D-BB57-FB2A522E6D2D}"/>
              </a:ext>
            </a:extLst>
          </p:cNvPr>
          <p:cNvSpPr>
            <a:spLocks noGrp="1"/>
          </p:cNvSpPr>
          <p:nvPr>
            <p:ph idx="1" hasCustomPrompt="1"/>
          </p:nvPr>
        </p:nvSpPr>
        <p:spPr>
          <a:xfrm>
            <a:off x="304800" y="838201"/>
            <a:ext cx="11480800" cy="5029199"/>
          </a:xfrm>
        </p:spPr>
        <p:txBody>
          <a:bodyPr/>
          <a:lstStyle>
            <a:lvl1pPr>
              <a:defRPr/>
            </a:lvl1pPr>
          </a:lstStyle>
          <a:p>
            <a:r>
              <a:rPr lang="en-US"/>
              <a:t>Click to add text</a:t>
            </a:r>
          </a:p>
        </p:txBody>
      </p:sp>
      <p:sp>
        <p:nvSpPr>
          <p:cNvPr id="3" name="Slide Number Placeholder 2">
            <a:extLst>
              <a:ext uri="{FF2B5EF4-FFF2-40B4-BE49-F238E27FC236}">
                <a16:creationId xmlns:a16="http://schemas.microsoft.com/office/drawing/2014/main" id="{97C684A9-6552-4BE4-A4D4-6F71B9142067}"/>
              </a:ext>
            </a:extLst>
          </p:cNvPr>
          <p:cNvSpPr>
            <a:spLocks noGrp="1"/>
          </p:cNvSpPr>
          <p:nvPr>
            <p:ph type="sldNum" sz="quarter" idx="10"/>
          </p:nvPr>
        </p:nvSpPr>
        <p:spPr/>
        <p:txBody>
          <a:bodyPr/>
          <a:lstStyle/>
          <a:p>
            <a:fld id="{9B8B01BA-673E-4211-9E64-C22898E6AF66}" type="slidenum">
              <a:rPr lang="en-US" smtClean="0"/>
              <a:pPr/>
              <a:t>‹#›</a:t>
            </a:fld>
            <a:endParaRPr lang="en-US"/>
          </a:p>
        </p:txBody>
      </p:sp>
    </p:spTree>
    <p:extLst>
      <p:ext uri="{BB962C8B-B14F-4D97-AF65-F5344CB8AC3E}">
        <p14:creationId xmlns:p14="http://schemas.microsoft.com/office/powerpoint/2010/main" val="773018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97152"/>
            <a:ext cx="10363200" cy="198424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hasCustomPrompt="1"/>
          </p:nvPr>
        </p:nvSpPr>
        <p:spPr>
          <a:xfrm>
            <a:off x="304800" y="4191000"/>
            <a:ext cx="8534400" cy="1752600"/>
          </a:xfrm>
        </p:spPr>
        <p:txBody>
          <a:bodyPr>
            <a:normAutofit/>
          </a:bodyPr>
          <a:lstStyle>
            <a:lvl1pPr marL="0" indent="0" algn="l">
              <a:spcBef>
                <a:spcPts val="0"/>
              </a:spcBef>
              <a:buNone/>
              <a:defRPr sz="2800">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spcBef>
                <a:spcPts val="0"/>
              </a:spcBef>
            </a:pPr>
            <a:r>
              <a:rPr lang="en-US" sz="2800">
                <a:latin typeface="Arial" panose="020B0604020202020204" pitchFamily="34" charset="0"/>
                <a:cs typeface="Arial" panose="020B0604020202020204" pitchFamily="34" charset="0"/>
              </a:rPr>
              <a:t>Presentation for:</a:t>
            </a:r>
          </a:p>
          <a:p>
            <a:pPr algn="l">
              <a:spcBef>
                <a:spcPts val="0"/>
              </a:spcBef>
            </a:pPr>
            <a:r>
              <a:rPr lang="en-US" sz="2800">
                <a:latin typeface="Arial" panose="020B0604020202020204" pitchFamily="34" charset="0"/>
                <a:cs typeface="Arial" panose="020B0604020202020204" pitchFamily="34" charset="0"/>
              </a:rPr>
              <a:t>Presented by:</a:t>
            </a:r>
          </a:p>
          <a:p>
            <a:pPr algn="l">
              <a:spcBef>
                <a:spcPts val="0"/>
              </a:spcBef>
            </a:pPr>
            <a:r>
              <a:rPr lang="en-US" sz="2800">
                <a:latin typeface="Arial" panose="020B0604020202020204" pitchFamily="34" charset="0"/>
                <a:cs typeface="Arial" panose="020B0604020202020204" pitchFamily="34" charset="0"/>
              </a:rPr>
              <a:t>Date of briefing:</a:t>
            </a:r>
          </a:p>
          <a:p>
            <a:endParaRPr lang="en-US"/>
          </a:p>
        </p:txBody>
      </p:sp>
      <p:sp>
        <p:nvSpPr>
          <p:cNvPr id="7" name="Slide Number Placeholder 5"/>
          <p:cNvSpPr txBox="1">
            <a:spLocks/>
          </p:cNvSpPr>
          <p:nvPr userDrawn="1"/>
        </p:nvSpPr>
        <p:spPr>
          <a:xfrm>
            <a:off x="9250440" y="6400230"/>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000" smtClean="0">
                <a:solidFill>
                  <a:prstClr val="white"/>
                </a:solidFill>
                <a:latin typeface="Arial" panose="020B0604020202020204" pitchFamily="34" charset="0"/>
                <a:cs typeface="Arial" panose="020B0604020202020204" pitchFamily="34" charset="0"/>
              </a:rPr>
              <a:pPr/>
              <a:t>‹#›</a:t>
            </a:fld>
            <a:endParaRPr lang="en-US" sz="1000">
              <a:solidFill>
                <a:prstClr val="white"/>
              </a:solidFill>
              <a:latin typeface="Arial" panose="020B0604020202020204" pitchFamily="34" charset="0"/>
              <a:cs typeface="Arial" panose="020B0604020202020204" pitchFamily="34" charset="0"/>
            </a:endParaRPr>
          </a:p>
        </p:txBody>
      </p:sp>
      <p:sp>
        <p:nvSpPr>
          <p:cNvPr id="6" name="Title 1"/>
          <p:cNvSpPr txBox="1">
            <a:spLocks/>
          </p:cNvSpPr>
          <p:nvPr userDrawn="1"/>
        </p:nvSpPr>
        <p:spPr>
          <a:xfrm>
            <a:off x="1146628" y="457200"/>
            <a:ext cx="10363200" cy="1054100"/>
          </a:xfrm>
          <a:prstGeom prst="rect">
            <a:avLst/>
          </a:prstGeom>
        </p:spPr>
        <p:txBody>
          <a:bodyPr/>
          <a:lstStyle>
            <a:lvl1pPr algn="l" defTabSz="914400" rtl="0" eaLnBrk="1" latinLnBrk="0" hangingPunct="1">
              <a:spcBef>
                <a:spcPct val="0"/>
              </a:spcBef>
              <a:buNone/>
              <a:defRPr sz="4000" b="1" kern="1200" cap="all">
                <a:solidFill>
                  <a:schemeClr val="tx1"/>
                </a:solidFill>
                <a:latin typeface="Arial" pitchFamily="34" charset="0"/>
                <a:ea typeface="+mj-ea"/>
                <a:cs typeface="Arial" pitchFamily="34" charset="0"/>
              </a:defRPr>
            </a:lvl1pPr>
          </a:lstStyle>
          <a:p>
            <a:pPr>
              <a:defRPr/>
            </a:pPr>
            <a:r>
              <a:rPr lang="en-US" sz="3200">
                <a:latin typeface="Arial" panose="020B0604020202020204" pitchFamily="34" charset="0"/>
                <a:cs typeface="Arial" panose="020B0604020202020204" pitchFamily="34" charset="0"/>
              </a:rPr>
              <a:t>VETERANS HEALTH ADMINISTRATION</a:t>
            </a:r>
          </a:p>
        </p:txBody>
      </p:sp>
      <p:sp>
        <p:nvSpPr>
          <p:cNvPr id="9" name="Footer Placeholder 8"/>
          <p:cNvSpPr>
            <a:spLocks noGrp="1"/>
          </p:cNvSpPr>
          <p:nvPr>
            <p:ph type="ftr" sz="quarter" idx="10"/>
          </p:nvPr>
        </p:nvSpPr>
        <p:spPr/>
        <p:txBody>
          <a:bodyPr/>
          <a:lstStyle>
            <a:lvl1pPr>
              <a:defRPr sz="1000">
                <a:latin typeface="Arial" panose="020B0604020202020204" pitchFamily="34" charset="0"/>
                <a:cs typeface="Arial" panose="020B0604020202020204" pitchFamily="34" charset="0"/>
              </a:defRPr>
            </a:lvl1pPr>
          </a:lstStyle>
          <a:p>
            <a:pPr defTabSz="457200"/>
            <a:endParaRPr lang="it-IT"/>
          </a:p>
        </p:txBody>
      </p:sp>
    </p:spTree>
    <p:extLst>
      <p:ext uri="{BB962C8B-B14F-4D97-AF65-F5344CB8AC3E}">
        <p14:creationId xmlns:p14="http://schemas.microsoft.com/office/powerpoint/2010/main" val="2415816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2192000" cy="762000"/>
          </a:xfrm>
          <a:solidFill>
            <a:schemeClr val="tx2"/>
          </a:solidFill>
        </p:spPr>
        <p:txBody>
          <a:bodyPr>
            <a:normAutofit/>
          </a:bodyPr>
          <a:lstStyle>
            <a:lvl1pPr>
              <a:defRPr sz="2400">
                <a:solidFill>
                  <a:schemeClr val="bg1"/>
                </a:solidFill>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609600" y="838201"/>
            <a:ext cx="10972800" cy="528805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983F1FA-211D-3044-9E35-958DFBC26156}" type="slidenum">
              <a:rPr lang="en-US" smtClean="0">
                <a:solidFill>
                  <a:prstClr val="white"/>
                </a:solidFill>
              </a:rPr>
              <a:pPr/>
              <a:t>‹#›</a:t>
            </a:fld>
            <a:endParaRPr lang="en-US">
              <a:solidFill>
                <a:prstClr val="white"/>
              </a:solidFill>
            </a:endParaRPr>
          </a:p>
        </p:txBody>
      </p:sp>
      <p:sp>
        <p:nvSpPr>
          <p:cNvPr id="8" name="Footer Placeholder 7"/>
          <p:cNvSpPr>
            <a:spLocks noGrp="1"/>
          </p:cNvSpPr>
          <p:nvPr>
            <p:ph type="ftr" sz="quarter" idx="13"/>
          </p:nvPr>
        </p:nvSpPr>
        <p:spPr/>
        <p:txBody>
          <a:bodyPr/>
          <a:lstStyle>
            <a:lvl1pPr>
              <a:defRPr>
                <a:latin typeface="Arial" panose="020B0604020202020204" pitchFamily="34" charset="0"/>
                <a:cs typeface="Arial" panose="020B0604020202020204" pitchFamily="34" charset="0"/>
              </a:defRPr>
            </a:lvl1pPr>
          </a:lstStyle>
          <a:p>
            <a:pPr defTabSz="457200"/>
            <a:endParaRPr lang="it-IT"/>
          </a:p>
        </p:txBody>
      </p:sp>
    </p:spTree>
    <p:extLst>
      <p:ext uri="{BB962C8B-B14F-4D97-AF65-F5344CB8AC3E}">
        <p14:creationId xmlns:p14="http://schemas.microsoft.com/office/powerpoint/2010/main" val="748656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a:solidFill>
            <a:schemeClr val="tx2"/>
          </a:solidFill>
        </p:spPr>
        <p:txBody>
          <a:bodyPr>
            <a:normAutofit/>
          </a:bodyPr>
          <a:lstStyle>
            <a:lvl1pPr>
              <a:defRPr sz="2400">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3" name="Footer Placeholder 2"/>
          <p:cNvSpPr>
            <a:spLocks noGrp="1"/>
          </p:cNvSpPr>
          <p:nvPr>
            <p:ph type="ftr" sz="quarter" idx="13"/>
          </p:nvPr>
        </p:nvSpPr>
        <p:spPr/>
        <p:txBody>
          <a:bodyPr/>
          <a:lstStyle/>
          <a:p>
            <a:pPr defTabSz="457200"/>
            <a:endParaRPr lang="it-IT"/>
          </a:p>
        </p:txBody>
      </p:sp>
    </p:spTree>
    <p:extLst>
      <p:ext uri="{BB962C8B-B14F-4D97-AF65-F5344CB8AC3E}">
        <p14:creationId xmlns:p14="http://schemas.microsoft.com/office/powerpoint/2010/main" val="2288947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13"/>
          </p:nvPr>
        </p:nvSpPr>
        <p:spPr/>
        <p:txBody>
          <a:bodyPr/>
          <a:lstStyle/>
          <a:p>
            <a:pPr defTabSz="457200"/>
            <a:endParaRPr lang="it-IT"/>
          </a:p>
        </p:txBody>
      </p:sp>
      <p:sp>
        <p:nvSpPr>
          <p:cNvPr id="8" name="TextBox 7">
            <a:extLst>
              <a:ext uri="{FF2B5EF4-FFF2-40B4-BE49-F238E27FC236}">
                <a16:creationId xmlns:a16="http://schemas.microsoft.com/office/drawing/2014/main" id="{A290A780-CA79-4C80-A254-04004C310E63}"/>
              </a:ext>
            </a:extLst>
          </p:cNvPr>
          <p:cNvSpPr txBox="1"/>
          <p:nvPr userDrawn="1"/>
        </p:nvSpPr>
        <p:spPr>
          <a:xfrm rot="18989011">
            <a:off x="3045320" y="2646311"/>
            <a:ext cx="5689600" cy="1569660"/>
          </a:xfrm>
          <a:prstGeom prst="rect">
            <a:avLst/>
          </a:prstGeom>
          <a:noFill/>
        </p:spPr>
        <p:txBody>
          <a:bodyPr wrap="square" rtlCol="0">
            <a:spAutoFit/>
          </a:bodyPr>
          <a:lstStyle/>
          <a:p>
            <a:pPr algn="ctr"/>
            <a:r>
              <a:rPr lang="en-US" sz="9600">
                <a:solidFill>
                  <a:schemeClr val="bg1">
                    <a:lumMod val="85000"/>
                  </a:schemeClr>
                </a:solidFill>
              </a:rPr>
              <a:t>DRAFT</a:t>
            </a:r>
          </a:p>
        </p:txBody>
      </p:sp>
    </p:spTree>
    <p:extLst>
      <p:ext uri="{BB962C8B-B14F-4D97-AF65-F5344CB8AC3E}">
        <p14:creationId xmlns:p14="http://schemas.microsoft.com/office/powerpoint/2010/main" val="2223757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13"/>
          </p:nvPr>
        </p:nvSpPr>
        <p:spPr/>
        <p:txBody>
          <a:bodyPr/>
          <a:lstStyle/>
          <a:p>
            <a:pPr defTabSz="457200"/>
            <a:endParaRPr lang="it-IT"/>
          </a:p>
        </p:txBody>
      </p:sp>
      <p:sp>
        <p:nvSpPr>
          <p:cNvPr id="8" name="TextBox 7">
            <a:extLst>
              <a:ext uri="{FF2B5EF4-FFF2-40B4-BE49-F238E27FC236}">
                <a16:creationId xmlns:a16="http://schemas.microsoft.com/office/drawing/2014/main" id="{2FC159A0-58F4-43DB-B0E8-D342AC22CF72}"/>
              </a:ext>
            </a:extLst>
          </p:cNvPr>
          <p:cNvSpPr txBox="1"/>
          <p:nvPr userDrawn="1"/>
        </p:nvSpPr>
        <p:spPr>
          <a:xfrm rot="18989011">
            <a:off x="3045320" y="2646311"/>
            <a:ext cx="5689600" cy="1569660"/>
          </a:xfrm>
          <a:prstGeom prst="rect">
            <a:avLst/>
          </a:prstGeom>
          <a:noFill/>
        </p:spPr>
        <p:txBody>
          <a:bodyPr wrap="square" rtlCol="0">
            <a:spAutoFit/>
          </a:bodyPr>
          <a:lstStyle/>
          <a:p>
            <a:pPr algn="ctr"/>
            <a:r>
              <a:rPr lang="en-US" sz="9600">
                <a:solidFill>
                  <a:schemeClr val="bg1">
                    <a:lumMod val="85000"/>
                  </a:schemeClr>
                </a:solidFill>
              </a:rPr>
              <a:t>DRAFT</a:t>
            </a:r>
          </a:p>
        </p:txBody>
      </p:sp>
    </p:spTree>
    <p:extLst>
      <p:ext uri="{BB962C8B-B14F-4D97-AF65-F5344CB8AC3E}">
        <p14:creationId xmlns:p14="http://schemas.microsoft.com/office/powerpoint/2010/main" val="3600624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1DA85C-AB89-497B-B718-75DF58055152}"/>
              </a:ext>
            </a:extLst>
          </p:cNvPr>
          <p:cNvSpPr>
            <a:spLocks noGrp="1"/>
          </p:cNvSpPr>
          <p:nvPr>
            <p:ph type="title"/>
          </p:nvPr>
        </p:nvSpPr>
        <p:spPr/>
        <p:txBody>
          <a:bodyPr/>
          <a:lstStyle/>
          <a:p>
            <a:r>
              <a:rPr lang="en-US"/>
              <a:t>Click to edit Master title style</a:t>
            </a:r>
          </a:p>
        </p:txBody>
      </p:sp>
      <p:sp>
        <p:nvSpPr>
          <p:cNvPr id="5" name="Content Placeholder 2">
            <a:extLst>
              <a:ext uri="{FF2B5EF4-FFF2-40B4-BE49-F238E27FC236}">
                <a16:creationId xmlns:a16="http://schemas.microsoft.com/office/drawing/2014/main" id="{1474E5A9-EBBC-4E94-A4AC-CB6DE78F0EC6}"/>
              </a:ext>
            </a:extLst>
          </p:cNvPr>
          <p:cNvSpPr>
            <a:spLocks noGrp="1"/>
          </p:cNvSpPr>
          <p:nvPr>
            <p:ph idx="1"/>
          </p:nvPr>
        </p:nvSpPr>
        <p:spPr>
          <a:xfrm>
            <a:off x="609600" y="1265238"/>
            <a:ext cx="10972800" cy="4525963"/>
          </a:xfrm>
        </p:spPr>
        <p:txBody>
          <a:bodyPr/>
          <a:lstStyle>
            <a:lvl1pPr>
              <a:defRPr>
                <a:latin typeface="Calibri (Body)"/>
                <a:cs typeface="Calibri" panose="020F0502020204030204" pitchFamily="34" charset="0"/>
              </a:defRPr>
            </a:lvl1pPr>
            <a:lvl2pPr>
              <a:defRPr>
                <a:latin typeface="Calibri (Body)"/>
                <a:cs typeface="Calibri" panose="020F0502020204030204" pitchFamily="34" charset="0"/>
              </a:defRPr>
            </a:lvl2pPr>
            <a:lvl3pPr>
              <a:defRPr>
                <a:latin typeface="Calibri (Body)"/>
                <a:cs typeface="Calibri" panose="020F0502020204030204" pitchFamily="34" charset="0"/>
              </a:defRPr>
            </a:lvl3pPr>
            <a:lvl4pPr>
              <a:defRPr>
                <a:latin typeface="Calibri (Body)"/>
                <a:cs typeface="Calibri" panose="020F0502020204030204" pitchFamily="34" charset="0"/>
              </a:defRPr>
            </a:lvl4pPr>
            <a:lvl5pPr>
              <a:defRPr>
                <a:latin typeface="Calibri (Body)"/>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E83D54E0-FB02-4090-A9CF-0CB4C9EE4F67}"/>
              </a:ext>
            </a:extLst>
          </p:cNvPr>
          <p:cNvSpPr>
            <a:spLocks noGrp="1"/>
          </p:cNvSpPr>
          <p:nvPr>
            <p:ph type="sldNum" sz="quarter" idx="4"/>
          </p:nvPr>
        </p:nvSpPr>
        <p:spPr>
          <a:xfrm>
            <a:off x="11226800" y="5762512"/>
            <a:ext cx="6604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633193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A4E5FD8-B71B-452A-936A-2690B8F6F124}"/>
              </a:ext>
            </a:extLst>
          </p:cNvPr>
          <p:cNvSpPr>
            <a:spLocks noGrp="1"/>
          </p:cNvSpPr>
          <p:nvPr>
            <p:ph type="ctrTitle"/>
          </p:nvPr>
        </p:nvSpPr>
        <p:spPr>
          <a:xfrm>
            <a:off x="914400" y="2054226"/>
            <a:ext cx="10363200" cy="1470025"/>
          </a:xfrm>
        </p:spPr>
        <p:txBody>
          <a:bodyPr/>
          <a:lstStyle>
            <a:lvl1pPr algn="ctr">
              <a:defRPr sz="3600">
                <a:solidFill>
                  <a:schemeClr val="tx1"/>
                </a:solidFill>
                <a:latin typeface="Calibri Light (Headings)"/>
                <a:cs typeface="Calibri" panose="020F0502020204030204" pitchFamily="34" charset="0"/>
              </a:defRPr>
            </a:lvl1pPr>
          </a:lstStyle>
          <a:p>
            <a:r>
              <a:rPr lang="en-US"/>
              <a:t>Click to edit Master title style</a:t>
            </a:r>
          </a:p>
        </p:txBody>
      </p:sp>
      <p:sp>
        <p:nvSpPr>
          <p:cNvPr id="6" name="Subtitle 2">
            <a:extLst>
              <a:ext uri="{FF2B5EF4-FFF2-40B4-BE49-F238E27FC236}">
                <a16:creationId xmlns:a16="http://schemas.microsoft.com/office/drawing/2014/main" id="{4A9B360C-1FE9-491C-AC66-FA34A808A4C6}"/>
              </a:ext>
            </a:extLst>
          </p:cNvPr>
          <p:cNvSpPr>
            <a:spLocks noGrp="1"/>
          </p:cNvSpPr>
          <p:nvPr>
            <p:ph type="subTitle" idx="1"/>
          </p:nvPr>
        </p:nvSpPr>
        <p:spPr>
          <a:xfrm>
            <a:off x="1828800" y="3810000"/>
            <a:ext cx="853440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Slide Number Placeholder 3">
            <a:extLst>
              <a:ext uri="{FF2B5EF4-FFF2-40B4-BE49-F238E27FC236}">
                <a16:creationId xmlns:a16="http://schemas.microsoft.com/office/drawing/2014/main" id="{EE68706C-4B4D-4E31-BF75-1E7F4D4F9184}"/>
              </a:ext>
            </a:extLst>
          </p:cNvPr>
          <p:cNvSpPr>
            <a:spLocks noGrp="1"/>
          </p:cNvSpPr>
          <p:nvPr>
            <p:ph type="sldNum" sz="quarter" idx="4"/>
          </p:nvPr>
        </p:nvSpPr>
        <p:spPr>
          <a:xfrm>
            <a:off x="11226800" y="5762512"/>
            <a:ext cx="6604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793963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200" y="1905001"/>
            <a:ext cx="11074400" cy="1066800"/>
          </a:xfrm>
        </p:spPr>
        <p:txBody>
          <a:bodyPr/>
          <a:lstStyle>
            <a:lvl1pPr algn="l">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76021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97152"/>
            <a:ext cx="10363200" cy="1984248"/>
          </a:xfrm>
        </p:spPr>
        <p:txBody>
          <a:bodyPr/>
          <a:lstStyle/>
          <a:p>
            <a:r>
              <a:rPr lang="en-US"/>
              <a:t>Click to edit Master title style</a:t>
            </a:r>
          </a:p>
        </p:txBody>
      </p:sp>
      <p:sp>
        <p:nvSpPr>
          <p:cNvPr id="3" name="Subtitle 2"/>
          <p:cNvSpPr>
            <a:spLocks noGrp="1"/>
          </p:cNvSpPr>
          <p:nvPr>
            <p:ph type="subTitle" idx="1" hasCustomPrompt="1"/>
          </p:nvPr>
        </p:nvSpPr>
        <p:spPr>
          <a:xfrm>
            <a:off x="304800" y="4191000"/>
            <a:ext cx="8534400" cy="1752600"/>
          </a:xfrm>
        </p:spPr>
        <p:txBody>
          <a:bodyPr>
            <a:normAutofit/>
          </a:bodyPr>
          <a:lstStyle>
            <a:lvl1pPr marL="0" indent="0" algn="l">
              <a:spcBef>
                <a:spcPts val="0"/>
              </a:spcBef>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spcBef>
                <a:spcPts val="0"/>
              </a:spcBef>
            </a:pPr>
            <a:r>
              <a:rPr lang="en-US" sz="2800">
                <a:latin typeface="Arial" panose="020B0604020202020204" pitchFamily="34" charset="0"/>
                <a:cs typeface="Arial" panose="020B0604020202020204" pitchFamily="34" charset="0"/>
              </a:rPr>
              <a:t>Presentation for:</a:t>
            </a:r>
          </a:p>
          <a:p>
            <a:pPr algn="l">
              <a:spcBef>
                <a:spcPts val="0"/>
              </a:spcBef>
            </a:pPr>
            <a:r>
              <a:rPr lang="en-US" sz="2800">
                <a:latin typeface="Arial" panose="020B0604020202020204" pitchFamily="34" charset="0"/>
                <a:cs typeface="Arial" panose="020B0604020202020204" pitchFamily="34" charset="0"/>
              </a:rPr>
              <a:t>Presented by:</a:t>
            </a:r>
          </a:p>
          <a:p>
            <a:pPr algn="l">
              <a:spcBef>
                <a:spcPts val="0"/>
              </a:spcBef>
            </a:pPr>
            <a:r>
              <a:rPr lang="en-US" sz="2800">
                <a:latin typeface="Arial" panose="020B0604020202020204" pitchFamily="34" charset="0"/>
                <a:cs typeface="Arial" panose="020B0604020202020204" pitchFamily="34" charset="0"/>
              </a:rPr>
              <a:t>Date of briefing:</a:t>
            </a:r>
          </a:p>
          <a:p>
            <a:endParaRPr lang="en-US"/>
          </a:p>
        </p:txBody>
      </p:sp>
      <p:sp>
        <p:nvSpPr>
          <p:cNvPr id="7" name="Slide Number Placeholder 5"/>
          <p:cNvSpPr txBox="1">
            <a:spLocks/>
          </p:cNvSpPr>
          <p:nvPr userDrawn="1"/>
        </p:nvSpPr>
        <p:spPr>
          <a:xfrm>
            <a:off x="9250440" y="6400230"/>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a:solidFill>
                <a:prstClr val="white"/>
              </a:solidFill>
            </a:endParaRPr>
          </a:p>
        </p:txBody>
      </p:sp>
      <p:sp>
        <p:nvSpPr>
          <p:cNvPr id="6" name="Title 1"/>
          <p:cNvSpPr txBox="1">
            <a:spLocks/>
          </p:cNvSpPr>
          <p:nvPr userDrawn="1"/>
        </p:nvSpPr>
        <p:spPr>
          <a:xfrm>
            <a:off x="676102" y="457200"/>
            <a:ext cx="10833727" cy="1054100"/>
          </a:xfrm>
          <a:prstGeom prst="rect">
            <a:avLst/>
          </a:prstGeom>
        </p:spPr>
        <p:txBody>
          <a:bodyPr/>
          <a:lstStyle>
            <a:lvl1pPr algn="l" defTabSz="914400" rtl="0" eaLnBrk="1" latinLnBrk="0" hangingPunct="1">
              <a:spcBef>
                <a:spcPct val="0"/>
              </a:spcBef>
              <a:buNone/>
              <a:defRPr sz="4000" b="1" kern="1200" cap="all">
                <a:solidFill>
                  <a:schemeClr val="tx1"/>
                </a:solidFill>
                <a:latin typeface="Arial" pitchFamily="34" charset="0"/>
                <a:ea typeface="+mj-ea"/>
                <a:cs typeface="Arial" pitchFamily="34" charset="0"/>
              </a:defRPr>
            </a:lvl1pPr>
          </a:lstStyle>
          <a:p>
            <a:pPr>
              <a:defRPr/>
            </a:pPr>
            <a:r>
              <a:rPr lang="en-US" sz="3200"/>
              <a:t>VETERANS Benefits ADMINISTRATION</a:t>
            </a:r>
          </a:p>
        </p:txBody>
      </p:sp>
      <p:sp>
        <p:nvSpPr>
          <p:cNvPr id="9" name="Footer Placeholder 8"/>
          <p:cNvSpPr>
            <a:spLocks noGrp="1"/>
          </p:cNvSpPr>
          <p:nvPr>
            <p:ph type="ftr" sz="quarter" idx="10"/>
          </p:nvPr>
        </p:nvSpPr>
        <p:spPr/>
        <p:txBody>
          <a:bodyPr/>
          <a:lstStyle/>
          <a:p>
            <a:pPr defTabSz="457200"/>
            <a:r>
              <a:rPr lang="it-IT"/>
              <a:t>Draft - Pre-Decisional Deliberative Document </a:t>
            </a:r>
          </a:p>
          <a:p>
            <a:pPr defTabSz="457200"/>
            <a:r>
              <a:rPr lang="it-IT"/>
              <a:t>Internal VA Use Only</a:t>
            </a:r>
          </a:p>
        </p:txBody>
      </p:sp>
      <p:sp>
        <p:nvSpPr>
          <p:cNvPr id="10" name="Slide Number Placeholder 9"/>
          <p:cNvSpPr>
            <a:spLocks noGrp="1"/>
          </p:cNvSpPr>
          <p:nvPr>
            <p:ph type="sldNum" sz="quarter" idx="11"/>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Tree>
    <p:extLst>
      <p:ext uri="{BB962C8B-B14F-4D97-AF65-F5344CB8AC3E}">
        <p14:creationId xmlns:p14="http://schemas.microsoft.com/office/powerpoint/2010/main" val="2815265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2192000" cy="762000"/>
          </a:xfrm>
          <a:solidFill>
            <a:schemeClr val="tx2"/>
          </a:solidFill>
        </p:spPr>
        <p:txBody>
          <a:bodyPr>
            <a:normAutofit/>
          </a:bodyPr>
          <a:lstStyle>
            <a:lvl1pPr>
              <a:defRPr sz="2400">
                <a:solidFill>
                  <a:schemeClr val="bg1"/>
                </a:solidFill>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609600" y="838201"/>
            <a:ext cx="10972800" cy="52880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8" name="Footer Placeholder 7"/>
          <p:cNvSpPr>
            <a:spLocks noGrp="1"/>
          </p:cNvSpPr>
          <p:nvPr>
            <p:ph type="ftr" sz="quarter" idx="13"/>
          </p:nvPr>
        </p:nvSpPr>
        <p:spPr/>
        <p:txBody>
          <a:bodyPr/>
          <a:lstStyle/>
          <a:p>
            <a:pPr defTabSz="457200"/>
            <a:r>
              <a:rPr lang="it-IT"/>
              <a:t>Draft - Pre-Decisional Deliberative Document </a:t>
            </a:r>
          </a:p>
          <a:p>
            <a:pPr defTabSz="457200"/>
            <a:r>
              <a:rPr lang="it-IT"/>
              <a:t>Internal VA Use Only</a:t>
            </a:r>
          </a:p>
        </p:txBody>
      </p:sp>
    </p:spTree>
    <p:extLst>
      <p:ext uri="{BB962C8B-B14F-4D97-AF65-F5344CB8AC3E}">
        <p14:creationId xmlns:p14="http://schemas.microsoft.com/office/powerpoint/2010/main" val="2645728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a:solidFill>
            <a:schemeClr val="tx2"/>
          </a:solidFill>
        </p:spPr>
        <p:txBody>
          <a:bodyPr>
            <a:normAutofit/>
          </a:bodyPr>
          <a:lstStyle>
            <a:lvl1pPr>
              <a:defRPr sz="2400">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3" name="Footer Placeholder 2"/>
          <p:cNvSpPr>
            <a:spLocks noGrp="1"/>
          </p:cNvSpPr>
          <p:nvPr>
            <p:ph type="ftr" sz="quarter" idx="13"/>
          </p:nvPr>
        </p:nvSpPr>
        <p:spPr/>
        <p:txBody>
          <a:bodyPr/>
          <a:lstStyle/>
          <a:p>
            <a:pPr defTabSz="457200"/>
            <a:r>
              <a:rPr lang="it-IT"/>
              <a:t>Draft - Pre-Decisional Deliberative Document </a:t>
            </a:r>
          </a:p>
          <a:p>
            <a:pPr defTabSz="457200"/>
            <a:r>
              <a:rPr lang="it-IT"/>
              <a:t>Internal VA Use Only</a:t>
            </a:r>
          </a:p>
        </p:txBody>
      </p:sp>
    </p:spTree>
    <p:extLst>
      <p:ext uri="{BB962C8B-B14F-4D97-AF65-F5344CB8AC3E}">
        <p14:creationId xmlns:p14="http://schemas.microsoft.com/office/powerpoint/2010/main" val="4277338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13"/>
          </p:nvPr>
        </p:nvSpPr>
        <p:spPr/>
        <p:txBody>
          <a:bodyPr/>
          <a:lstStyle/>
          <a:p>
            <a:pPr defTabSz="457200"/>
            <a:r>
              <a:rPr lang="it-IT"/>
              <a:t>Draft - Pre-Decisional Deliberative Document </a:t>
            </a:r>
          </a:p>
          <a:p>
            <a:pPr defTabSz="457200"/>
            <a:r>
              <a:rPr lang="it-IT"/>
              <a:t>Internal VA Use Only</a:t>
            </a:r>
          </a:p>
        </p:txBody>
      </p:sp>
    </p:spTree>
    <p:extLst>
      <p:ext uri="{BB962C8B-B14F-4D97-AF65-F5344CB8AC3E}">
        <p14:creationId xmlns:p14="http://schemas.microsoft.com/office/powerpoint/2010/main" val="20582106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13"/>
          </p:nvPr>
        </p:nvSpPr>
        <p:spPr/>
        <p:txBody>
          <a:bodyPr/>
          <a:lstStyle/>
          <a:p>
            <a:pPr defTabSz="457200"/>
            <a:r>
              <a:rPr lang="it-IT"/>
              <a:t>Draft - Pre-Decisional Deliberative Document </a:t>
            </a:r>
          </a:p>
          <a:p>
            <a:pPr defTabSz="457200"/>
            <a:r>
              <a:rPr lang="it-IT"/>
              <a:t>Internal VA Use Only</a:t>
            </a:r>
          </a:p>
        </p:txBody>
      </p:sp>
    </p:spTree>
    <p:extLst>
      <p:ext uri="{BB962C8B-B14F-4D97-AF65-F5344CB8AC3E}">
        <p14:creationId xmlns:p14="http://schemas.microsoft.com/office/powerpoint/2010/main" val="1783939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997CD0D-9D24-4E17-9281-0BBAEBEB0C35}"/>
              </a:ext>
            </a:extLst>
          </p:cNvPr>
          <p:cNvSpPr>
            <a:spLocks noGrp="1"/>
          </p:cNvSpPr>
          <p:nvPr>
            <p:ph type="title"/>
          </p:nvPr>
        </p:nvSpPr>
        <p:spPr>
          <a:xfrm>
            <a:off x="609600" y="685800"/>
            <a:ext cx="10972800" cy="609600"/>
          </a:xfrm>
        </p:spPr>
        <p:txBody>
          <a:bodyPr anchor="ctr">
            <a:normAutofit/>
          </a:bodyPr>
          <a:lstStyle>
            <a:lvl1pPr algn="ctr">
              <a:lnSpc>
                <a:spcPct val="100000"/>
              </a:lnSpc>
              <a:defRPr sz="3600">
                <a:solidFill>
                  <a:schemeClr val="tx1"/>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8FA0B8C5-B07C-46B2-A194-575A20C3A248}"/>
              </a:ext>
            </a:extLst>
          </p:cNvPr>
          <p:cNvSpPr>
            <a:spLocks noGrp="1"/>
          </p:cNvSpPr>
          <p:nvPr>
            <p:ph sz="half" idx="1"/>
          </p:nvPr>
        </p:nvSpPr>
        <p:spPr>
          <a:xfrm>
            <a:off x="609600" y="141763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3">
            <a:extLst>
              <a:ext uri="{FF2B5EF4-FFF2-40B4-BE49-F238E27FC236}">
                <a16:creationId xmlns:a16="http://schemas.microsoft.com/office/drawing/2014/main" id="{D4308AFC-87C4-4334-9E08-7DEAE8E42BD1}"/>
              </a:ext>
            </a:extLst>
          </p:cNvPr>
          <p:cNvSpPr>
            <a:spLocks noGrp="1"/>
          </p:cNvSpPr>
          <p:nvPr>
            <p:ph sz="half" idx="2"/>
          </p:nvPr>
        </p:nvSpPr>
        <p:spPr>
          <a:xfrm>
            <a:off x="6197600" y="141763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a:extLst>
              <a:ext uri="{FF2B5EF4-FFF2-40B4-BE49-F238E27FC236}">
                <a16:creationId xmlns:a16="http://schemas.microsoft.com/office/drawing/2014/main" id="{FC86AF11-9946-4525-8A0C-602E2088A1F4}"/>
              </a:ext>
            </a:extLst>
          </p:cNvPr>
          <p:cNvSpPr>
            <a:spLocks noGrp="1"/>
          </p:cNvSpPr>
          <p:nvPr>
            <p:ph type="sldNum" sz="quarter" idx="4"/>
          </p:nvPr>
        </p:nvSpPr>
        <p:spPr>
          <a:xfrm>
            <a:off x="11226800" y="5762512"/>
            <a:ext cx="6604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291712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B8B90B0-575F-47AD-B46D-111D89FE70F1}"/>
              </a:ext>
            </a:extLst>
          </p:cNvPr>
          <p:cNvSpPr>
            <a:spLocks noGrp="1"/>
          </p:cNvSpPr>
          <p:nvPr>
            <p:ph type="title"/>
          </p:nvPr>
        </p:nvSpPr>
        <p:spPr>
          <a:xfrm>
            <a:off x="609600" y="670720"/>
            <a:ext cx="10972800" cy="823119"/>
          </a:xfrm>
        </p:spPr>
        <p:txBody>
          <a:bodyPr/>
          <a:lstStyle>
            <a:lvl1pPr algn="ctr">
              <a:defRPr>
                <a:solidFill>
                  <a:schemeClr val="tx1"/>
                </a:solidFill>
              </a:defRPr>
            </a:lvl1pPr>
          </a:lstStyle>
          <a:p>
            <a:r>
              <a:rPr lang="en-US"/>
              <a:t>Click to edit Master title style</a:t>
            </a:r>
          </a:p>
        </p:txBody>
      </p:sp>
      <p:sp>
        <p:nvSpPr>
          <p:cNvPr id="7" name="Text Placeholder 2">
            <a:extLst>
              <a:ext uri="{FF2B5EF4-FFF2-40B4-BE49-F238E27FC236}">
                <a16:creationId xmlns:a16="http://schemas.microsoft.com/office/drawing/2014/main" id="{A9805BF6-A82B-48DB-BA27-A65866F7AB37}"/>
              </a:ext>
            </a:extLst>
          </p:cNvPr>
          <p:cNvSpPr>
            <a:spLocks noGrp="1"/>
          </p:cNvSpPr>
          <p:nvPr>
            <p:ph type="body" idx="1"/>
          </p:nvPr>
        </p:nvSpPr>
        <p:spPr>
          <a:xfrm>
            <a:off x="609600" y="14938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a:extLst>
              <a:ext uri="{FF2B5EF4-FFF2-40B4-BE49-F238E27FC236}">
                <a16:creationId xmlns:a16="http://schemas.microsoft.com/office/drawing/2014/main" id="{B958CFB5-9C9E-4603-BCE3-4E08E1683E61}"/>
              </a:ext>
            </a:extLst>
          </p:cNvPr>
          <p:cNvSpPr>
            <a:spLocks noGrp="1"/>
          </p:cNvSpPr>
          <p:nvPr>
            <p:ph sz="half" idx="2"/>
          </p:nvPr>
        </p:nvSpPr>
        <p:spPr>
          <a:xfrm>
            <a:off x="609600" y="21447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A2173B90-24B7-4B96-B283-20472BB320C7}"/>
              </a:ext>
            </a:extLst>
          </p:cNvPr>
          <p:cNvSpPr>
            <a:spLocks noGrp="1"/>
          </p:cNvSpPr>
          <p:nvPr>
            <p:ph type="body" sz="quarter" idx="3"/>
          </p:nvPr>
        </p:nvSpPr>
        <p:spPr>
          <a:xfrm>
            <a:off x="6193368" y="14938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a:extLst>
              <a:ext uri="{FF2B5EF4-FFF2-40B4-BE49-F238E27FC236}">
                <a16:creationId xmlns:a16="http://schemas.microsoft.com/office/drawing/2014/main" id="{F1D4FD36-5480-4B06-8B6D-A45481E7D6B8}"/>
              </a:ext>
            </a:extLst>
          </p:cNvPr>
          <p:cNvSpPr>
            <a:spLocks noGrp="1"/>
          </p:cNvSpPr>
          <p:nvPr>
            <p:ph sz="quarter" idx="4"/>
          </p:nvPr>
        </p:nvSpPr>
        <p:spPr>
          <a:xfrm>
            <a:off x="6193368" y="21447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3">
            <a:extLst>
              <a:ext uri="{FF2B5EF4-FFF2-40B4-BE49-F238E27FC236}">
                <a16:creationId xmlns:a16="http://schemas.microsoft.com/office/drawing/2014/main" id="{FB6AC470-2631-45C2-B09D-E2D46B3F8186}"/>
              </a:ext>
            </a:extLst>
          </p:cNvPr>
          <p:cNvSpPr>
            <a:spLocks noGrp="1"/>
          </p:cNvSpPr>
          <p:nvPr>
            <p:ph type="sldNum" sz="quarter" idx="10"/>
          </p:nvPr>
        </p:nvSpPr>
        <p:spPr>
          <a:xfrm>
            <a:off x="11226800" y="5762512"/>
            <a:ext cx="6604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2609149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E479162-5006-4C7D-8ED6-F17E1655AA58}"/>
              </a:ext>
            </a:extLst>
          </p:cNvPr>
          <p:cNvSpPr>
            <a:spLocks noGrp="1"/>
          </p:cNvSpPr>
          <p:nvPr>
            <p:ph type="title"/>
          </p:nvPr>
        </p:nvSpPr>
        <p:spPr>
          <a:xfrm>
            <a:off x="609600" y="685800"/>
            <a:ext cx="10972800" cy="731838"/>
          </a:xfrm>
        </p:spPr>
        <p:txBody>
          <a:bodyPr/>
          <a:lstStyle>
            <a:lvl1pPr algn="ctr">
              <a:defRPr>
                <a:solidFill>
                  <a:schemeClr val="tx1"/>
                </a:solidFill>
              </a:defRPr>
            </a:lvl1pPr>
          </a:lstStyle>
          <a:p>
            <a:r>
              <a:rPr lang="en-US"/>
              <a:t>Click to edit Master title style</a:t>
            </a:r>
          </a:p>
        </p:txBody>
      </p:sp>
      <p:sp>
        <p:nvSpPr>
          <p:cNvPr id="6" name="Slide Number Placeholder 3">
            <a:extLst>
              <a:ext uri="{FF2B5EF4-FFF2-40B4-BE49-F238E27FC236}">
                <a16:creationId xmlns:a16="http://schemas.microsoft.com/office/drawing/2014/main" id="{6F3AFBD6-2E31-4C93-AE26-01C515DB13DA}"/>
              </a:ext>
            </a:extLst>
          </p:cNvPr>
          <p:cNvSpPr>
            <a:spLocks noGrp="1"/>
          </p:cNvSpPr>
          <p:nvPr>
            <p:ph type="sldNum" sz="quarter" idx="4"/>
          </p:nvPr>
        </p:nvSpPr>
        <p:spPr>
          <a:xfrm>
            <a:off x="11226800" y="5762512"/>
            <a:ext cx="6604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3492945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AE26A74-C4E1-4EDB-B760-273420CBB85D}"/>
              </a:ext>
            </a:extLst>
          </p:cNvPr>
          <p:cNvSpPr>
            <a:spLocks noGrp="1"/>
          </p:cNvSpPr>
          <p:nvPr>
            <p:ph type="sldNum" sz="quarter" idx="4"/>
          </p:nvPr>
        </p:nvSpPr>
        <p:spPr>
          <a:xfrm>
            <a:off x="11226800" y="5762512"/>
            <a:ext cx="6604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3724911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8EC784B-6DFD-4590-9012-42C4CEF677E9}"/>
              </a:ext>
            </a:extLst>
          </p:cNvPr>
          <p:cNvSpPr>
            <a:spLocks noGrp="1"/>
          </p:cNvSpPr>
          <p:nvPr>
            <p:ph type="title"/>
          </p:nvPr>
        </p:nvSpPr>
        <p:spPr>
          <a:xfrm>
            <a:off x="609601" y="762000"/>
            <a:ext cx="4011084" cy="1162050"/>
          </a:xfrm>
        </p:spPr>
        <p:txBody>
          <a:bodyPr anchor="b"/>
          <a:lstStyle>
            <a:lvl1pPr algn="l">
              <a:defRPr sz="2000" b="1">
                <a:solidFill>
                  <a:schemeClr val="tx1"/>
                </a:solidFill>
              </a:defRPr>
            </a:lvl1pPr>
          </a:lstStyle>
          <a:p>
            <a:r>
              <a:rPr lang="en-US"/>
              <a:t>Click to edit Master title style</a:t>
            </a:r>
          </a:p>
        </p:txBody>
      </p:sp>
      <p:sp>
        <p:nvSpPr>
          <p:cNvPr id="11" name="Content Placeholder 2">
            <a:extLst>
              <a:ext uri="{FF2B5EF4-FFF2-40B4-BE49-F238E27FC236}">
                <a16:creationId xmlns:a16="http://schemas.microsoft.com/office/drawing/2014/main" id="{46D8870B-6B4E-4085-8958-BDADF1DFC44A}"/>
              </a:ext>
            </a:extLst>
          </p:cNvPr>
          <p:cNvSpPr>
            <a:spLocks noGrp="1"/>
          </p:cNvSpPr>
          <p:nvPr>
            <p:ph idx="1"/>
          </p:nvPr>
        </p:nvSpPr>
        <p:spPr>
          <a:xfrm>
            <a:off x="4766733" y="762001"/>
            <a:ext cx="6815667" cy="5213350"/>
          </a:xfrm>
        </p:spPr>
        <p:txBody>
          <a:bodyPr/>
          <a:lstStyle>
            <a:lvl1pPr>
              <a:defRPr sz="28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a:extLst>
              <a:ext uri="{FF2B5EF4-FFF2-40B4-BE49-F238E27FC236}">
                <a16:creationId xmlns:a16="http://schemas.microsoft.com/office/drawing/2014/main" id="{7BFDD5AC-BF31-48C9-A7B0-D63A76D9A52A}"/>
              </a:ext>
            </a:extLst>
          </p:cNvPr>
          <p:cNvSpPr>
            <a:spLocks noGrp="1"/>
          </p:cNvSpPr>
          <p:nvPr>
            <p:ph type="body" sz="half" idx="2"/>
          </p:nvPr>
        </p:nvSpPr>
        <p:spPr>
          <a:xfrm>
            <a:off x="609601" y="1924051"/>
            <a:ext cx="4011084" cy="40513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3">
            <a:extLst>
              <a:ext uri="{FF2B5EF4-FFF2-40B4-BE49-F238E27FC236}">
                <a16:creationId xmlns:a16="http://schemas.microsoft.com/office/drawing/2014/main" id="{86966218-1EE7-4C20-870A-99D457537496}"/>
              </a:ext>
            </a:extLst>
          </p:cNvPr>
          <p:cNvSpPr>
            <a:spLocks noGrp="1"/>
          </p:cNvSpPr>
          <p:nvPr>
            <p:ph type="sldNum" sz="quarter" idx="4"/>
          </p:nvPr>
        </p:nvSpPr>
        <p:spPr>
          <a:xfrm>
            <a:off x="11226800" y="5762512"/>
            <a:ext cx="6604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324858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569E5AF-F234-470C-9DE8-4280D66A20D7}"/>
              </a:ext>
            </a:extLst>
          </p:cNvPr>
          <p:cNvSpPr>
            <a:spLocks noGrp="1"/>
          </p:cNvSpPr>
          <p:nvPr>
            <p:ph type="title"/>
          </p:nvPr>
        </p:nvSpPr>
        <p:spPr>
          <a:xfrm>
            <a:off x="2389717" y="4800600"/>
            <a:ext cx="7315200" cy="566738"/>
          </a:xfrm>
        </p:spPr>
        <p:txBody>
          <a:bodyPr anchor="b"/>
          <a:lstStyle>
            <a:lvl1pPr algn="l">
              <a:defRPr sz="2000" b="1">
                <a:solidFill>
                  <a:schemeClr val="tx1"/>
                </a:solidFill>
              </a:defRPr>
            </a:lvl1pPr>
          </a:lstStyle>
          <a:p>
            <a:r>
              <a:rPr lang="en-US"/>
              <a:t>Click to edit Master title style</a:t>
            </a:r>
          </a:p>
        </p:txBody>
      </p:sp>
      <p:sp>
        <p:nvSpPr>
          <p:cNvPr id="7" name="Picture Placeholder 2">
            <a:extLst>
              <a:ext uri="{FF2B5EF4-FFF2-40B4-BE49-F238E27FC236}">
                <a16:creationId xmlns:a16="http://schemas.microsoft.com/office/drawing/2014/main" id="{8676F200-A676-4F3E-9345-E4C854A68780}"/>
              </a:ext>
            </a:extLst>
          </p:cNvPr>
          <p:cNvSpPr>
            <a:spLocks noGrp="1"/>
          </p:cNvSpPr>
          <p:nvPr>
            <p:ph type="pic" idx="1"/>
          </p:nvPr>
        </p:nvSpPr>
        <p:spPr>
          <a:xfrm>
            <a:off x="2389717" y="685800"/>
            <a:ext cx="7315200" cy="40417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a:extLst>
              <a:ext uri="{FF2B5EF4-FFF2-40B4-BE49-F238E27FC236}">
                <a16:creationId xmlns:a16="http://schemas.microsoft.com/office/drawing/2014/main" id="{D8CC0A70-9D39-4CEC-B24F-2378B24F911B}"/>
              </a:ext>
            </a:extLst>
          </p:cNvPr>
          <p:cNvSpPr>
            <a:spLocks noGrp="1"/>
          </p:cNvSpPr>
          <p:nvPr>
            <p:ph type="body" sz="half" idx="2"/>
          </p:nvPr>
        </p:nvSpPr>
        <p:spPr>
          <a:xfrm>
            <a:off x="2389717" y="5367338"/>
            <a:ext cx="7315200" cy="728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3">
            <a:extLst>
              <a:ext uri="{FF2B5EF4-FFF2-40B4-BE49-F238E27FC236}">
                <a16:creationId xmlns:a16="http://schemas.microsoft.com/office/drawing/2014/main" id="{DF703FA3-31B8-4523-AA99-0068D8107B59}"/>
              </a:ext>
            </a:extLst>
          </p:cNvPr>
          <p:cNvSpPr>
            <a:spLocks noGrp="1"/>
          </p:cNvSpPr>
          <p:nvPr>
            <p:ph type="sldNum" sz="quarter" idx="4"/>
          </p:nvPr>
        </p:nvSpPr>
        <p:spPr>
          <a:xfrm>
            <a:off x="11226800" y="5762512"/>
            <a:ext cx="6604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3727029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E479162-5006-4C7D-8ED6-F17E1655AA58}"/>
              </a:ext>
            </a:extLst>
          </p:cNvPr>
          <p:cNvSpPr>
            <a:spLocks noGrp="1"/>
          </p:cNvSpPr>
          <p:nvPr>
            <p:ph type="title"/>
          </p:nvPr>
        </p:nvSpPr>
        <p:spPr>
          <a:xfrm>
            <a:off x="254000" y="3886200"/>
            <a:ext cx="10972800" cy="731838"/>
          </a:xfrm>
        </p:spPr>
        <p:txBody>
          <a:bodyPr/>
          <a:lstStyle>
            <a:lvl1pPr algn="l">
              <a:defRPr b="1">
                <a:solidFill>
                  <a:schemeClr val="tx1"/>
                </a:solidFill>
              </a:defRPr>
            </a:lvl1pPr>
          </a:lstStyle>
          <a:p>
            <a:r>
              <a:rPr lang="en-US"/>
              <a:t>Click to edit Master title style</a:t>
            </a:r>
          </a:p>
        </p:txBody>
      </p:sp>
      <p:sp>
        <p:nvSpPr>
          <p:cNvPr id="6" name="Slide Number Placeholder 3">
            <a:extLst>
              <a:ext uri="{FF2B5EF4-FFF2-40B4-BE49-F238E27FC236}">
                <a16:creationId xmlns:a16="http://schemas.microsoft.com/office/drawing/2014/main" id="{6F3AFBD6-2E31-4C93-AE26-01C515DB13DA}"/>
              </a:ext>
            </a:extLst>
          </p:cNvPr>
          <p:cNvSpPr>
            <a:spLocks noGrp="1"/>
          </p:cNvSpPr>
          <p:nvPr>
            <p:ph type="sldNum" sz="quarter" idx="4"/>
          </p:nvPr>
        </p:nvSpPr>
        <p:spPr>
          <a:xfrm>
            <a:off x="11226800" y="5762512"/>
            <a:ext cx="6604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Tree>
    <p:extLst>
      <p:ext uri="{BB962C8B-B14F-4D97-AF65-F5344CB8AC3E}">
        <p14:creationId xmlns:p14="http://schemas.microsoft.com/office/powerpoint/2010/main" val="280453885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3.png"/><Relationship Id="rId4" Type="http://schemas.openxmlformats.org/officeDocument/2006/relationships/slideLayout" Target="../slideLayouts/slideLayout17.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3.xml"/><Relationship Id="rId7"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4955347"/>
      </p:ext>
    </p:extLst>
  </p:cSld>
  <p:clrMap bg1="lt1" tx1="dk1" bg2="lt2" tx2="dk2" accent1="accent1" accent2="accent2" accent3="accent3" accent4="accent4" accent5="accent5" accent6="accent6" hlink="hlink" folHlink="folHlink"/>
  <p:sldLayoutIdLst>
    <p:sldLayoutId id="214748369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4417E3-F96E-4BED-A250-BA8903864D25}"/>
              </a:ext>
            </a:extLst>
          </p:cNvPr>
          <p:cNvSpPr/>
          <p:nvPr userDrawn="1"/>
        </p:nvSpPr>
        <p:spPr>
          <a:xfrm>
            <a:off x="0" y="-76200"/>
            <a:ext cx="12192000" cy="731520"/>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 name="Title Placeholder 1">
            <a:extLst>
              <a:ext uri="{FF2B5EF4-FFF2-40B4-BE49-F238E27FC236}">
                <a16:creationId xmlns:a16="http://schemas.microsoft.com/office/drawing/2014/main" id="{B772151B-E27A-4B1F-8D8C-ECD59716D913}"/>
              </a:ext>
            </a:extLst>
          </p:cNvPr>
          <p:cNvSpPr>
            <a:spLocks noGrp="1"/>
          </p:cNvSpPr>
          <p:nvPr>
            <p:ph type="title"/>
          </p:nvPr>
        </p:nvSpPr>
        <p:spPr>
          <a:xfrm>
            <a:off x="381000" y="-21771"/>
            <a:ext cx="11430000" cy="67709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84053F-3D7C-4C89-B169-B317230E97C8}"/>
              </a:ext>
            </a:extLst>
          </p:cNvPr>
          <p:cNvSpPr>
            <a:spLocks noGrp="1"/>
          </p:cNvSpPr>
          <p:nvPr>
            <p:ph type="body" idx="1"/>
          </p:nvPr>
        </p:nvSpPr>
        <p:spPr>
          <a:xfrm>
            <a:off x="381000" y="914873"/>
            <a:ext cx="11430000" cy="487632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a:extLst>
              <a:ext uri="{FF2B5EF4-FFF2-40B4-BE49-F238E27FC236}">
                <a16:creationId xmlns:a16="http://schemas.microsoft.com/office/drawing/2014/main" id="{1A4793A0-72B3-479C-9BAC-F03ACB5EB7A7}"/>
              </a:ext>
            </a:extLst>
          </p:cNvPr>
          <p:cNvSpPr>
            <a:spLocks noGrp="1"/>
          </p:cNvSpPr>
          <p:nvPr>
            <p:ph type="sldNum" sz="quarter" idx="4"/>
          </p:nvPr>
        </p:nvSpPr>
        <p:spPr>
          <a:xfrm>
            <a:off x="11430000" y="5762511"/>
            <a:ext cx="495300" cy="365125"/>
          </a:xfrm>
          <a:prstGeom prst="rect">
            <a:avLst/>
          </a:prstGeom>
        </p:spPr>
        <p:txBody>
          <a:bodyPr vert="horz" lIns="91440" tIns="45720" rIns="91440" bIns="45720" rtlCol="0" anchor="ctr"/>
          <a:lstStyle>
            <a:lvl1pPr algn="r">
              <a:defRPr sz="1200">
                <a:solidFill>
                  <a:schemeClr val="tx1"/>
                </a:solidFill>
              </a:defRPr>
            </a:lvl1pPr>
          </a:lstStyle>
          <a:p>
            <a:fld id="{9B8B01BA-673E-4211-9E64-C22898E6AF66}" type="slidenum">
              <a:rPr lang="en-US" smtClean="0"/>
              <a:pPr/>
              <a:t>‹#›</a:t>
            </a:fld>
            <a:endParaRPr lang="en-US"/>
          </a:p>
        </p:txBody>
      </p:sp>
      <p:sp>
        <p:nvSpPr>
          <p:cNvPr id="12" name="Rectangle 11">
            <a:extLst>
              <a:ext uri="{FF2B5EF4-FFF2-40B4-BE49-F238E27FC236}">
                <a16:creationId xmlns:a16="http://schemas.microsoft.com/office/drawing/2014/main" id="{08C9AFDF-C811-4803-AE55-30B2A16099CF}"/>
              </a:ext>
            </a:extLst>
          </p:cNvPr>
          <p:cNvSpPr/>
          <p:nvPr userDrawn="1"/>
        </p:nvSpPr>
        <p:spPr>
          <a:xfrm>
            <a:off x="0" y="6126162"/>
            <a:ext cx="12192000" cy="731838"/>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7" name="Picture 6">
            <a:extLst>
              <a:ext uri="{FF2B5EF4-FFF2-40B4-BE49-F238E27FC236}">
                <a16:creationId xmlns:a16="http://schemas.microsoft.com/office/drawing/2014/main" id="{66260C67-25FC-43CA-A55B-BD5DF0A7225C}"/>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a:xfrm>
            <a:off x="228600" y="6266153"/>
            <a:ext cx="2310493" cy="451856"/>
          </a:xfrm>
          <a:prstGeom prst="rect">
            <a:avLst/>
          </a:prstGeom>
        </p:spPr>
      </p:pic>
    </p:spTree>
    <p:extLst>
      <p:ext uri="{BB962C8B-B14F-4D97-AF65-F5344CB8AC3E}">
        <p14:creationId xmlns:p14="http://schemas.microsoft.com/office/powerpoint/2010/main" val="487875245"/>
      </p:ext>
    </p:extLst>
  </p:cSld>
  <p:clrMap bg1="lt1" tx1="dk1" bg2="lt2" tx2="dk2" accent1="accent1" accent2="accent2" accent3="accent3" accent4="accent4" accent5="accent5" accent6="accent6" hlink="hlink" folHlink="folHlink"/>
  <p:sldLayoutIdLst>
    <p:sldLayoutId id="2147483694" r:id="rId1"/>
    <p:sldLayoutId id="2147483697" r:id="rId2"/>
    <p:sldLayoutId id="2147483698" r:id="rId3"/>
    <p:sldLayoutId id="2147483699" r:id="rId4"/>
    <p:sldLayoutId id="2147483700" r:id="rId5"/>
    <p:sldLayoutId id="2147483701" r:id="rId6"/>
    <p:sldLayoutId id="2147483702" r:id="rId7"/>
    <p:sldLayoutId id="2147483704" r:id="rId8"/>
    <p:sldLayoutId id="2147483695" r:id="rId9"/>
    <p:sldLayoutId id="2147483696" r:id="rId10"/>
    <p:sldLayoutId id="2147483683" r:id="rId11"/>
    <p:sldLayoutId id="2147483703" r:id="rId12"/>
  </p:sldLayoutIdLst>
  <p:hf hdr="0" ft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140677"/>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3. VA-PRIMARY-HORIZONTAL-WHITE-VECTOR2.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387965" y="6271406"/>
            <a:ext cx="2946400" cy="491986"/>
          </a:xfrm>
          <a:prstGeom prst="rect">
            <a:avLst/>
          </a:prstGeom>
        </p:spPr>
      </p:pic>
      <p:sp>
        <p:nvSpPr>
          <p:cNvPr id="6" name="Slide Number Placeholder 5"/>
          <p:cNvSpPr>
            <a:spLocks noGrp="1"/>
          </p:cNvSpPr>
          <p:nvPr userDrawn="1">
            <p:ph type="sldNum" sz="quarter" idx="4"/>
          </p:nvPr>
        </p:nvSpPr>
        <p:spPr>
          <a:xfrm>
            <a:off x="9250440" y="6400230"/>
            <a:ext cx="28448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pPr defTabSz="457200"/>
            <a:fld id="{D983F1FA-211D-3044-9E35-958DFBC26156}" type="slidenum">
              <a:rPr lang="en-US" smtClean="0">
                <a:solidFill>
                  <a:prstClr val="white"/>
                </a:solidFill>
              </a:rPr>
              <a:pPr defTabSz="457200"/>
              <a:t>‹#›</a:t>
            </a:fld>
            <a:endParaRPr lang="en-US">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p:cNvSpPr>
            <a:spLocks noGrp="1"/>
          </p:cNvSpPr>
          <p:nvPr>
            <p:ph type="ftr" sz="quarter" idx="3"/>
          </p:nvPr>
        </p:nvSpPr>
        <p:spPr>
          <a:xfrm>
            <a:off x="2919944" y="6356442"/>
            <a:ext cx="5468021" cy="365125"/>
          </a:xfrm>
          <a:prstGeom prst="rect">
            <a:avLst/>
          </a:prstGeom>
        </p:spPr>
        <p:txBody>
          <a:bodyPr lIns="91440" tIns="45720" rIns="91440" bIns="45720"/>
          <a:lstStyle>
            <a:lvl1pPr algn="ctr">
              <a:defRPr lang="it-IT" sz="1200" kern="1200" dirty="0" smtClean="0">
                <a:solidFill>
                  <a:prstClr val="white"/>
                </a:solidFill>
                <a:latin typeface="Arial" panose="020B0604020202020204" pitchFamily="34" charset="0"/>
                <a:ea typeface="+mn-ea"/>
                <a:cs typeface="Arial" panose="020B0604020202020204" pitchFamily="34" charset="0"/>
              </a:defRPr>
            </a:lvl1pPr>
          </a:lstStyle>
          <a:p>
            <a:pPr defTabSz="457200"/>
            <a:endParaRPr lang="it-IT"/>
          </a:p>
        </p:txBody>
      </p:sp>
    </p:spTree>
    <p:extLst>
      <p:ext uri="{BB962C8B-B14F-4D97-AF65-F5344CB8AC3E}">
        <p14:creationId xmlns:p14="http://schemas.microsoft.com/office/powerpoint/2010/main" val="310809949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2" r:id="rId6"/>
    <p:sldLayoutId id="2147483713" r:id="rId7"/>
  </p:sldLayoutIdLst>
  <p:hf hdr="0" ftr="0" dt="0"/>
  <p:txStyles>
    <p:titleStyle>
      <a:lvl1pPr algn="ctr" defTabSz="4572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140677"/>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3. VA-PRIMARY-HORIZONTAL-WHITE-VECTOR2.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87965" y="6210018"/>
            <a:ext cx="2946400" cy="593155"/>
          </a:xfrm>
          <a:prstGeom prst="rect">
            <a:avLst/>
          </a:prstGeom>
        </p:spPr>
      </p:pic>
      <p:sp>
        <p:nvSpPr>
          <p:cNvPr id="6" name="Slide Number Placeholder 5"/>
          <p:cNvSpPr>
            <a:spLocks noGrp="1"/>
          </p:cNvSpPr>
          <p:nvPr userDrawn="1">
            <p:ph type="sldNum" sz="quarter" idx="4"/>
          </p:nvPr>
        </p:nvSpPr>
        <p:spPr>
          <a:xfrm>
            <a:off x="9250440" y="6400230"/>
            <a:ext cx="28448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03200" y="6147817"/>
            <a:ext cx="2716744" cy="68580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p:cNvSpPr>
            <a:spLocks noGrp="1"/>
          </p:cNvSpPr>
          <p:nvPr>
            <p:ph type="ftr" sz="quarter" idx="3"/>
          </p:nvPr>
        </p:nvSpPr>
        <p:spPr>
          <a:xfrm>
            <a:off x="2919944" y="6356442"/>
            <a:ext cx="5468021" cy="365125"/>
          </a:xfrm>
          <a:prstGeom prst="rect">
            <a:avLst/>
          </a:prstGeom>
        </p:spPr>
        <p:txBody>
          <a:bodyPr lIns="91440" tIns="45720" rIns="91440" bIns="45720"/>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a:t>
            </a:r>
          </a:p>
          <a:p>
            <a:pPr defTabSz="457200"/>
            <a:r>
              <a:rPr lang="it-IT"/>
              <a:t>Internal VA Use Only</a:t>
            </a:r>
          </a:p>
        </p:txBody>
      </p:sp>
    </p:spTree>
    <p:extLst>
      <p:ext uri="{BB962C8B-B14F-4D97-AF65-F5344CB8AC3E}">
        <p14:creationId xmlns:p14="http://schemas.microsoft.com/office/powerpoint/2010/main" val="283941979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dt="0"/>
  <p:txStyles>
    <p:titleStyle>
      <a:lvl1pPr algn="ctr" defTabSz="4572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11.xml.rels><?xml version="1.0" encoding="UTF-8" standalone="yes"?>
<Relationships xmlns="http://schemas.openxmlformats.org/package/2006/relationships"><Relationship Id="rId3" Type="http://schemas.openxmlformats.org/officeDocument/2006/relationships/hyperlink" Target="https://dvagov.sharepoint.com/sites/VHACommSite/SitePages/REBOOTMentalHealthToolKit.aspx" TargetMode="External"/><Relationship Id="rId7" Type="http://schemas.openxmlformats.org/officeDocument/2006/relationships/image" Target="../media/image51.sv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gcc02.safelinks.protection.outlook.com/?url=https%3A%2F%2Fdvagov.sharepoint.com%2Fsites%2FVHACommSite%2FSitePages%2FOperation-Exhale.aspx%3FOR%3DTeams-HL%26CT%3D1679511628382&amp;data=05%7C01%7C%7C9013400f48474e61f39408db2b07f05a%7Ce95f1b23abaf45ee821db7ab251ab3bf%7C0%7C0%7C638151085314042839%7CUnknown%7CTWFpbGZsb3d8eyJWIjoiMC4wLjAwMDAiLCJQIjoiV2luMzIiLCJBTiI6Ik1haWwiLCJXVCI6Mn0%3D%7C3000%7C%7C%7C&amp;sdata=gVrLp3nChCVCh4ipMRtUCUp9o5meIECXBST6NIDFoes%3D&amp;reserved=0"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52.jpeg"/><Relationship Id="rId5" Type="http://schemas.openxmlformats.org/officeDocument/2006/relationships/hyperlink" Target="https://dvagov.sharepoint.com/sites/vhasupervisors/SitePages/Stay-in-VA.aspx" TargetMode="External"/><Relationship Id="rId4" Type="http://schemas.openxmlformats.org/officeDocument/2006/relationships/hyperlink" Target="https://dvagov.sharepoint.com/sites/VHACommSite/SitePages/Focus-Friday-Toolkit.aspx"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https://vaww.insider.va.gov/all-that-jazz/" TargetMode="External"/><Relationship Id="rId7" Type="http://schemas.openxmlformats.org/officeDocument/2006/relationships/image" Target="../media/image52.jpe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hyperlink" Target="https://vaww.insider.va.gov/reducing-employee-burnout/" TargetMode="External"/><Relationship Id="rId5" Type="http://schemas.openxmlformats.org/officeDocument/2006/relationships/hyperlink" Target="https://gcc02.safelinks.protection.outlook.com/?url=https%3A%2F%2Fdvagov.sharepoint.com%2Fsites%2FAESDashboard%2FSitePages%2FDashboard-Data-Selection.aspx&amp;data=05%7C01%7C%7C47a854516bfc45211a7708dbb9355415%7Ce95f1b23abaf45ee821db7ab251ab3bf%7C0%7C0%7C638307410908240480%7CUnknown%7CTWFpbGZsb3d8eyJWIjoiMC4wLjAwMDAiLCJQIjoiV2luMzIiLCJBTiI6Ik1haWwiLCJXVCI6Mn0%3D%7C3000%7C%7C%7C&amp;sdata=ahyTQERzTBZgZI1wcHa%2BbKHTBKnM5Z0xGCMzzF7vdeM%3D&amp;reserved=0" TargetMode="External"/><Relationship Id="rId4" Type="http://schemas.openxmlformats.org/officeDocument/2006/relationships/hyperlink" Target="https://dvagov.sharepoint.com/sites/VHAOPCC/EWH/Virtual_EWH_Resources/Forms/AllItems.aspx?id=%2Fsites%2FVHAOPCC%2FEWH%2FVirtual%5FEWH%5FResources%2FChief%20Well%20Being%20Officer%2FInformation%20for%20VHA%20Facilities%2FLSE%20Resources%2FVHACWO%5FLSE%20Fact%20Sheet%5Fv4%2E9%2Epdf&amp;parent=%2Fsites%2FVHAOPCC%2FEWH%2FVirtual%5FEWH%5FResources%2FChief%20Well%20Being%20Officer%2FInformation%20for%20VHA%20Facilities%2FLSE%20Resource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nih.gov/health-information/social-wellness-toolkit"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54.png"/><Relationship Id="rId5" Type="http://schemas.openxmlformats.org/officeDocument/2006/relationships/hyperlink" Target="https://www.va.gov/WHOLEHEALTHLIBRARY/docs/Values.pdf" TargetMode="External"/><Relationship Id="rId4" Type="http://schemas.openxmlformats.org/officeDocument/2006/relationships/hyperlink" Target="https://dvagov.sharepoint.com/sites/VHACommSite/SitePages/REBOOTMentalHealthToolKit.aspx"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va.gov/WHOLEHEALTHLIBRARY/docs/Taking-Breaks.pdf" TargetMode="External"/><Relationship Id="rId3" Type="http://schemas.openxmlformats.org/officeDocument/2006/relationships/hyperlink" Target="https://www.va.gov/WHOLEHEALTHLIBRARY/docs/Working-with-Our-Thinking.pdf" TargetMode="External"/><Relationship Id="rId7" Type="http://schemas.openxmlformats.org/officeDocument/2006/relationships/hyperlink" Target="https://www.va.gov/WHOLEHEALTHLIBRARY/docs/Creating-A-Gratitude-Practice.pdf"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hyperlink" Target="https://opm.zoomgov.com/j/1610701279?pwd=RHg2OHROaW1jY3VXQW1LNkFRc3lzZz09" TargetMode="External"/><Relationship Id="rId11" Type="http://schemas.openxmlformats.org/officeDocument/2006/relationships/image" Target="../media/image54.png"/><Relationship Id="rId5" Type="http://schemas.openxmlformats.org/officeDocument/2006/relationships/hyperlink" Target="https://www.va.gov/WHOLEHEALTHLIBRARY/docs/Mindful-Awareness-Practice-in-Daily-Living.pdf" TargetMode="External"/><Relationship Id="rId10" Type="http://schemas.openxmlformats.org/officeDocument/2006/relationships/hyperlink" Target="https://mobile.va.gov/app/live-whole-health" TargetMode="External"/><Relationship Id="rId4" Type="http://schemas.openxmlformats.org/officeDocument/2006/relationships/hyperlink" Target="https://wellmd.stanford.edu/self-assessment.html#self-valuation-/-self-compassion" TargetMode="External"/><Relationship Id="rId9" Type="http://schemas.openxmlformats.org/officeDocument/2006/relationships/hyperlink" Target="https://news.va.gov/category/health/livewholehealth/"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hyperlink" Target="https://vaww.insider.va.gov/what-reboot-has-for-you-in-2024/" TargetMode="External"/><Relationship Id="rId13" Type="http://schemas.openxmlformats.org/officeDocument/2006/relationships/hyperlink" Target="https://vaww.insider.va.gov/announcing-reboot-priority-focus-areas-task-force-update-september-2022/" TargetMode="External"/><Relationship Id="rId18" Type="http://schemas.openxmlformats.org/officeDocument/2006/relationships/hyperlink" Target="https://vaww.insider.va.gov/flexible-schedules-tms-training-moratorium-a-reboot-update/" TargetMode="External"/><Relationship Id="rId3" Type="http://schemas.openxmlformats.org/officeDocument/2006/relationships/hyperlink" Target="https://vaww.insider.va.gov/reducing-employee-burnout/" TargetMode="External"/><Relationship Id="rId21" Type="http://schemas.openxmlformats.org/officeDocument/2006/relationships/hyperlink" Target="https://gcc02.safelinks.protection.outlook.com/?url=https%3A%2F%2Fbcove.video%2F30MuxLk&amp;data=04%7C01%7C%7C5729e15ce15f44c5818408d9aeb891ac%7Ce95f1b23abaf45ee821db7ab251ab3bf%7C0%7C0%7C637732938746891955%7CUnknown%7CTWFpbGZsb3d8eyJWIjoiMC4wLjAwMDAiLCJQIjoiV2luMzIiLCJBTiI6Ik1haWwiLCJXVCI6Mn0%3D%7C3000&amp;sdata=ITROjpW%2BTUT4ZIw56NncNlTJ3yjmsSqRjZCu7wWA%2Bss%3D&amp;reserved=0" TargetMode="External"/><Relationship Id="rId7" Type="http://schemas.openxmlformats.org/officeDocument/2006/relationships/hyperlink" Target="https://gcc02.safelinks.protection.outlook.com/?url=https%3A%2F%2Fapps.gov.powerapps.us%2Fplay%2F07b7af50-b377-4ff1-9cb1-e3010714252f%3FtenantId%3De95f1b23-abaf-45ee-821d-b7ab251ab3bf&amp;data=04%7C01%7C%7C5729e15ce15f44c5818408d9aeb891ac%7Ce95f1b23abaf45ee821db7ab251ab3bf%7C0%7C0%7C637732938746911871%7CUnknown%7CTWFpbGZsb3d8eyJWIjoiMC4wLjAwMDAiLCJQIjoiV2luMzIiLCJBTiI6Ik1haWwiLCJXVCI6Mn0%3D%7C3000&amp;sdata=9nUwrSh37JYVLE9wtMJfVHFfR6w7P6A0uaMaAc5EPCs%3D&amp;reserved=0" TargetMode="External"/><Relationship Id="rId12" Type="http://schemas.openxmlformats.org/officeDocument/2006/relationships/hyperlink" Target="https://vaww.insider.va.gov/reboot-initiative-december-2022/" TargetMode="External"/><Relationship Id="rId17" Type="http://schemas.openxmlformats.org/officeDocument/2006/relationships/hyperlink" Target="https://vaww.insider.va.gov/reducing-employee-burnout-reboot-task-force-update-for-april/" TargetMode="External"/><Relationship Id="rId2" Type="http://schemas.openxmlformats.org/officeDocument/2006/relationships/notesSlide" Target="../notesSlides/notesSlide18.xml"/><Relationship Id="rId16" Type="http://schemas.openxmlformats.org/officeDocument/2006/relationships/hyperlink" Target="https://vaww.insider.va.gov/employee-whole-health-and-reducing-employee-burnout-reboot-task-force-update/" TargetMode="External"/><Relationship Id="rId20" Type="http://schemas.openxmlformats.org/officeDocument/2006/relationships/hyperlink" Target="https://vaww.insider.va.gov/update-on-the-reduce-employee-burnout-and-optimize-organizational-thriving-reboot-task-force/" TargetMode="External"/><Relationship Id="rId1" Type="http://schemas.openxmlformats.org/officeDocument/2006/relationships/slideLayout" Target="../slideLayouts/slideLayout12.xml"/><Relationship Id="rId6" Type="http://schemas.openxmlformats.org/officeDocument/2006/relationships/hyperlink" Target="https://dvagov.sharepoint.com/sites/VHAOPCC/ewh" TargetMode="External"/><Relationship Id="rId11" Type="http://schemas.openxmlformats.org/officeDocument/2006/relationships/hyperlink" Target="https://vaww.insider.va.gov/reduce-meeting-fatigue-by-scheduling-shorter-more-effective-meetings-march-2023/" TargetMode="External"/><Relationship Id="rId5" Type="http://schemas.openxmlformats.org/officeDocument/2006/relationships/hyperlink" Target="https://vaww.insider.va.gov/wp-content/uploads/2022/02/AUSHCS-Memorandum-Telework-for-Primary-Care-employees_508.pdf" TargetMode="External"/><Relationship Id="rId15" Type="http://schemas.openxmlformats.org/officeDocument/2006/relationships/hyperlink" Target="https://vaww.insider.va.gov/staffing-challenges-and-their-contribution-to-burnout-may-2022/" TargetMode="External"/><Relationship Id="rId10" Type="http://schemas.openxmlformats.org/officeDocument/2006/relationships/hyperlink" Target="https://vaww.insider.va.gov/vha-reboot-making-a-difference-november-2023/" TargetMode="External"/><Relationship Id="rId19" Type="http://schemas.openxmlformats.org/officeDocument/2006/relationships/hyperlink" Target="https://vaww.insider.va.gov/vha-chief-of-staff-to-supervisors-talk-to-your-staff-about-available-scheduling-flexibilities/" TargetMode="External"/><Relationship Id="rId4" Type="http://schemas.openxmlformats.org/officeDocument/2006/relationships/hyperlink" Target="https://vaww.insider.va.gov/wp-content/uploads/2022/02/REBOOT_Scheduling_Flexibilities_FAQs_20220207_Final.pdf" TargetMode="External"/><Relationship Id="rId9" Type="http://schemas.openxmlformats.org/officeDocument/2006/relationships/hyperlink" Target="https://vaww.insider.va.gov/all-that-jazz/" TargetMode="External"/><Relationship Id="rId14" Type="http://schemas.openxmlformats.org/officeDocument/2006/relationships/hyperlink" Target="https://vaww.insider.va.gov/preparing-for-reboot-implementation-june-2022/" TargetMode="External"/><Relationship Id="rId22" Type="http://schemas.openxmlformats.org/officeDocument/2006/relationships/hyperlink" Target="https://vaww.insider.va.gov/addressing-employee-burnout-reboot-task-force-updat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www.amjmed.com/article/S0002-9343(19)30757-0/fulltext" TargetMode="External"/><Relationship Id="rId5" Type="http://schemas.openxmlformats.org/officeDocument/2006/relationships/hyperlink" Target="https://www.acpjournals.org/doi/10.7326/m18-1422" TargetMode="External"/><Relationship Id="rId4" Type="http://schemas.openxmlformats.org/officeDocument/2006/relationships/hyperlink" Target="https://www.hhs.gov/sites/default/files/health-worker-wellbeing-advisory.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hyperlink" Target="https://dvagov.sharepoint.com/sites/VHACommSite/SitePages/Operation-Exhale.aspx?OR=Teams-HL&amp;CT=1679511628382" TargetMode="External"/><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hyperlink" Target="https://dvagov.sharepoint.com/sites/VHACommSite/SitePages/Focus-Friday-Toolkit.aspx" TargetMode="External"/><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2CA001A-7DE2-4E7C-B710-95D5170245D3}"/>
              </a:ext>
            </a:extLst>
          </p:cNvPr>
          <p:cNvSpPr txBox="1">
            <a:spLocks/>
          </p:cNvSpPr>
          <p:nvPr/>
        </p:nvSpPr>
        <p:spPr>
          <a:xfrm>
            <a:off x="217854" y="2109689"/>
            <a:ext cx="11074400" cy="572812"/>
          </a:xfrm>
        </p:spPr>
        <p:txBody>
          <a:bodyPr/>
          <a:lstStyle>
            <a:lvl1pPr algn="l" defTabSz="914400" rtl="0" eaLnBrk="1" latinLnBrk="0" hangingPunct="1">
              <a:spcBef>
                <a:spcPct val="0"/>
              </a:spcBef>
              <a:buNone/>
              <a:defRPr sz="28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libri"/>
                <a:ea typeface="+mj-ea"/>
                <a:cs typeface="+mj-cs"/>
              </a:rPr>
              <a:t>Communications Plan</a:t>
            </a:r>
            <a:endParaRPr kumimoji="0" lang="en-US" sz="2800" b="0" i="0" u="none" strike="noStrike" kern="1200" cap="none" spc="0" normalizeH="0" baseline="0" noProof="0">
              <a:ln>
                <a:noFill/>
              </a:ln>
              <a:solidFill>
                <a:prstClr val="black"/>
              </a:solidFill>
              <a:effectLst/>
              <a:uLnTx/>
              <a:uFillTx/>
              <a:latin typeface="Calibri Light" panose="020F0302020204030204" pitchFamily="34" charset="0"/>
              <a:ea typeface="+mj-ea"/>
              <a:cs typeface="Calibri Light" panose="020F0302020204030204" pitchFamily="34" charset="0"/>
            </a:endParaRPr>
          </a:p>
        </p:txBody>
      </p:sp>
      <p:pic>
        <p:nvPicPr>
          <p:cNvPr id="20" name="Picture 19" descr="Graphical user interface&#10;&#10;Description automatically generated with medium confidence">
            <a:extLst>
              <a:ext uri="{FF2B5EF4-FFF2-40B4-BE49-F238E27FC236}">
                <a16:creationId xmlns:a16="http://schemas.microsoft.com/office/drawing/2014/main" id="{F19E76EC-A406-4E40-A585-1D5FD63F3E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582" y="5736446"/>
            <a:ext cx="4402957" cy="861074"/>
          </a:xfrm>
          <a:prstGeom prst="rect">
            <a:avLst/>
          </a:prstGeom>
        </p:spPr>
      </p:pic>
      <p:sp>
        <p:nvSpPr>
          <p:cNvPr id="29" name="Rectangle 28">
            <a:extLst>
              <a:ext uri="{FF2B5EF4-FFF2-40B4-BE49-F238E27FC236}">
                <a16:creationId xmlns:a16="http://schemas.microsoft.com/office/drawing/2014/main" id="{16066FFB-30AB-48DB-A2C5-7334688DD072}"/>
              </a:ext>
              <a:ext uri="{C183D7F6-B498-43B3-948B-1728B52AA6E4}">
                <adec:decorative xmlns:adec="http://schemas.microsoft.com/office/drawing/2017/decorative" val="1"/>
              </a:ext>
            </a:extLst>
          </p:cNvPr>
          <p:cNvSpPr/>
          <p:nvPr/>
        </p:nvSpPr>
        <p:spPr>
          <a:xfrm>
            <a:off x="0" y="976077"/>
            <a:ext cx="12192000" cy="160020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a:extLst>
              <a:ext uri="{FF2B5EF4-FFF2-40B4-BE49-F238E27FC236}">
                <a16:creationId xmlns:a16="http://schemas.microsoft.com/office/drawing/2014/main" id="{BF76EC3B-C9AC-4117-8D4E-AF0D5F848949}"/>
              </a:ext>
              <a:ext uri="{C183D7F6-B498-43B3-948B-1728B52AA6E4}">
                <adec:decorative xmlns:adec="http://schemas.microsoft.com/office/drawing/2017/decorative" val="1"/>
              </a:ext>
            </a:extLst>
          </p:cNvPr>
          <p:cNvSpPr/>
          <p:nvPr/>
        </p:nvSpPr>
        <p:spPr>
          <a:xfrm flipV="1">
            <a:off x="0" y="3189270"/>
            <a:ext cx="8138160" cy="51011"/>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D636817B-01DF-45E6-B943-BB3338F8CC36}"/>
              </a:ext>
            </a:extLst>
          </p:cNvPr>
          <p:cNvSpPr>
            <a:spLocks noGrp="1"/>
          </p:cNvSpPr>
          <p:nvPr>
            <p:ph type="ctrTitle"/>
          </p:nvPr>
        </p:nvSpPr>
        <p:spPr>
          <a:xfrm>
            <a:off x="325582" y="1150966"/>
            <a:ext cx="11028218" cy="1321777"/>
          </a:xfrm>
        </p:spPr>
        <p:txBody>
          <a:bodyPr/>
          <a:lstStyle/>
          <a:p>
            <a:r>
              <a:rPr lang="en-US" sz="3800" b="1" dirty="0"/>
              <a:t>VHA Reduce Employee Burnout and Optimize Organizational Thriving (REBOOT) Initiative</a:t>
            </a:r>
            <a:endParaRPr lang="en-US" sz="3800" dirty="0">
              <a:latin typeface="Calibri Light" panose="020F0302020204030204" pitchFamily="34" charset="0"/>
              <a:cs typeface="Calibri Light" panose="020F0302020204030204" pitchFamily="34" charset="0"/>
            </a:endParaRPr>
          </a:p>
        </p:txBody>
      </p:sp>
      <p:pic>
        <p:nvPicPr>
          <p:cNvPr id="12" name="Picture 11">
            <a:extLst>
              <a:ext uri="{FF2B5EF4-FFF2-40B4-BE49-F238E27FC236}">
                <a16:creationId xmlns:a16="http://schemas.microsoft.com/office/drawing/2014/main" id="{492449A3-4475-4CE9-AF0A-10D78B9EDD3F}"/>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8007927" y="2923813"/>
            <a:ext cx="3503688" cy="3501353"/>
          </a:xfrm>
          <a:prstGeom prst="rect">
            <a:avLst/>
          </a:prstGeom>
          <a:noFill/>
          <a:ln>
            <a:noFill/>
          </a:ln>
        </p:spPr>
      </p:pic>
      <p:sp>
        <p:nvSpPr>
          <p:cNvPr id="13" name="Title 1">
            <a:extLst>
              <a:ext uri="{FF2B5EF4-FFF2-40B4-BE49-F238E27FC236}">
                <a16:creationId xmlns:a16="http://schemas.microsoft.com/office/drawing/2014/main" id="{46524C0E-32FD-403E-9E13-198FAD013AF7}"/>
              </a:ext>
            </a:extLst>
          </p:cNvPr>
          <p:cNvSpPr txBox="1">
            <a:spLocks/>
          </p:cNvSpPr>
          <p:nvPr/>
        </p:nvSpPr>
        <p:spPr>
          <a:xfrm>
            <a:off x="162789" y="2725981"/>
            <a:ext cx="8153897" cy="572812"/>
          </a:xfrm>
        </p:spPr>
        <p:txBody>
          <a:bodyPr/>
          <a:lstStyle>
            <a:lvl1pPr algn="l" defTabSz="914400" rtl="0" eaLnBrk="1" latinLnBrk="0" hangingPunct="1">
              <a:spcBef>
                <a:spcPct val="0"/>
              </a:spcBef>
              <a:buNone/>
              <a:defRPr sz="28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a:ea typeface="+mj-ea"/>
                <a:cs typeface="+mj-cs"/>
              </a:rPr>
              <a:t>Informational</a:t>
            </a:r>
            <a:endParaRPr kumimoji="0" lang="en-US" sz="2400" b="0" i="0" u="none" strike="noStrike" kern="1200" cap="none" spc="0" normalizeH="0" baseline="0" noProof="0">
              <a:ln>
                <a:noFill/>
              </a:ln>
              <a:solidFill>
                <a:prstClr val="black"/>
              </a:solidFill>
              <a:effectLst/>
              <a:highlight>
                <a:srgbClr val="FFFF00"/>
              </a:highlight>
              <a:uLnTx/>
              <a:uFillTx/>
              <a:latin typeface="Calibri Light" panose="020F0302020204030204" pitchFamily="34" charset="0"/>
              <a:ea typeface="+mj-ea"/>
              <a:cs typeface="Calibri Light" panose="020F0302020204030204" pitchFamily="34" charset="0"/>
            </a:endParaRPr>
          </a:p>
        </p:txBody>
      </p:sp>
      <p:sp>
        <p:nvSpPr>
          <p:cNvPr id="3" name="TextBox 2">
            <a:extLst>
              <a:ext uri="{FF2B5EF4-FFF2-40B4-BE49-F238E27FC236}">
                <a16:creationId xmlns:a16="http://schemas.microsoft.com/office/drawing/2014/main" id="{7E606C23-4A15-23EA-9F86-68FE4F737CCF}"/>
              </a:ext>
            </a:extLst>
          </p:cNvPr>
          <p:cNvSpPr txBox="1"/>
          <p:nvPr/>
        </p:nvSpPr>
        <p:spPr>
          <a:xfrm>
            <a:off x="217854" y="4413765"/>
            <a:ext cx="2481943" cy="1200329"/>
          </a:xfrm>
          <a:prstGeom prst="rect">
            <a:avLst/>
          </a:prstGeom>
          <a:noFill/>
        </p:spPr>
        <p:txBody>
          <a:bodyPr wrap="square" rtlCol="0">
            <a:spAutoFit/>
          </a:bodyPr>
          <a:lstStyle/>
          <a:p>
            <a:r>
              <a:rPr lang="en-US" i="1"/>
              <a:t>Name</a:t>
            </a:r>
          </a:p>
          <a:p>
            <a:r>
              <a:rPr lang="en-US" i="1"/>
              <a:t>Title</a:t>
            </a:r>
          </a:p>
          <a:p>
            <a:r>
              <a:rPr lang="en-US" i="1"/>
              <a:t>Session</a:t>
            </a:r>
          </a:p>
          <a:p>
            <a:r>
              <a:rPr lang="en-US" i="1"/>
              <a:t>Date</a:t>
            </a:r>
          </a:p>
        </p:txBody>
      </p:sp>
    </p:spTree>
    <p:extLst>
      <p:ext uri="{BB962C8B-B14F-4D97-AF65-F5344CB8AC3E}">
        <p14:creationId xmlns:p14="http://schemas.microsoft.com/office/powerpoint/2010/main" val="3202509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6DFB-18AA-470F-A9C3-F73AAE50FE47}"/>
              </a:ext>
            </a:extLst>
          </p:cNvPr>
          <p:cNvSpPr>
            <a:spLocks noGrp="1"/>
          </p:cNvSpPr>
          <p:nvPr>
            <p:ph type="title"/>
          </p:nvPr>
        </p:nvSpPr>
        <p:spPr>
          <a:xfrm>
            <a:off x="285750" y="-30827"/>
            <a:ext cx="11430000" cy="677091"/>
          </a:xfrm>
        </p:spPr>
        <p:txBody>
          <a:bodyPr/>
          <a:lstStyle/>
          <a:p>
            <a:r>
              <a:rPr lang="en-US"/>
              <a:t>Where We Are</a:t>
            </a:r>
          </a:p>
        </p:txBody>
      </p:sp>
      <p:sp>
        <p:nvSpPr>
          <p:cNvPr id="4" name="Slide Number Placeholder 3">
            <a:extLst>
              <a:ext uri="{FF2B5EF4-FFF2-40B4-BE49-F238E27FC236}">
                <a16:creationId xmlns:a16="http://schemas.microsoft.com/office/drawing/2014/main" id="{8D2EC226-7469-4D31-A109-5EE046CBA4E2}"/>
              </a:ext>
            </a:extLst>
          </p:cNvPr>
          <p:cNvSpPr>
            <a:spLocks noGrp="1"/>
          </p:cNvSpPr>
          <p:nvPr>
            <p:ph type="sldNum" sz="quarter" idx="4"/>
          </p:nvPr>
        </p:nvSpPr>
        <p:spPr>
          <a:xfrm>
            <a:off x="11385550" y="6270988"/>
            <a:ext cx="660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B01BA-673E-4211-9E64-C22898E6AF66}" type="slidenum">
              <a:rPr kumimoji="0" lang="en-US" sz="10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989D0708-1AE5-CEC3-D8CE-564B6FA56822}"/>
              </a:ext>
            </a:extLst>
          </p:cNvPr>
          <p:cNvSpPr/>
          <p:nvPr/>
        </p:nvSpPr>
        <p:spPr>
          <a:xfrm>
            <a:off x="0" y="589719"/>
            <a:ext cx="12192000" cy="5542284"/>
          </a:xfrm>
          <a:prstGeom prst="rect">
            <a:avLst/>
          </a:prstGeom>
          <a:solidFill>
            <a:srgbClr val="BDD1D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4" name="Rectangle: Rounded Corners 13">
            <a:extLst>
              <a:ext uri="{FF2B5EF4-FFF2-40B4-BE49-F238E27FC236}">
                <a16:creationId xmlns:a16="http://schemas.microsoft.com/office/drawing/2014/main" id="{5EBABE4B-940B-A8B3-41CD-E9D4525848FA}"/>
              </a:ext>
            </a:extLst>
          </p:cNvPr>
          <p:cNvSpPr/>
          <p:nvPr/>
        </p:nvSpPr>
        <p:spPr>
          <a:xfrm>
            <a:off x="1748571" y="1134618"/>
            <a:ext cx="10297378" cy="1628082"/>
          </a:xfrm>
          <a:prstGeom prst="roundRect">
            <a:avLst>
              <a:gd name="adj" fmla="val 5655"/>
            </a:avLst>
          </a:prstGeom>
          <a:solidFill>
            <a:sysClr val="window" lastClr="FFFFFF"/>
          </a:solidFill>
          <a:ln w="25400" cap="flat" cmpd="sng" algn="ctr">
            <a:solidFill>
              <a:srgbClr val="0083BE"/>
            </a:solidFill>
            <a:prstDash val="solid"/>
          </a:ln>
          <a:effectLst/>
        </p:spPr>
        <p:txBody>
          <a:bodyPr lIns="91440" tIns="45720" rIns="91440" bIns="45720" rtlCol="0" anchor="ctr"/>
          <a:lstStyle/>
          <a:p>
            <a:pPr marL="9715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a:rPr>
              <a:t>Formed an Order Entry for Community Providers Workgroup.</a:t>
            </a:r>
          </a:p>
          <a:p>
            <a:pPr marL="9715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rPr>
              <a:t>Recommending that IVC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a:rPr>
              <a:t>reduce the required minimum mental health scheduling efforts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rPr>
              <a:t>for Veterans who are not high-risk after clinic cancellations or no-shows.</a:t>
            </a:r>
          </a:p>
          <a:p>
            <a:pPr marL="9715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rPr>
              <a:t>Additional meetings with the Veterans Transportation Program Member Services – discussing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a:rPr>
              <a:t>the Beneficiary Travel Consult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rPr>
              <a:t>proposal with option for 3-year duration. </a:t>
            </a:r>
          </a:p>
        </p:txBody>
      </p:sp>
      <p:sp>
        <p:nvSpPr>
          <p:cNvPr id="15" name="Rectangle: Rounded Corners 14">
            <a:extLst>
              <a:ext uri="{FF2B5EF4-FFF2-40B4-BE49-F238E27FC236}">
                <a16:creationId xmlns:a16="http://schemas.microsoft.com/office/drawing/2014/main" id="{51C9919D-2E93-93C8-CCC0-97D3A1BC54A5}"/>
              </a:ext>
            </a:extLst>
          </p:cNvPr>
          <p:cNvSpPr/>
          <p:nvPr/>
        </p:nvSpPr>
        <p:spPr>
          <a:xfrm>
            <a:off x="56200" y="1108967"/>
            <a:ext cx="2279305" cy="1668516"/>
          </a:xfrm>
          <a:prstGeom prst="roundRect">
            <a:avLst/>
          </a:prstGeom>
          <a:solidFill>
            <a:srgbClr val="1B6596"/>
          </a:solidFill>
          <a:ln w="9525" cap="flat" cmpd="sng" algn="ctr">
            <a:no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rPr>
              <a:t>Address Clinical Team Inefficiencies</a:t>
            </a:r>
          </a:p>
        </p:txBody>
      </p:sp>
      <p:grpSp>
        <p:nvGrpSpPr>
          <p:cNvPr id="16" name="Group 15">
            <a:extLst>
              <a:ext uri="{FF2B5EF4-FFF2-40B4-BE49-F238E27FC236}">
                <a16:creationId xmlns:a16="http://schemas.microsoft.com/office/drawing/2014/main" id="{4FFEA7E5-4E32-AB1E-5582-5EC845E441FD}"/>
              </a:ext>
            </a:extLst>
          </p:cNvPr>
          <p:cNvGrpSpPr/>
          <p:nvPr/>
        </p:nvGrpSpPr>
        <p:grpSpPr>
          <a:xfrm>
            <a:off x="921532" y="1943225"/>
            <a:ext cx="548640" cy="548640"/>
            <a:chOff x="1123535" y="4584378"/>
            <a:chExt cx="548640" cy="548640"/>
          </a:xfrm>
        </p:grpSpPr>
        <p:sp>
          <p:nvSpPr>
            <p:cNvPr id="18" name="Oval 17">
              <a:extLst>
                <a:ext uri="{FF2B5EF4-FFF2-40B4-BE49-F238E27FC236}">
                  <a16:creationId xmlns:a16="http://schemas.microsoft.com/office/drawing/2014/main" id="{77C700F1-F147-0444-0F1F-12CEBA3F81A0}"/>
                </a:ext>
              </a:extLst>
            </p:cNvPr>
            <p:cNvSpPr/>
            <p:nvPr/>
          </p:nvSpPr>
          <p:spPr>
            <a:xfrm>
              <a:off x="1123535" y="4584378"/>
              <a:ext cx="548640" cy="548640"/>
            </a:xfrm>
            <a:prstGeom prst="ellipse">
              <a:avLst/>
            </a:prstGeom>
            <a:solidFill>
              <a:sysClr val="window" lastClr="FFFFFF">
                <a:lumMod val="75000"/>
              </a:sysClr>
            </a:solidFill>
            <a:ln w="19050" cap="flat" cmpd="sng" algn="ctr">
              <a:solidFill>
                <a:srgbClr val="1B6596"/>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21" name="Graphic 20" descr="Workflow with solid fill">
              <a:extLst>
                <a:ext uri="{FF2B5EF4-FFF2-40B4-BE49-F238E27FC236}">
                  <a16:creationId xmlns:a16="http://schemas.microsoft.com/office/drawing/2014/main" id="{16E0D8FA-FEAE-533E-D5A5-6A24266AE2A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1470" y="4681214"/>
              <a:ext cx="365760" cy="365760"/>
            </a:xfrm>
            <a:prstGeom prst="rect">
              <a:avLst/>
            </a:prstGeom>
          </p:spPr>
        </p:pic>
      </p:grpSp>
      <p:sp>
        <p:nvSpPr>
          <p:cNvPr id="8" name="Rectangle: Rounded Corners 7">
            <a:extLst>
              <a:ext uri="{FF2B5EF4-FFF2-40B4-BE49-F238E27FC236}">
                <a16:creationId xmlns:a16="http://schemas.microsoft.com/office/drawing/2014/main" id="{A9BFE53C-93E6-87BA-7FCD-35CD6F5D5AA4}"/>
              </a:ext>
            </a:extLst>
          </p:cNvPr>
          <p:cNvSpPr/>
          <p:nvPr/>
        </p:nvSpPr>
        <p:spPr>
          <a:xfrm>
            <a:off x="1748571" y="3421608"/>
            <a:ext cx="10308625" cy="1628082"/>
          </a:xfrm>
          <a:prstGeom prst="roundRect">
            <a:avLst/>
          </a:prstGeom>
          <a:solidFill>
            <a:sysClr val="window" lastClr="FFFFFF"/>
          </a:solidFill>
          <a:ln w="25400" cap="flat" cmpd="sng" algn="ctr">
            <a:solidFill>
              <a:srgbClr val="0083BE"/>
            </a:solidFill>
            <a:prstDash val="solid"/>
          </a:ln>
          <a:effectLst/>
        </p:spPr>
        <p:txBody>
          <a:bodyPr rtlCol="0" anchor="ctr"/>
          <a:lstStyle/>
          <a:p>
            <a:pPr marL="971550" marR="0" lvl="2" indent="-2889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Good success since VHA Governance Board voted (Sept. 2023) </a:t>
            </a: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to recommend implementation of the 72/80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rPr>
              <a:t>schedule for </a:t>
            </a: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Registered Nurses (RNs) in bedded units.</a:t>
            </a:r>
          </a:p>
          <a:p>
            <a:pPr marL="971550" marR="0" lvl="2" indent="-2889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rPr>
              <a:t>March 2024 increase for 72/80 was 283, a 145% increase since February 2023.</a:t>
            </a:r>
          </a:p>
          <a:p>
            <a:pPr marL="971550" marR="0" lvl="2" indent="-2889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Developed a </a:t>
            </a:r>
            <a:r>
              <a:rPr kumimoji="0" lang="en-US" sz="18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72/80 blueprint and training for implementation</a:t>
            </a: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c</a:t>
            </a:r>
            <a:r>
              <a:rPr kumimoji="0" lang="en-US"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omms plan and evaluation proposal in process.</a:t>
            </a:r>
          </a:p>
          <a:p>
            <a:pPr marL="971550" marR="0" lvl="2" indent="-2889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Calibri" panose="020F0502020204030204"/>
                <a:ea typeface="+mn-ea"/>
                <a:cs typeface="Arial" panose="020B0604020202020204" pitchFamily="34" charset="0"/>
              </a:rPr>
              <a:t>Established an email group </a:t>
            </a:r>
            <a:r>
              <a:rPr kumimoji="0" lang="en-US" sz="1800" b="0" i="0" u="none" strike="noStrike" kern="0" cap="none" spc="0" normalizeH="0" baseline="0" noProof="0" dirty="0">
                <a:ln>
                  <a:noFill/>
                </a:ln>
                <a:solidFill>
                  <a:srgbClr val="000000"/>
                </a:solidFill>
                <a:effectLst/>
                <a:uLnTx/>
                <a:uFillTx/>
                <a:latin typeface="Calibri" panose="020F0502020204030204"/>
                <a:ea typeface="+mn-ea"/>
                <a:cs typeface="Arial" panose="020B0604020202020204" pitchFamily="34" charset="0"/>
              </a:rPr>
              <a:t>to answer HR policy questions from the field. </a:t>
            </a:r>
          </a:p>
        </p:txBody>
      </p:sp>
      <p:sp>
        <p:nvSpPr>
          <p:cNvPr id="9" name="Rectangle: Rounded Corners 8">
            <a:extLst>
              <a:ext uri="{FF2B5EF4-FFF2-40B4-BE49-F238E27FC236}">
                <a16:creationId xmlns:a16="http://schemas.microsoft.com/office/drawing/2014/main" id="{32CC57DF-5353-6ECC-C8DC-4ECF2DF0D0D6}"/>
              </a:ext>
            </a:extLst>
          </p:cNvPr>
          <p:cNvSpPr/>
          <p:nvPr/>
        </p:nvSpPr>
        <p:spPr>
          <a:xfrm>
            <a:off x="81353" y="3384820"/>
            <a:ext cx="2279305" cy="1668516"/>
          </a:xfrm>
          <a:prstGeom prst="roundRect">
            <a:avLst/>
          </a:prstGeom>
          <a:solidFill>
            <a:srgbClr val="1B6596"/>
          </a:solidFill>
          <a:ln w="9525" cap="flat" cmpd="sng" algn="ctr">
            <a:no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rPr>
              <a:t>Maximize Use of HR Policies/Flexibilities</a:t>
            </a:r>
          </a:p>
        </p:txBody>
      </p:sp>
      <p:sp>
        <p:nvSpPr>
          <p:cNvPr id="10" name="Oval 9">
            <a:extLst>
              <a:ext uri="{FF2B5EF4-FFF2-40B4-BE49-F238E27FC236}">
                <a16:creationId xmlns:a16="http://schemas.microsoft.com/office/drawing/2014/main" id="{7469ACD8-C4DC-22EF-FEF8-81BAF6D35C07}"/>
              </a:ext>
            </a:extLst>
          </p:cNvPr>
          <p:cNvSpPr/>
          <p:nvPr/>
        </p:nvSpPr>
        <p:spPr>
          <a:xfrm>
            <a:off x="969066" y="4266506"/>
            <a:ext cx="548640" cy="548640"/>
          </a:xfrm>
          <a:prstGeom prst="ellipse">
            <a:avLst/>
          </a:prstGeom>
          <a:solidFill>
            <a:sysClr val="window" lastClr="FFFFFF">
              <a:lumMod val="75000"/>
            </a:sysClr>
          </a:solidFill>
          <a:ln w="19050" cap="flat" cmpd="sng" algn="ctr">
            <a:solidFill>
              <a:srgbClr val="1B6596"/>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11" name="Graphic 10" descr="Document with solid fill">
            <a:extLst>
              <a:ext uri="{FF2B5EF4-FFF2-40B4-BE49-F238E27FC236}">
                <a16:creationId xmlns:a16="http://schemas.microsoft.com/office/drawing/2014/main" id="{52B8CF57-B178-57A6-06D0-BF69098379D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2035" y="4331643"/>
            <a:ext cx="365760" cy="365760"/>
          </a:xfrm>
          <a:prstGeom prst="rect">
            <a:avLst/>
          </a:prstGeom>
        </p:spPr>
      </p:pic>
    </p:spTree>
    <p:extLst>
      <p:ext uri="{BB962C8B-B14F-4D97-AF65-F5344CB8AC3E}">
        <p14:creationId xmlns:p14="http://schemas.microsoft.com/office/powerpoint/2010/main" val="3727269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6DFB-18AA-470F-A9C3-F73AAE50FE47}"/>
              </a:ext>
            </a:extLst>
          </p:cNvPr>
          <p:cNvSpPr>
            <a:spLocks noGrp="1"/>
          </p:cNvSpPr>
          <p:nvPr>
            <p:ph type="title"/>
          </p:nvPr>
        </p:nvSpPr>
        <p:spPr>
          <a:xfrm>
            <a:off x="285750" y="-30827"/>
            <a:ext cx="11430000" cy="677091"/>
          </a:xfrm>
        </p:spPr>
        <p:txBody>
          <a:bodyPr/>
          <a:lstStyle/>
          <a:p>
            <a:r>
              <a:rPr lang="en-US"/>
              <a:t>Where We Are</a:t>
            </a:r>
          </a:p>
        </p:txBody>
      </p:sp>
      <p:sp>
        <p:nvSpPr>
          <p:cNvPr id="4" name="Slide Number Placeholder 3">
            <a:extLst>
              <a:ext uri="{FF2B5EF4-FFF2-40B4-BE49-F238E27FC236}">
                <a16:creationId xmlns:a16="http://schemas.microsoft.com/office/drawing/2014/main" id="{8D2EC226-7469-4D31-A109-5EE046CBA4E2}"/>
              </a:ext>
            </a:extLst>
          </p:cNvPr>
          <p:cNvSpPr>
            <a:spLocks noGrp="1"/>
          </p:cNvSpPr>
          <p:nvPr>
            <p:ph type="sldNum" sz="quarter" idx="4"/>
          </p:nvPr>
        </p:nvSpPr>
        <p:spPr>
          <a:xfrm>
            <a:off x="11385550" y="6312732"/>
            <a:ext cx="660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B01BA-673E-4211-9E64-C22898E6AF66}" type="slidenum">
              <a:rPr kumimoji="0" lang="en-US" sz="10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B8BCACEA-A8E0-05BC-FEB3-9354376AE996}"/>
              </a:ext>
            </a:extLst>
          </p:cNvPr>
          <p:cNvSpPr/>
          <p:nvPr/>
        </p:nvSpPr>
        <p:spPr>
          <a:xfrm>
            <a:off x="0" y="646264"/>
            <a:ext cx="12192000" cy="5489841"/>
          </a:xfrm>
          <a:prstGeom prst="rect">
            <a:avLst/>
          </a:prstGeom>
          <a:solidFill>
            <a:srgbClr val="BDD1D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 name="Rectangle: Rounded Corners 4">
            <a:extLst>
              <a:ext uri="{FF2B5EF4-FFF2-40B4-BE49-F238E27FC236}">
                <a16:creationId xmlns:a16="http://schemas.microsoft.com/office/drawing/2014/main" id="{D9FCC7BE-52B9-4D70-9139-5D50A00B13FF}"/>
              </a:ext>
            </a:extLst>
          </p:cNvPr>
          <p:cNvSpPr/>
          <p:nvPr/>
        </p:nvSpPr>
        <p:spPr>
          <a:xfrm>
            <a:off x="1737324" y="3654125"/>
            <a:ext cx="10308624" cy="1664208"/>
          </a:xfrm>
          <a:prstGeom prst="roundRect">
            <a:avLst/>
          </a:prstGeom>
          <a:solidFill>
            <a:sysClr val="window" lastClr="FFFFFF"/>
          </a:solidFill>
          <a:ln w="25400" cap="flat" cmpd="sng" algn="ctr">
            <a:solidFill>
              <a:srgbClr val="0083BE"/>
            </a:solidFill>
            <a:prstDash val="solid"/>
          </a:ln>
          <a:effectLst/>
        </p:spPr>
        <p:txBody>
          <a:bodyPr lIns="91440" tIns="45720" rIns="91440" bIns="45720" rtlCol="0" anchor="ctr"/>
          <a:lstStyle/>
          <a:p>
            <a:pPr marL="971550" marR="0" lvl="2" indent="-2889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Body)"/>
                <a:ea typeface="+mn-ea"/>
                <a:cs typeface="Arial" panose="020B0604020202020204" pitchFamily="34" charset="0"/>
              </a:rPr>
              <a:t>Generated </a:t>
            </a:r>
            <a:r>
              <a:rPr kumimoji="0" lang="en-US" sz="1800" b="1" i="0" u="none" strike="noStrike" kern="0" cap="none" spc="0" normalizeH="0" baseline="0" noProof="0" dirty="0">
                <a:ln>
                  <a:noFill/>
                </a:ln>
                <a:solidFill>
                  <a:prstClr val="black"/>
                </a:solidFill>
                <a:effectLst/>
                <a:uLnTx/>
                <a:uFillTx/>
                <a:latin typeface="Calibri (Body)"/>
                <a:ea typeface="+mn-ea"/>
                <a:cs typeface="Arial" panose="020B0604020202020204" pitchFamily="34" charset="0"/>
              </a:rPr>
              <a:t>a menu of NCOD Servant Leadership offerings </a:t>
            </a:r>
            <a:r>
              <a:rPr kumimoji="0" lang="en-US" sz="1800" b="0" i="0" u="none" strike="noStrike" kern="0" cap="none" spc="0" normalizeH="0" baseline="0" noProof="0" dirty="0">
                <a:ln>
                  <a:noFill/>
                </a:ln>
                <a:solidFill>
                  <a:prstClr val="black"/>
                </a:solidFill>
                <a:effectLst/>
                <a:uLnTx/>
                <a:uFillTx/>
                <a:latin typeface="Calibri (Body)"/>
                <a:ea typeface="+mn-ea"/>
                <a:cs typeface="Arial" panose="020B0604020202020204" pitchFamily="34" charset="0"/>
              </a:rPr>
              <a:t>(under review by NCOD Senior Leadership)</a:t>
            </a:r>
          </a:p>
          <a:p>
            <a:pPr marL="971550" marR="0" lvl="2" indent="-2889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prstClr val="black"/>
                </a:solidFill>
                <a:effectLst/>
                <a:uLnTx/>
                <a:uFillTx/>
                <a:latin typeface="Calibri (Body)"/>
                <a:ea typeface="+mn-ea"/>
                <a:cs typeface="Arial" panose="020B0604020202020204" pitchFamily="34" charset="0"/>
              </a:rPr>
              <a:t>Organizational Assessment Committee </a:t>
            </a:r>
            <a:r>
              <a:rPr kumimoji="0" lang="en-US" sz="1800" b="1" i="0" u="none" strike="noStrike" kern="0" cap="none" spc="0" normalizeH="0" baseline="0" noProof="0" dirty="0">
                <a:ln>
                  <a:noFill/>
                </a:ln>
                <a:solidFill>
                  <a:prstClr val="black"/>
                </a:solidFill>
                <a:effectLst/>
                <a:uLnTx/>
                <a:uFillTx/>
                <a:latin typeface="Calibri (Body)"/>
                <a:ea typeface="+mn-ea"/>
                <a:cs typeface="Arial" panose="020B0604020202020204" pitchFamily="34" charset="0"/>
              </a:rPr>
              <a:t>developed</a:t>
            </a:r>
            <a:r>
              <a:rPr kumimoji="0" lang="en-US" sz="1800" b="0" i="0" u="none" strike="noStrike" kern="0" cap="none" spc="0" normalizeH="0" baseline="0" noProof="0" dirty="0">
                <a:ln>
                  <a:noFill/>
                </a:ln>
                <a:solidFill>
                  <a:prstClr val="black"/>
                </a:solidFill>
                <a:effectLst/>
                <a:uLnTx/>
                <a:uFillTx/>
                <a:latin typeface="Calibri (Body)"/>
                <a:ea typeface="+mn-ea"/>
                <a:cs typeface="Arial" panose="020B0604020202020204" pitchFamily="34" charset="0"/>
              </a:rPr>
              <a:t> </a:t>
            </a:r>
            <a:r>
              <a:rPr kumimoji="0" lang="en-US" sz="1800" b="1" i="0" u="none" strike="noStrike" kern="0" cap="none" spc="0" normalizeH="0" baseline="0" noProof="0" dirty="0">
                <a:ln>
                  <a:noFill/>
                </a:ln>
                <a:solidFill>
                  <a:prstClr val="black"/>
                </a:solidFill>
                <a:effectLst/>
                <a:uLnTx/>
                <a:uFillTx/>
                <a:latin typeface="Calibri (Body)"/>
                <a:ea typeface="+mn-ea"/>
                <a:cs typeface="Arial" panose="020B0604020202020204" pitchFamily="34" charset="0"/>
              </a:rPr>
              <a:t>new, behaviorally-oriented items for SL Index on AES</a:t>
            </a:r>
            <a:r>
              <a:rPr kumimoji="0" lang="en-US" sz="1800" b="0" i="0" u="none" strike="noStrike" kern="0" cap="none" spc="0" normalizeH="0" baseline="0" noProof="0" dirty="0">
                <a:ln>
                  <a:noFill/>
                </a:ln>
                <a:solidFill>
                  <a:prstClr val="black"/>
                </a:solidFill>
                <a:effectLst/>
                <a:uLnTx/>
                <a:uFillTx/>
                <a:latin typeface="Calibri (Body)"/>
                <a:ea typeface="+mn-ea"/>
                <a:cs typeface="Arial" panose="020B0604020202020204" pitchFamily="34" charset="0"/>
              </a:rPr>
              <a:t>; will be included in 2024 AES Administration.</a:t>
            </a:r>
          </a:p>
          <a:p>
            <a:pPr marL="971550" marR="0" lvl="2" indent="-2889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prstClr val="black"/>
                </a:solidFill>
                <a:effectLst/>
                <a:uLnTx/>
                <a:uFillTx/>
                <a:latin typeface="Calibri (Body)"/>
                <a:ea typeface="+mn-ea"/>
                <a:cs typeface="Arial" panose="020B0604020202020204" pitchFamily="34" charset="0"/>
              </a:rPr>
              <a:t>SL definition has been updated.</a:t>
            </a:r>
          </a:p>
          <a:p>
            <a:pPr marL="971550" marR="0" lvl="2" indent="-2889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Century Gothic" panose="020B0502020202020204" pitchFamily="34" charset="0"/>
                <a:cs typeface="+mn-cs"/>
              </a:rPr>
              <a:t>In the process of refining SL-focused performance plan elements based on feedback. </a:t>
            </a:r>
          </a:p>
        </p:txBody>
      </p:sp>
      <p:sp>
        <p:nvSpPr>
          <p:cNvPr id="6" name="Rectangle: Rounded Corners 5">
            <a:extLst>
              <a:ext uri="{FF2B5EF4-FFF2-40B4-BE49-F238E27FC236}">
                <a16:creationId xmlns:a16="http://schemas.microsoft.com/office/drawing/2014/main" id="{B964904A-5C01-4DB7-88E9-353B2B0C5222}"/>
              </a:ext>
            </a:extLst>
          </p:cNvPr>
          <p:cNvSpPr/>
          <p:nvPr/>
        </p:nvSpPr>
        <p:spPr>
          <a:xfrm>
            <a:off x="1737322" y="1177625"/>
            <a:ext cx="10308626" cy="1635187"/>
          </a:xfrm>
          <a:prstGeom prst="roundRect">
            <a:avLst/>
          </a:prstGeom>
          <a:solidFill>
            <a:sysClr val="window" lastClr="FFFFFF"/>
          </a:solidFill>
          <a:ln w="25400" cap="flat" cmpd="sng" algn="ctr">
            <a:solidFill>
              <a:srgbClr val="0083BE"/>
            </a:solidFill>
            <a:prstDash val="solid"/>
          </a:ln>
          <a:effectLst/>
        </p:spPr>
        <p:txBody>
          <a:bodyPr lIns="91440" tIns="45720" rIns="91440" bIns="45720" rtlCol="0" anchor="ctr"/>
          <a:lstStyle/>
          <a:p>
            <a:pPr marL="971550" marR="0" lvl="2" indent="-2889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Calibri" panose="020F0502020204030204"/>
                <a:ea typeface="+mn-ea"/>
                <a:cs typeface="Arial"/>
              </a:rPr>
              <a:t>Developing an executive decision memo proposal </a:t>
            </a:r>
            <a:r>
              <a:rPr kumimoji="0" lang="en-US" sz="1800" b="0" i="0" u="none" strike="noStrike" kern="0" cap="none" spc="0" normalizeH="0" baseline="0" noProof="0" dirty="0">
                <a:ln>
                  <a:noFill/>
                </a:ln>
                <a:solidFill>
                  <a:srgbClr val="000000"/>
                </a:solidFill>
                <a:effectLst/>
                <a:uLnTx/>
                <a:uFillTx/>
                <a:latin typeface="Calibri" panose="020F0502020204030204"/>
                <a:ea typeface="+mn-ea"/>
                <a:cs typeface="Arial"/>
              </a:rPr>
              <a:t>that will include recommendations for EAP, Modernization, Scaling Peer Support and Acute Crisis Support.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71550" marR="0" lvl="2" indent="-2889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Finalizing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Standard Operating Procedure (SOP) Peer Support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template for the field.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71550" marR="0" lvl="2" indent="-2889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Compilation of acute crisis resources completed and added to the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Mental Health tool kit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that has 6,150 views on SP.</a:t>
            </a:r>
          </a:p>
          <a:p>
            <a:pPr marL="971550" marR="0" lvl="2" indent="-2889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Looking into the possibility of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Calibri"/>
              </a:rPr>
              <a:t>a national desktop icon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to link to employee MH resources.</a:t>
            </a:r>
          </a:p>
        </p:txBody>
      </p:sp>
      <p:sp>
        <p:nvSpPr>
          <p:cNvPr id="20" name="Rectangle: Rounded Corners 19">
            <a:extLst>
              <a:ext uri="{FF2B5EF4-FFF2-40B4-BE49-F238E27FC236}">
                <a16:creationId xmlns:a16="http://schemas.microsoft.com/office/drawing/2014/main" id="{6C62FAB2-C723-DBF5-116C-1BC6E62152A9}"/>
              </a:ext>
            </a:extLst>
          </p:cNvPr>
          <p:cNvSpPr/>
          <p:nvPr/>
        </p:nvSpPr>
        <p:spPr>
          <a:xfrm>
            <a:off x="64422" y="1160202"/>
            <a:ext cx="2279306" cy="1668516"/>
          </a:xfrm>
          <a:prstGeom prst="roundRect">
            <a:avLst/>
          </a:prstGeom>
          <a:solidFill>
            <a:srgbClr val="1B6596"/>
          </a:solidFill>
          <a:ln w="9525" cap="flat" cmpd="sng" algn="ctr">
            <a:no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rPr>
              <a:t>Strengthen Mental Health Support</a:t>
            </a:r>
          </a:p>
        </p:txBody>
      </p:sp>
      <p:sp>
        <p:nvSpPr>
          <p:cNvPr id="15" name="Oval 14">
            <a:extLst>
              <a:ext uri="{FF2B5EF4-FFF2-40B4-BE49-F238E27FC236}">
                <a16:creationId xmlns:a16="http://schemas.microsoft.com/office/drawing/2014/main" id="{C86352EA-0E28-3F6C-670F-5A26E9A09E61}"/>
              </a:ext>
            </a:extLst>
          </p:cNvPr>
          <p:cNvSpPr/>
          <p:nvPr/>
        </p:nvSpPr>
        <p:spPr>
          <a:xfrm>
            <a:off x="935437" y="1937323"/>
            <a:ext cx="548640" cy="548640"/>
          </a:xfrm>
          <a:prstGeom prst="ellipse">
            <a:avLst/>
          </a:prstGeom>
          <a:solidFill>
            <a:sysClr val="window" lastClr="FFFFFF">
              <a:lumMod val="75000"/>
            </a:sysClr>
          </a:solidFill>
          <a:ln w="19050" cap="flat" cmpd="sng" algn="ctr">
            <a:solidFill>
              <a:srgbClr val="1B6596"/>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32" name="Graphic 31" descr="Right And Left Brain with solid fill">
            <a:extLst>
              <a:ext uri="{FF2B5EF4-FFF2-40B4-BE49-F238E27FC236}">
                <a16:creationId xmlns:a16="http://schemas.microsoft.com/office/drawing/2014/main" id="{897D2097-CFE4-9E4A-9BA7-22D1FCF4A79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6877" y="2025637"/>
            <a:ext cx="365760" cy="365760"/>
          </a:xfrm>
          <a:prstGeom prst="rect">
            <a:avLst/>
          </a:prstGeom>
        </p:spPr>
      </p:pic>
      <p:sp>
        <p:nvSpPr>
          <p:cNvPr id="21" name="Rectangle: Rounded Corners 20">
            <a:extLst>
              <a:ext uri="{FF2B5EF4-FFF2-40B4-BE49-F238E27FC236}">
                <a16:creationId xmlns:a16="http://schemas.microsoft.com/office/drawing/2014/main" id="{7B2AA832-4AFD-8DB9-AAEB-6332E1C47616}"/>
              </a:ext>
            </a:extLst>
          </p:cNvPr>
          <p:cNvSpPr/>
          <p:nvPr/>
        </p:nvSpPr>
        <p:spPr>
          <a:xfrm>
            <a:off x="70105" y="3623153"/>
            <a:ext cx="2279306" cy="1702895"/>
          </a:xfrm>
          <a:prstGeom prst="roundRect">
            <a:avLst/>
          </a:prstGeom>
          <a:solidFill>
            <a:srgbClr val="1B6596"/>
          </a:solidFill>
          <a:ln w="9525" cap="flat" cmpd="sng" algn="ctr">
            <a:no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rPr>
              <a:t>Strengthen Culture of Servant Leadership</a:t>
            </a:r>
          </a:p>
        </p:txBody>
      </p:sp>
      <p:sp>
        <p:nvSpPr>
          <p:cNvPr id="27" name="Oval 26">
            <a:extLst>
              <a:ext uri="{FF2B5EF4-FFF2-40B4-BE49-F238E27FC236}">
                <a16:creationId xmlns:a16="http://schemas.microsoft.com/office/drawing/2014/main" id="{CAA588A0-9BD8-3800-6AC9-FFC40666A499}"/>
              </a:ext>
            </a:extLst>
          </p:cNvPr>
          <p:cNvSpPr/>
          <p:nvPr/>
        </p:nvSpPr>
        <p:spPr>
          <a:xfrm>
            <a:off x="935437" y="4663938"/>
            <a:ext cx="548640" cy="548640"/>
          </a:xfrm>
          <a:prstGeom prst="ellipse">
            <a:avLst/>
          </a:prstGeom>
          <a:solidFill>
            <a:sysClr val="window" lastClr="FFFFFF">
              <a:lumMod val="75000"/>
            </a:sysClr>
          </a:solidFill>
          <a:ln w="19050" cap="flat" cmpd="sng" algn="ctr">
            <a:solidFill>
              <a:srgbClr val="1B6596"/>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28" name="Graphic 27" descr="Cheers with solid fill">
            <a:extLst>
              <a:ext uri="{FF2B5EF4-FFF2-40B4-BE49-F238E27FC236}">
                <a16:creationId xmlns:a16="http://schemas.microsoft.com/office/drawing/2014/main" id="{8BC02A63-1AE2-24A5-B674-FF32FD30DA3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1195" y="4774282"/>
            <a:ext cx="365760" cy="365760"/>
          </a:xfrm>
          <a:prstGeom prst="rect">
            <a:avLst/>
          </a:prstGeom>
        </p:spPr>
      </p:pic>
    </p:spTree>
    <p:extLst>
      <p:ext uri="{BB962C8B-B14F-4D97-AF65-F5344CB8AC3E}">
        <p14:creationId xmlns:p14="http://schemas.microsoft.com/office/powerpoint/2010/main" val="2135950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6DFB-18AA-470F-A9C3-F73AAE50FE47}"/>
              </a:ext>
            </a:extLst>
          </p:cNvPr>
          <p:cNvSpPr>
            <a:spLocks noGrp="1"/>
          </p:cNvSpPr>
          <p:nvPr>
            <p:ph type="title"/>
          </p:nvPr>
        </p:nvSpPr>
        <p:spPr>
          <a:xfrm>
            <a:off x="285750" y="-30827"/>
            <a:ext cx="11430000" cy="677091"/>
          </a:xfrm>
        </p:spPr>
        <p:txBody>
          <a:bodyPr/>
          <a:lstStyle/>
          <a:p>
            <a:r>
              <a:rPr lang="en-US"/>
              <a:t>Where We’re Going</a:t>
            </a:r>
          </a:p>
        </p:txBody>
      </p:sp>
      <p:sp>
        <p:nvSpPr>
          <p:cNvPr id="4" name="Slide Number Placeholder 3">
            <a:extLst>
              <a:ext uri="{FF2B5EF4-FFF2-40B4-BE49-F238E27FC236}">
                <a16:creationId xmlns:a16="http://schemas.microsoft.com/office/drawing/2014/main" id="{8D2EC226-7469-4D31-A109-5EE046CBA4E2}"/>
              </a:ext>
            </a:extLst>
          </p:cNvPr>
          <p:cNvSpPr>
            <a:spLocks noGrp="1"/>
          </p:cNvSpPr>
          <p:nvPr>
            <p:ph type="sldNum" sz="quarter" idx="4"/>
          </p:nvPr>
        </p:nvSpPr>
        <p:spPr>
          <a:xfrm>
            <a:off x="11455400" y="5762512"/>
            <a:ext cx="660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B01BA-673E-4211-9E64-C22898E6AF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Content Placeholder 4">
            <a:extLst>
              <a:ext uri="{FF2B5EF4-FFF2-40B4-BE49-F238E27FC236}">
                <a16:creationId xmlns:a16="http://schemas.microsoft.com/office/drawing/2014/main" id="{6AD8764C-3F34-40F4-4C76-12312FAB1E57}"/>
              </a:ext>
            </a:extLst>
          </p:cNvPr>
          <p:cNvSpPr txBox="1">
            <a:spLocks/>
          </p:cNvSpPr>
          <p:nvPr/>
        </p:nvSpPr>
        <p:spPr>
          <a:xfrm>
            <a:off x="103892" y="688744"/>
            <a:ext cx="11929870" cy="3073897"/>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200"/>
              </a:spcBef>
              <a:spcAft>
                <a:spcPts val="600"/>
              </a:spcAft>
              <a:buClrTx/>
              <a:buSzTx/>
              <a:buFont typeface="Arial"/>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Arial"/>
              </a:rPr>
              <a:t>To </a:t>
            </a:r>
            <a:r>
              <a:rPr kumimoji="0" lang="en-US" sz="1800" b="1" i="0" u="none" strike="noStrike" kern="1200" cap="none" spc="0" normalizeH="0" baseline="0" noProof="0">
                <a:ln>
                  <a:noFill/>
                </a:ln>
                <a:solidFill>
                  <a:srgbClr val="000000"/>
                </a:solidFill>
                <a:effectLst/>
                <a:uLnTx/>
                <a:uFillTx/>
                <a:latin typeface="Calibri" panose="020F0502020204030204"/>
                <a:ea typeface="+mn-ea"/>
                <a:cs typeface="Arial"/>
              </a:rPr>
              <a:t>support long-term efforts</a:t>
            </a:r>
            <a:r>
              <a:rPr kumimoji="0" lang="en-US" sz="1800" b="0" i="0" u="none" strike="noStrike" kern="1200" cap="none" spc="0" normalizeH="0" baseline="0" noProof="0">
                <a:ln>
                  <a:noFill/>
                </a:ln>
                <a:solidFill>
                  <a:srgbClr val="000000"/>
                </a:solidFill>
                <a:effectLst/>
                <a:uLnTx/>
                <a:uFillTx/>
                <a:latin typeface="Calibri" panose="020F0502020204030204"/>
                <a:ea typeface="+mn-ea"/>
                <a:cs typeface="Arial"/>
              </a:rPr>
              <a:t>, REBOOT is considering:</a:t>
            </a:r>
          </a:p>
          <a:p>
            <a:pPr marL="685800" marR="0" lvl="0"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Arial"/>
              </a:rPr>
              <a:t>An internal sustainability plan.</a:t>
            </a:r>
          </a:p>
          <a:p>
            <a:pPr marL="685800" marR="0" lvl="0"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Arial"/>
              </a:rPr>
              <a:t>Reassessing its structure.</a:t>
            </a:r>
          </a:p>
          <a:p>
            <a:pPr marL="685800" marR="0" lvl="0"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Arial"/>
              </a:rPr>
              <a:t>Engaging with program offices, front line staff, and leadership at all levels of organization.</a:t>
            </a:r>
          </a:p>
          <a:p>
            <a:pPr marL="0" marR="0" lvl="0" indent="0" algn="l" defTabSz="457200" rtl="0" eaLnBrk="1" fontAlgn="auto" latinLnBrk="0" hangingPunct="1">
              <a:lnSpc>
                <a:spcPct val="100000"/>
              </a:lnSpc>
              <a:spcBef>
                <a:spcPts val="1200"/>
              </a:spcBef>
              <a:spcAft>
                <a:spcPts val="600"/>
              </a:spcAft>
              <a:buClrTx/>
              <a:buSzTx/>
              <a:buFont typeface="Arial"/>
              <a:buNone/>
              <a:tabLst/>
              <a:defRPr/>
            </a:pPr>
            <a:r>
              <a:rPr kumimoji="0" lang="en-US" sz="1800" b="1" i="0" u="none" strike="noStrike" kern="1200" cap="none" spc="0" normalizeH="0" baseline="0" noProof="0">
                <a:ln>
                  <a:noFill/>
                </a:ln>
                <a:solidFill>
                  <a:srgbClr val="000000"/>
                </a:solidFill>
                <a:effectLst/>
                <a:uLnTx/>
                <a:uFillTx/>
                <a:latin typeface="Calibri" panose="020F0502020204030204"/>
                <a:ea typeface="+mn-ea"/>
                <a:cs typeface="Arial"/>
              </a:rPr>
              <a:t>Actions Completed: </a:t>
            </a:r>
          </a:p>
          <a:p>
            <a:pPr marL="685800" marR="0" lvl="0"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1800" b="1" i="0" u="none" strike="noStrike" kern="1200" cap="none" spc="0" normalizeH="0" baseline="0" noProof="0">
                <a:ln>
                  <a:noFill/>
                </a:ln>
                <a:solidFill>
                  <a:srgbClr val="000000"/>
                </a:solidFill>
                <a:effectLst/>
                <a:uLnTx/>
                <a:uFillTx/>
                <a:latin typeface="Calibri" panose="020F0502020204030204"/>
                <a:ea typeface="+mn-ea"/>
                <a:cs typeface="Arial"/>
              </a:rPr>
              <a:t>Developed a charter </a:t>
            </a:r>
            <a:r>
              <a:rPr kumimoji="0" lang="en-US" sz="1800" b="0" i="0" u="none" strike="noStrike" kern="1200" cap="none" spc="0" normalizeH="0" baseline="0" noProof="0">
                <a:ln>
                  <a:noFill/>
                </a:ln>
                <a:solidFill>
                  <a:srgbClr val="000000"/>
                </a:solidFill>
                <a:effectLst/>
                <a:uLnTx/>
                <a:uFillTx/>
                <a:latin typeface="Calibri" panose="020F0502020204030204"/>
                <a:ea typeface="+mn-ea"/>
                <a:cs typeface="Arial"/>
              </a:rPr>
              <a:t>for the </a:t>
            </a:r>
            <a:r>
              <a:rPr kumimoji="0" lang="en-US" sz="1800" b="1" i="0" u="none" strike="noStrike" kern="1200" cap="none" spc="0" normalizeH="0" baseline="0" noProof="0">
                <a:ln>
                  <a:noFill/>
                </a:ln>
                <a:solidFill>
                  <a:srgbClr val="000000"/>
                </a:solidFill>
                <a:effectLst/>
                <a:uLnTx/>
                <a:uFillTx/>
                <a:latin typeface="Calibri" panose="020F0502020204030204"/>
                <a:ea typeface="+mn-ea"/>
                <a:cs typeface="Arial"/>
              </a:rPr>
              <a:t>REBOOT Collaborative</a:t>
            </a:r>
            <a:r>
              <a:rPr kumimoji="0" lang="en-US" sz="1800" b="0" i="0" u="none" strike="noStrike" kern="1200" cap="none" spc="0" normalizeH="0" baseline="0" noProof="0">
                <a:ln>
                  <a:noFill/>
                </a:ln>
                <a:solidFill>
                  <a:srgbClr val="000000"/>
                </a:solidFill>
                <a:effectLst/>
                <a:uLnTx/>
                <a:uFillTx/>
                <a:latin typeface="Calibri" panose="020F0502020204030204"/>
                <a:ea typeface="+mn-ea"/>
                <a:cs typeface="Arial"/>
              </a:rPr>
              <a:t>, which includes roles and responsibilities.</a:t>
            </a:r>
          </a:p>
          <a:p>
            <a:pPr marL="685800" marR="0" lvl="0"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1800" b="1" i="0" u="none" strike="noStrike" kern="1200" cap="none" spc="0" normalizeH="0" baseline="0" noProof="0">
                <a:ln>
                  <a:noFill/>
                </a:ln>
                <a:solidFill>
                  <a:srgbClr val="000000"/>
                </a:solidFill>
                <a:effectLst/>
                <a:uLnTx/>
                <a:uFillTx/>
                <a:latin typeface="Calibri" panose="020F0502020204030204"/>
                <a:ea typeface="+mn-ea"/>
                <a:cs typeface="Arial"/>
              </a:rPr>
              <a:t>Met with Strength and Organizational Management</a:t>
            </a:r>
            <a:r>
              <a:rPr kumimoji="0" lang="en-US" sz="1800" b="0" i="0" u="none" strike="noStrike" kern="1200" cap="none" spc="0" normalizeH="0" baseline="0" noProof="0">
                <a:ln>
                  <a:noFill/>
                </a:ln>
                <a:solidFill>
                  <a:srgbClr val="000000"/>
                </a:solidFill>
                <a:effectLst/>
                <a:uLnTx/>
                <a:uFillTx/>
                <a:latin typeface="Calibri" panose="020F0502020204030204"/>
                <a:ea typeface="+mn-ea"/>
                <a:cs typeface="Arial"/>
              </a:rPr>
              <a:t> (SOM) office to discuss org chart and staffing.</a:t>
            </a:r>
          </a:p>
          <a:p>
            <a:pPr marL="0" marR="0" lvl="0" indent="0" algn="l" defTabSz="457200" rtl="0" eaLnBrk="1" fontAlgn="auto" latinLnBrk="0" hangingPunct="1">
              <a:lnSpc>
                <a:spcPct val="100000"/>
              </a:lnSpc>
              <a:spcBef>
                <a:spcPts val="1200"/>
              </a:spcBef>
              <a:spcAft>
                <a:spcPts val="600"/>
              </a:spcAft>
              <a:buClrTx/>
              <a:buSzTx/>
              <a:buFont typeface="Arial"/>
              <a:buNone/>
              <a:tabLst/>
              <a:defRPr/>
            </a:pPr>
            <a:r>
              <a:rPr kumimoji="0" lang="en-US" sz="1800" b="1" i="0" u="none" strike="noStrike" kern="1200" cap="none" spc="0" normalizeH="0" baseline="0" noProof="0">
                <a:ln>
                  <a:noFill/>
                </a:ln>
                <a:solidFill>
                  <a:srgbClr val="000000"/>
                </a:solidFill>
                <a:effectLst/>
                <a:uLnTx/>
                <a:uFillTx/>
                <a:latin typeface="Calibri" panose="020F0502020204030204"/>
                <a:ea typeface="+mn-ea"/>
                <a:cs typeface="Arial"/>
              </a:rPr>
              <a:t>Current Status: On Pause</a:t>
            </a:r>
          </a:p>
          <a:p>
            <a:pPr marL="685800" marR="0" lvl="0" indent="-342900" algn="l" defTabSz="4572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Arial"/>
              </a:rPr>
              <a:t>Standing up the REBOOT Collaborative is on pause due to uncertainty over VA’s budget situation.</a:t>
            </a:r>
          </a:p>
        </p:txBody>
      </p:sp>
      <p:sp>
        <p:nvSpPr>
          <p:cNvPr id="21" name="Rectangle 20">
            <a:extLst>
              <a:ext uri="{FF2B5EF4-FFF2-40B4-BE49-F238E27FC236}">
                <a16:creationId xmlns:a16="http://schemas.microsoft.com/office/drawing/2014/main" id="{E45E1038-E0DA-AC12-6909-EEFD405C7B39}"/>
              </a:ext>
            </a:extLst>
          </p:cNvPr>
          <p:cNvSpPr/>
          <p:nvPr/>
        </p:nvSpPr>
        <p:spPr>
          <a:xfrm>
            <a:off x="0" y="3862225"/>
            <a:ext cx="12192000" cy="2248789"/>
          </a:xfrm>
          <a:prstGeom prst="rect">
            <a:avLst/>
          </a:prstGeom>
          <a:solidFill>
            <a:srgbClr val="DCDDDE"/>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3BA4347B-663B-94A5-9750-AB0E831DABB6}"/>
              </a:ext>
            </a:extLst>
          </p:cNvPr>
          <p:cNvSpPr txBox="1"/>
          <p:nvPr/>
        </p:nvSpPr>
        <p:spPr>
          <a:xfrm>
            <a:off x="3157623" y="3825233"/>
            <a:ext cx="582240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PROPOSED </a:t>
            </a:r>
            <a:r>
              <a:rPr kumimoji="0" lang="en-US" sz="1800" b="1" i="1" u="none" strike="noStrike" kern="1200" cap="none" spc="0" normalizeH="0" baseline="0" noProof="0">
                <a:ln>
                  <a:noFill/>
                </a:ln>
                <a:solidFill>
                  <a:srgbClr val="003F72"/>
                </a:solidFill>
                <a:effectLst/>
                <a:uLnTx/>
                <a:uFillTx/>
                <a:latin typeface="Calibri" panose="020F0502020204030204"/>
                <a:ea typeface="+mn-ea"/>
                <a:cs typeface="Arial" panose="020B0604020202020204" pitchFamily="34" charset="0"/>
              </a:rPr>
              <a:t>REBOOT</a:t>
            </a:r>
            <a:r>
              <a:rPr kumimoji="0" lang="en-US" sz="1800" b="1"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 STRUCTURE</a:t>
            </a:r>
          </a:p>
        </p:txBody>
      </p:sp>
      <p:cxnSp>
        <p:nvCxnSpPr>
          <p:cNvPr id="23" name="Straight Connector 22">
            <a:extLst>
              <a:ext uri="{FF2B5EF4-FFF2-40B4-BE49-F238E27FC236}">
                <a16:creationId xmlns:a16="http://schemas.microsoft.com/office/drawing/2014/main" id="{CC929C85-646B-B4BF-B807-E955BF34AE53}"/>
              </a:ext>
            </a:extLst>
          </p:cNvPr>
          <p:cNvCxnSpPr>
            <a:cxnSpLocks/>
          </p:cNvCxnSpPr>
          <p:nvPr/>
        </p:nvCxnSpPr>
        <p:spPr>
          <a:xfrm>
            <a:off x="2235898" y="4169461"/>
            <a:ext cx="0" cy="1463040"/>
          </a:xfrm>
          <a:prstGeom prst="line">
            <a:avLst/>
          </a:prstGeom>
          <a:noFill/>
          <a:ln w="19050" cap="flat" cmpd="sng" algn="ctr">
            <a:solidFill>
              <a:srgbClr val="70AD47"/>
            </a:solidFill>
            <a:prstDash val="solid"/>
            <a:miter lim="800000"/>
          </a:ln>
          <a:effectLst/>
        </p:spPr>
      </p:cxnSp>
      <p:sp>
        <p:nvSpPr>
          <p:cNvPr id="24" name="Rectangle 23">
            <a:extLst>
              <a:ext uri="{FF2B5EF4-FFF2-40B4-BE49-F238E27FC236}">
                <a16:creationId xmlns:a16="http://schemas.microsoft.com/office/drawing/2014/main" id="{2C2D816F-C724-FE96-4E92-8BDE4217065B}"/>
              </a:ext>
            </a:extLst>
          </p:cNvPr>
          <p:cNvSpPr/>
          <p:nvPr/>
        </p:nvSpPr>
        <p:spPr>
          <a:xfrm>
            <a:off x="103892" y="4089221"/>
            <a:ext cx="4212892" cy="338554"/>
          </a:xfrm>
          <a:prstGeom prst="rect">
            <a:avLst/>
          </a:prstGeom>
          <a:solidFill>
            <a:srgbClr val="70AD47">
              <a:lumMod val="60000"/>
              <a:lumOff val="40000"/>
            </a:srgbClr>
          </a:solidFill>
          <a:ln w="28575" cap="flat" cmpd="sng" algn="ctr">
            <a:solidFill>
              <a:srgbClr val="70AD47">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solidFill>
                <a:effectLst/>
                <a:uLnTx/>
                <a:uFillTx/>
                <a:latin typeface="Calibri" panose="020F0502020204030204"/>
                <a:ea typeface="+mn-ea"/>
                <a:cs typeface="Arial" panose="020B0604020202020204" pitchFamily="34" charset="0"/>
              </a:rPr>
              <a:t>Human Capital Management</a:t>
            </a:r>
          </a:p>
        </p:txBody>
      </p:sp>
      <p:sp>
        <p:nvSpPr>
          <p:cNvPr id="25" name="Rectangle 24">
            <a:extLst>
              <a:ext uri="{FF2B5EF4-FFF2-40B4-BE49-F238E27FC236}">
                <a16:creationId xmlns:a16="http://schemas.microsoft.com/office/drawing/2014/main" id="{7C40DE74-D091-EB6B-84EB-1E02B9FEF1BC}"/>
              </a:ext>
            </a:extLst>
          </p:cNvPr>
          <p:cNvSpPr/>
          <p:nvPr/>
        </p:nvSpPr>
        <p:spPr>
          <a:xfrm>
            <a:off x="103892" y="4533937"/>
            <a:ext cx="4212892" cy="640080"/>
          </a:xfrm>
          <a:prstGeom prst="rect">
            <a:avLst/>
          </a:prstGeom>
          <a:solidFill>
            <a:srgbClr val="70AD47">
              <a:lumMod val="40000"/>
              <a:lumOff val="60000"/>
            </a:srgbClr>
          </a:solidFill>
          <a:ln w="12700" cap="flat" cmpd="sng" algn="ctr">
            <a:solidFill>
              <a:srgbClr val="70AD47">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solidFill>
                <a:effectLst/>
                <a:uLnTx/>
                <a:uFillTx/>
                <a:latin typeface="Calibri" panose="020F0502020204030204"/>
                <a:ea typeface="+mn-ea"/>
                <a:cs typeface="Arial" panose="020B0604020202020204" pitchFamily="34" charset="0"/>
              </a:rPr>
              <a:t>REBOOT Collaborative</a:t>
            </a:r>
            <a:endParaRPr kumimoji="0" lang="en-US" sz="1600" b="1" i="0" u="none" strike="noStrike" kern="0" cap="none" spc="0" normalizeH="0" baseline="0" noProof="0">
              <a:ln>
                <a:noFill/>
              </a:ln>
              <a:solidFill>
                <a:sysClr val="windowText" lastClr="000000"/>
              </a:solidFill>
              <a:effectLst/>
              <a:highlight>
                <a:srgbClr val="FFFF00"/>
              </a:highligh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Arial" panose="020B0604020202020204" pitchFamily="34" charset="0"/>
              </a:rPr>
              <a:t>Managed by a leader with dedicated time for REBOOT Efforts</a:t>
            </a:r>
            <a:endParaRPr kumimoji="0" lang="en-US" sz="1200" b="0" i="1" u="none" strike="noStrike" kern="0" cap="none" spc="0" normalizeH="0" baseline="0" noProof="0">
              <a:ln>
                <a:noFill/>
              </a:ln>
              <a:solidFill>
                <a:sysClr val="windowText" lastClr="000000"/>
              </a:solidFill>
              <a:effectLst/>
              <a:uLnTx/>
              <a:uFillTx/>
              <a:latin typeface="Calibri" panose="020F0502020204030204"/>
              <a:ea typeface="+mn-ea"/>
              <a:cs typeface="Arial" panose="020B0604020202020204" pitchFamily="34" charset="0"/>
            </a:endParaRPr>
          </a:p>
        </p:txBody>
      </p:sp>
      <p:sp>
        <p:nvSpPr>
          <p:cNvPr id="26" name="TextBox 25">
            <a:extLst>
              <a:ext uri="{FF2B5EF4-FFF2-40B4-BE49-F238E27FC236}">
                <a16:creationId xmlns:a16="http://schemas.microsoft.com/office/drawing/2014/main" id="{426BBAD1-52BF-5A62-B141-9B177D3EAEC4}"/>
              </a:ext>
            </a:extLst>
          </p:cNvPr>
          <p:cNvSpPr txBox="1"/>
          <p:nvPr/>
        </p:nvSpPr>
        <p:spPr>
          <a:xfrm>
            <a:off x="329169" y="5280179"/>
            <a:ext cx="3762338" cy="738664"/>
          </a:xfrm>
          <a:prstGeom prst="rect">
            <a:avLst/>
          </a:prstGeom>
          <a:solidFill>
            <a:sysClr val="window" lastClr="FFFFFF"/>
          </a:solidFill>
          <a:ln w="19050" cap="flat" cmpd="sng" algn="ctr">
            <a:solidFill>
              <a:srgbClr val="70AD47"/>
            </a:solidFill>
            <a:prstDash val="solid"/>
            <a:miter lim="800000"/>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FTEE representatives from various Program Offices with 50-100% of time dedicated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REBOOT Collaborative</a:t>
            </a:r>
            <a:endParaRPr kumimoji="0" lang="en-US" sz="1400" b="0" i="1"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cxnSp>
        <p:nvCxnSpPr>
          <p:cNvPr id="27" name="Straight Connector 26">
            <a:extLst>
              <a:ext uri="{FF2B5EF4-FFF2-40B4-BE49-F238E27FC236}">
                <a16:creationId xmlns:a16="http://schemas.microsoft.com/office/drawing/2014/main" id="{79BDDF6D-2F07-1C6D-D64B-3D16927AD1B1}"/>
              </a:ext>
            </a:extLst>
          </p:cNvPr>
          <p:cNvCxnSpPr/>
          <p:nvPr/>
        </p:nvCxnSpPr>
        <p:spPr>
          <a:xfrm>
            <a:off x="-20399" y="3862225"/>
            <a:ext cx="12207240" cy="0"/>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28" name="Straight Connector 27">
            <a:extLst>
              <a:ext uri="{FF2B5EF4-FFF2-40B4-BE49-F238E27FC236}">
                <a16:creationId xmlns:a16="http://schemas.microsoft.com/office/drawing/2014/main" id="{9293CFC6-E02E-3CBA-3F01-7348A5EBDE2F}"/>
              </a:ext>
            </a:extLst>
          </p:cNvPr>
          <p:cNvCxnSpPr>
            <a:cxnSpLocks/>
          </p:cNvCxnSpPr>
          <p:nvPr/>
        </p:nvCxnSpPr>
        <p:spPr>
          <a:xfrm>
            <a:off x="10103794" y="4669669"/>
            <a:ext cx="0" cy="1033570"/>
          </a:xfrm>
          <a:prstGeom prst="line">
            <a:avLst/>
          </a:prstGeom>
          <a:noFill/>
          <a:ln w="19050" cap="flat" cmpd="sng" algn="ctr">
            <a:solidFill>
              <a:srgbClr val="5B9BD5">
                <a:lumMod val="75000"/>
              </a:srgbClr>
            </a:solidFill>
            <a:prstDash val="solid"/>
            <a:miter lim="800000"/>
          </a:ln>
          <a:effectLst/>
        </p:spPr>
      </p:cxnSp>
      <p:sp>
        <p:nvSpPr>
          <p:cNvPr id="29" name="Rectangle: Rounded Corners 4">
            <a:extLst>
              <a:ext uri="{FF2B5EF4-FFF2-40B4-BE49-F238E27FC236}">
                <a16:creationId xmlns:a16="http://schemas.microsoft.com/office/drawing/2014/main" id="{5DD08CBB-B5C0-4EA2-9A30-60EAFA956CD3}"/>
              </a:ext>
            </a:extLst>
          </p:cNvPr>
          <p:cNvSpPr txBox="1"/>
          <p:nvPr/>
        </p:nvSpPr>
        <p:spPr>
          <a:xfrm>
            <a:off x="7849659" y="4481551"/>
            <a:ext cx="4212892" cy="500655"/>
          </a:xfrm>
          <a:prstGeom prst="roundRect">
            <a:avLst/>
          </a:prstGeom>
          <a:solidFill>
            <a:srgbClr val="5B9BD5">
              <a:lumMod val="60000"/>
              <a:lumOff val="40000"/>
            </a:srgbClr>
          </a:solidFill>
          <a:ln w="28575">
            <a:solidFill>
              <a:srgbClr val="5B9BD5">
                <a:lumMod val="50000"/>
              </a:srgbClr>
            </a:solidFill>
          </a:ln>
          <a:effectLst/>
        </p:spPr>
        <p:txBody>
          <a:bodyPr spcFirstLastPara="0" vert="horz" wrap="square" lIns="64770" tIns="64770" rIns="64770" bIns="64770"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a:ln>
                  <a:noFill/>
                </a:ln>
                <a:solidFill>
                  <a:sysClr val="windowText" lastClr="000000"/>
                </a:solidFill>
                <a:effectLst/>
                <a:uLnTx/>
                <a:uFillTx/>
                <a:latin typeface="Calibri" panose="020F0502020204030204"/>
                <a:ea typeface="+mn-ea"/>
                <a:cs typeface="Arial" panose="020B0604020202020204" pitchFamily="34" charset="0"/>
              </a:rPr>
              <a:t>VHA Organizational Health Council</a:t>
            </a:r>
          </a:p>
        </p:txBody>
      </p:sp>
      <p:sp>
        <p:nvSpPr>
          <p:cNvPr id="30" name="Rectangle: Rounded Corners 4">
            <a:extLst>
              <a:ext uri="{FF2B5EF4-FFF2-40B4-BE49-F238E27FC236}">
                <a16:creationId xmlns:a16="http://schemas.microsoft.com/office/drawing/2014/main" id="{3E3CA55B-7891-CA9C-098A-EA951104F105}"/>
              </a:ext>
            </a:extLst>
          </p:cNvPr>
          <p:cNvSpPr txBox="1"/>
          <p:nvPr/>
        </p:nvSpPr>
        <p:spPr>
          <a:xfrm>
            <a:off x="7869376" y="5093253"/>
            <a:ext cx="4212892" cy="375644"/>
          </a:xfrm>
          <a:prstGeom prst="roundRect">
            <a:avLst/>
          </a:prstGeom>
          <a:solidFill>
            <a:srgbClr val="5B9BD5">
              <a:lumMod val="40000"/>
              <a:lumOff val="60000"/>
            </a:srgbClr>
          </a:solidFill>
          <a:ln>
            <a:solidFill>
              <a:srgbClr val="5B9BD5">
                <a:lumMod val="50000"/>
              </a:srgbClr>
            </a:solidFill>
          </a:ln>
          <a:effectLst/>
        </p:spPr>
        <p:txBody>
          <a:bodyPr spcFirstLastPara="0" vert="horz" wrap="square" lIns="64770" tIns="64770" rIns="64770" bIns="64770"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a:ln>
                  <a:noFill/>
                </a:ln>
                <a:solidFill>
                  <a:sysClr val="windowText" lastClr="000000"/>
                </a:solidFill>
                <a:effectLst/>
                <a:uLnTx/>
                <a:uFillTx/>
                <a:latin typeface="Calibri" panose="020F0502020204030204"/>
                <a:ea typeface="+mn-ea"/>
                <a:cs typeface="Arial" panose="020B0604020202020204" pitchFamily="34" charset="0"/>
              </a:rPr>
              <a:t>VISN OHCs </a:t>
            </a:r>
          </a:p>
        </p:txBody>
      </p:sp>
      <p:sp>
        <p:nvSpPr>
          <p:cNvPr id="31" name="Rectangle: Rounded Corners 4">
            <a:extLst>
              <a:ext uri="{FF2B5EF4-FFF2-40B4-BE49-F238E27FC236}">
                <a16:creationId xmlns:a16="http://schemas.microsoft.com/office/drawing/2014/main" id="{BC8FDB61-4DF6-B343-7819-63CBD7126E3E}"/>
              </a:ext>
            </a:extLst>
          </p:cNvPr>
          <p:cNvSpPr txBox="1"/>
          <p:nvPr/>
        </p:nvSpPr>
        <p:spPr>
          <a:xfrm>
            <a:off x="7882348" y="5579944"/>
            <a:ext cx="4212892" cy="375644"/>
          </a:xfrm>
          <a:prstGeom prst="roundRect">
            <a:avLst/>
          </a:prstGeom>
          <a:solidFill>
            <a:srgbClr val="5B9BD5">
              <a:lumMod val="40000"/>
              <a:lumOff val="60000"/>
            </a:srgbClr>
          </a:solidFill>
          <a:ln>
            <a:solidFill>
              <a:srgbClr val="5B9BD5">
                <a:lumMod val="75000"/>
              </a:srgbClr>
            </a:solidFill>
          </a:ln>
          <a:effectLst/>
        </p:spPr>
        <p:txBody>
          <a:bodyPr spcFirstLastPara="0" vert="horz" wrap="square" lIns="64770" tIns="64770" rIns="64770" bIns="64770"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US" sz="1600" b="1" i="0" u="none" strike="noStrike" kern="0" cap="none" spc="0" normalizeH="0" baseline="0" noProof="0">
                <a:ln>
                  <a:noFill/>
                </a:ln>
                <a:solidFill>
                  <a:sysClr val="windowText" lastClr="000000"/>
                </a:solidFill>
                <a:effectLst/>
                <a:uLnTx/>
                <a:uFillTx/>
                <a:latin typeface="Calibri" panose="020F0502020204030204"/>
                <a:ea typeface="+mn-ea"/>
                <a:cs typeface="Arial" panose="020B0604020202020204" pitchFamily="34" charset="0"/>
              </a:rPr>
              <a:t>VA Medical Center OHCs </a:t>
            </a:r>
          </a:p>
        </p:txBody>
      </p:sp>
      <p:cxnSp>
        <p:nvCxnSpPr>
          <p:cNvPr id="32" name="Straight Arrow Connector 31">
            <a:extLst>
              <a:ext uri="{FF2B5EF4-FFF2-40B4-BE49-F238E27FC236}">
                <a16:creationId xmlns:a16="http://schemas.microsoft.com/office/drawing/2014/main" id="{BCDC0239-E759-5DD8-2D95-79AA07BFE215}"/>
              </a:ext>
            </a:extLst>
          </p:cNvPr>
          <p:cNvCxnSpPr/>
          <p:nvPr/>
        </p:nvCxnSpPr>
        <p:spPr>
          <a:xfrm flipV="1">
            <a:off x="4803061" y="4853976"/>
            <a:ext cx="2560320" cy="1"/>
          </a:xfrm>
          <a:prstGeom prst="straightConnector1">
            <a:avLst/>
          </a:prstGeom>
          <a:noFill/>
          <a:ln w="28575" cap="flat" cmpd="sng" algn="ctr">
            <a:solidFill>
              <a:sysClr val="windowText" lastClr="000000"/>
            </a:solidFill>
            <a:prstDash val="solid"/>
            <a:round/>
            <a:headEnd type="arrow" w="med" len="med"/>
            <a:tailEnd type="arrow" w="med" len="med"/>
          </a:ln>
          <a:effectLst/>
        </p:spPr>
      </p:cxnSp>
      <p:sp>
        <p:nvSpPr>
          <p:cNvPr id="33" name="TextBox 32">
            <a:extLst>
              <a:ext uri="{FF2B5EF4-FFF2-40B4-BE49-F238E27FC236}">
                <a16:creationId xmlns:a16="http://schemas.microsoft.com/office/drawing/2014/main" id="{FC13C8F4-FECA-7024-FD6B-94EC7D2475F9}"/>
              </a:ext>
            </a:extLst>
          </p:cNvPr>
          <p:cNvSpPr txBox="1"/>
          <p:nvPr/>
        </p:nvSpPr>
        <p:spPr>
          <a:xfrm>
            <a:off x="4705981" y="4234170"/>
            <a:ext cx="2725689" cy="523220"/>
          </a:xfrm>
          <a:prstGeom prst="rect">
            <a:avLst/>
          </a:prstGeom>
          <a:solidFill>
            <a:sysClr val="window" lastClr="FFFFFF"/>
          </a:solidFill>
          <a:ln w="19050" cap="flat" cmpd="sng" algn="ctr">
            <a:solidFill>
              <a:srgbClr val="FFC000"/>
            </a:solidFill>
            <a:prstDash val="solid"/>
            <a:miter lim="800000"/>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REBOOT Collaborative Leader is a non-voting member on VHA OHC</a:t>
            </a:r>
            <a:endParaRPr kumimoji="0" lang="en-US" sz="1400" b="0" i="1"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971670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6DFB-18AA-470F-A9C3-F73AAE50FE47}"/>
              </a:ext>
            </a:extLst>
          </p:cNvPr>
          <p:cNvSpPr>
            <a:spLocks noGrp="1"/>
          </p:cNvSpPr>
          <p:nvPr>
            <p:ph type="title"/>
          </p:nvPr>
        </p:nvSpPr>
        <p:spPr>
          <a:xfrm>
            <a:off x="285750" y="-30827"/>
            <a:ext cx="11430000" cy="677091"/>
          </a:xfrm>
        </p:spPr>
        <p:txBody>
          <a:bodyPr/>
          <a:lstStyle/>
          <a:p>
            <a:r>
              <a:rPr lang="en-US"/>
              <a:t>What </a:t>
            </a:r>
            <a:r>
              <a:rPr lang="en-US" b="1">
                <a:solidFill>
                  <a:schemeClr val="accent4">
                    <a:lumMod val="75000"/>
                  </a:schemeClr>
                </a:solidFill>
              </a:rPr>
              <a:t>LEADERS</a:t>
            </a:r>
            <a:r>
              <a:rPr lang="en-US" b="1">
                <a:solidFill>
                  <a:srgbClr val="00B050"/>
                </a:solidFill>
              </a:rPr>
              <a:t> </a:t>
            </a:r>
            <a:r>
              <a:rPr lang="en-US"/>
              <a:t>Can Do Now</a:t>
            </a:r>
          </a:p>
        </p:txBody>
      </p:sp>
      <p:sp>
        <p:nvSpPr>
          <p:cNvPr id="3" name="TextBox 2">
            <a:extLst>
              <a:ext uri="{FF2B5EF4-FFF2-40B4-BE49-F238E27FC236}">
                <a16:creationId xmlns:a16="http://schemas.microsoft.com/office/drawing/2014/main" id="{962A29A7-D1EB-0402-D7E4-4B97E7D100BC}"/>
              </a:ext>
            </a:extLst>
          </p:cNvPr>
          <p:cNvSpPr txBox="1"/>
          <p:nvPr/>
        </p:nvSpPr>
        <p:spPr>
          <a:xfrm>
            <a:off x="0" y="1034415"/>
            <a:ext cx="8760941" cy="4493538"/>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1200"/>
              </a:spcBef>
              <a:spcAft>
                <a:spcPts val="1200"/>
              </a:spcAft>
              <a:buClrTx/>
              <a:buSzTx/>
              <a:buFont typeface="Wingdings" panose="05000000000000000000" pitchFamily="2" charset="2"/>
              <a:buChar char="q"/>
              <a:tabLst/>
              <a:defRPr/>
            </a:pPr>
            <a:r>
              <a:rPr kumimoji="0" lang="en-US" sz="1800" b="1"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Discuss “hassle factors” in Daily Huddles and Leadership Rounding</a:t>
            </a:r>
            <a:r>
              <a:rPr kumimoji="0" lang="en-US" sz="18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Close the loop and celebrate when actions remove or address them.</a:t>
            </a:r>
          </a:p>
          <a:p>
            <a:pPr marL="285750" marR="0" lvl="0" indent="-285750" algn="l" defTabSz="914400" rtl="0" eaLnBrk="1" fontAlgn="auto" latinLnBrk="0" hangingPunct="1">
              <a:lnSpc>
                <a:spcPct val="100000"/>
              </a:lnSpc>
              <a:spcBef>
                <a:spcPts val="1200"/>
              </a:spcBef>
              <a:spcAft>
                <a:spcPts val="1200"/>
              </a:spcAft>
              <a:buClrTx/>
              <a:buSzTx/>
              <a:buFont typeface="Wingdings" panose="05000000000000000000" pitchFamily="2" charset="2"/>
              <a:buChar char="q"/>
              <a:tabLst/>
              <a:defRPr/>
            </a:pPr>
            <a:r>
              <a:rPr kumimoji="0" lang="en-US" sz="1800" b="1"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Talk about drivers of burnout and how to address them during 1:1 discussions with employees </a:t>
            </a:r>
            <a:r>
              <a:rPr kumimoji="0" lang="en-US" sz="18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or discussions with various teams and workgroups.</a:t>
            </a:r>
          </a:p>
          <a:p>
            <a:pPr marL="285750" marR="0" lvl="0" indent="-285750" algn="l" defTabSz="914400" rtl="0" eaLnBrk="1" fontAlgn="auto" latinLnBrk="0" hangingPunct="1">
              <a:lnSpc>
                <a:spcPct val="100000"/>
              </a:lnSpc>
              <a:spcBef>
                <a:spcPts val="600"/>
              </a:spcBef>
              <a:spcAft>
                <a:spcPts val="600"/>
              </a:spcAft>
              <a:buClrTx/>
              <a:buSzTx/>
              <a:buFont typeface="Wingdings" panose="05000000000000000000" pitchFamily="2" charset="2"/>
              <a:buChar char="q"/>
              <a:tabLst/>
              <a:defRPr/>
            </a:pPr>
            <a:r>
              <a:rPr kumimoji="0" lang="en-US" sz="1800" b="1" i="0" u="none" strike="noStrike" kern="1200" cap="none" spc="0" normalizeH="0" baseline="0" noProof="0">
                <a:ln>
                  <a:noFill/>
                </a:ln>
                <a:solidFill>
                  <a:srgbClr val="000000"/>
                </a:solidFill>
                <a:effectLst/>
                <a:uLnTx/>
                <a:uFillTx/>
                <a:latin typeface="Calibri"/>
                <a:ea typeface="Calibri"/>
                <a:cs typeface="Arial"/>
              </a:rPr>
              <a:t>Model and promote efficient meeting techniques and adopt shortened meeting times. </a:t>
            </a:r>
            <a:r>
              <a:rPr kumimoji="0" lang="en-US" sz="1800" b="0" i="0" u="none" strike="noStrike" kern="1200" cap="none" spc="0" normalizeH="0" baseline="0" noProof="0">
                <a:ln>
                  <a:noFill/>
                </a:ln>
                <a:solidFill>
                  <a:srgbClr val="1B1B1B"/>
                </a:solidFill>
                <a:effectLst/>
                <a:uLnTx/>
                <a:uFillTx/>
                <a:latin typeface="Calibri" panose="020F0502020204030204"/>
                <a:ea typeface="+mn-ea"/>
                <a:cs typeface="Arial"/>
              </a:rPr>
              <a:t>Use this </a:t>
            </a:r>
            <a:r>
              <a:rPr kumimoji="0" lang="en-US" sz="1800" b="0" i="0" u="sng" strike="noStrike" kern="1200" cap="none" spc="0" normalizeH="0" baseline="0" noProof="0">
                <a:ln>
                  <a:noFill/>
                </a:ln>
                <a:solidFill>
                  <a:srgbClr val="0070C0"/>
                </a:solidFill>
                <a:effectLst/>
                <a:uLnTx/>
                <a:uFillTx/>
                <a:latin typeface="Calibri" panose="020F0502020204030204"/>
                <a:ea typeface="+mn-ea"/>
                <a:cs typeface="Arial"/>
                <a:hlinkClick r:id="rId3">
                  <a:extLst>
                    <a:ext uri="{A12FA001-AC4F-418D-AE19-62706E023703}">
                      <ahyp:hlinkClr xmlns:ahyp="http://schemas.microsoft.com/office/drawing/2018/hyperlinkcolor" val="tx"/>
                    </a:ext>
                  </a:extLst>
                </a:hlinkClick>
              </a:rPr>
              <a:t>tool kit</a:t>
            </a:r>
            <a:r>
              <a:rPr kumimoji="0" lang="en-US" sz="1800" b="0" i="0" u="none" strike="noStrike" kern="1200" cap="none" spc="0" normalizeH="0" baseline="0" noProof="0">
                <a:ln>
                  <a:noFill/>
                </a:ln>
                <a:solidFill>
                  <a:srgbClr val="0070C0"/>
                </a:solidFill>
                <a:effectLst/>
                <a:uLnTx/>
                <a:uFillTx/>
                <a:latin typeface="Calibri" panose="020F0502020204030204"/>
                <a:ea typeface="+mn-ea"/>
                <a:cs typeface="Arial"/>
              </a:rPr>
              <a:t> </a:t>
            </a:r>
            <a:r>
              <a:rPr kumimoji="0" lang="en-US" sz="1800" b="0" i="0" u="none" strike="noStrike" kern="1200" cap="none" spc="0" normalizeH="0" baseline="0" noProof="0">
                <a:ln>
                  <a:noFill/>
                </a:ln>
                <a:solidFill>
                  <a:srgbClr val="1B1B1B"/>
                </a:solidFill>
                <a:effectLst/>
                <a:uLnTx/>
                <a:uFillTx/>
                <a:latin typeface="Calibri" panose="020F0502020204030204"/>
                <a:ea typeface="+mn-ea"/>
                <a:cs typeface="Arial"/>
              </a:rPr>
              <a:t>to learn about “Operation Exhale.” Check out the "Focus Friday" </a:t>
            </a:r>
            <a:r>
              <a:rPr kumimoji="0" lang="en-US" sz="1800" b="0" i="0" u="none" strike="noStrike" kern="1200" cap="none" spc="0" normalizeH="0" baseline="0" noProof="0">
                <a:ln>
                  <a:noFill/>
                </a:ln>
                <a:solidFill>
                  <a:srgbClr val="1B1B1B"/>
                </a:solidFill>
                <a:effectLst/>
                <a:uLnTx/>
                <a:uFillTx/>
                <a:latin typeface="Calibri" panose="020F0502020204030204"/>
                <a:ea typeface="+mn-ea"/>
                <a:cs typeface="Arial"/>
                <a:hlinkClick r:id="rId4"/>
              </a:rPr>
              <a:t>tool kit</a:t>
            </a:r>
            <a:r>
              <a:rPr kumimoji="0" lang="en-US" sz="1800" b="0" i="0" u="none" strike="noStrike" kern="1200" cap="none" spc="0" normalizeH="0" baseline="0" noProof="0">
                <a:ln>
                  <a:noFill/>
                </a:ln>
                <a:solidFill>
                  <a:srgbClr val="1B1B1B"/>
                </a:solidFill>
                <a:effectLst/>
                <a:uLnTx/>
                <a:uFillTx/>
                <a:latin typeface="Calibri" panose="020F0502020204030204"/>
                <a:ea typeface="+mn-ea"/>
                <a:cs typeface="Arial"/>
              </a:rPr>
              <a:t> to help give you more control over the end of your week.</a:t>
            </a:r>
            <a:endParaRPr kumimoji="0" lang="en-US" sz="1800" b="0" i="0" u="none" strike="noStrike" kern="1200" cap="none" spc="0" normalizeH="0" baseline="0" noProof="0">
              <a:ln>
                <a:noFill/>
              </a:ln>
              <a:solidFill>
                <a:srgbClr val="1B1B1B"/>
              </a:solidFill>
              <a:effectLst/>
              <a:highlight>
                <a:srgbClr val="FFFF00"/>
              </a:highlight>
              <a:uLnTx/>
              <a:uFillTx/>
              <a:latin typeface="Calibri" panose="020F0502020204030204"/>
              <a:ea typeface="+mn-ea"/>
              <a:cs typeface="Arial"/>
            </a:endParaRPr>
          </a:p>
          <a:p>
            <a:pPr marL="285750" marR="0" lvl="0" indent="-285750" algn="l" defTabSz="914400" rtl="0" eaLnBrk="1" fontAlgn="auto" latinLnBrk="0" hangingPunct="1">
              <a:lnSpc>
                <a:spcPct val="100000"/>
              </a:lnSpc>
              <a:spcBef>
                <a:spcPts val="1200"/>
              </a:spcBef>
              <a:spcAft>
                <a:spcPts val="1200"/>
              </a:spcAft>
              <a:buClrTx/>
              <a:buSzTx/>
              <a:buFont typeface="Wingdings" panose="05000000000000000000" pitchFamily="2" charset="2"/>
              <a:buChar char="q"/>
              <a:tabLst/>
              <a:defRPr/>
            </a:pPr>
            <a:r>
              <a:rPr kumimoji="0" lang="en-US" sz="1800" b="1"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Use existing communication methods (e.g., email, town halls) to show your employees you care about their well-being and value their feedback. </a:t>
            </a:r>
            <a:r>
              <a:rPr kumimoji="0" lang="en-US" sz="18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Highlight how you and your team are taking action and promoting REBOOT efforts. </a:t>
            </a:r>
          </a:p>
          <a:p>
            <a:pPr marL="285750" marR="0" lvl="0" indent="-285750" algn="l" defTabSz="914400" rtl="0" eaLnBrk="1" fontAlgn="auto" latinLnBrk="0" hangingPunct="1">
              <a:lnSpc>
                <a:spcPct val="100000"/>
              </a:lnSpc>
              <a:spcBef>
                <a:spcPts val="1200"/>
              </a:spcBef>
              <a:spcAft>
                <a:spcPts val="1200"/>
              </a:spcAft>
              <a:buClrTx/>
              <a:buSzTx/>
              <a:buFont typeface="Wingdings" panose="05000000000000000000" pitchFamily="2" charset="2"/>
              <a:buChar char="q"/>
              <a:tabLst/>
              <a:defRPr/>
            </a:pPr>
            <a:r>
              <a:rPr kumimoji="0" lang="en-US" sz="1800" b="1"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Use the </a:t>
            </a:r>
            <a:r>
              <a:rPr kumimoji="0" lang="en-US" sz="1800" b="1" i="0" u="none" strike="noStrike" kern="1200" cap="none" spc="0" normalizeH="0" baseline="0" noProof="0">
                <a:ln>
                  <a:noFill/>
                </a:ln>
                <a:solidFill>
                  <a:srgbClr val="0070C0"/>
                </a:solidFill>
                <a:effectLst/>
                <a:uLnTx/>
                <a:uFillTx/>
                <a:latin typeface="Calibri" panose="020F0502020204030204"/>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Stay in VA </a:t>
            </a:r>
            <a:r>
              <a:rPr kumimoji="0" lang="en-US" sz="1800" b="1"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resources to focus on employee retention, engagement, and experience.</a:t>
            </a:r>
          </a:p>
        </p:txBody>
      </p:sp>
      <p:pic>
        <p:nvPicPr>
          <p:cNvPr id="5" name="Picture 4" descr="Checklist on desk">
            <a:extLst>
              <a:ext uri="{FF2B5EF4-FFF2-40B4-BE49-F238E27FC236}">
                <a16:creationId xmlns:a16="http://schemas.microsoft.com/office/drawing/2014/main" id="{5101A299-F744-3CFC-4358-E498C5508C7A}"/>
              </a:ext>
            </a:extLst>
          </p:cNvPr>
          <p:cNvPicPr>
            <a:picLocks noChangeAspect="1"/>
          </p:cNvPicPr>
          <p:nvPr/>
        </p:nvPicPr>
        <p:blipFill>
          <a:blip r:embed="rId6" cstate="print">
            <a:alphaModFix amt="70000"/>
            <a:extLst>
              <a:ext uri="{28A0092B-C50C-407E-A947-70E740481C1C}">
                <a14:useLocalDpi xmlns:a14="http://schemas.microsoft.com/office/drawing/2010/main" val="0"/>
              </a:ext>
            </a:extLst>
          </a:blip>
          <a:stretch>
            <a:fillRect/>
          </a:stretch>
        </p:blipFill>
        <p:spPr>
          <a:xfrm>
            <a:off x="8760941" y="646263"/>
            <a:ext cx="3441139" cy="5486400"/>
          </a:xfrm>
          <a:prstGeom prst="rect">
            <a:avLst/>
          </a:prstGeom>
        </p:spPr>
      </p:pic>
    </p:spTree>
    <p:extLst>
      <p:ext uri="{BB962C8B-B14F-4D97-AF65-F5344CB8AC3E}">
        <p14:creationId xmlns:p14="http://schemas.microsoft.com/office/powerpoint/2010/main" val="2349837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6DFB-18AA-470F-A9C3-F73AAE50FE47}"/>
              </a:ext>
            </a:extLst>
          </p:cNvPr>
          <p:cNvSpPr>
            <a:spLocks noGrp="1"/>
          </p:cNvSpPr>
          <p:nvPr>
            <p:ph type="title"/>
          </p:nvPr>
        </p:nvSpPr>
        <p:spPr>
          <a:xfrm>
            <a:off x="285750" y="-30827"/>
            <a:ext cx="11430000" cy="677091"/>
          </a:xfrm>
        </p:spPr>
        <p:txBody>
          <a:bodyPr/>
          <a:lstStyle/>
          <a:p>
            <a:r>
              <a:rPr lang="en-US"/>
              <a:t>What </a:t>
            </a:r>
            <a:r>
              <a:rPr lang="en-US" b="1">
                <a:solidFill>
                  <a:schemeClr val="accent4">
                    <a:lumMod val="75000"/>
                  </a:schemeClr>
                </a:solidFill>
              </a:rPr>
              <a:t>LEADERS</a:t>
            </a:r>
            <a:r>
              <a:rPr lang="en-US" b="1">
                <a:solidFill>
                  <a:srgbClr val="00B050"/>
                </a:solidFill>
              </a:rPr>
              <a:t> </a:t>
            </a:r>
            <a:r>
              <a:rPr lang="en-US"/>
              <a:t>Can Do Now</a:t>
            </a:r>
          </a:p>
        </p:txBody>
      </p:sp>
      <p:sp>
        <p:nvSpPr>
          <p:cNvPr id="4" name="TextBox 3">
            <a:extLst>
              <a:ext uri="{FF2B5EF4-FFF2-40B4-BE49-F238E27FC236}">
                <a16:creationId xmlns:a16="http://schemas.microsoft.com/office/drawing/2014/main" id="{428931A4-FE91-86A4-8D2A-663172937056}"/>
              </a:ext>
            </a:extLst>
          </p:cNvPr>
          <p:cNvSpPr txBox="1"/>
          <p:nvPr/>
        </p:nvSpPr>
        <p:spPr>
          <a:xfrm>
            <a:off x="76200" y="857998"/>
            <a:ext cx="8743950" cy="510909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1200"/>
              </a:spcBef>
              <a:spcAft>
                <a:spcPts val="1200"/>
              </a:spcAft>
              <a:buClrTx/>
              <a:buSzTx/>
              <a:buFont typeface="Wingdings" panose="05000000000000000000" pitchFamily="2" charset="2"/>
              <a:buChar char="q"/>
              <a:tabLst/>
              <a:defRPr/>
            </a:pPr>
            <a:r>
              <a:rPr kumimoji="0" lang="en-US" sz="1800" b="1"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hlinkClick r:id="rId3"/>
              </a:rPr>
              <a:t>Model Servant Leadership</a:t>
            </a:r>
            <a:r>
              <a:rPr kumimoji="0" lang="en-US" sz="1800" b="1"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Tak</a:t>
            </a:r>
            <a:r>
              <a:rPr kumimoji="0" lang="en-US" sz="1800" b="1"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e time to help staff reconnect with their "why" to improve employee engagement and connection with their work.</a:t>
            </a:r>
            <a:r>
              <a:rPr kumimoji="0" lang="en-US" sz="18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 Tell your staff when you see someone doing something you appreciate and how their efforts are meaningful.</a:t>
            </a:r>
            <a:endParaRPr kumimoji="0" lang="en-US" sz="9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1200"/>
              </a:spcBef>
              <a:spcAft>
                <a:spcPts val="1200"/>
              </a:spcAft>
              <a:buClrTx/>
              <a:buSzTx/>
              <a:buFont typeface="Wingdings" panose="05000000000000000000" pitchFamily="2" charset="2"/>
              <a:buChar char="q"/>
              <a:tabLst/>
              <a:defRPr/>
            </a:pPr>
            <a:r>
              <a:rPr kumimoji="0" lang="en-US" sz="1800" b="1"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Consider using the Listen-Sort-Empower Tool to help teams to problem-solve to identify friction embedded in their work processes.</a:t>
            </a:r>
            <a:r>
              <a:rPr kumimoji="0" lang="en-US" sz="18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r>
              <a:rPr kumimoji="0" lang="en-US" sz="1800" b="0" i="0" u="none" strike="noStrike" kern="1200" cap="none" spc="0" normalizeH="0" baseline="0" noProof="0">
                <a:ln>
                  <a:noFill/>
                </a:ln>
                <a:solidFill>
                  <a:srgbClr val="0070C0"/>
                </a:solidFill>
                <a:effectLst/>
                <a:uLnTx/>
                <a:uFillTx/>
                <a:latin typeface="Calibri" panose="020F0502020204030204"/>
                <a:ea typeface="+mn-ea"/>
                <a:cs typeface="Arial" panose="020B0604020202020204" pitchFamily="34" charset="0"/>
                <a:hlinkClick r:id="rId4">
                  <a:extLst>
                    <a:ext uri="{A12FA001-AC4F-418D-AE19-62706E023703}">
                      <ahyp:hlinkClr xmlns:ahyp="http://schemas.microsoft.com/office/drawing/2018/hyperlinkcolor" val="tx"/>
                    </a:ext>
                  </a:extLst>
                </a:hlinkClick>
              </a:rPr>
              <a:t>Listen-Sort-Empower Fact Sheet</a:t>
            </a:r>
            <a:endParaRPr kumimoji="0" lang="en-US" sz="800" b="0" i="0" u="none" strike="noStrike" kern="1200" cap="none" spc="0" normalizeH="0" baseline="0" noProof="0">
              <a:ln>
                <a:noFill/>
              </a:ln>
              <a:solidFill>
                <a:srgbClr val="0070C0"/>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1200"/>
              </a:spcBef>
              <a:spcAft>
                <a:spcPts val="1200"/>
              </a:spcAft>
              <a:buClrTx/>
              <a:buSzTx/>
              <a:buFont typeface="Wingdings" panose="05000000000000000000" pitchFamily="2" charset="2"/>
              <a:buChar char="q"/>
              <a:tabLst/>
              <a:defRPr/>
            </a:pPr>
            <a:r>
              <a:rPr kumimoji="0" lang="en-US" sz="1700" b="1"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Use </a:t>
            </a:r>
            <a:r>
              <a:rPr kumimoji="0" lang="en-US" sz="1700" b="1" i="0" u="sng" strike="noStrike" kern="1200" cap="none" spc="0" normalizeH="0" baseline="0" noProof="0">
                <a:ln>
                  <a:noFill/>
                </a:ln>
                <a:solidFill>
                  <a:srgbClr val="0070C0"/>
                </a:solidFill>
                <a:effectLst/>
                <a:uLnTx/>
                <a:uFillTx/>
                <a:latin typeface="Calibri" panose="020F0502020204030204"/>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2023 AES Action Planning Dashboards</a:t>
            </a:r>
            <a:r>
              <a:rPr kumimoji="0" lang="en-US" sz="1700" b="1" i="0" u="none" strike="noStrike" kern="1200" cap="none" spc="0" normalizeH="0" baseline="0" noProof="0">
                <a:ln>
                  <a:noFill/>
                </a:ln>
                <a:solidFill>
                  <a:srgbClr val="0070C0"/>
                </a:solidFill>
                <a:effectLst/>
                <a:uLnTx/>
                <a:uFillTx/>
                <a:latin typeface="Calibri" panose="020F0502020204030204"/>
                <a:ea typeface="Calibri" panose="020F0502020204030204" pitchFamily="34" charset="0"/>
                <a:cs typeface="Arial" panose="020B0604020202020204" pitchFamily="34" charset="0"/>
              </a:rPr>
              <a:t> </a:t>
            </a:r>
            <a:r>
              <a:rPr kumimoji="0" lang="en-US" sz="1700" b="1"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for workgroup-level action planning</a:t>
            </a:r>
            <a:r>
              <a:rPr kumimoji="0" lang="en-US" sz="17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It’s the best place for all employees to see workgroup-level data. Also, the dashboard has tools for leaders at all levels to use their AES data.</a:t>
            </a:r>
          </a:p>
          <a:p>
            <a:pPr marL="285750" marR="0" lvl="0" indent="-285750" algn="l" defTabSz="914400" rtl="0" eaLnBrk="1" fontAlgn="auto" latinLnBrk="0" hangingPunct="1">
              <a:lnSpc>
                <a:spcPct val="100000"/>
              </a:lnSpc>
              <a:spcBef>
                <a:spcPts val="1200"/>
              </a:spcBef>
              <a:spcAft>
                <a:spcPts val="1200"/>
              </a:spcAft>
              <a:buClrTx/>
              <a:buSzTx/>
              <a:buFont typeface="Wingdings" panose="05000000000000000000" pitchFamily="2" charset="2"/>
              <a:buChar char="q"/>
              <a:tabLst/>
              <a:defRPr/>
            </a:pPr>
            <a:r>
              <a:rPr kumimoji="0" lang="en-US" sz="1700" b="1"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Use existing resources </a:t>
            </a:r>
            <a:r>
              <a:rPr kumimoji="0" lang="en-US" sz="17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including </a:t>
            </a:r>
            <a:r>
              <a:rPr kumimoji="0" lang="en-US" sz="1700" b="1" i="1"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Addressing the 6 Drivers of Burnout: A Guide                        for Leaders </a:t>
            </a:r>
            <a:r>
              <a:rPr kumimoji="0" lang="en-US" sz="17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on REBOOT’s VA Insider webpage.</a:t>
            </a:r>
          </a:p>
          <a:p>
            <a:pPr marL="0" marR="0" lvl="0" indent="0" algn="l" defTabSz="914400" rtl="0" eaLnBrk="1" fontAlgn="auto" latinLnBrk="0" hangingPunct="1">
              <a:lnSpc>
                <a:spcPct val="100000"/>
              </a:lnSpc>
              <a:spcBef>
                <a:spcPts val="1200"/>
              </a:spcBef>
              <a:spcAft>
                <a:spcPts val="120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1200"/>
              </a:spcBef>
              <a:spcAft>
                <a:spcPts val="1200"/>
              </a:spcAft>
              <a:buClrTx/>
              <a:buSzTx/>
              <a:buFont typeface="Wingdings" panose="05000000000000000000" pitchFamily="2" charset="2"/>
              <a:buChar char="q"/>
              <a:tabLst/>
              <a:defRPr/>
            </a:pPr>
            <a:r>
              <a:rPr kumimoji="0" lang="en-US" sz="17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Visit REBOOT’s website on </a:t>
            </a:r>
            <a:r>
              <a:rPr kumimoji="0" lang="en-US" sz="1700" b="1" i="1"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VA Insider </a:t>
            </a:r>
            <a:r>
              <a:rPr kumimoji="0" lang="en-US" sz="17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for more information about REBOOT and additional resources: </a:t>
            </a:r>
            <a:r>
              <a:rPr kumimoji="0" lang="en-US" sz="1700" b="0" i="1" u="none" strike="noStrike" kern="1200" cap="none" spc="0" normalizeH="0" baseline="0" noProof="0">
                <a:ln>
                  <a:noFill/>
                </a:ln>
                <a:solidFill>
                  <a:srgbClr val="0070C0"/>
                </a:solidFill>
                <a:effectLst/>
                <a:uLnTx/>
                <a:uFillTx/>
                <a:latin typeface="Calibri" panose="020F0502020204030204"/>
                <a:ea typeface="+mn-ea"/>
                <a:cs typeface="Arial" panose="020B0604020202020204" pitchFamily="34" charset="0"/>
                <a:hlinkClick r:id="rId6">
                  <a:extLst>
                    <a:ext uri="{A12FA001-AC4F-418D-AE19-62706E023703}">
                      <ahyp:hlinkClr xmlns:ahyp="http://schemas.microsoft.com/office/drawing/2018/hyperlinkcolor" val="tx"/>
                    </a:ext>
                  </a:extLst>
                </a:hlinkClick>
              </a:rPr>
              <a:t>https://vaww.insider.va.gov/reducing-employee-burnout/</a:t>
            </a:r>
            <a:endParaRPr kumimoji="0" lang="en-US" sz="17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endParaRPr>
          </a:p>
        </p:txBody>
      </p:sp>
      <p:pic>
        <p:nvPicPr>
          <p:cNvPr id="3" name="Picture 2" descr="Checklist on desk">
            <a:extLst>
              <a:ext uri="{FF2B5EF4-FFF2-40B4-BE49-F238E27FC236}">
                <a16:creationId xmlns:a16="http://schemas.microsoft.com/office/drawing/2014/main" id="{FBA41755-4432-081C-31BB-BE8B619C4E86}"/>
              </a:ext>
            </a:extLst>
          </p:cNvPr>
          <p:cNvPicPr>
            <a:picLocks noChangeAspect="1"/>
          </p:cNvPicPr>
          <p:nvPr/>
        </p:nvPicPr>
        <p:blipFill>
          <a:blip r:embed="rId7" cstate="print">
            <a:alphaModFix amt="70000"/>
            <a:extLst>
              <a:ext uri="{28A0092B-C50C-407E-A947-70E740481C1C}">
                <a14:useLocalDpi xmlns:a14="http://schemas.microsoft.com/office/drawing/2010/main" val="0"/>
              </a:ext>
            </a:extLst>
          </a:blip>
          <a:stretch>
            <a:fillRect/>
          </a:stretch>
        </p:blipFill>
        <p:spPr>
          <a:xfrm>
            <a:off x="8744698" y="646263"/>
            <a:ext cx="3434157" cy="5486399"/>
          </a:xfrm>
          <a:prstGeom prst="rect">
            <a:avLst/>
          </a:prstGeom>
        </p:spPr>
      </p:pic>
      <p:pic>
        <p:nvPicPr>
          <p:cNvPr id="5" name="Picture 3">
            <a:extLst>
              <a:ext uri="{FF2B5EF4-FFF2-40B4-BE49-F238E27FC236}">
                <a16:creationId xmlns:a16="http://schemas.microsoft.com/office/drawing/2014/main" id="{377F366C-261C-4238-EF95-D9423128980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35410" y="3895724"/>
            <a:ext cx="827927" cy="827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99ACCBB-2929-2CB8-3ECD-C69D5462D2F7}"/>
              </a:ext>
            </a:extLst>
          </p:cNvPr>
          <p:cNvSpPr txBox="1"/>
          <p:nvPr/>
        </p:nvSpPr>
        <p:spPr>
          <a:xfrm>
            <a:off x="7354048" y="4704552"/>
            <a:ext cx="13906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Addressing the 6 Drivers of Burnout</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2110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6DFB-18AA-470F-A9C3-F73AAE50FE47}"/>
              </a:ext>
            </a:extLst>
          </p:cNvPr>
          <p:cNvSpPr>
            <a:spLocks noGrp="1"/>
          </p:cNvSpPr>
          <p:nvPr>
            <p:ph type="title"/>
          </p:nvPr>
        </p:nvSpPr>
        <p:spPr>
          <a:xfrm>
            <a:off x="285750" y="-30827"/>
            <a:ext cx="11430000" cy="677091"/>
          </a:xfrm>
        </p:spPr>
        <p:txBody>
          <a:bodyPr/>
          <a:lstStyle/>
          <a:p>
            <a:r>
              <a:rPr lang="en-US"/>
              <a:t>What </a:t>
            </a:r>
            <a:r>
              <a:rPr lang="en-US" b="1">
                <a:solidFill>
                  <a:schemeClr val="accent6">
                    <a:lumMod val="60000"/>
                    <a:lumOff val="40000"/>
                  </a:schemeClr>
                </a:solidFill>
              </a:rPr>
              <a:t>EMPLOYEES</a:t>
            </a:r>
            <a:r>
              <a:rPr lang="en-US" b="1">
                <a:solidFill>
                  <a:srgbClr val="00B050"/>
                </a:solidFill>
              </a:rPr>
              <a:t> </a:t>
            </a:r>
            <a:r>
              <a:rPr lang="en-US"/>
              <a:t>Can Do Now</a:t>
            </a:r>
          </a:p>
        </p:txBody>
      </p:sp>
      <p:sp>
        <p:nvSpPr>
          <p:cNvPr id="23" name="TextBox 22">
            <a:extLst>
              <a:ext uri="{FF2B5EF4-FFF2-40B4-BE49-F238E27FC236}">
                <a16:creationId xmlns:a16="http://schemas.microsoft.com/office/drawing/2014/main" id="{5893F69E-8280-1570-787F-F8DDFEFE45D4}"/>
              </a:ext>
            </a:extLst>
          </p:cNvPr>
          <p:cNvSpPr txBox="1"/>
          <p:nvPr/>
        </p:nvSpPr>
        <p:spPr>
          <a:xfrm>
            <a:off x="155371" y="1265307"/>
            <a:ext cx="7464869" cy="406265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pPr marL="285750" indent="-285750">
              <a:spcBef>
                <a:spcPts val="1200"/>
              </a:spcBef>
              <a:spcAft>
                <a:spcPts val="1200"/>
              </a:spcAft>
              <a:buFont typeface="Wingdings" panose="05000000000000000000" pitchFamily="2" charset="2"/>
              <a:buChar char="q"/>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Arial"/>
              </a:rPr>
              <a:t>Share your ideas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a:rPr>
              <a:t>to improve your work environment. </a:t>
            </a: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Arial"/>
              </a:rPr>
              <a:t>Give feedback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a:rPr>
              <a:t>on employee surveys.</a:t>
            </a:r>
            <a:r>
              <a:rPr lang="en-US" dirty="0">
                <a:solidFill>
                  <a:srgbClr val="000000"/>
                </a:solidFill>
                <a:latin typeface="Calibri" panose="020F0502020204030204"/>
                <a:cs typeface="Arial"/>
              </a:rPr>
              <a:t> </a:t>
            </a: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1200"/>
              </a:spcBef>
              <a:spcAft>
                <a:spcPts val="1200"/>
              </a:spcAft>
              <a:buClrTx/>
              <a:buSzTx/>
              <a:buFont typeface="Wingdings" panose="05000000000000000000" pitchFamily="2" charset="2"/>
              <a:buChar char="q"/>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Arial"/>
              </a:rPr>
              <a:t>Encourage forums for camaraderie and peer support.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a:rPr>
              <a:t>Reducing social isolation and loneliness can contribute to longevity and quality of life.</a:t>
            </a: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Arial"/>
              </a:rPr>
              <a:t> </a:t>
            </a: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Arial"/>
                <a:hlinkClick r:id="rId3"/>
              </a:rPr>
              <a:t>National Institutes of Health Social Wellness Toolkit</a:t>
            </a:r>
            <a:endPar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Arial"/>
            </a:endParaRPr>
          </a:p>
          <a:p>
            <a:pPr marL="285750" indent="-285750">
              <a:spcBef>
                <a:spcPts val="1200"/>
              </a:spcBef>
              <a:spcAft>
                <a:spcPts val="1200"/>
              </a:spcAft>
              <a:buFont typeface="Wingdings" panose="05000000000000000000" pitchFamily="2" charset="2"/>
              <a:buChar char="q"/>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Arial"/>
                <a:hlinkClick r:id="rId4"/>
              </a:rPr>
              <a:t>Reach out for </a:t>
            </a:r>
            <a:r>
              <a:rPr lang="en-US" b="1" dirty="0">
                <a:solidFill>
                  <a:srgbClr val="000000"/>
                </a:solidFill>
                <a:latin typeface="Calibri" panose="020F0502020204030204"/>
                <a:cs typeface="Arial"/>
                <a:hlinkClick r:id="rId4"/>
              </a:rPr>
              <a:t>help</a:t>
            </a:r>
            <a:r>
              <a:rPr lang="en-US" b="1">
                <a:solidFill>
                  <a:srgbClr val="000000"/>
                </a:solidFill>
                <a:latin typeface="Calibri" panose="020F0502020204030204"/>
                <a:cs typeface="Arial"/>
              </a:rPr>
              <a:t> when</a:t>
            </a:r>
            <a:r>
              <a:rPr kumimoji="0" lang="en-US" sz="1800" b="1" i="0" u="none" strike="noStrike" kern="1200" cap="none" spc="0" normalizeH="0" baseline="0" noProof="0">
                <a:ln>
                  <a:noFill/>
                </a:ln>
                <a:solidFill>
                  <a:srgbClr val="000000"/>
                </a:solidFill>
                <a:effectLst/>
                <a:uLnTx/>
                <a:uFillTx/>
                <a:latin typeface="Calibri" panose="020F0502020204030204"/>
                <a:ea typeface="+mn-ea"/>
                <a:cs typeface="Arial"/>
              </a:rPr>
              <a:t> you feel you need more support or mental health treatment.</a:t>
            </a:r>
            <a:endParaRPr lang="en-US" sz="1800" b="1" i="0" u="none" strike="noStrike" kern="1200" cap="none" spc="0" normalizeH="0" baseline="0" noProof="0">
              <a:ln>
                <a:noFill/>
              </a:ln>
              <a:solidFill>
                <a:srgbClr val="000000"/>
              </a:solidFill>
              <a:effectLst/>
              <a:uLnTx/>
              <a:uFillTx/>
              <a:latin typeface="Calibri" panose="020F0502020204030204"/>
              <a:cs typeface="Arial"/>
            </a:endParaRPr>
          </a:p>
          <a:p>
            <a:pPr marL="285750" marR="0" lvl="0" indent="-285750" algn="l" defTabSz="914400" rtl="0" eaLnBrk="1" fontAlgn="auto" latinLnBrk="0" hangingPunct="1">
              <a:lnSpc>
                <a:spcPct val="100000"/>
              </a:lnSpc>
              <a:spcBef>
                <a:spcPts val="1200"/>
              </a:spcBef>
              <a:spcAft>
                <a:spcPts val="1200"/>
              </a:spcAft>
              <a:buClrTx/>
              <a:buSzTx/>
              <a:buFont typeface="Wingdings" panose="05000000000000000000" pitchFamily="2" charset="2"/>
              <a:buChar char="q"/>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Arial"/>
              </a:rPr>
              <a:t>Lean into Job Crafting by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a:rPr>
              <a:t>identifying and aligning your work with </a:t>
            </a: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Arial"/>
              </a:rPr>
              <a:t>your purpose and </a:t>
            </a: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Arial"/>
                <a:hlinkClick r:id="rId5"/>
              </a:rPr>
              <a:t>values</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a:rPr>
              <a:t>, </a:t>
            </a: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Arial"/>
              </a:rPr>
              <a:t>working with people you enjoy</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a:rPr>
              <a:t>, and </a:t>
            </a: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Arial"/>
              </a:rPr>
              <a:t>connecting with challenging tasks</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a:rPr>
              <a:t> that support your professional growth. Use well-being coaching to support your efforts.</a:t>
            </a:r>
            <a:endParaRPr lang="en-US" sz="1800" b="0" i="0" u="none" strike="noStrike" kern="1200" cap="none" spc="0" normalizeH="0" baseline="0" noProof="0" dirty="0">
              <a:ln>
                <a:noFill/>
              </a:ln>
              <a:solidFill>
                <a:srgbClr val="000000"/>
              </a:solidFill>
              <a:effectLst/>
              <a:uLnTx/>
              <a:uFillTx/>
              <a:latin typeface="Calibri" panose="020F0502020204030204"/>
              <a:cs typeface="Arial"/>
            </a:endParaRPr>
          </a:p>
        </p:txBody>
      </p:sp>
      <p:pic>
        <p:nvPicPr>
          <p:cNvPr id="3" name="Picture 2">
            <a:extLst>
              <a:ext uri="{FF2B5EF4-FFF2-40B4-BE49-F238E27FC236}">
                <a16:creationId xmlns:a16="http://schemas.microsoft.com/office/drawing/2014/main" id="{E1641208-9B77-F157-341D-4B74E9BC203F}"/>
              </a:ext>
            </a:extLst>
          </p:cNvPr>
          <p:cNvPicPr>
            <a:picLocks noChangeAspect="1"/>
          </p:cNvPicPr>
          <p:nvPr/>
        </p:nvPicPr>
        <p:blipFill>
          <a:blip r:embed="rId6"/>
          <a:stretch>
            <a:fillRect/>
          </a:stretch>
        </p:blipFill>
        <p:spPr>
          <a:xfrm>
            <a:off x="7489861" y="230804"/>
            <a:ext cx="4702139" cy="5716198"/>
          </a:xfrm>
          <a:prstGeom prst="rect">
            <a:avLst/>
          </a:prstGeom>
        </p:spPr>
      </p:pic>
      <p:sp>
        <p:nvSpPr>
          <p:cNvPr id="4" name="Title 1">
            <a:extLst>
              <a:ext uri="{FF2B5EF4-FFF2-40B4-BE49-F238E27FC236}">
                <a16:creationId xmlns:a16="http://schemas.microsoft.com/office/drawing/2014/main" id="{EDD4AB81-51CC-5713-3A17-2C3E332C2743}"/>
              </a:ext>
            </a:extLst>
          </p:cNvPr>
          <p:cNvSpPr txBox="1">
            <a:spLocks noChangeArrowheads="1"/>
          </p:cNvSpPr>
          <p:nvPr/>
        </p:nvSpPr>
        <p:spPr>
          <a:xfrm>
            <a:off x="7960480" y="5501062"/>
            <a:ext cx="3891280" cy="6334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Calibri" panose="020F0502020204030204"/>
                <a:ea typeface="+mj-ea"/>
                <a:cs typeface="+mj-cs"/>
              </a:rPr>
              <a:t>The Circle Of Health and Well-being – a Tool for Self-Reflection</a:t>
            </a:r>
          </a:p>
        </p:txBody>
      </p:sp>
    </p:spTree>
    <p:extLst>
      <p:ext uri="{BB962C8B-B14F-4D97-AF65-F5344CB8AC3E}">
        <p14:creationId xmlns:p14="http://schemas.microsoft.com/office/powerpoint/2010/main" val="2044184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6DFB-18AA-470F-A9C3-F73AAE50FE47}"/>
              </a:ext>
            </a:extLst>
          </p:cNvPr>
          <p:cNvSpPr>
            <a:spLocks noGrp="1"/>
          </p:cNvSpPr>
          <p:nvPr>
            <p:ph type="title"/>
          </p:nvPr>
        </p:nvSpPr>
        <p:spPr>
          <a:xfrm>
            <a:off x="285750" y="-30827"/>
            <a:ext cx="11430000" cy="677091"/>
          </a:xfrm>
        </p:spPr>
        <p:txBody>
          <a:bodyPr/>
          <a:lstStyle/>
          <a:p>
            <a:r>
              <a:rPr lang="en-US"/>
              <a:t>What </a:t>
            </a:r>
            <a:r>
              <a:rPr lang="en-US" b="1">
                <a:solidFill>
                  <a:schemeClr val="accent6">
                    <a:lumMod val="60000"/>
                    <a:lumOff val="40000"/>
                  </a:schemeClr>
                </a:solidFill>
              </a:rPr>
              <a:t>EMPLOYEES</a:t>
            </a:r>
            <a:r>
              <a:rPr lang="en-US" b="1">
                <a:solidFill>
                  <a:srgbClr val="00B050"/>
                </a:solidFill>
              </a:rPr>
              <a:t> </a:t>
            </a:r>
            <a:r>
              <a:rPr lang="en-US"/>
              <a:t>Can Do Now</a:t>
            </a:r>
          </a:p>
        </p:txBody>
      </p:sp>
      <p:sp>
        <p:nvSpPr>
          <p:cNvPr id="23" name="TextBox 22">
            <a:extLst>
              <a:ext uri="{FF2B5EF4-FFF2-40B4-BE49-F238E27FC236}">
                <a16:creationId xmlns:a16="http://schemas.microsoft.com/office/drawing/2014/main" id="{5893F69E-8280-1570-787F-F8DDFEFE45D4}"/>
              </a:ext>
            </a:extLst>
          </p:cNvPr>
          <p:cNvSpPr txBox="1"/>
          <p:nvPr/>
        </p:nvSpPr>
        <p:spPr>
          <a:xfrm>
            <a:off x="196884" y="1094255"/>
            <a:ext cx="7495691" cy="437042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marR="0" lvl="0" indent="-285750" algn="l" defTabSz="914400" rtl="0" eaLnBrk="1" fontAlgn="auto" latinLnBrk="0" hangingPunct="1">
              <a:lnSpc>
                <a:spcPct val="100000"/>
              </a:lnSpc>
              <a:spcBef>
                <a:spcPts val="1200"/>
              </a:spcBef>
              <a:spcAft>
                <a:spcPts val="1200"/>
              </a:spcAft>
              <a:buClrTx/>
              <a:buSzTx/>
              <a:buFont typeface="Wingdings" panose="05000000000000000000" pitchFamily="2" charset="2"/>
              <a:buChar char="q"/>
              <a:tabLst/>
              <a:defRPr/>
            </a:pPr>
            <a:r>
              <a:rPr kumimoji="0" lang="en-US" sz="1800" b="1"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Practice </a:t>
            </a:r>
            <a:r>
              <a:rPr kumimoji="0" lang="en-US" sz="1800" b="1"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hlinkClick r:id="rId3"/>
              </a:rPr>
              <a:t>Self-Compassion</a:t>
            </a:r>
            <a:r>
              <a:rPr kumimoji="0" lang="en-US" sz="1800" b="1"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r>
              <a:rPr kumimoji="0" lang="en-US" sz="18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As an example, you can take this </a:t>
            </a:r>
            <a:r>
              <a:rPr kumimoji="0" lang="en-US" sz="1800" b="1"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hlinkClick r:id="rId4"/>
              </a:rPr>
              <a:t>short self-compassion assessment</a:t>
            </a:r>
            <a:r>
              <a:rPr kumimoji="0" lang="en-US" sz="1800" b="1"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r>
              <a:rPr kumimoji="0" lang="en-US" sz="18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from Stanford University. This can improve attention and decision making.</a:t>
            </a:r>
          </a:p>
          <a:p>
            <a:pPr marL="285750" marR="0" lvl="0" indent="-285750" algn="l" defTabSz="914400" rtl="0" eaLnBrk="1" fontAlgn="auto" latinLnBrk="0" hangingPunct="1">
              <a:lnSpc>
                <a:spcPct val="100000"/>
              </a:lnSpc>
              <a:spcBef>
                <a:spcPts val="1200"/>
              </a:spcBef>
              <a:spcAft>
                <a:spcPts val="1200"/>
              </a:spcAft>
              <a:buClrTx/>
              <a:buSzTx/>
              <a:buFont typeface="Wingdings" panose="05000000000000000000" pitchFamily="2" charset="2"/>
              <a:buChar char="q"/>
              <a:tabLst/>
              <a:defRPr/>
            </a:pPr>
            <a:r>
              <a:rPr kumimoji="0" lang="en-US" sz="1800" b="1"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Incorporate </a:t>
            </a:r>
            <a:r>
              <a:rPr kumimoji="0" lang="en-US" sz="1800" b="1"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hlinkClick r:id="rId5"/>
              </a:rPr>
              <a:t>mindfulness</a:t>
            </a:r>
            <a:r>
              <a:rPr kumimoji="0" lang="en-US" sz="1800" b="1"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into your workday, </a:t>
            </a:r>
            <a:r>
              <a:rPr kumimoji="0" lang="en-US" sz="18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as an employee and a leader. Participate in a free </a:t>
            </a:r>
            <a:r>
              <a:rPr kumimoji="0" lang="en-US" sz="1800" b="1"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hlinkClick r:id="rId6"/>
              </a:rPr>
              <a:t>Mindful Fed </a:t>
            </a:r>
            <a:r>
              <a:rPr kumimoji="0" lang="en-US" sz="1800" b="1"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a:t>
            </a:r>
            <a:r>
              <a:rPr kumimoji="0" lang="en-US" sz="18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session. This can contribute to improved immunity and resilience.</a:t>
            </a:r>
          </a:p>
          <a:p>
            <a:pPr marL="285750" marR="0" lvl="0" indent="-285750" algn="l" defTabSz="914400" rtl="0" eaLnBrk="1" fontAlgn="auto" latinLnBrk="0" hangingPunct="1">
              <a:lnSpc>
                <a:spcPct val="100000"/>
              </a:lnSpc>
              <a:spcBef>
                <a:spcPts val="1200"/>
              </a:spcBef>
              <a:spcAft>
                <a:spcPts val="1200"/>
              </a:spcAft>
              <a:buClrTx/>
              <a:buSzTx/>
              <a:buFont typeface="Wingdings" panose="05000000000000000000" pitchFamily="2" charset="2"/>
              <a:buChar char="q"/>
              <a:tabLst/>
              <a:defRPr/>
            </a:pPr>
            <a:r>
              <a:rPr kumimoji="0" lang="en-US" sz="1800" b="1"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Offer </a:t>
            </a:r>
            <a:r>
              <a:rPr kumimoji="0" lang="en-US" sz="1800" b="1"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hlinkClick r:id="rId7"/>
              </a:rPr>
              <a:t>Gratitude</a:t>
            </a:r>
            <a:r>
              <a:rPr kumimoji="0" lang="en-US" sz="1800" b="1"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to your colleagues and yourself. </a:t>
            </a:r>
            <a:r>
              <a:rPr kumimoji="0" lang="en-US" sz="1800" b="0" i="0" u="none" strike="noStrike" kern="1200" cap="none" spc="0" normalizeH="0" baseline="0" noProof="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It can improve emotional exhaustion and thriving.</a:t>
            </a:r>
            <a:endParaRPr kumimoji="0" lang="en-US" sz="1800" b="0" i="0" u="none" strike="noStrike" kern="1200" cap="none" spc="0" normalizeH="0" baseline="0" noProof="0">
              <a:ln>
                <a:noFill/>
              </a:ln>
              <a:solidFill>
                <a:srgbClr val="0070C0"/>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1200"/>
              </a:spcBef>
              <a:spcAft>
                <a:spcPts val="1200"/>
              </a:spcAft>
              <a:buClrTx/>
              <a:buSzTx/>
              <a:buFont typeface="Wingdings" panose="05000000000000000000" pitchFamily="2" charset="2"/>
              <a:buChar char="q"/>
              <a:tabLst/>
              <a:defRPr/>
            </a:pPr>
            <a:r>
              <a:rPr kumimoji="0" lang="en-US" sz="1800" b="1"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hlinkClick r:id="rId8"/>
              </a:rPr>
              <a:t>Take your breaks </a:t>
            </a:r>
            <a:r>
              <a:rPr kumimoji="0" lang="en-US" sz="18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and</a:t>
            </a:r>
            <a:r>
              <a:rPr kumimoji="0" lang="en-US" sz="1800" b="1"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 use short experiences for an attention break </a:t>
            </a:r>
            <a:r>
              <a:rPr kumimoji="0" lang="en-US" sz="18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during the day through </a:t>
            </a:r>
            <a:r>
              <a:rPr kumimoji="0" lang="en-US" sz="1800" b="1"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hlinkClick r:id="rId9"/>
              </a:rPr>
              <a:t>#LiveWholeHealth Blog </a:t>
            </a:r>
            <a:r>
              <a:rPr kumimoji="0" lang="en-US" sz="18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Series.</a:t>
            </a:r>
          </a:p>
          <a:p>
            <a:pPr marL="285750" marR="0" lvl="0" indent="-285750" algn="l" defTabSz="914400" rtl="0" eaLnBrk="1" fontAlgn="auto" latinLnBrk="0" hangingPunct="1">
              <a:lnSpc>
                <a:spcPct val="100000"/>
              </a:lnSpc>
              <a:spcBef>
                <a:spcPts val="1200"/>
              </a:spcBef>
              <a:spcAft>
                <a:spcPts val="1200"/>
              </a:spcAft>
              <a:buClrTx/>
              <a:buSzTx/>
              <a:buFont typeface="Wingdings" panose="05000000000000000000" pitchFamily="2" charset="2"/>
              <a:buChar char="q"/>
              <a:tabLst/>
              <a:defRPr/>
            </a:pPr>
            <a:r>
              <a:rPr kumimoji="0" lang="en-US" sz="1800" b="1"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Use the </a:t>
            </a:r>
            <a:r>
              <a:rPr kumimoji="0" lang="en-US" sz="1800" b="1"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hlinkClick r:id="rId10"/>
              </a:rPr>
              <a:t>Live Whole Health App </a:t>
            </a:r>
            <a:r>
              <a:rPr kumimoji="0" lang="en-US" sz="1800" b="1"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to set well-being goals for yourself.</a:t>
            </a:r>
          </a:p>
        </p:txBody>
      </p:sp>
      <p:pic>
        <p:nvPicPr>
          <p:cNvPr id="3" name="Picture 2">
            <a:extLst>
              <a:ext uri="{FF2B5EF4-FFF2-40B4-BE49-F238E27FC236}">
                <a16:creationId xmlns:a16="http://schemas.microsoft.com/office/drawing/2014/main" id="{0418D896-4568-8CA3-D783-357B5C9D95CD}"/>
              </a:ext>
            </a:extLst>
          </p:cNvPr>
          <p:cNvPicPr>
            <a:picLocks noChangeAspect="1"/>
          </p:cNvPicPr>
          <p:nvPr/>
        </p:nvPicPr>
        <p:blipFill>
          <a:blip r:embed="rId11"/>
          <a:stretch>
            <a:fillRect/>
          </a:stretch>
        </p:blipFill>
        <p:spPr>
          <a:xfrm>
            <a:off x="7489861" y="174225"/>
            <a:ext cx="4702139" cy="5718817"/>
          </a:xfrm>
          <a:prstGeom prst="rect">
            <a:avLst/>
          </a:prstGeom>
        </p:spPr>
      </p:pic>
      <p:sp>
        <p:nvSpPr>
          <p:cNvPr id="4" name="Title 1">
            <a:extLst>
              <a:ext uri="{FF2B5EF4-FFF2-40B4-BE49-F238E27FC236}">
                <a16:creationId xmlns:a16="http://schemas.microsoft.com/office/drawing/2014/main" id="{3007088B-E8D7-BB8F-5E47-874E49B014B0}"/>
              </a:ext>
            </a:extLst>
          </p:cNvPr>
          <p:cNvSpPr txBox="1">
            <a:spLocks noChangeArrowheads="1"/>
          </p:cNvSpPr>
          <p:nvPr/>
        </p:nvSpPr>
        <p:spPr>
          <a:xfrm>
            <a:off x="7895290" y="5464682"/>
            <a:ext cx="3891280" cy="6334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Calibri" panose="020F0502020204030204"/>
                <a:ea typeface="+mj-ea"/>
                <a:cs typeface="+mj-cs"/>
              </a:rPr>
              <a:t>The Circle Of Health and Well-being – a Tool for Self-Reflection</a:t>
            </a:r>
          </a:p>
        </p:txBody>
      </p:sp>
    </p:spTree>
    <p:extLst>
      <p:ext uri="{BB962C8B-B14F-4D97-AF65-F5344CB8AC3E}">
        <p14:creationId xmlns:p14="http://schemas.microsoft.com/office/powerpoint/2010/main" val="1956038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2194-A430-4EA5-ADCF-B25C8C366544}"/>
              </a:ext>
            </a:extLst>
          </p:cNvPr>
          <p:cNvSpPr>
            <a:spLocks noGrp="1"/>
          </p:cNvSpPr>
          <p:nvPr>
            <p:ph type="title"/>
          </p:nvPr>
        </p:nvSpPr>
        <p:spPr/>
        <p:txBody>
          <a:bodyPr/>
          <a:lstStyle/>
          <a:p>
            <a:r>
              <a:rPr lang="en-US"/>
              <a:t>Discussion and Questions</a:t>
            </a:r>
          </a:p>
        </p:txBody>
      </p:sp>
      <p:sp>
        <p:nvSpPr>
          <p:cNvPr id="4" name="Slide Number Placeholder 3">
            <a:extLst>
              <a:ext uri="{FF2B5EF4-FFF2-40B4-BE49-F238E27FC236}">
                <a16:creationId xmlns:a16="http://schemas.microsoft.com/office/drawing/2014/main" id="{035290D3-4D42-4623-8215-24BF4079B749}"/>
              </a:ext>
            </a:extLst>
          </p:cNvPr>
          <p:cNvSpPr>
            <a:spLocks noGrp="1"/>
          </p:cNvSpPr>
          <p:nvPr>
            <p:ph type="sldNum" sz="quarter" idx="10"/>
          </p:nvPr>
        </p:nvSpPr>
        <p:spPr>
          <a:xfrm>
            <a:off x="9296400" y="64008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lumMod val="9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1D2E955-1962-4AEE-8867-D22B674B3D18}" type="slidenum">
              <a:rPr kumimoji="0" lang="en-US" sz="10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pic>
        <p:nvPicPr>
          <p:cNvPr id="7" name="Picture 6" descr="Group of people talking">
            <a:extLst>
              <a:ext uri="{FF2B5EF4-FFF2-40B4-BE49-F238E27FC236}">
                <a16:creationId xmlns:a16="http://schemas.microsoft.com/office/drawing/2014/main" id="{9180A43A-FB17-132C-0BBE-51D9B1F96B67}"/>
              </a:ext>
            </a:extLst>
          </p:cNvPr>
          <p:cNvPicPr>
            <a:picLocks noChangeAspect="1"/>
          </p:cNvPicPr>
          <p:nvPr/>
        </p:nvPicPr>
        <p:blipFill rotWithShape="1">
          <a:blip r:embed="rId3" cstate="print">
            <a:alphaModFix amt="50000"/>
            <a:extLst>
              <a:ext uri="{28A0092B-C50C-407E-A947-70E740481C1C}">
                <a14:useLocalDpi xmlns:a14="http://schemas.microsoft.com/office/drawing/2010/main" val="0"/>
              </a:ext>
            </a:extLst>
          </a:blip>
          <a:srcRect t="14952" b="17806"/>
          <a:stretch/>
        </p:blipFill>
        <p:spPr>
          <a:xfrm>
            <a:off x="-10550" y="655321"/>
            <a:ext cx="12202550" cy="5475514"/>
          </a:xfrm>
          <a:prstGeom prst="rect">
            <a:avLst/>
          </a:prstGeom>
        </p:spPr>
      </p:pic>
    </p:spTree>
    <p:extLst>
      <p:ext uri="{BB962C8B-B14F-4D97-AF65-F5344CB8AC3E}">
        <p14:creationId xmlns:p14="http://schemas.microsoft.com/office/powerpoint/2010/main" val="908878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2194-A430-4EA5-ADCF-B25C8C366544}"/>
              </a:ext>
            </a:extLst>
          </p:cNvPr>
          <p:cNvSpPr>
            <a:spLocks noGrp="1"/>
          </p:cNvSpPr>
          <p:nvPr>
            <p:ph type="title"/>
          </p:nvPr>
        </p:nvSpPr>
        <p:spPr/>
        <p:txBody>
          <a:bodyPr/>
          <a:lstStyle/>
          <a:p>
            <a:r>
              <a:rPr lang="en-US"/>
              <a:t>Additional Resources</a:t>
            </a:r>
          </a:p>
        </p:txBody>
      </p:sp>
      <p:sp>
        <p:nvSpPr>
          <p:cNvPr id="4" name="Slide Number Placeholder 3">
            <a:extLst>
              <a:ext uri="{FF2B5EF4-FFF2-40B4-BE49-F238E27FC236}">
                <a16:creationId xmlns:a16="http://schemas.microsoft.com/office/drawing/2014/main" id="{035290D3-4D42-4623-8215-24BF4079B749}"/>
              </a:ext>
            </a:extLst>
          </p:cNvPr>
          <p:cNvSpPr>
            <a:spLocks noGrp="1"/>
          </p:cNvSpPr>
          <p:nvPr>
            <p:ph type="sldNum" sz="quarter" idx="10"/>
          </p:nvPr>
        </p:nvSpPr>
        <p:spPr>
          <a:xfrm>
            <a:off x="9296400" y="64008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lumMod val="9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1D2E955-1962-4AEE-8867-D22B674B3D18}" type="slidenum">
              <a:rPr kumimoji="0" lang="en-US" sz="10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6F4AD0D0-653A-4455-A120-2EA2846A7D68}"/>
              </a:ext>
            </a:extLst>
          </p:cNvPr>
          <p:cNvSpPr txBox="1"/>
          <p:nvPr/>
        </p:nvSpPr>
        <p:spPr>
          <a:xfrm>
            <a:off x="304800" y="805205"/>
            <a:ext cx="5067300" cy="27699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a:ln>
                  <a:noFill/>
                </a:ln>
                <a:solidFill>
                  <a:srgbClr val="1B1B1B"/>
                </a:solidFill>
                <a:effectLst/>
                <a:uLnTx/>
                <a:uFillTx/>
                <a:latin typeface="Calibri" panose="020F0502020204030204"/>
                <a:ea typeface="+mn-ea"/>
                <a:cs typeface="+mn-cs"/>
              </a:rPr>
              <a:t>VHA REBOOT Initiative</a:t>
            </a:r>
            <a:endParaRPr kumimoji="0" lang="en-US" sz="1800" b="0" i="0" u="none" strike="noStrike" kern="1200" cap="none" spc="0" normalizeH="0" baseline="0" noProof="0">
              <a:ln>
                <a:noFill/>
              </a:ln>
              <a:solidFill>
                <a:srgbClr val="1B1B1B"/>
              </a:solidFill>
              <a:effectLst/>
              <a:uLnTx/>
              <a:uFillTx/>
              <a:latin typeface="Calibri" panose="020F0502020204030204"/>
              <a:ea typeface="+mn-ea"/>
              <a:cs typeface="+mn-cs"/>
            </a:endParaRPr>
          </a:p>
          <a:p>
            <a:pPr marL="344488"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hlinkClick r:id="rId3"/>
              </a:rPr>
              <a:t>REBOOT Webpage (VA Insider)</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a:ln>
                  <a:noFill/>
                </a:ln>
                <a:solidFill>
                  <a:srgbClr val="1B1B1B"/>
                </a:solidFill>
                <a:effectLst/>
                <a:uLnTx/>
                <a:uFillTx/>
                <a:latin typeface="Calibri" panose="020F0502020204030204"/>
                <a:ea typeface="+mn-ea"/>
                <a:cs typeface="+mn-cs"/>
              </a:rPr>
              <a:t>Supporting Resources</a:t>
            </a:r>
            <a:endParaRPr kumimoji="0" lang="en-US" sz="1800" b="0" i="0" u="none" strike="noStrike" kern="1200" cap="none" spc="0" normalizeH="0" baseline="0" noProof="0">
              <a:ln>
                <a:noFill/>
              </a:ln>
              <a:solidFill>
                <a:srgbClr val="1B1B1B"/>
              </a:solidFill>
              <a:effectLst/>
              <a:uLnTx/>
              <a:uFillTx/>
              <a:latin typeface="Calibri" panose="020F0502020204030204"/>
              <a:ea typeface="+mn-ea"/>
              <a:cs typeface="+mn-cs"/>
            </a:endParaRPr>
          </a:p>
          <a:p>
            <a:pPr marL="344488" marR="0" lvl="0" indent="-23018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B1B1B"/>
                </a:solidFill>
                <a:effectLst/>
                <a:uLnTx/>
                <a:uFillTx/>
                <a:latin typeface="Calibri" panose="020F0502020204030204"/>
                <a:ea typeface="+mn-ea"/>
                <a:cs typeface="+mn-cs"/>
                <a:hlinkClick r:id="rId4"/>
              </a:rPr>
              <a:t>Scheduling Flexibilities FAQS</a:t>
            </a:r>
            <a:endParaRPr kumimoji="0" lang="en-US" sz="1800" b="0" i="0" u="none" strike="noStrike" kern="1200" cap="none" spc="0" normalizeH="0" baseline="0" noProof="0">
              <a:ln>
                <a:noFill/>
              </a:ln>
              <a:solidFill>
                <a:srgbClr val="1B1B1B"/>
              </a:solidFill>
              <a:effectLst/>
              <a:uLnTx/>
              <a:uFillTx/>
              <a:latin typeface="Calibri" panose="020F0502020204030204"/>
              <a:ea typeface="+mn-ea"/>
              <a:cs typeface="+mn-cs"/>
            </a:endParaRPr>
          </a:p>
          <a:p>
            <a:pPr marL="344488" marR="0" lvl="0" indent="-23018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B1B1B"/>
                </a:solidFill>
                <a:effectLst/>
                <a:uLnTx/>
                <a:uFillTx/>
                <a:latin typeface="Calibri" panose="020F0502020204030204"/>
                <a:ea typeface="+mn-ea"/>
                <a:cs typeface="+mn-cs"/>
                <a:hlinkClick r:id="rId5"/>
              </a:rPr>
              <a:t>Telework for Primary Care Employees Memo</a:t>
            </a:r>
            <a:endParaRPr kumimoji="0" lang="en-US" sz="1800" b="0" i="0" u="none" strike="noStrike" kern="1200" cap="none" spc="0" normalizeH="0" baseline="0" noProof="0">
              <a:ln>
                <a:noFill/>
              </a:ln>
              <a:solidFill>
                <a:srgbClr val="1B1B1B"/>
              </a:solidFill>
              <a:effectLst/>
              <a:uLnTx/>
              <a:uFillTx/>
              <a:latin typeface="Calibri" panose="020F0502020204030204"/>
              <a:ea typeface="+mn-ea"/>
              <a:cs typeface="+mn-cs"/>
            </a:endParaRPr>
          </a:p>
          <a:p>
            <a:pPr marL="344488" marR="0" lvl="0" indent="-23018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B1B1B"/>
                </a:solidFill>
                <a:effectLst/>
                <a:uLnTx/>
                <a:uFillTx/>
                <a:latin typeface="Calibri" panose="020F0502020204030204"/>
                <a:ea typeface="+mn-ea"/>
                <a:cs typeface="+mn-cs"/>
                <a:hlinkClick r:id="rId6"/>
              </a:rPr>
              <a:t>Employee Whole Health</a:t>
            </a:r>
            <a:endParaRPr kumimoji="0" lang="en-US" sz="1800" b="0" i="0" u="none" strike="noStrike" kern="1200" cap="none" spc="0" normalizeH="0" baseline="0" noProof="0">
              <a:ln>
                <a:noFill/>
              </a:ln>
              <a:solidFill>
                <a:srgbClr val="1B1B1B"/>
              </a:solidFill>
              <a:effectLst/>
              <a:uLnTx/>
              <a:uFillTx/>
              <a:latin typeface="Calibri" panose="020F0502020204030204"/>
              <a:ea typeface="+mn-ea"/>
              <a:cs typeface="+mn-cs"/>
            </a:endParaRPr>
          </a:p>
          <a:p>
            <a:pPr marL="344488" marR="0" lvl="0" indent="-23018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B1B1B"/>
                </a:solidFill>
                <a:effectLst/>
                <a:uLnTx/>
                <a:uFillTx/>
                <a:latin typeface="Calibri" panose="020F0502020204030204"/>
                <a:ea typeface="+mn-ea"/>
                <a:cs typeface="+mn-cs"/>
                <a:hlinkClick r:id="rId7"/>
              </a:rPr>
              <a:t>Send gratitude</a:t>
            </a:r>
            <a:r>
              <a:rPr kumimoji="0" lang="en-US" sz="1800" b="0" i="0" u="none" strike="noStrike" kern="1200" cap="none" spc="0" normalizeH="0" baseline="0" noProof="0">
                <a:ln>
                  <a:noFill/>
                </a:ln>
                <a:solidFill>
                  <a:srgbClr val="1B1B1B"/>
                </a:solidFill>
                <a:effectLst/>
                <a:uLnTx/>
                <a:uFillTx/>
                <a:latin typeface="Calibri" panose="020F0502020204030204"/>
                <a:ea typeface="+mn-ea"/>
                <a:cs typeface="+mn-cs"/>
              </a:rPr>
              <a:t> to a colleague through the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#VAGratitude app.</a:t>
            </a:r>
          </a:p>
        </p:txBody>
      </p:sp>
      <p:sp>
        <p:nvSpPr>
          <p:cNvPr id="7" name="TextBox 6">
            <a:extLst>
              <a:ext uri="{FF2B5EF4-FFF2-40B4-BE49-F238E27FC236}">
                <a16:creationId xmlns:a16="http://schemas.microsoft.com/office/drawing/2014/main" id="{AB2134EB-CE21-416B-8A16-3899512C49A6}"/>
              </a:ext>
            </a:extLst>
          </p:cNvPr>
          <p:cNvSpPr txBox="1"/>
          <p:nvPr/>
        </p:nvSpPr>
        <p:spPr>
          <a:xfrm>
            <a:off x="5803900" y="805205"/>
            <a:ext cx="6131282" cy="489364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a:ln>
                  <a:noFill/>
                </a:ln>
                <a:solidFill>
                  <a:srgbClr val="1B1B1B"/>
                </a:solidFill>
                <a:effectLst/>
                <a:uLnTx/>
                <a:uFillTx/>
                <a:latin typeface="Calibri" panose="020F0502020204030204"/>
                <a:ea typeface="+mn-ea"/>
                <a:cs typeface="+mn-cs"/>
              </a:rPr>
              <a:t>USH Updates on REBOOT (2022-Present)</a:t>
            </a:r>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B1B1B"/>
                </a:solidFill>
                <a:effectLst/>
                <a:uLnTx/>
                <a:uFillTx/>
                <a:latin typeface="Public Sans"/>
                <a:ea typeface="+mn-ea"/>
                <a:cs typeface="+mn-cs"/>
                <a:hlinkClick r:id="rId8"/>
              </a:rPr>
              <a:t>What REBOOT Has for You in 2024 (Feb. 2024)</a:t>
            </a:r>
            <a:endParaRPr kumimoji="0" lang="en-US" sz="1800" b="0" i="0" u="none" strike="noStrike" kern="1200" cap="none" spc="0" normalizeH="0" baseline="0" noProof="0">
              <a:ln>
                <a:noFill/>
              </a:ln>
              <a:solidFill>
                <a:srgbClr val="1B1B1B"/>
              </a:solidFill>
              <a:effectLst/>
              <a:uLnTx/>
              <a:uFillTx/>
              <a:latin typeface="Public Sans"/>
              <a:ea typeface="+mn-ea"/>
              <a:cs typeface="+mn-cs"/>
              <a:hlinkClick r:id="rId9"/>
            </a:endParaRPr>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B1B1B"/>
                </a:solidFill>
                <a:effectLst/>
                <a:uLnTx/>
                <a:uFillTx/>
                <a:latin typeface="Public Sans"/>
                <a:ea typeface="+mn-ea"/>
                <a:cs typeface="+mn-cs"/>
                <a:hlinkClick r:id="rId9"/>
              </a:rPr>
              <a:t>All that Jazz (Nov. 2023)</a:t>
            </a:r>
            <a:endParaRPr kumimoji="0" lang="en-US" sz="1800" b="1" i="0" u="none" strike="noStrike" kern="1200" cap="none" spc="0" normalizeH="0" baseline="0" noProof="0">
              <a:ln>
                <a:noFill/>
              </a:ln>
              <a:solidFill>
                <a:srgbClr val="1B1B1B"/>
              </a:solidFill>
              <a:effectLst/>
              <a:uLnTx/>
              <a:uFillTx/>
              <a:latin typeface="Calibri" panose="020F0502020204030204"/>
              <a:ea typeface="+mn-ea"/>
              <a:cs typeface="+mn-cs"/>
            </a:endParaRPr>
          </a:p>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B1B1B"/>
                </a:solidFill>
                <a:effectLst/>
                <a:uLnTx/>
                <a:uFillTx/>
                <a:latin typeface="Public Sans"/>
                <a:ea typeface="+mn-ea"/>
                <a:cs typeface="+mn-cs"/>
                <a:hlinkClick r:id="rId10"/>
              </a:rPr>
              <a:t>VHA REBOOT: Making a Difference (November 2023)</a:t>
            </a:r>
            <a:endParaRPr kumimoji="0" lang="en-US" sz="1800" b="0" i="0" u="none" strike="noStrike" kern="1200" cap="none" spc="0" normalizeH="0" baseline="0" noProof="0">
              <a:ln>
                <a:noFill/>
              </a:ln>
              <a:solidFill>
                <a:srgbClr val="1B1B1B"/>
              </a:solidFill>
              <a:effectLst/>
              <a:uLnTx/>
              <a:uFillTx/>
              <a:latin typeface="Public Sans"/>
              <a:ea typeface="+mn-ea"/>
              <a:cs typeface="+mn-cs"/>
            </a:endParaRPr>
          </a:p>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B1B1B"/>
                </a:solidFill>
                <a:effectLst/>
                <a:uLnTx/>
                <a:uFillTx/>
                <a:latin typeface="Public Sans"/>
                <a:ea typeface="+mn-ea"/>
                <a:cs typeface="+mn-cs"/>
                <a:hlinkClick r:id="rId11"/>
              </a:rPr>
              <a:t>Reduce meeting fatigue by scheduling shorter, more effective meetings (March 2023)</a:t>
            </a:r>
            <a:endParaRPr kumimoji="0" lang="en-US" sz="1800" b="0" i="0" u="none" strike="noStrike" kern="1200" cap="none" spc="0" normalizeH="0" baseline="0" noProof="0">
              <a:ln>
                <a:noFill/>
              </a:ln>
              <a:solidFill>
                <a:srgbClr val="1B1B1B"/>
              </a:solidFill>
              <a:effectLst/>
              <a:uLnTx/>
              <a:uFillTx/>
              <a:latin typeface="Public Sans"/>
              <a:ea typeface="+mn-ea"/>
              <a:cs typeface="+mn-cs"/>
              <a:hlinkClick r:id="rId12"/>
            </a:endParaRPr>
          </a:p>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B1B1B"/>
                </a:solidFill>
                <a:effectLst/>
                <a:uLnTx/>
                <a:uFillTx/>
                <a:latin typeface="Public Sans"/>
                <a:ea typeface="+mn-ea"/>
                <a:cs typeface="+mn-cs"/>
                <a:hlinkClick r:id="rId12"/>
              </a:rPr>
              <a:t>REBOOT Implementation Status Update (December 2022)</a:t>
            </a:r>
            <a:endParaRPr kumimoji="0" lang="en-US" sz="1800" b="0" i="0" u="none" strike="noStrike" kern="1200" cap="none" spc="0" normalizeH="0" baseline="0" noProof="0">
              <a:ln>
                <a:noFill/>
              </a:ln>
              <a:solidFill>
                <a:srgbClr val="1B1B1B"/>
              </a:solidFill>
              <a:effectLst/>
              <a:uLnTx/>
              <a:uFillTx/>
              <a:latin typeface="Calibri" panose="020F0502020204030204"/>
              <a:ea typeface="+mn-ea"/>
              <a:cs typeface="+mn-cs"/>
              <a:hlinkClick r:id="rId13"/>
            </a:endParaRPr>
          </a:p>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B1B1B"/>
                </a:solidFill>
                <a:effectLst/>
                <a:uLnTx/>
                <a:uFillTx/>
                <a:latin typeface="Calibri" panose="020F0502020204030204"/>
                <a:ea typeface="+mn-ea"/>
                <a:cs typeface="+mn-cs"/>
                <a:hlinkClick r:id="rId13"/>
              </a:rPr>
              <a:t>Announcing REBOOT priority focus areas (Sep. 2022)</a:t>
            </a:r>
            <a:endParaRPr kumimoji="0" lang="en-US" sz="1800" b="0" i="0" u="none" strike="noStrike" kern="1200" cap="none" spc="0" normalizeH="0" baseline="0" noProof="0">
              <a:ln>
                <a:noFill/>
              </a:ln>
              <a:solidFill>
                <a:srgbClr val="1B1B1B"/>
              </a:solidFill>
              <a:effectLst/>
              <a:uLnTx/>
              <a:uFillTx/>
              <a:latin typeface="Calibri" panose="020F0502020204030204"/>
              <a:ea typeface="+mn-ea"/>
              <a:cs typeface="+mn-cs"/>
            </a:endParaRPr>
          </a:p>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B1B1B"/>
                </a:solidFill>
                <a:effectLst/>
                <a:uLnTx/>
                <a:uFillTx/>
                <a:latin typeface="Calibri" panose="020F0502020204030204"/>
                <a:ea typeface="+mn-ea"/>
                <a:cs typeface="+mn-cs"/>
                <a:hlinkClick r:id="rId14"/>
              </a:rPr>
              <a:t>Preparing for REBOOT implementation (Jun. 2022)</a:t>
            </a:r>
            <a:endParaRPr kumimoji="0" lang="en-US" sz="1800" b="0" i="0" u="none" strike="noStrike" kern="1200" cap="none" spc="0" normalizeH="0" baseline="0" noProof="0">
              <a:ln>
                <a:noFill/>
              </a:ln>
              <a:solidFill>
                <a:srgbClr val="1B1B1B"/>
              </a:solidFill>
              <a:effectLst/>
              <a:uLnTx/>
              <a:uFillTx/>
              <a:latin typeface="Calibri" panose="020F0502020204030204"/>
              <a:ea typeface="+mn-ea"/>
              <a:cs typeface="+mn-cs"/>
            </a:endParaRPr>
          </a:p>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B1B1B"/>
                </a:solidFill>
                <a:effectLst/>
                <a:uLnTx/>
                <a:uFillTx/>
                <a:latin typeface="Calibri" panose="020F0502020204030204"/>
                <a:ea typeface="+mn-ea"/>
                <a:cs typeface="+mn-cs"/>
                <a:hlinkClick r:id="rId15"/>
              </a:rPr>
              <a:t>Staffing challenges and contribution to burnout (May 2022)</a:t>
            </a:r>
            <a:endParaRPr kumimoji="0" lang="en-US" sz="1800" b="0" i="0" u="none" strike="noStrike" kern="1200" cap="none" spc="0" normalizeH="0" baseline="0" noProof="0">
              <a:ln>
                <a:noFill/>
              </a:ln>
              <a:solidFill>
                <a:srgbClr val="1B1B1B"/>
              </a:solidFill>
              <a:effectLst/>
              <a:uLnTx/>
              <a:uFillTx/>
              <a:latin typeface="Calibri" panose="020F0502020204030204"/>
              <a:ea typeface="+mn-ea"/>
              <a:cs typeface="+mn-cs"/>
            </a:endParaRPr>
          </a:p>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B1B1B"/>
                </a:solidFill>
                <a:effectLst/>
                <a:uLnTx/>
                <a:uFillTx/>
                <a:latin typeface="Calibri" panose="020F0502020204030204"/>
                <a:ea typeface="+mn-ea"/>
                <a:cs typeface="+mn-cs"/>
                <a:hlinkClick r:id="rId16"/>
              </a:rPr>
              <a:t>Focus groups, supporting employee Whole Health (Apr. 2022)</a:t>
            </a:r>
            <a:endParaRPr kumimoji="0" lang="en-US" sz="1800" b="0" i="0" u="none" strike="noStrike" kern="1200" cap="none" spc="0" normalizeH="0" baseline="0" noProof="0">
              <a:ln>
                <a:noFill/>
              </a:ln>
              <a:solidFill>
                <a:srgbClr val="1B1B1B"/>
              </a:solidFill>
              <a:effectLst/>
              <a:uLnTx/>
              <a:uFillTx/>
              <a:latin typeface="Calibri" panose="020F0502020204030204"/>
              <a:ea typeface="+mn-ea"/>
              <a:cs typeface="+mn-cs"/>
            </a:endParaRPr>
          </a:p>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B1B1B"/>
                </a:solidFill>
                <a:effectLst/>
                <a:uLnTx/>
                <a:uFillTx/>
                <a:latin typeface="Calibri" panose="020F0502020204030204"/>
                <a:ea typeface="+mn-ea"/>
                <a:cs typeface="+mn-cs"/>
                <a:hlinkClick r:id="rId17"/>
              </a:rPr>
              <a:t>Possible recommended actions, focus groups (Mar. 2022)</a:t>
            </a:r>
            <a:endParaRPr kumimoji="0" lang="en-US" sz="1800" b="0" i="0" u="none" strike="noStrike" kern="1200" cap="none" spc="0" normalizeH="0" baseline="0" noProof="0">
              <a:ln>
                <a:noFill/>
              </a:ln>
              <a:solidFill>
                <a:srgbClr val="1B1B1B"/>
              </a:solidFill>
              <a:effectLst/>
              <a:uLnTx/>
              <a:uFillTx/>
              <a:latin typeface="Calibri" panose="020F0502020204030204"/>
              <a:ea typeface="+mn-ea"/>
              <a:cs typeface="+mn-cs"/>
            </a:endParaRPr>
          </a:p>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B1B1B"/>
                </a:solidFill>
                <a:effectLst/>
                <a:uLnTx/>
                <a:uFillTx/>
                <a:latin typeface="Calibri" panose="020F0502020204030204"/>
                <a:ea typeface="+mn-ea"/>
                <a:cs typeface="+mn-cs"/>
                <a:hlinkClick r:id="rId18"/>
              </a:rPr>
              <a:t>Flexible schedules, TMS training moratorium (Feb. 2022)</a:t>
            </a:r>
            <a:endParaRPr kumimoji="0" lang="en-US" sz="1800" b="0" i="0" u="none" strike="noStrike" kern="1200" cap="none" spc="0" normalizeH="0" baseline="0" noProof="0">
              <a:ln>
                <a:noFill/>
              </a:ln>
              <a:solidFill>
                <a:srgbClr val="1B1B1B"/>
              </a:solidFill>
              <a:effectLst/>
              <a:uLnTx/>
              <a:uFillTx/>
              <a:latin typeface="Calibri" panose="020F0502020204030204"/>
              <a:ea typeface="+mn-ea"/>
              <a:cs typeface="+mn-cs"/>
            </a:endParaRPr>
          </a:p>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B1B1B"/>
                </a:solidFill>
                <a:effectLst/>
                <a:uLnTx/>
                <a:uFillTx/>
                <a:latin typeface="Calibri" panose="020F0502020204030204"/>
                <a:ea typeface="+mn-ea"/>
                <a:cs typeface="+mn-cs"/>
                <a:hlinkClick r:id="rId19"/>
              </a:rPr>
              <a:t>Talking with staff about scheduling flexibilities (Feb. 2022)</a:t>
            </a:r>
            <a:endParaRPr kumimoji="0" lang="en-US" sz="1800" b="0" i="0" u="none" strike="noStrike" kern="1200" cap="none" spc="0" normalizeH="0" baseline="0" noProof="0">
              <a:ln>
                <a:noFill/>
              </a:ln>
              <a:solidFill>
                <a:srgbClr val="1B1B1B"/>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58AF020-85FE-9D5C-8898-58F459F36361}"/>
              </a:ext>
            </a:extLst>
          </p:cNvPr>
          <p:cNvSpPr txBox="1"/>
          <p:nvPr/>
        </p:nvSpPr>
        <p:spPr>
          <a:xfrm>
            <a:off x="304800" y="3575194"/>
            <a:ext cx="5321300" cy="1908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B1B"/>
                </a:solidFill>
                <a:effectLst/>
                <a:uLnTx/>
                <a:uFillTx/>
                <a:latin typeface="Calibri" panose="020F0502020204030204"/>
                <a:ea typeface="+mn-ea"/>
                <a:cs typeface="+mn-cs"/>
              </a:rPr>
              <a:t>USH Updates on REBOOT (2021)</a:t>
            </a:r>
          </a:p>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366"/>
                </a:solidFill>
                <a:effectLst/>
                <a:uLnTx/>
                <a:uFillTx/>
                <a:latin typeface="Calibri" panose="020F0502020204030204"/>
                <a:ea typeface="+mn-ea"/>
                <a:cs typeface="+mn-cs"/>
                <a:hlinkClick r:id="rId20"/>
              </a:rPr>
              <a:t>Simplifying your work environment (Dec. 2021)</a:t>
            </a:r>
            <a:endParaRPr kumimoji="0" lang="en-US" sz="1800" b="0" i="0" u="none" strike="noStrike" kern="1200" cap="none" spc="0" normalizeH="0" baseline="0" noProof="0">
              <a:ln>
                <a:noFill/>
              </a:ln>
              <a:solidFill>
                <a:srgbClr val="1B1B1B"/>
              </a:solidFill>
              <a:effectLst/>
              <a:uLnTx/>
              <a:uFillTx/>
              <a:latin typeface="Calibri" panose="020F0502020204030204"/>
              <a:ea typeface="+mn-ea"/>
              <a:cs typeface="+mn-cs"/>
            </a:endParaRPr>
          </a:p>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3366"/>
                </a:solidFill>
                <a:effectLst/>
                <a:uLnTx/>
                <a:uFillTx/>
                <a:latin typeface="Calibri" panose="020F0502020204030204"/>
                <a:ea typeface="+mn-ea"/>
                <a:cs typeface="+mn-cs"/>
                <a:hlinkClick r:id="rId21"/>
              </a:rPr>
              <a:t>Video intro to REBOOT from Dr. Marcia Lysaght (Nov. 2021)</a:t>
            </a:r>
            <a:endParaRPr kumimoji="0" lang="en-US" sz="1800" b="0" i="0" u="none" strike="noStrike" kern="1200" cap="none" spc="0" normalizeH="0" baseline="0" noProof="0">
              <a:ln>
                <a:noFill/>
              </a:ln>
              <a:solidFill>
                <a:srgbClr val="1B1B1B"/>
              </a:solidFill>
              <a:effectLst/>
              <a:uLnTx/>
              <a:uFillTx/>
              <a:latin typeface="Calibri" panose="020F0502020204030204"/>
              <a:ea typeface="+mn-ea"/>
              <a:cs typeface="+mn-cs"/>
            </a:endParaRPr>
          </a:p>
          <a:p>
            <a:pPr marL="169863" marR="0" lvl="0" indent="-16986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B1B1B"/>
                </a:solidFill>
                <a:effectLst/>
                <a:uLnTx/>
                <a:uFillTx/>
                <a:latin typeface="Calibri" panose="020F0502020204030204"/>
                <a:ea typeface="+mn-ea"/>
                <a:cs typeface="+mn-cs"/>
                <a:hlinkClick r:id="rId22"/>
              </a:rPr>
              <a:t>Addressing employee burnout: REBOOT task force (Nov. 2021)</a:t>
            </a:r>
            <a:endParaRPr kumimoji="0" lang="en-US" sz="1800" b="0" i="0" u="none" strike="noStrike" kern="1200" cap="none" spc="0" normalizeH="0" baseline="0" noProof="0">
              <a:ln>
                <a:noFill/>
              </a:ln>
              <a:solidFill>
                <a:srgbClr val="1B1B1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2199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2194-A430-4EA5-ADCF-B25C8C366544}"/>
              </a:ext>
            </a:extLst>
          </p:cNvPr>
          <p:cNvSpPr>
            <a:spLocks noGrp="1"/>
          </p:cNvSpPr>
          <p:nvPr>
            <p:ph type="title"/>
          </p:nvPr>
        </p:nvSpPr>
        <p:spPr/>
        <p:txBody>
          <a:bodyPr/>
          <a:lstStyle/>
          <a:p>
            <a:r>
              <a:rPr lang="en-US" sz="3600"/>
              <a:t>Burnout In </a:t>
            </a:r>
            <a:r>
              <a:rPr lang="en-US"/>
              <a:t>H</a:t>
            </a:r>
            <a:r>
              <a:rPr lang="en-US" sz="3600"/>
              <a:t>ealth </a:t>
            </a:r>
            <a:r>
              <a:rPr lang="en-US"/>
              <a:t>C</a:t>
            </a:r>
            <a:r>
              <a:rPr lang="en-US" sz="3600"/>
              <a:t>are: What </a:t>
            </a:r>
            <a:r>
              <a:rPr lang="en-US"/>
              <a:t>D</a:t>
            </a:r>
            <a:r>
              <a:rPr lang="en-US" sz="3600"/>
              <a:t>o </a:t>
            </a:r>
            <a:r>
              <a:rPr lang="en-US"/>
              <a:t>W</a:t>
            </a:r>
            <a:r>
              <a:rPr lang="en-US" sz="3600"/>
              <a:t>e Know?</a:t>
            </a:r>
            <a:endParaRPr lang="en-US"/>
          </a:p>
        </p:txBody>
      </p:sp>
      <p:sp>
        <p:nvSpPr>
          <p:cNvPr id="4" name="Slide Number Placeholder 3">
            <a:extLst>
              <a:ext uri="{FF2B5EF4-FFF2-40B4-BE49-F238E27FC236}">
                <a16:creationId xmlns:a16="http://schemas.microsoft.com/office/drawing/2014/main" id="{035290D3-4D42-4623-8215-24BF4079B749}"/>
              </a:ext>
            </a:extLst>
          </p:cNvPr>
          <p:cNvSpPr>
            <a:spLocks noGrp="1"/>
          </p:cNvSpPr>
          <p:nvPr>
            <p:ph type="sldNum" sz="quarter" idx="10"/>
          </p:nvPr>
        </p:nvSpPr>
        <p:spPr>
          <a:xfrm>
            <a:off x="9296400" y="64008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lumMod val="9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1D2E955-1962-4AEE-8867-D22B674B3D18}" type="slidenum">
              <a:rPr kumimoji="0" lang="en-US" sz="10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7F62792A-4C6A-1A6C-853E-18AE564D440E}"/>
              </a:ext>
            </a:extLst>
          </p:cNvPr>
          <p:cNvSpPr txBox="1"/>
          <p:nvPr/>
        </p:nvSpPr>
        <p:spPr>
          <a:xfrm>
            <a:off x="65491" y="919718"/>
            <a:ext cx="7985206" cy="4893647"/>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Arial"/>
              </a:rPr>
              <a:t>What is Burnout?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Arial"/>
              </a:rPr>
              <a:t>An </a:t>
            </a:r>
            <a:r>
              <a:rPr kumimoji="0" lang="en-US" sz="2000" b="1" i="0" u="none" strike="noStrike" kern="1200" cap="none" spc="0" normalizeH="0" baseline="0" noProof="0">
                <a:ln>
                  <a:noFill/>
                </a:ln>
                <a:solidFill>
                  <a:srgbClr val="000000"/>
                </a:solidFill>
                <a:effectLst/>
                <a:uLnTx/>
                <a:uFillTx/>
                <a:latin typeface="Calibri" panose="020F0502020204030204"/>
                <a:ea typeface="+mn-ea"/>
                <a:cs typeface="Arial"/>
              </a:rPr>
              <a:t>occupational syndrome</a:t>
            </a:r>
            <a:r>
              <a:rPr kumimoji="0" lang="en-US" sz="2000" b="0" i="0" u="none" strike="noStrike" kern="1200" cap="none" spc="0" normalizeH="0" baseline="0" noProof="0">
                <a:ln>
                  <a:noFill/>
                </a:ln>
                <a:solidFill>
                  <a:srgbClr val="000000"/>
                </a:solidFill>
                <a:effectLst/>
                <a:uLnTx/>
                <a:uFillTx/>
                <a:latin typeface="Calibri" panose="020F0502020204030204"/>
                <a:ea typeface="+mn-ea"/>
                <a:cs typeface="Arial"/>
              </a:rPr>
              <a:t> characterized by:</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Arial"/>
              </a:rPr>
              <a:t>Emotional exhaustion </a:t>
            </a:r>
            <a:endParaRPr kumimoji="0" lang="en-US" sz="20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endParaRP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Arial"/>
              </a:rPr>
              <a:t>Depersonalization</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Arial"/>
              </a:rPr>
              <a:t>Low sense of personal accomplishment at work</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Arial"/>
              </a:rPr>
              <a:t>Burnout in health care was near ‘crisis’ levels before the COVID-19 pandemic </a:t>
            </a: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Arial"/>
              </a:rPr>
              <a:t>An estimated </a:t>
            </a:r>
            <a:r>
              <a:rPr kumimoji="0" lang="en-US" sz="2000" b="1" i="0" u="none" strike="noStrike" kern="1200" cap="none" spc="0" normalizeH="0" baseline="0" noProof="0">
                <a:ln>
                  <a:noFill/>
                </a:ln>
                <a:solidFill>
                  <a:srgbClr val="000000"/>
                </a:solidFill>
                <a:effectLst/>
                <a:uLnTx/>
                <a:uFillTx/>
                <a:latin typeface="Calibri" panose="020F0502020204030204"/>
                <a:ea typeface="+mn-ea"/>
                <a:cs typeface="Arial"/>
              </a:rPr>
              <a:t>35-54% of nurses and physicians </a:t>
            </a:r>
            <a:r>
              <a:rPr kumimoji="0" lang="en-US" sz="2000" b="0" i="0" u="none" strike="noStrike" kern="1200" cap="none" spc="0" normalizeH="0" baseline="0" noProof="0">
                <a:ln>
                  <a:noFill/>
                </a:ln>
                <a:solidFill>
                  <a:srgbClr val="000000"/>
                </a:solidFill>
                <a:effectLst/>
                <a:uLnTx/>
                <a:uFillTx/>
                <a:latin typeface="Calibri" panose="020F0502020204030204"/>
                <a:ea typeface="+mn-ea"/>
                <a:cs typeface="Arial"/>
              </a:rPr>
              <a:t>and </a:t>
            </a:r>
            <a:r>
              <a:rPr kumimoji="0" lang="en-US" sz="2000" b="1" i="0" u="none" strike="noStrike" kern="1200" cap="none" spc="0" normalizeH="0" baseline="0" noProof="0">
                <a:ln>
                  <a:noFill/>
                </a:ln>
                <a:solidFill>
                  <a:srgbClr val="000000"/>
                </a:solidFill>
                <a:effectLst/>
                <a:uLnTx/>
                <a:uFillTx/>
                <a:latin typeface="Calibri" panose="020F0502020204030204"/>
                <a:ea typeface="+mn-ea"/>
                <a:cs typeface="Arial"/>
              </a:rPr>
              <a:t>45-60% of medical students and residents </a:t>
            </a:r>
            <a:r>
              <a:rPr kumimoji="0" lang="en-US" sz="2000" b="0" i="0" u="none" strike="noStrike" kern="1200" cap="none" spc="0" normalizeH="0" baseline="0" noProof="0">
                <a:ln>
                  <a:noFill/>
                </a:ln>
                <a:solidFill>
                  <a:srgbClr val="000000"/>
                </a:solidFill>
                <a:effectLst/>
                <a:uLnTx/>
                <a:uFillTx/>
                <a:latin typeface="Calibri" panose="020F0502020204030204"/>
                <a:ea typeface="+mn-ea"/>
                <a:cs typeface="Arial"/>
              </a:rPr>
              <a:t>reported burnout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Arial"/>
              </a:rPr>
              <a:t>The cost of physician burnout is estimated at </a:t>
            </a:r>
            <a:r>
              <a:rPr kumimoji="0" lang="en-US" sz="2000" b="1" i="0" u="none" strike="noStrike" kern="1200" cap="none" spc="0" normalizeH="0" baseline="0" noProof="0">
                <a:ln>
                  <a:noFill/>
                </a:ln>
                <a:solidFill>
                  <a:srgbClr val="000000"/>
                </a:solidFill>
                <a:effectLst/>
                <a:uLnTx/>
                <a:uFillTx/>
                <a:latin typeface="Calibri" panose="020F0502020204030204"/>
                <a:ea typeface="+mn-ea"/>
                <a:cs typeface="Arial"/>
              </a:rPr>
              <a:t>$2.6B to $6.3B annually</a:t>
            </a:r>
            <a:endParaRPr kumimoji="0" lang="en-US" sz="2000" b="0" i="0" u="none" strike="noStrike" kern="1200" cap="none" spc="0" normalizeH="0" baseline="0" noProof="0">
              <a:ln>
                <a:noFill/>
              </a:ln>
              <a:solidFill>
                <a:srgbClr val="000000"/>
              </a:solidFill>
              <a:effectLst/>
              <a:uLnTx/>
              <a:uFillTx/>
              <a:latin typeface="Calibri" panose="020F0502020204030204"/>
              <a:ea typeface="+mn-ea"/>
              <a:cs typeface="Arial"/>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Arial"/>
              </a:rPr>
              <a:t>A link between burnout and </a:t>
            </a:r>
            <a:r>
              <a:rPr kumimoji="0" lang="en-US" sz="2000" b="1" i="0" u="none" strike="noStrike" kern="1200" cap="none" spc="0" normalizeH="0" baseline="0" noProof="0">
                <a:ln>
                  <a:noFill/>
                </a:ln>
                <a:solidFill>
                  <a:srgbClr val="000000"/>
                </a:solidFill>
                <a:effectLst/>
                <a:uLnTx/>
                <a:uFillTx/>
                <a:latin typeface="Calibri" panose="020F0502020204030204"/>
                <a:ea typeface="+mn-ea"/>
                <a:cs typeface="Arial"/>
              </a:rPr>
              <a:t>preventable medical errors </a:t>
            </a:r>
            <a:endParaRPr kumimoji="0" lang="en-US" sz="2000" b="1"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hlinkClick r:id="" action="ppaction://noaction"/>
            </a:endParaRPr>
          </a:p>
        </p:txBody>
      </p:sp>
      <p:pic>
        <p:nvPicPr>
          <p:cNvPr id="5" name="Picture 4">
            <a:extLst>
              <a:ext uri="{FF2B5EF4-FFF2-40B4-BE49-F238E27FC236}">
                <a16:creationId xmlns:a16="http://schemas.microsoft.com/office/drawing/2014/main" id="{5AFA0692-D7C5-9837-52EE-B6AF1A819F53}"/>
              </a:ext>
            </a:extLst>
          </p:cNvPr>
          <p:cNvPicPr>
            <a:picLocks noChangeAspect="1"/>
          </p:cNvPicPr>
          <p:nvPr/>
        </p:nvPicPr>
        <p:blipFill>
          <a:blip r:embed="rId3"/>
          <a:stretch>
            <a:fillRect/>
          </a:stretch>
        </p:blipFill>
        <p:spPr>
          <a:xfrm>
            <a:off x="7766544" y="665154"/>
            <a:ext cx="4359965" cy="4231792"/>
          </a:xfrm>
          <a:prstGeom prst="rect">
            <a:avLst/>
          </a:prstGeom>
        </p:spPr>
      </p:pic>
      <p:sp>
        <p:nvSpPr>
          <p:cNvPr id="6" name="TextBox 5">
            <a:extLst>
              <a:ext uri="{FF2B5EF4-FFF2-40B4-BE49-F238E27FC236}">
                <a16:creationId xmlns:a16="http://schemas.microsoft.com/office/drawing/2014/main" id="{123F26DC-30A6-E65A-9D88-DAECB94920A9}"/>
              </a:ext>
            </a:extLst>
          </p:cNvPr>
          <p:cNvSpPr txBox="1"/>
          <p:nvPr/>
        </p:nvSpPr>
        <p:spPr>
          <a:xfrm>
            <a:off x="8409810" y="4817875"/>
            <a:ext cx="33575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Agency for Healthcare Research &amp; Quality (AHRQ)</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Text above boxes reads Family Responsibilities, Time Pressure, EHR (Electronic Health Record), Chaotic Environment, and Low Control of Pace</a:t>
            </a:r>
          </a:p>
        </p:txBody>
      </p:sp>
      <p:sp>
        <p:nvSpPr>
          <p:cNvPr id="7" name="TextBox 6">
            <a:extLst>
              <a:ext uri="{FF2B5EF4-FFF2-40B4-BE49-F238E27FC236}">
                <a16:creationId xmlns:a16="http://schemas.microsoft.com/office/drawing/2014/main" id="{A76B9DB5-8033-21C3-9E4C-54DB85301C2F}"/>
              </a:ext>
            </a:extLst>
          </p:cNvPr>
          <p:cNvSpPr txBox="1"/>
          <p:nvPr/>
        </p:nvSpPr>
        <p:spPr>
          <a:xfrm>
            <a:off x="0" y="5352310"/>
            <a:ext cx="909838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Sources:  </a:t>
            </a:r>
            <a:r>
              <a:rPr kumimoji="0" lang="en-US" sz="1400" b="0" i="0" u="none" strike="noStrike" kern="1200" cap="none" spc="0" normalizeH="0" baseline="0" noProof="0">
                <a:ln>
                  <a:noFill/>
                </a:ln>
                <a:solidFill>
                  <a:srgbClr val="839097"/>
                </a:solidFill>
                <a:effectLst/>
                <a:uLnTx/>
                <a:uFillTx/>
                <a:latin typeface="Calibri" panose="020F0502020204030204"/>
                <a:ea typeface="+mn-ea"/>
                <a:cs typeface="Arial" panose="020B0604020202020204" pitchFamily="34" charset="0"/>
                <a:hlinkClick r:id="rId4">
                  <a:extLst>
                    <a:ext uri="{A12FA001-AC4F-418D-AE19-62706E023703}">
                      <ahyp:hlinkClr xmlns:ahyp="http://schemas.microsoft.com/office/drawing/2018/hyperlinkcolor" val="tx"/>
                    </a:ext>
                  </a:extLst>
                </a:hlinkClick>
              </a:rPr>
              <a:t>Addressing Health Worker Burnout (hhs.gov)</a:t>
            </a:r>
            <a:endParaRPr kumimoji="0" lang="en-US" sz="1400" b="0" i="0" u="none" strike="noStrike" kern="1200" cap="none" spc="0" normalizeH="0" baseline="0" noProof="0">
              <a:ln>
                <a:noFill/>
              </a:ln>
              <a:solidFill>
                <a:srgbClr val="839097"/>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39097"/>
                </a:solidFill>
                <a:effectLst/>
                <a:uLnTx/>
                <a:uFillTx/>
                <a:latin typeface="Calibri" panose="020F0502020204030204"/>
                <a:ea typeface="+mn-ea"/>
                <a:cs typeface="Arial" panose="020B0604020202020204" pitchFamily="34" charset="0"/>
                <a:hlinkClick r:id="rId5">
                  <a:extLst>
                    <a:ext uri="{A12FA001-AC4F-418D-AE19-62706E023703}">
                      <ahyp:hlinkClr xmlns:ahyp="http://schemas.microsoft.com/office/drawing/2018/hyperlinkcolor" val="tx"/>
                    </a:ext>
                  </a:extLst>
                </a:hlinkClick>
              </a:rPr>
              <a:t>Estimating the Attributable Cost of Physician Burnout in the United States | Annals of Internal Medicine (acpjournals.org)</a:t>
            </a:r>
            <a:r>
              <a:rPr kumimoji="0" lang="en-US" sz="1400" b="0" i="0" u="none" strike="noStrike" kern="1200" cap="none" spc="0" normalizeH="0" baseline="0" noProof="0">
                <a:ln>
                  <a:noFill/>
                </a:ln>
                <a:solidFill>
                  <a:srgbClr val="839097"/>
                </a:solidFill>
                <a:effectLst/>
                <a:uLnTx/>
                <a:uFillTx/>
                <a:latin typeface="Calibri" panose="020F0502020204030204"/>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839097"/>
                </a:solidFill>
                <a:effectLst/>
                <a:uLnTx/>
                <a:uFillTx/>
                <a:latin typeface="Calibri" panose="020F0502020204030204"/>
                <a:ea typeface="+mn-ea"/>
                <a:cs typeface="Arial" panose="020B0604020202020204" pitchFamily="34" charset="0"/>
                <a:hlinkClick r:id="rId6">
                  <a:extLst>
                    <a:ext uri="{A12FA001-AC4F-418D-AE19-62706E023703}">
                      <ahyp:hlinkClr xmlns:ahyp="http://schemas.microsoft.com/office/drawing/2018/hyperlinkcolor" val="tx"/>
                    </a:ext>
                  </a:extLst>
                </a:hlinkClick>
              </a:rPr>
              <a:t>Physician Stress and Burnout - The American Journal of Medicine (amjmed.com)</a:t>
            </a:r>
            <a:endParaRPr kumimoji="0" lang="en-US" sz="1400" b="0" i="0" u="none" strike="noStrike" kern="1200" cap="none" spc="0" normalizeH="0" baseline="0" noProof="0">
              <a:ln>
                <a:noFill/>
              </a:ln>
              <a:solidFill>
                <a:srgbClr val="839097"/>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9828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2194-A430-4EA5-ADCF-B25C8C366544}"/>
              </a:ext>
            </a:extLst>
          </p:cNvPr>
          <p:cNvSpPr>
            <a:spLocks noGrp="1"/>
          </p:cNvSpPr>
          <p:nvPr>
            <p:ph type="title"/>
          </p:nvPr>
        </p:nvSpPr>
        <p:spPr/>
        <p:txBody>
          <a:bodyPr/>
          <a:lstStyle/>
          <a:p>
            <a:r>
              <a:rPr lang="en-US" sz="3600"/>
              <a:t>Burnout Originates in Systems </a:t>
            </a:r>
            <a:endParaRPr lang="en-US"/>
          </a:p>
        </p:txBody>
      </p:sp>
      <p:sp>
        <p:nvSpPr>
          <p:cNvPr id="4" name="Slide Number Placeholder 3">
            <a:extLst>
              <a:ext uri="{FF2B5EF4-FFF2-40B4-BE49-F238E27FC236}">
                <a16:creationId xmlns:a16="http://schemas.microsoft.com/office/drawing/2014/main" id="{035290D3-4D42-4623-8215-24BF4079B749}"/>
              </a:ext>
            </a:extLst>
          </p:cNvPr>
          <p:cNvSpPr>
            <a:spLocks noGrp="1"/>
          </p:cNvSpPr>
          <p:nvPr>
            <p:ph type="sldNum" sz="quarter" idx="10"/>
          </p:nvPr>
        </p:nvSpPr>
        <p:spPr>
          <a:xfrm>
            <a:off x="9296400" y="64008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lumMod val="9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1D2E955-1962-4AEE-8867-D22B674B3D18}" type="slidenum">
              <a:rPr kumimoji="0" lang="en-US" sz="10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CC5B0BE7-E925-607E-08FA-D41A31862B07}"/>
              </a:ext>
            </a:extLst>
          </p:cNvPr>
          <p:cNvPicPr>
            <a:picLocks noChangeAspect="1"/>
          </p:cNvPicPr>
          <p:nvPr/>
        </p:nvPicPr>
        <p:blipFill>
          <a:blip r:embed="rId3"/>
          <a:stretch>
            <a:fillRect/>
          </a:stretch>
        </p:blipFill>
        <p:spPr>
          <a:xfrm>
            <a:off x="7738392" y="757329"/>
            <a:ext cx="4453608" cy="4699662"/>
          </a:xfrm>
          <a:prstGeom prst="rect">
            <a:avLst/>
          </a:prstGeom>
        </p:spPr>
      </p:pic>
      <p:sp>
        <p:nvSpPr>
          <p:cNvPr id="9" name="Content Placeholder 2">
            <a:extLst>
              <a:ext uri="{FF2B5EF4-FFF2-40B4-BE49-F238E27FC236}">
                <a16:creationId xmlns:a16="http://schemas.microsoft.com/office/drawing/2014/main" id="{9CF3838F-6841-A26C-56B9-9D0E014F9109}"/>
              </a:ext>
            </a:extLst>
          </p:cNvPr>
          <p:cNvSpPr>
            <a:spLocks noGrp="1"/>
          </p:cNvSpPr>
          <p:nvPr>
            <p:ph idx="1"/>
          </p:nvPr>
        </p:nvSpPr>
        <p:spPr>
          <a:xfrm>
            <a:off x="236017" y="1645997"/>
            <a:ext cx="7426960" cy="2852431"/>
          </a:xfrm>
        </p:spPr>
        <p:txBody>
          <a:bodyPr/>
          <a:lstStyle/>
          <a:p>
            <a:pPr marL="0" indent="0" algn="l">
              <a:buNone/>
            </a:pPr>
            <a:r>
              <a:rPr lang="en-US" sz="2400" i="0" dirty="0">
                <a:solidFill>
                  <a:srgbClr val="000000"/>
                </a:solidFill>
                <a:effectLst/>
              </a:rPr>
              <a:t>"</a:t>
            </a:r>
            <a:r>
              <a:rPr lang="en-US" sz="2400" b="0" i="0" dirty="0">
                <a:solidFill>
                  <a:srgbClr val="0F1419"/>
                </a:solidFill>
                <a:effectLst/>
              </a:rPr>
              <a:t>While burnout manifests in individuals, it </a:t>
            </a:r>
            <a:r>
              <a:rPr lang="en-US" sz="2400" b="0" i="0" u="sng" dirty="0">
                <a:solidFill>
                  <a:srgbClr val="0F1419"/>
                </a:solidFill>
                <a:effectLst/>
              </a:rPr>
              <a:t>originates in systems</a:t>
            </a:r>
            <a:r>
              <a:rPr lang="en-US" sz="2400" b="0" i="0" dirty="0">
                <a:solidFill>
                  <a:srgbClr val="0F1419"/>
                </a:solidFill>
                <a:effectLst/>
              </a:rPr>
              <a:t>. It’s important to move the focus toward fixing the workplace rather than fixing the worker.”</a:t>
            </a:r>
            <a:endParaRPr lang="en-US" sz="2800" i="0" dirty="0">
              <a:solidFill>
                <a:srgbClr val="000000"/>
              </a:solidFill>
              <a:effectLst/>
            </a:endParaRPr>
          </a:p>
          <a:p>
            <a:pPr marL="0" indent="0" algn="l">
              <a:buNone/>
            </a:pPr>
            <a:endParaRPr lang="en-US" b="1" dirty="0">
              <a:solidFill>
                <a:srgbClr val="000000"/>
              </a:solidFill>
            </a:endParaRPr>
          </a:p>
          <a:p>
            <a:pPr marL="0" indent="0" algn="l">
              <a:buNone/>
            </a:pPr>
            <a:r>
              <a:rPr lang="en-US" i="0" dirty="0">
                <a:solidFill>
                  <a:srgbClr val="000000"/>
                </a:solidFill>
                <a:effectLst/>
              </a:rPr>
              <a:t> </a:t>
            </a:r>
            <a:r>
              <a:rPr lang="en-US" sz="2400" b="1" i="0" dirty="0">
                <a:solidFill>
                  <a:srgbClr val="000000"/>
                </a:solidFill>
                <a:effectLst/>
              </a:rPr>
              <a:t>Christine </a:t>
            </a:r>
            <a:r>
              <a:rPr lang="en-US" sz="2400" b="1" i="0" dirty="0" err="1">
                <a:solidFill>
                  <a:srgbClr val="000000"/>
                </a:solidFill>
                <a:effectLst/>
              </a:rPr>
              <a:t>Sinsky</a:t>
            </a:r>
            <a:r>
              <a:rPr lang="en-US" sz="2400" b="1" i="0" dirty="0">
                <a:solidFill>
                  <a:srgbClr val="000000"/>
                </a:solidFill>
                <a:effectLst/>
              </a:rPr>
              <a:t>, MD</a:t>
            </a:r>
          </a:p>
          <a:p>
            <a:pPr marL="0" indent="0" algn="l">
              <a:buNone/>
            </a:pPr>
            <a:r>
              <a:rPr lang="en-US" i="0" dirty="0">
                <a:solidFill>
                  <a:srgbClr val="000000"/>
                </a:solidFill>
                <a:effectLst/>
              </a:rPr>
              <a:t>AMA Vice President of Professional </a:t>
            </a:r>
            <a:r>
              <a:rPr lang="en-US" dirty="0">
                <a:solidFill>
                  <a:srgbClr val="000000"/>
                </a:solidFill>
              </a:rPr>
              <a:t>S</a:t>
            </a:r>
            <a:r>
              <a:rPr lang="en-US" i="0" dirty="0">
                <a:solidFill>
                  <a:srgbClr val="000000"/>
                </a:solidFill>
                <a:effectLst/>
              </a:rPr>
              <a:t>atisfaction</a:t>
            </a:r>
          </a:p>
          <a:p>
            <a:endParaRPr lang="en-US" dirty="0"/>
          </a:p>
        </p:txBody>
      </p:sp>
    </p:spTree>
    <p:extLst>
      <p:ext uri="{BB962C8B-B14F-4D97-AF65-F5344CB8AC3E}">
        <p14:creationId xmlns:p14="http://schemas.microsoft.com/office/powerpoint/2010/main" val="2048116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2194-A430-4EA5-ADCF-B25C8C366544}"/>
              </a:ext>
            </a:extLst>
          </p:cNvPr>
          <p:cNvSpPr>
            <a:spLocks noGrp="1"/>
          </p:cNvSpPr>
          <p:nvPr>
            <p:ph type="title"/>
          </p:nvPr>
        </p:nvSpPr>
        <p:spPr/>
        <p:txBody>
          <a:bodyPr/>
          <a:lstStyle/>
          <a:p>
            <a:r>
              <a:rPr lang="en-US" sz="3600"/>
              <a:t>Beginning of Our Journey in VHA </a:t>
            </a:r>
            <a:endParaRPr lang="en-US"/>
          </a:p>
        </p:txBody>
      </p:sp>
      <p:sp>
        <p:nvSpPr>
          <p:cNvPr id="4" name="Slide Number Placeholder 3">
            <a:extLst>
              <a:ext uri="{FF2B5EF4-FFF2-40B4-BE49-F238E27FC236}">
                <a16:creationId xmlns:a16="http://schemas.microsoft.com/office/drawing/2014/main" id="{035290D3-4D42-4623-8215-24BF4079B749}"/>
              </a:ext>
            </a:extLst>
          </p:cNvPr>
          <p:cNvSpPr>
            <a:spLocks noGrp="1"/>
          </p:cNvSpPr>
          <p:nvPr>
            <p:ph type="sldNum" sz="quarter" idx="10"/>
          </p:nvPr>
        </p:nvSpPr>
        <p:spPr>
          <a:xfrm>
            <a:off x="9296400" y="64008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lumMod val="9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1D2E955-1962-4AEE-8867-D22B674B3D18}" type="slidenum">
              <a:rPr kumimoji="0" lang="en-US" sz="10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E58F4A8-2DF8-F696-8A51-E4B39DE4148C}"/>
              </a:ext>
            </a:extLst>
          </p:cNvPr>
          <p:cNvSpPr txBox="1"/>
          <p:nvPr/>
        </p:nvSpPr>
        <p:spPr>
          <a:xfrm>
            <a:off x="0" y="896177"/>
            <a:ext cx="7163693" cy="4924425"/>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Arial"/>
              </a:rPr>
              <a:t>The COVID-19 pandemic exacerbated burnout in health. It also </a:t>
            </a:r>
            <a:r>
              <a:rPr kumimoji="0" lang="en-US" sz="2400" b="1" i="0" u="none" strike="noStrike" kern="1200" cap="none" spc="0" normalizeH="0" baseline="0" noProof="0">
                <a:ln>
                  <a:noFill/>
                </a:ln>
                <a:solidFill>
                  <a:srgbClr val="000000"/>
                </a:solidFill>
                <a:effectLst/>
                <a:uLnTx/>
                <a:uFillTx/>
                <a:latin typeface="Calibri" panose="020F0502020204030204"/>
                <a:ea typeface="+mn-ea"/>
                <a:cs typeface="Arial"/>
              </a:rPr>
              <a:t>created new ones.</a:t>
            </a: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Arial"/>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Calibri" panose="020F0502020204030204"/>
              <a:ea typeface="+mn-ea"/>
              <a:cs typeface="Arial"/>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Arial"/>
              </a:rPr>
              <a:t>In 2021, VHA leadership made a priority of addressing burnout with a </a:t>
            </a:r>
            <a:r>
              <a:rPr kumimoji="0" lang="en-US" sz="2400" b="1" i="0" u="none" strike="noStrike" kern="1200" cap="none" spc="0" normalizeH="0" baseline="0" noProof="0">
                <a:ln>
                  <a:noFill/>
                </a:ln>
                <a:solidFill>
                  <a:srgbClr val="000000"/>
                </a:solidFill>
                <a:effectLst/>
                <a:uLnTx/>
                <a:uFillTx/>
                <a:latin typeface="Calibri" panose="020F0502020204030204"/>
                <a:ea typeface="+mn-ea"/>
                <a:cs typeface="Arial"/>
              </a:rPr>
              <a:t>well-coordinated</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Arial"/>
              </a:rPr>
              <a:t>, </a:t>
            </a:r>
            <a:r>
              <a:rPr kumimoji="0" lang="en-US" sz="2400" b="1" i="0" u="none" strike="noStrike" kern="1200" cap="none" spc="0" normalizeH="0" baseline="0" noProof="0">
                <a:ln>
                  <a:noFill/>
                </a:ln>
                <a:solidFill>
                  <a:srgbClr val="000000"/>
                </a:solidFill>
                <a:effectLst/>
                <a:uLnTx/>
                <a:uFillTx/>
                <a:latin typeface="Calibri" panose="020F0502020204030204"/>
                <a:ea typeface="+mn-ea"/>
                <a:cs typeface="Arial"/>
              </a:rPr>
              <a:t>health care system-wide</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Arial"/>
              </a:rPr>
              <a:t> approach.</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panose="020F0502020204030204"/>
              <a:ea typeface="+mn-ea"/>
              <a:cs typeface="Arial"/>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1" i="0" u="none" strike="noStrike" kern="1200" cap="none" spc="0" normalizeH="0" baseline="0" noProof="0">
                <a:ln>
                  <a:noFill/>
                </a:ln>
                <a:solidFill>
                  <a:srgbClr val="000000"/>
                </a:solidFill>
                <a:effectLst/>
                <a:uLnTx/>
                <a:uFillTx/>
                <a:latin typeface="Calibri" panose="020F0502020204030204"/>
                <a:ea typeface="+mn-ea"/>
                <a:cs typeface="Arial"/>
              </a:rPr>
              <a:t>Where to start? </a:t>
            </a:r>
            <a:endParaRPr kumimoji="0" lang="en-US" sz="2400" b="1"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endParaRPr>
          </a:p>
          <a:p>
            <a:pPr marL="742950" marR="0" lvl="1"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Arial"/>
              </a:rPr>
              <a:t>Began with </a:t>
            </a:r>
            <a:r>
              <a:rPr kumimoji="0" lang="en-US" sz="2400" b="1" i="0" u="none" strike="noStrike" kern="1200" cap="none" spc="0" normalizeH="0" baseline="0" noProof="0">
                <a:ln>
                  <a:noFill/>
                </a:ln>
                <a:solidFill>
                  <a:srgbClr val="000000"/>
                </a:solidFill>
                <a:effectLst/>
                <a:uLnTx/>
                <a:uFillTx/>
                <a:latin typeface="Calibri" panose="020F0502020204030204"/>
                <a:ea typeface="+mn-ea"/>
                <a:cs typeface="Arial"/>
              </a:rPr>
              <a:t>acknowledgement of burnout</a:t>
            </a:r>
            <a:r>
              <a:rPr kumimoji="0" lang="en-US" sz="2400" b="0" i="0" u="none" strike="noStrike" kern="1200" cap="none" spc="0" normalizeH="0" baseline="0" noProof="0">
                <a:ln>
                  <a:noFill/>
                </a:ln>
                <a:solidFill>
                  <a:srgbClr val="000000"/>
                </a:solidFill>
                <a:effectLst/>
                <a:uLnTx/>
                <a:uFillTx/>
                <a:latin typeface="Calibri" panose="020F0502020204030204"/>
                <a:ea typeface="+mn-ea"/>
                <a:cs typeface="Arial"/>
              </a:rPr>
              <a:t>, its impacts, and a </a:t>
            </a:r>
            <a:r>
              <a:rPr kumimoji="0" lang="en-US" sz="2400" b="1" i="0" u="none" strike="noStrike" kern="1200" cap="none" spc="0" normalizeH="0" baseline="0" noProof="0">
                <a:ln>
                  <a:noFill/>
                </a:ln>
                <a:solidFill>
                  <a:srgbClr val="000000"/>
                </a:solidFill>
                <a:effectLst/>
                <a:uLnTx/>
                <a:uFillTx/>
                <a:latin typeface="Calibri" panose="020F0502020204030204"/>
                <a:ea typeface="+mn-ea"/>
                <a:cs typeface="Arial"/>
              </a:rPr>
              <a:t>national conversation with VHA’s workforce</a:t>
            </a:r>
          </a:p>
        </p:txBody>
      </p:sp>
      <p:pic>
        <p:nvPicPr>
          <p:cNvPr id="7" name="Picture 6">
            <a:extLst>
              <a:ext uri="{FF2B5EF4-FFF2-40B4-BE49-F238E27FC236}">
                <a16:creationId xmlns:a16="http://schemas.microsoft.com/office/drawing/2014/main" id="{963963F9-7AC7-FDDB-F234-5546BFEE2EDD}"/>
              </a:ext>
            </a:extLst>
          </p:cNvPr>
          <p:cNvPicPr>
            <a:picLocks noChangeAspect="1"/>
          </p:cNvPicPr>
          <p:nvPr/>
        </p:nvPicPr>
        <p:blipFill rotWithShape="1">
          <a:blip r:embed="rId3"/>
          <a:srcRect r="1953" b="12166"/>
          <a:stretch/>
        </p:blipFill>
        <p:spPr>
          <a:xfrm>
            <a:off x="7341833" y="1009447"/>
            <a:ext cx="4530642" cy="45765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784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2194-A430-4EA5-ADCF-B25C8C366544}"/>
              </a:ext>
            </a:extLst>
          </p:cNvPr>
          <p:cNvSpPr>
            <a:spLocks noGrp="1"/>
          </p:cNvSpPr>
          <p:nvPr>
            <p:ph type="title"/>
          </p:nvPr>
        </p:nvSpPr>
        <p:spPr/>
        <p:txBody>
          <a:bodyPr/>
          <a:lstStyle/>
          <a:p>
            <a:r>
              <a:rPr lang="en-US" sz="3600"/>
              <a:t>Building a Coalition – Establishing a Taskforce</a:t>
            </a:r>
            <a:endParaRPr lang="en-US"/>
          </a:p>
        </p:txBody>
      </p:sp>
      <p:sp>
        <p:nvSpPr>
          <p:cNvPr id="4" name="Slide Number Placeholder 3">
            <a:extLst>
              <a:ext uri="{FF2B5EF4-FFF2-40B4-BE49-F238E27FC236}">
                <a16:creationId xmlns:a16="http://schemas.microsoft.com/office/drawing/2014/main" id="{035290D3-4D42-4623-8215-24BF4079B749}"/>
              </a:ext>
            </a:extLst>
          </p:cNvPr>
          <p:cNvSpPr>
            <a:spLocks noGrp="1"/>
          </p:cNvSpPr>
          <p:nvPr>
            <p:ph type="sldNum" sz="quarter" idx="10"/>
          </p:nvPr>
        </p:nvSpPr>
        <p:spPr>
          <a:xfrm>
            <a:off x="9296400" y="64008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lumMod val="9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1D2E955-1962-4AEE-8867-D22B674B3D18}" type="slidenum">
              <a:rPr kumimoji="0" lang="en-US" sz="10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E2559FB6-B3F2-42F4-0C22-2BEBF3F10C2C}"/>
              </a:ext>
            </a:extLst>
          </p:cNvPr>
          <p:cNvPicPr>
            <a:picLocks noChangeAspect="1"/>
          </p:cNvPicPr>
          <p:nvPr/>
        </p:nvPicPr>
        <p:blipFill>
          <a:blip r:embed="rId3"/>
          <a:stretch>
            <a:fillRect/>
          </a:stretch>
        </p:blipFill>
        <p:spPr>
          <a:xfrm>
            <a:off x="8019414" y="787518"/>
            <a:ext cx="3632200" cy="3632200"/>
          </a:xfrm>
          <a:prstGeom prst="rect">
            <a:avLst/>
          </a:prstGeom>
        </p:spPr>
      </p:pic>
      <p:sp>
        <p:nvSpPr>
          <p:cNvPr id="5" name="TextBox 4">
            <a:extLst>
              <a:ext uri="{FF2B5EF4-FFF2-40B4-BE49-F238E27FC236}">
                <a16:creationId xmlns:a16="http://schemas.microsoft.com/office/drawing/2014/main" id="{51351434-B3B5-4B91-4440-F21CD8CDEFD4}"/>
              </a:ext>
            </a:extLst>
          </p:cNvPr>
          <p:cNvSpPr txBox="1"/>
          <p:nvPr/>
        </p:nvSpPr>
        <p:spPr>
          <a:xfrm>
            <a:off x="7653971" y="4551916"/>
            <a:ext cx="4363086"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This graphic shows the six factors that impact feelings of burnout. REBOOT addresses these by improving the work environment and support for employee well-being. These factors are workload, fairness, harmony, job control, values, and recognition.</a:t>
            </a:r>
          </a:p>
        </p:txBody>
      </p:sp>
      <p:sp>
        <p:nvSpPr>
          <p:cNvPr id="8" name="TextBox 7">
            <a:extLst>
              <a:ext uri="{FF2B5EF4-FFF2-40B4-BE49-F238E27FC236}">
                <a16:creationId xmlns:a16="http://schemas.microsoft.com/office/drawing/2014/main" id="{C75FAE47-1678-4DCF-F03E-BAF3BD0390DF}"/>
              </a:ext>
            </a:extLst>
          </p:cNvPr>
          <p:cNvSpPr txBox="1"/>
          <p:nvPr/>
        </p:nvSpPr>
        <p:spPr>
          <a:xfrm>
            <a:off x="174943" y="1224224"/>
            <a:ext cx="7420303" cy="3600986"/>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00000"/>
                </a:solidFill>
                <a:effectLst/>
                <a:uLnTx/>
                <a:uFillTx/>
                <a:latin typeface="Calibri" panose="020F0502020204030204"/>
                <a:ea typeface="+mn-ea"/>
                <a:cs typeface="Arial"/>
              </a:rPr>
              <a:t>The </a:t>
            </a:r>
            <a:r>
              <a:rPr kumimoji="0" lang="en-US" sz="2200" b="1" i="0" u="none" strike="noStrike" kern="1200" cap="none" spc="0" normalizeH="0" baseline="0" noProof="0">
                <a:ln>
                  <a:noFill/>
                </a:ln>
                <a:solidFill>
                  <a:srgbClr val="000000"/>
                </a:solidFill>
                <a:effectLst/>
                <a:uLnTx/>
                <a:uFillTx/>
                <a:latin typeface="Calibri" panose="020F0502020204030204"/>
                <a:ea typeface="+mn-ea"/>
                <a:cs typeface="Arial"/>
              </a:rPr>
              <a:t>Reduce Employee Burnout and Optimize Organizational Thriving (REBOOT) Task Force </a:t>
            </a:r>
            <a:r>
              <a:rPr kumimoji="0" lang="en-US" sz="2200" b="0" i="0" u="none" strike="noStrike" kern="1200" cap="none" spc="0" normalizeH="0" baseline="0" noProof="0">
                <a:ln>
                  <a:noFill/>
                </a:ln>
                <a:solidFill>
                  <a:srgbClr val="000000"/>
                </a:solidFill>
                <a:effectLst/>
                <a:uLnTx/>
                <a:uFillTx/>
                <a:latin typeface="Calibri" panose="020F0502020204030204"/>
                <a:ea typeface="+mn-ea"/>
                <a:cs typeface="Arial"/>
              </a:rPr>
              <a:t>was instituted in August 2021. </a:t>
            </a:r>
            <a:endParaRPr kumimoji="0" lang="en-US" sz="22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00000"/>
                </a:solidFill>
                <a:effectLst/>
                <a:uLnTx/>
                <a:uFillTx/>
                <a:latin typeface="Calibri" panose="020F0502020204030204"/>
                <a:ea typeface="+mn-ea"/>
                <a:cs typeface="Arial"/>
              </a:rPr>
              <a:t>Direct partnership between </a:t>
            </a:r>
            <a:r>
              <a:rPr kumimoji="0" lang="en-US" sz="2200" b="1" i="0" u="none" strike="noStrike" kern="1200" cap="none" spc="0" normalizeH="0" baseline="0" noProof="0">
                <a:ln>
                  <a:noFill/>
                </a:ln>
                <a:solidFill>
                  <a:srgbClr val="000000"/>
                </a:solidFill>
                <a:effectLst/>
                <a:uLnTx/>
                <a:uFillTx/>
                <a:latin typeface="Calibri" panose="020F0502020204030204"/>
                <a:ea typeface="+mn-ea"/>
                <a:cs typeface="Arial"/>
              </a:rPr>
              <a:t>VHA leaders </a:t>
            </a:r>
            <a:r>
              <a:rPr kumimoji="0" lang="en-US" sz="2200" b="0" i="0" u="none" strike="noStrike" kern="1200" cap="none" spc="0" normalizeH="0" baseline="0" noProof="0">
                <a:ln>
                  <a:noFill/>
                </a:ln>
                <a:solidFill>
                  <a:srgbClr val="000000"/>
                </a:solidFill>
                <a:effectLst/>
                <a:uLnTx/>
                <a:uFillTx/>
                <a:latin typeface="Calibri" panose="020F0502020204030204"/>
                <a:ea typeface="+mn-ea"/>
                <a:cs typeface="Arial"/>
              </a:rPr>
              <a:t>and </a:t>
            </a:r>
            <a:r>
              <a:rPr kumimoji="0" lang="en-US" sz="2200" b="1" i="0" u="none" strike="noStrike" kern="1200" cap="none" spc="0" normalizeH="0" baseline="0" noProof="0">
                <a:ln>
                  <a:noFill/>
                </a:ln>
                <a:solidFill>
                  <a:srgbClr val="000000"/>
                </a:solidFill>
                <a:effectLst/>
                <a:uLnTx/>
                <a:uFillTx/>
                <a:latin typeface="Calibri" panose="020F0502020204030204"/>
                <a:ea typeface="+mn-ea"/>
                <a:cs typeface="Arial"/>
              </a:rPr>
              <a:t>frontline employees </a:t>
            </a:r>
            <a:r>
              <a:rPr kumimoji="0" lang="en-US" sz="2200" b="0" i="0" u="none" strike="noStrike" kern="1200" cap="none" spc="0" normalizeH="0" baseline="0" noProof="0">
                <a:ln>
                  <a:noFill/>
                </a:ln>
                <a:solidFill>
                  <a:srgbClr val="000000"/>
                </a:solidFill>
                <a:effectLst/>
                <a:uLnTx/>
                <a:uFillTx/>
                <a:latin typeface="Calibri" panose="020F0502020204030204"/>
                <a:ea typeface="+mn-ea"/>
                <a:cs typeface="Arial"/>
              </a:rPr>
              <a:t>and </a:t>
            </a:r>
            <a:r>
              <a:rPr kumimoji="0" lang="en-US" sz="2200" b="1" i="0" u="none" strike="noStrike" kern="1200" cap="none" spc="0" normalizeH="0" baseline="0" noProof="0">
                <a:ln>
                  <a:noFill/>
                </a:ln>
                <a:solidFill>
                  <a:srgbClr val="000000"/>
                </a:solidFill>
                <a:effectLst/>
                <a:uLnTx/>
                <a:uFillTx/>
                <a:latin typeface="Calibri" panose="020F0502020204030204"/>
                <a:ea typeface="+mn-ea"/>
                <a:cs typeface="Arial"/>
              </a:rPr>
              <a:t>union partners </a:t>
            </a:r>
            <a:endParaRPr kumimoji="0" lang="en-US" sz="22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00000"/>
                </a:solidFill>
                <a:effectLst/>
                <a:uLnTx/>
                <a:uFillTx/>
                <a:latin typeface="Calibri" panose="020F0502020204030204"/>
                <a:ea typeface="+mn-ea"/>
                <a:cs typeface="Arial"/>
              </a:rPr>
              <a:t>Goal is to foster a work environment where </a:t>
            </a:r>
            <a:r>
              <a:rPr kumimoji="0" lang="en-US" sz="2200" b="1" i="0" u="none" strike="noStrike" kern="1200" cap="none" spc="0" normalizeH="0" baseline="0" noProof="0">
                <a:ln>
                  <a:noFill/>
                </a:ln>
                <a:solidFill>
                  <a:srgbClr val="000000"/>
                </a:solidFill>
                <a:effectLst/>
                <a:uLnTx/>
                <a:uFillTx/>
                <a:latin typeface="Calibri" panose="020F0502020204030204"/>
                <a:ea typeface="+mn-ea"/>
                <a:cs typeface="Arial"/>
              </a:rPr>
              <a:t>every VHA employee </a:t>
            </a:r>
            <a:r>
              <a:rPr kumimoji="0" lang="en-US" sz="2200" b="0" i="0" u="none" strike="noStrike" kern="1200" cap="none" spc="0" normalizeH="0" baseline="0" noProof="0">
                <a:ln>
                  <a:noFill/>
                </a:ln>
                <a:solidFill>
                  <a:srgbClr val="000000"/>
                </a:solidFill>
                <a:effectLst/>
                <a:uLnTx/>
                <a:uFillTx/>
                <a:latin typeface="Calibri" panose="020F0502020204030204"/>
                <a:ea typeface="+mn-ea"/>
                <a:cs typeface="Arial"/>
              </a:rPr>
              <a:t>can </a:t>
            </a:r>
            <a:r>
              <a:rPr kumimoji="0" lang="en-US" sz="2200" b="1" i="0" u="none" strike="noStrike" kern="1200" cap="none" spc="0" normalizeH="0" baseline="0" noProof="0">
                <a:ln>
                  <a:noFill/>
                </a:ln>
                <a:solidFill>
                  <a:srgbClr val="000000"/>
                </a:solidFill>
                <a:effectLst/>
                <a:uLnTx/>
                <a:uFillTx/>
                <a:latin typeface="Calibri" panose="020F0502020204030204"/>
                <a:ea typeface="+mn-ea"/>
                <a:cs typeface="Arial"/>
              </a:rPr>
              <a:t>thrive and find purpose</a:t>
            </a:r>
            <a:r>
              <a:rPr kumimoji="0" lang="en-US" sz="2200" b="0" i="0" u="none" strike="noStrike" kern="1200" cap="none" spc="0" normalizeH="0" baseline="0" noProof="0">
                <a:ln>
                  <a:noFill/>
                </a:ln>
                <a:solidFill>
                  <a:srgbClr val="000000"/>
                </a:solidFill>
                <a:effectLst/>
                <a:uLnTx/>
                <a:uFillTx/>
                <a:latin typeface="Calibri" panose="020F0502020204030204"/>
                <a:ea typeface="+mn-ea"/>
                <a:cs typeface="Arial"/>
              </a:rPr>
              <a:t>, </a:t>
            </a:r>
            <a:r>
              <a:rPr kumimoji="0" lang="en-US" sz="2200" b="1" i="0" u="none" strike="noStrike" kern="1200" cap="none" spc="0" normalizeH="0" baseline="0" noProof="0">
                <a:ln>
                  <a:noFill/>
                </a:ln>
                <a:solidFill>
                  <a:srgbClr val="000000"/>
                </a:solidFill>
                <a:effectLst/>
                <a:uLnTx/>
                <a:uFillTx/>
                <a:latin typeface="Calibri" panose="020F0502020204030204"/>
                <a:ea typeface="+mn-ea"/>
                <a:cs typeface="Arial"/>
              </a:rPr>
              <a:t>fulfillment, and joy in their work</a:t>
            </a:r>
            <a:r>
              <a:rPr kumimoji="0" lang="en-US" sz="2200" b="0" i="0" u="none" strike="noStrike" kern="1200" cap="none" spc="0" normalizeH="0" baseline="0" noProof="0">
                <a:ln>
                  <a:noFill/>
                </a:ln>
                <a:solidFill>
                  <a:srgbClr val="000000"/>
                </a:solidFill>
                <a:effectLst/>
                <a:uLnTx/>
                <a:uFillTx/>
                <a:latin typeface="Calibri" panose="020F0502020204030204"/>
                <a:ea typeface="+mn-ea"/>
                <a:cs typeface="Arial"/>
              </a:rPr>
              <a:t> </a:t>
            </a:r>
            <a:endParaRPr kumimoji="0" lang="en-US" sz="22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00000"/>
                </a:solidFill>
                <a:effectLst/>
                <a:uLnTx/>
                <a:uFillTx/>
                <a:latin typeface="Calibri" panose="020F0502020204030204"/>
                <a:ea typeface="+mn-ea"/>
                <a:cs typeface="Arial"/>
              </a:rPr>
              <a:t>This, in turn, </a:t>
            </a:r>
            <a:r>
              <a:rPr kumimoji="0" lang="en-US" sz="2200" b="1" i="0" u="none" strike="noStrike" kern="1200" cap="none" spc="0" normalizeH="0" baseline="0" noProof="0">
                <a:ln>
                  <a:noFill/>
                </a:ln>
                <a:solidFill>
                  <a:srgbClr val="000000"/>
                </a:solidFill>
                <a:effectLst/>
                <a:uLnTx/>
                <a:uFillTx/>
                <a:latin typeface="Calibri" panose="020F0502020204030204"/>
                <a:ea typeface="+mn-ea"/>
                <a:cs typeface="Arial"/>
              </a:rPr>
              <a:t>supports VHA’s ability to best serve our nation’s Veterans, families, caregivers, and survivors</a:t>
            </a:r>
            <a:r>
              <a:rPr kumimoji="0" lang="en-US" sz="2200" b="0" i="0" u="none" strike="noStrike" kern="1200" cap="none" spc="0" normalizeH="0" baseline="0" noProof="0">
                <a:ln>
                  <a:noFill/>
                </a:ln>
                <a:solidFill>
                  <a:srgbClr val="000000"/>
                </a:solidFill>
                <a:effectLst/>
                <a:uLnTx/>
                <a:uFillTx/>
                <a:latin typeface="Calibri" panose="020F0502020204030204"/>
                <a:ea typeface="+mn-ea"/>
                <a:cs typeface="Arial"/>
              </a:rPr>
              <a:t>.</a:t>
            </a:r>
          </a:p>
        </p:txBody>
      </p:sp>
    </p:spTree>
    <p:extLst>
      <p:ext uri="{BB962C8B-B14F-4D97-AF65-F5344CB8AC3E}">
        <p14:creationId xmlns:p14="http://schemas.microsoft.com/office/powerpoint/2010/main" val="2346812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6DFB-18AA-470F-A9C3-F73AAE50FE47}"/>
              </a:ext>
            </a:extLst>
          </p:cNvPr>
          <p:cNvSpPr>
            <a:spLocks noGrp="1"/>
          </p:cNvSpPr>
          <p:nvPr>
            <p:ph type="title"/>
          </p:nvPr>
        </p:nvSpPr>
        <p:spPr>
          <a:xfrm>
            <a:off x="285750" y="-30827"/>
            <a:ext cx="11430000" cy="677091"/>
          </a:xfrm>
        </p:spPr>
        <p:txBody>
          <a:bodyPr/>
          <a:lstStyle/>
          <a:p>
            <a:r>
              <a:rPr lang="en-US" sz="3600"/>
              <a:t>Analysis of VHA Employee Feedback</a:t>
            </a:r>
            <a:endParaRPr lang="en-US"/>
          </a:p>
        </p:txBody>
      </p:sp>
      <p:sp>
        <p:nvSpPr>
          <p:cNvPr id="4" name="Slide Number Placeholder 3">
            <a:extLst>
              <a:ext uri="{FF2B5EF4-FFF2-40B4-BE49-F238E27FC236}">
                <a16:creationId xmlns:a16="http://schemas.microsoft.com/office/drawing/2014/main" id="{8D2EC226-7469-4D31-A109-5EE046CBA4E2}"/>
              </a:ext>
            </a:extLst>
          </p:cNvPr>
          <p:cNvSpPr>
            <a:spLocks noGrp="1"/>
          </p:cNvSpPr>
          <p:nvPr>
            <p:ph type="sldNum" sz="quarter" idx="4"/>
          </p:nvPr>
        </p:nvSpPr>
        <p:spPr>
          <a:xfrm>
            <a:off x="11455400" y="5762512"/>
            <a:ext cx="660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B01BA-673E-4211-9E64-C22898E6AF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6CC23F6-99B6-0F3A-34B6-E9311C21B337}"/>
              </a:ext>
            </a:extLst>
          </p:cNvPr>
          <p:cNvSpPr txBox="1"/>
          <p:nvPr/>
        </p:nvSpPr>
        <p:spPr>
          <a:xfrm>
            <a:off x="5162359" y="783985"/>
            <a:ext cx="6621815"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VHA received more than </a:t>
            </a: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700 email messages </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from employees who shared their challenges, ideas and support.</a:t>
            </a:r>
          </a:p>
        </p:txBody>
      </p:sp>
      <p:grpSp>
        <p:nvGrpSpPr>
          <p:cNvPr id="56" name="Group 55">
            <a:extLst>
              <a:ext uri="{FF2B5EF4-FFF2-40B4-BE49-F238E27FC236}">
                <a16:creationId xmlns:a16="http://schemas.microsoft.com/office/drawing/2014/main" id="{872B541C-706C-8E3C-43A9-1307A43F8D54}"/>
              </a:ext>
            </a:extLst>
          </p:cNvPr>
          <p:cNvGrpSpPr/>
          <p:nvPr/>
        </p:nvGrpSpPr>
        <p:grpSpPr>
          <a:xfrm>
            <a:off x="407826" y="1032077"/>
            <a:ext cx="4162992" cy="4560174"/>
            <a:chOff x="1303289" y="2116344"/>
            <a:chExt cx="3588783" cy="4011291"/>
          </a:xfrm>
        </p:grpSpPr>
        <p:grpSp>
          <p:nvGrpSpPr>
            <p:cNvPr id="24" name="Group 23">
              <a:extLst>
                <a:ext uri="{FF2B5EF4-FFF2-40B4-BE49-F238E27FC236}">
                  <a16:creationId xmlns:a16="http://schemas.microsoft.com/office/drawing/2014/main" id="{827E49D9-7154-406E-D78D-BEFD58590111}"/>
                </a:ext>
              </a:extLst>
            </p:cNvPr>
            <p:cNvGrpSpPr/>
            <p:nvPr/>
          </p:nvGrpSpPr>
          <p:grpSpPr>
            <a:xfrm>
              <a:off x="1303289" y="2116344"/>
              <a:ext cx="3588783" cy="4011291"/>
              <a:chOff x="556497" y="801615"/>
              <a:chExt cx="4372139" cy="5007998"/>
            </a:xfrm>
          </p:grpSpPr>
          <p:sp>
            <p:nvSpPr>
              <p:cNvPr id="25" name="Oval 24">
                <a:extLst>
                  <a:ext uri="{FF2B5EF4-FFF2-40B4-BE49-F238E27FC236}">
                    <a16:creationId xmlns:a16="http://schemas.microsoft.com/office/drawing/2014/main" id="{4CE6EA34-ABFD-36E8-9C53-C2E2012E0894}"/>
                  </a:ext>
                </a:extLst>
              </p:cNvPr>
              <p:cNvSpPr/>
              <p:nvPr/>
            </p:nvSpPr>
            <p:spPr>
              <a:xfrm>
                <a:off x="2132769" y="2793927"/>
                <a:ext cx="1177096" cy="1177096"/>
              </a:xfrm>
              <a:prstGeom prst="ellipse">
                <a:avLst/>
              </a:prstGeom>
              <a:solidFill>
                <a:srgbClr val="0083BE">
                  <a:lumMod val="20000"/>
                  <a:lumOff val="80000"/>
                </a:srgbClr>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FD443BD0-1242-A6A0-01C1-26505C1B5DFB}"/>
                  </a:ext>
                </a:extLst>
              </p:cNvPr>
              <p:cNvSpPr txBox="1"/>
              <p:nvPr/>
            </p:nvSpPr>
            <p:spPr>
              <a:xfrm>
                <a:off x="2102291" y="1809631"/>
                <a:ext cx="108213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Staff turnover</a:t>
                </a:r>
              </a:p>
            </p:txBody>
          </p:sp>
          <p:grpSp>
            <p:nvGrpSpPr>
              <p:cNvPr id="36" name="Group 35">
                <a:extLst>
                  <a:ext uri="{FF2B5EF4-FFF2-40B4-BE49-F238E27FC236}">
                    <a16:creationId xmlns:a16="http://schemas.microsoft.com/office/drawing/2014/main" id="{9AAB6D9D-6516-B2CC-DB47-4E438D603178}"/>
                  </a:ext>
                </a:extLst>
              </p:cNvPr>
              <p:cNvGrpSpPr/>
              <p:nvPr/>
            </p:nvGrpSpPr>
            <p:grpSpPr>
              <a:xfrm>
                <a:off x="556497" y="801615"/>
                <a:ext cx="4372139" cy="5007998"/>
                <a:chOff x="556497" y="801615"/>
                <a:chExt cx="4372139" cy="5007998"/>
              </a:xfrm>
            </p:grpSpPr>
            <p:sp>
              <p:nvSpPr>
                <p:cNvPr id="42" name="Arrow: Curved Left 41">
                  <a:extLst>
                    <a:ext uri="{FF2B5EF4-FFF2-40B4-BE49-F238E27FC236}">
                      <a16:creationId xmlns:a16="http://schemas.microsoft.com/office/drawing/2014/main" id="{B4A8FBC2-35B4-730D-F6D2-79459426D7B8}"/>
                    </a:ext>
                  </a:extLst>
                </p:cNvPr>
                <p:cNvSpPr/>
                <p:nvPr/>
              </p:nvSpPr>
              <p:spPr>
                <a:xfrm>
                  <a:off x="3116087" y="1731615"/>
                  <a:ext cx="1275907" cy="3077164"/>
                </a:xfrm>
                <a:prstGeom prst="curvedLeftArrow">
                  <a:avLst/>
                </a:prstGeom>
                <a:solidFill>
                  <a:sysClr val="window" lastClr="FFFFFF"/>
                </a:solidFill>
                <a:ln w="9525" cap="flat" cmpd="sng" algn="ctr">
                  <a:solidFill>
                    <a:srgbClr val="DCDDDE">
                      <a:shade val="95000"/>
                      <a:satMod val="10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1" name="Arrow: Curved Left 40">
                  <a:extLst>
                    <a:ext uri="{FF2B5EF4-FFF2-40B4-BE49-F238E27FC236}">
                      <a16:creationId xmlns:a16="http://schemas.microsoft.com/office/drawing/2014/main" id="{2EA432E0-7C69-DE87-FC45-4D553D3C4684}"/>
                    </a:ext>
                  </a:extLst>
                </p:cNvPr>
                <p:cNvSpPr/>
                <p:nvPr/>
              </p:nvSpPr>
              <p:spPr>
                <a:xfrm rot="10800000">
                  <a:off x="1018228" y="1663822"/>
                  <a:ext cx="1275907" cy="3077164"/>
                </a:xfrm>
                <a:prstGeom prst="curvedLeftArrow">
                  <a:avLst/>
                </a:prstGeom>
                <a:solidFill>
                  <a:sysClr val="window" lastClr="FFFFFF"/>
                </a:solidFill>
                <a:ln w="9525" cap="flat" cmpd="sng" algn="ctr">
                  <a:solidFill>
                    <a:srgbClr val="DCDDDE">
                      <a:shade val="95000"/>
                      <a:satMod val="10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09A405EF-955E-2DE8-ABD8-3C323D565646}"/>
                    </a:ext>
                  </a:extLst>
                </p:cNvPr>
                <p:cNvSpPr txBox="1"/>
                <p:nvPr/>
              </p:nvSpPr>
              <p:spPr>
                <a:xfrm>
                  <a:off x="2086638" y="2870777"/>
                  <a:ext cx="1241876" cy="10374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Effects of burnout may further fuel the causes</a:t>
                  </a:r>
                </a:p>
              </p:txBody>
            </p:sp>
            <p:pic>
              <p:nvPicPr>
                <p:cNvPr id="46" name="Graphic 45" descr="Cycle with people outline">
                  <a:extLst>
                    <a:ext uri="{FF2B5EF4-FFF2-40B4-BE49-F238E27FC236}">
                      <a16:creationId xmlns:a16="http://schemas.microsoft.com/office/drawing/2014/main" id="{259A1D88-F477-D16D-972D-2756FD6A83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80163" y="1364152"/>
                  <a:ext cx="826933" cy="826933"/>
                </a:xfrm>
                <a:prstGeom prst="rect">
                  <a:avLst/>
                </a:prstGeom>
              </p:spPr>
            </p:pic>
            <p:pic>
              <p:nvPicPr>
                <p:cNvPr id="47" name="Graphic 46" descr="Germ outline">
                  <a:extLst>
                    <a:ext uri="{FF2B5EF4-FFF2-40B4-BE49-F238E27FC236}">
                      <a16:creationId xmlns:a16="http://schemas.microsoft.com/office/drawing/2014/main" id="{7A3B4FEF-4AC0-B3E4-00B8-88D10B46A5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2746" y="2887335"/>
                  <a:ext cx="548640" cy="548640"/>
                </a:xfrm>
                <a:prstGeom prst="rect">
                  <a:avLst/>
                </a:prstGeom>
              </p:spPr>
            </p:pic>
            <p:sp>
              <p:nvSpPr>
                <p:cNvPr id="48" name="Oval 47">
                  <a:extLst>
                    <a:ext uri="{FF2B5EF4-FFF2-40B4-BE49-F238E27FC236}">
                      <a16:creationId xmlns:a16="http://schemas.microsoft.com/office/drawing/2014/main" id="{B5EC6DA3-90EA-0541-46A8-02AA80973F2C}"/>
                    </a:ext>
                  </a:extLst>
                </p:cNvPr>
                <p:cNvSpPr/>
                <p:nvPr/>
              </p:nvSpPr>
              <p:spPr>
                <a:xfrm>
                  <a:off x="556497" y="1152870"/>
                  <a:ext cx="4372139" cy="4372139"/>
                </a:xfrm>
                <a:prstGeom prst="ellipse">
                  <a:avLst/>
                </a:prstGeom>
                <a:noFill/>
                <a:ln w="76200">
                  <a:solidFill>
                    <a:srgbClr val="0083BE">
                      <a:lumMod val="20000"/>
                      <a:lumOff val="80000"/>
                    </a:srgbClr>
                  </a:solid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49" name="Group 48">
                  <a:extLst>
                    <a:ext uri="{FF2B5EF4-FFF2-40B4-BE49-F238E27FC236}">
                      <a16:creationId xmlns:a16="http://schemas.microsoft.com/office/drawing/2014/main" id="{6B7A680D-3924-279D-0C5E-4ABFADBFFF52}"/>
                    </a:ext>
                  </a:extLst>
                </p:cNvPr>
                <p:cNvGrpSpPr/>
                <p:nvPr/>
              </p:nvGrpSpPr>
              <p:grpSpPr>
                <a:xfrm>
                  <a:off x="2160274" y="801615"/>
                  <a:ext cx="974342" cy="918652"/>
                  <a:chOff x="2377054" y="999032"/>
                  <a:chExt cx="811952" cy="765544"/>
                </a:xfrm>
              </p:grpSpPr>
              <p:sp>
                <p:nvSpPr>
                  <p:cNvPr id="53" name="Oval 52">
                    <a:extLst>
                      <a:ext uri="{FF2B5EF4-FFF2-40B4-BE49-F238E27FC236}">
                        <a16:creationId xmlns:a16="http://schemas.microsoft.com/office/drawing/2014/main" id="{78B0592D-9389-E46B-16F5-6CE22FEC5A90}"/>
                      </a:ext>
                    </a:extLst>
                  </p:cNvPr>
                  <p:cNvSpPr/>
                  <p:nvPr/>
                </p:nvSpPr>
                <p:spPr>
                  <a:xfrm>
                    <a:off x="2377054" y="999032"/>
                    <a:ext cx="765544" cy="765544"/>
                  </a:xfrm>
                  <a:prstGeom prst="ellipse">
                    <a:avLst/>
                  </a:prstGeom>
                  <a:solidFill>
                    <a:srgbClr val="0083BE">
                      <a:lumMod val="50000"/>
                    </a:srgbClr>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4" name="TextBox 53">
                    <a:extLst>
                      <a:ext uri="{FF2B5EF4-FFF2-40B4-BE49-F238E27FC236}">
                        <a16:creationId xmlns:a16="http://schemas.microsoft.com/office/drawing/2014/main" id="{974AF2D4-53EF-5932-1344-5CA40973C37F}"/>
                      </a:ext>
                    </a:extLst>
                  </p:cNvPr>
                  <p:cNvSpPr txBox="1"/>
                  <p:nvPr/>
                </p:nvSpPr>
                <p:spPr>
                  <a:xfrm>
                    <a:off x="2437561" y="1235296"/>
                    <a:ext cx="751445" cy="2873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40" b="1"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rPr>
                      <a:t>CAUSES</a:t>
                    </a:r>
                  </a:p>
                </p:txBody>
              </p:sp>
            </p:grpSp>
            <p:grpSp>
              <p:nvGrpSpPr>
                <p:cNvPr id="50" name="Group 49">
                  <a:extLst>
                    <a:ext uri="{FF2B5EF4-FFF2-40B4-BE49-F238E27FC236}">
                      <a16:creationId xmlns:a16="http://schemas.microsoft.com/office/drawing/2014/main" id="{2A4848A3-8947-F9C6-BA76-DF6CA0CEEB65}"/>
                    </a:ext>
                  </a:extLst>
                </p:cNvPr>
                <p:cNvGrpSpPr/>
                <p:nvPr/>
              </p:nvGrpSpPr>
              <p:grpSpPr>
                <a:xfrm>
                  <a:off x="2199080" y="4890960"/>
                  <a:ext cx="1050102" cy="918653"/>
                  <a:chOff x="2409392" y="4406818"/>
                  <a:chExt cx="875085" cy="765544"/>
                </a:xfrm>
              </p:grpSpPr>
              <p:sp>
                <p:nvSpPr>
                  <p:cNvPr id="51" name="Oval 50">
                    <a:extLst>
                      <a:ext uri="{FF2B5EF4-FFF2-40B4-BE49-F238E27FC236}">
                        <a16:creationId xmlns:a16="http://schemas.microsoft.com/office/drawing/2014/main" id="{08642EAA-9DD8-D03F-1AAA-E01CB35CAF8C}"/>
                      </a:ext>
                    </a:extLst>
                  </p:cNvPr>
                  <p:cNvSpPr/>
                  <p:nvPr/>
                </p:nvSpPr>
                <p:spPr>
                  <a:xfrm>
                    <a:off x="2409392" y="4406818"/>
                    <a:ext cx="765544" cy="765544"/>
                  </a:xfrm>
                  <a:prstGeom prst="ellipse">
                    <a:avLst/>
                  </a:prstGeom>
                  <a:solidFill>
                    <a:srgbClr val="F7955B">
                      <a:lumMod val="50000"/>
                    </a:srgbClr>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2" name="TextBox 51">
                    <a:extLst>
                      <a:ext uri="{FF2B5EF4-FFF2-40B4-BE49-F238E27FC236}">
                        <a16:creationId xmlns:a16="http://schemas.microsoft.com/office/drawing/2014/main" id="{5E0BA2D7-348B-E02D-19E7-6C3188803F32}"/>
                      </a:ext>
                    </a:extLst>
                  </p:cNvPr>
                  <p:cNvSpPr txBox="1"/>
                  <p:nvPr/>
                </p:nvSpPr>
                <p:spPr>
                  <a:xfrm>
                    <a:off x="2463497" y="4630120"/>
                    <a:ext cx="820980" cy="2873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40" b="1"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rPr>
                      <a:t>EFFECTS</a:t>
                    </a:r>
                  </a:p>
                </p:txBody>
              </p:sp>
            </p:grpSp>
            <p:sp>
              <p:nvSpPr>
                <p:cNvPr id="44" name="TextBox 43">
                  <a:extLst>
                    <a:ext uri="{FF2B5EF4-FFF2-40B4-BE49-F238E27FC236}">
                      <a16:creationId xmlns:a16="http://schemas.microsoft.com/office/drawing/2014/main" id="{AE4376CD-FF5E-440B-6467-B7BD0F4CD661}"/>
                    </a:ext>
                  </a:extLst>
                </p:cNvPr>
                <p:cNvSpPr txBox="1"/>
                <p:nvPr/>
              </p:nvSpPr>
              <p:spPr>
                <a:xfrm>
                  <a:off x="1343770" y="2093563"/>
                  <a:ext cx="1170995" cy="5763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Increasing </a:t>
                  </a:r>
                  <a:br>
                    <a:rPr kumimoji="0" lang="en-US" sz="12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br>
                  <a:r>
                    <a:rPr kumimoji="0" lang="en-US" sz="12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workloads</a:t>
                  </a:r>
                </a:p>
              </p:txBody>
            </p:sp>
            <p:sp>
              <p:nvSpPr>
                <p:cNvPr id="45" name="TextBox 44">
                  <a:extLst>
                    <a:ext uri="{FF2B5EF4-FFF2-40B4-BE49-F238E27FC236}">
                      <a16:creationId xmlns:a16="http://schemas.microsoft.com/office/drawing/2014/main" id="{AAD29BFD-6C6F-E029-3124-5F6903238F92}"/>
                    </a:ext>
                  </a:extLst>
                </p:cNvPr>
                <p:cNvSpPr txBox="1"/>
                <p:nvPr/>
              </p:nvSpPr>
              <p:spPr>
                <a:xfrm>
                  <a:off x="558869" y="2494197"/>
                  <a:ext cx="108213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Low pay rate</a:t>
                  </a:r>
                </a:p>
              </p:txBody>
            </p:sp>
          </p:grpSp>
          <p:grpSp>
            <p:nvGrpSpPr>
              <p:cNvPr id="37" name="Group 36">
                <a:extLst>
                  <a:ext uri="{FF2B5EF4-FFF2-40B4-BE49-F238E27FC236}">
                    <a16:creationId xmlns:a16="http://schemas.microsoft.com/office/drawing/2014/main" id="{8A1895A9-9163-E3ED-1C37-61CFDC6207DD}"/>
                  </a:ext>
                </a:extLst>
              </p:cNvPr>
              <p:cNvGrpSpPr/>
              <p:nvPr/>
            </p:nvGrpSpPr>
            <p:grpSpPr>
              <a:xfrm>
                <a:off x="2546799" y="4260683"/>
                <a:ext cx="475862" cy="480302"/>
                <a:chOff x="5466644" y="2121312"/>
                <a:chExt cx="396552" cy="400252"/>
              </a:xfrm>
              <a:solidFill>
                <a:srgbClr val="DCDDDE">
                  <a:lumMod val="50000"/>
                </a:srgbClr>
              </a:solidFill>
            </p:grpSpPr>
            <p:sp>
              <p:nvSpPr>
                <p:cNvPr id="38" name="Freeform 273">
                  <a:extLst>
                    <a:ext uri="{FF2B5EF4-FFF2-40B4-BE49-F238E27FC236}">
                      <a16:creationId xmlns:a16="http://schemas.microsoft.com/office/drawing/2014/main" id="{59A80DA8-6013-657F-7B6F-41D253FBACE1}"/>
                    </a:ext>
                  </a:extLst>
                </p:cNvPr>
                <p:cNvSpPr/>
                <p:nvPr/>
              </p:nvSpPr>
              <p:spPr>
                <a:xfrm>
                  <a:off x="5466644" y="2121312"/>
                  <a:ext cx="396552" cy="260890"/>
                </a:xfrm>
                <a:custGeom>
                  <a:avLst/>
                  <a:gdLst>
                    <a:gd name="connsiteX0" fmla="*/ 396552 w 396552"/>
                    <a:gd name="connsiteY0" fmla="*/ 128207 h 260890"/>
                    <a:gd name="connsiteX1" fmla="*/ 368003 w 396552"/>
                    <a:gd name="connsiteY1" fmla="*/ 85344 h 260890"/>
                    <a:gd name="connsiteX2" fmla="*/ 328890 w 396552"/>
                    <a:gd name="connsiteY2" fmla="*/ 47244 h 260890"/>
                    <a:gd name="connsiteX3" fmla="*/ 289301 w 396552"/>
                    <a:gd name="connsiteY3" fmla="*/ 18669 h 260890"/>
                    <a:gd name="connsiteX4" fmla="*/ 281783 w 396552"/>
                    <a:gd name="connsiteY4" fmla="*/ 19241 h 260890"/>
                    <a:gd name="connsiteX5" fmla="*/ 224113 w 396552"/>
                    <a:gd name="connsiteY5" fmla="*/ 9240 h 260890"/>
                    <a:gd name="connsiteX6" fmla="*/ 172819 w 396552"/>
                    <a:gd name="connsiteY6" fmla="*/ 7525 h 260890"/>
                    <a:gd name="connsiteX7" fmla="*/ 142081 w 396552"/>
                    <a:gd name="connsiteY7" fmla="*/ 96 h 260890"/>
                    <a:gd name="connsiteX8" fmla="*/ 91168 w 396552"/>
                    <a:gd name="connsiteY8" fmla="*/ 24194 h 260890"/>
                    <a:gd name="connsiteX9" fmla="*/ 82223 w 396552"/>
                    <a:gd name="connsiteY9" fmla="*/ 23241 h 260890"/>
                    <a:gd name="connsiteX10" fmla="*/ 41302 w 396552"/>
                    <a:gd name="connsiteY10" fmla="*/ 61913 h 260890"/>
                    <a:gd name="connsiteX11" fmla="*/ 41778 w 396552"/>
                    <a:gd name="connsiteY11" fmla="*/ 67437 h 260890"/>
                    <a:gd name="connsiteX12" fmla="*/ 0 w 396552"/>
                    <a:gd name="connsiteY12" fmla="*/ 114491 h 260890"/>
                    <a:gd name="connsiteX13" fmla="*/ 21888 w 396552"/>
                    <a:gd name="connsiteY13" fmla="*/ 153829 h 260890"/>
                    <a:gd name="connsiteX14" fmla="*/ 24267 w 396552"/>
                    <a:gd name="connsiteY14" fmla="*/ 160020 h 260890"/>
                    <a:gd name="connsiteX15" fmla="*/ 71850 w 396552"/>
                    <a:gd name="connsiteY15" fmla="*/ 192786 h 260890"/>
                    <a:gd name="connsiteX16" fmla="*/ 83269 w 396552"/>
                    <a:gd name="connsiteY16" fmla="*/ 191643 h 260890"/>
                    <a:gd name="connsiteX17" fmla="*/ 97259 w 396552"/>
                    <a:gd name="connsiteY17" fmla="*/ 214503 h 260890"/>
                    <a:gd name="connsiteX18" fmla="*/ 108583 w 396552"/>
                    <a:gd name="connsiteY18" fmla="*/ 214694 h 260890"/>
                    <a:gd name="connsiteX19" fmla="*/ 108774 w 396552"/>
                    <a:gd name="connsiteY19" fmla="*/ 203359 h 260890"/>
                    <a:gd name="connsiteX20" fmla="*/ 97639 w 396552"/>
                    <a:gd name="connsiteY20" fmla="*/ 183452 h 260890"/>
                    <a:gd name="connsiteX21" fmla="*/ 114959 w 396552"/>
                    <a:gd name="connsiteY21" fmla="*/ 154877 h 260890"/>
                    <a:gd name="connsiteX22" fmla="*/ 113912 w 396552"/>
                    <a:gd name="connsiteY22" fmla="*/ 139161 h 260890"/>
                    <a:gd name="connsiteX23" fmla="*/ 117434 w 396552"/>
                    <a:gd name="connsiteY23" fmla="*/ 139161 h 260890"/>
                    <a:gd name="connsiteX24" fmla="*/ 149124 w 396552"/>
                    <a:gd name="connsiteY24" fmla="*/ 126111 h 260890"/>
                    <a:gd name="connsiteX25" fmla="*/ 160543 w 396552"/>
                    <a:gd name="connsiteY25" fmla="*/ 98965 h 260890"/>
                    <a:gd name="connsiteX26" fmla="*/ 152645 w 396552"/>
                    <a:gd name="connsiteY26" fmla="*/ 90869 h 260890"/>
                    <a:gd name="connsiteX27" fmla="*/ 152645 w 396552"/>
                    <a:gd name="connsiteY27" fmla="*/ 90869 h 260890"/>
                    <a:gd name="connsiteX28" fmla="*/ 152645 w 396552"/>
                    <a:gd name="connsiteY28" fmla="*/ 90869 h 260890"/>
                    <a:gd name="connsiteX29" fmla="*/ 144651 w 396552"/>
                    <a:gd name="connsiteY29" fmla="*/ 98775 h 260890"/>
                    <a:gd name="connsiteX30" fmla="*/ 137799 w 396552"/>
                    <a:gd name="connsiteY30" fmla="*/ 114967 h 260890"/>
                    <a:gd name="connsiteX31" fmla="*/ 99067 w 396552"/>
                    <a:gd name="connsiteY31" fmla="*/ 116586 h 260890"/>
                    <a:gd name="connsiteX32" fmla="*/ 87837 w 396552"/>
                    <a:gd name="connsiteY32" fmla="*/ 117539 h 260890"/>
                    <a:gd name="connsiteX33" fmla="*/ 88684 w 396552"/>
                    <a:gd name="connsiteY33" fmla="*/ 128683 h 260890"/>
                    <a:gd name="connsiteX34" fmla="*/ 88789 w 396552"/>
                    <a:gd name="connsiteY34" fmla="*/ 128778 h 260890"/>
                    <a:gd name="connsiteX35" fmla="*/ 93262 w 396552"/>
                    <a:gd name="connsiteY35" fmla="*/ 132017 h 260890"/>
                    <a:gd name="connsiteX36" fmla="*/ 94404 w 396552"/>
                    <a:gd name="connsiteY36" fmla="*/ 134493 h 260890"/>
                    <a:gd name="connsiteX37" fmla="*/ 99162 w 396552"/>
                    <a:gd name="connsiteY37" fmla="*/ 152496 h 260890"/>
                    <a:gd name="connsiteX38" fmla="*/ 66615 w 396552"/>
                    <a:gd name="connsiteY38" fmla="*/ 175641 h 260890"/>
                    <a:gd name="connsiteX39" fmla="*/ 65854 w 396552"/>
                    <a:gd name="connsiteY39" fmla="*/ 175641 h 260890"/>
                    <a:gd name="connsiteX40" fmla="*/ 40731 w 396552"/>
                    <a:gd name="connsiteY40" fmla="*/ 158020 h 260890"/>
                    <a:gd name="connsiteX41" fmla="*/ 39398 w 396552"/>
                    <a:gd name="connsiteY41" fmla="*/ 154020 h 260890"/>
                    <a:gd name="connsiteX42" fmla="*/ 38637 w 396552"/>
                    <a:gd name="connsiteY42" fmla="*/ 152686 h 260890"/>
                    <a:gd name="connsiteX43" fmla="*/ 37495 w 396552"/>
                    <a:gd name="connsiteY43" fmla="*/ 147733 h 260890"/>
                    <a:gd name="connsiteX44" fmla="*/ 36544 w 396552"/>
                    <a:gd name="connsiteY44" fmla="*/ 145161 h 260890"/>
                    <a:gd name="connsiteX45" fmla="*/ 36544 w 396552"/>
                    <a:gd name="connsiteY45" fmla="*/ 142780 h 260890"/>
                    <a:gd name="connsiteX46" fmla="*/ 43681 w 396552"/>
                    <a:gd name="connsiteY46" fmla="*/ 132684 h 260890"/>
                    <a:gd name="connsiteX47" fmla="*/ 46155 w 396552"/>
                    <a:gd name="connsiteY47" fmla="*/ 121635 h 260890"/>
                    <a:gd name="connsiteX48" fmla="*/ 35116 w 396552"/>
                    <a:gd name="connsiteY48" fmla="*/ 119158 h 260890"/>
                    <a:gd name="connsiteX49" fmla="*/ 22840 w 396552"/>
                    <a:gd name="connsiteY49" fmla="*/ 133446 h 260890"/>
                    <a:gd name="connsiteX50" fmla="*/ 15512 w 396552"/>
                    <a:gd name="connsiteY50" fmla="*/ 113824 h 260890"/>
                    <a:gd name="connsiteX51" fmla="*/ 50152 w 396552"/>
                    <a:gd name="connsiteY51" fmla="*/ 82106 h 260890"/>
                    <a:gd name="connsiteX52" fmla="*/ 51579 w 396552"/>
                    <a:gd name="connsiteY52" fmla="*/ 82106 h 260890"/>
                    <a:gd name="connsiteX53" fmla="*/ 58527 w 396552"/>
                    <a:gd name="connsiteY53" fmla="*/ 78486 h 260890"/>
                    <a:gd name="connsiteX54" fmla="*/ 59002 w 396552"/>
                    <a:gd name="connsiteY54" fmla="*/ 70581 h 260890"/>
                    <a:gd name="connsiteX55" fmla="*/ 56813 w 396552"/>
                    <a:gd name="connsiteY55" fmla="*/ 61056 h 260890"/>
                    <a:gd name="connsiteX56" fmla="*/ 81747 w 396552"/>
                    <a:gd name="connsiteY56" fmla="*/ 38386 h 260890"/>
                    <a:gd name="connsiteX57" fmla="*/ 91263 w 396552"/>
                    <a:gd name="connsiteY57" fmla="*/ 40101 h 260890"/>
                    <a:gd name="connsiteX58" fmla="*/ 100780 w 396552"/>
                    <a:gd name="connsiteY58" fmla="*/ 36862 h 260890"/>
                    <a:gd name="connsiteX59" fmla="*/ 141701 w 396552"/>
                    <a:gd name="connsiteY59" fmla="*/ 15145 h 260890"/>
                    <a:gd name="connsiteX60" fmla="*/ 168918 w 396552"/>
                    <a:gd name="connsiteY60" fmla="*/ 23146 h 260890"/>
                    <a:gd name="connsiteX61" fmla="*/ 179005 w 396552"/>
                    <a:gd name="connsiteY61" fmla="*/ 22098 h 260890"/>
                    <a:gd name="connsiteX62" fmla="*/ 215929 w 396552"/>
                    <a:gd name="connsiteY62" fmla="*/ 22956 h 260890"/>
                    <a:gd name="connsiteX63" fmla="*/ 225446 w 396552"/>
                    <a:gd name="connsiteY63" fmla="*/ 24956 h 260890"/>
                    <a:gd name="connsiteX64" fmla="*/ 274361 w 396552"/>
                    <a:gd name="connsiteY64" fmla="*/ 32957 h 260890"/>
                    <a:gd name="connsiteX65" fmla="*/ 281974 w 396552"/>
                    <a:gd name="connsiteY65" fmla="*/ 34767 h 260890"/>
                    <a:gd name="connsiteX66" fmla="*/ 289396 w 396552"/>
                    <a:gd name="connsiteY66" fmla="*/ 33814 h 260890"/>
                    <a:gd name="connsiteX67" fmla="*/ 314330 w 396552"/>
                    <a:gd name="connsiteY67" fmla="*/ 55341 h 260890"/>
                    <a:gd name="connsiteX68" fmla="*/ 322438 w 396552"/>
                    <a:gd name="connsiteY68" fmla="*/ 63027 h 260890"/>
                    <a:gd name="connsiteX69" fmla="*/ 323846 w 396552"/>
                    <a:gd name="connsiteY69" fmla="*/ 62865 h 260890"/>
                    <a:gd name="connsiteX70" fmla="*/ 328033 w 396552"/>
                    <a:gd name="connsiteY70" fmla="*/ 62865 h 260890"/>
                    <a:gd name="connsiteX71" fmla="*/ 352491 w 396552"/>
                    <a:gd name="connsiteY71" fmla="*/ 85059 h 260890"/>
                    <a:gd name="connsiteX72" fmla="*/ 352491 w 396552"/>
                    <a:gd name="connsiteY72" fmla="*/ 88583 h 260890"/>
                    <a:gd name="connsiteX73" fmla="*/ 357915 w 396552"/>
                    <a:gd name="connsiteY73" fmla="*/ 97536 h 260890"/>
                    <a:gd name="connsiteX74" fmla="*/ 381040 w 396552"/>
                    <a:gd name="connsiteY74" fmla="*/ 127540 h 260890"/>
                    <a:gd name="connsiteX75" fmla="*/ 375901 w 396552"/>
                    <a:gd name="connsiteY75" fmla="*/ 144018 h 260890"/>
                    <a:gd name="connsiteX76" fmla="*/ 374474 w 396552"/>
                    <a:gd name="connsiteY76" fmla="*/ 144685 h 260890"/>
                    <a:gd name="connsiteX77" fmla="*/ 356297 w 396552"/>
                    <a:gd name="connsiteY77" fmla="*/ 151162 h 260890"/>
                    <a:gd name="connsiteX78" fmla="*/ 329271 w 396552"/>
                    <a:gd name="connsiteY78" fmla="*/ 126969 h 260890"/>
                    <a:gd name="connsiteX79" fmla="*/ 333077 w 396552"/>
                    <a:gd name="connsiteY79" fmla="*/ 111062 h 260890"/>
                    <a:gd name="connsiteX80" fmla="*/ 325083 w 396552"/>
                    <a:gd name="connsiteY80" fmla="*/ 103061 h 260890"/>
                    <a:gd name="connsiteX81" fmla="*/ 317089 w 396552"/>
                    <a:gd name="connsiteY81" fmla="*/ 111062 h 260890"/>
                    <a:gd name="connsiteX82" fmla="*/ 293108 w 396552"/>
                    <a:gd name="connsiteY82" fmla="*/ 132874 h 260890"/>
                    <a:gd name="connsiteX83" fmla="*/ 279404 w 396552"/>
                    <a:gd name="connsiteY83" fmla="*/ 128969 h 260890"/>
                    <a:gd name="connsiteX84" fmla="*/ 268593 w 396552"/>
                    <a:gd name="connsiteY84" fmla="*/ 132265 h 260890"/>
                    <a:gd name="connsiteX85" fmla="*/ 270934 w 396552"/>
                    <a:gd name="connsiteY85" fmla="*/ 142494 h 260890"/>
                    <a:gd name="connsiteX86" fmla="*/ 316423 w 396552"/>
                    <a:gd name="connsiteY86" fmla="*/ 141637 h 260890"/>
                    <a:gd name="connsiteX87" fmla="*/ 356297 w 396552"/>
                    <a:gd name="connsiteY87" fmla="*/ 167164 h 260890"/>
                    <a:gd name="connsiteX88" fmla="*/ 375997 w 396552"/>
                    <a:gd name="connsiteY88" fmla="*/ 162497 h 260890"/>
                    <a:gd name="connsiteX89" fmla="*/ 375997 w 396552"/>
                    <a:gd name="connsiteY89" fmla="*/ 166212 h 260890"/>
                    <a:gd name="connsiteX90" fmla="*/ 356964 w 396552"/>
                    <a:gd name="connsiteY90" fmla="*/ 200121 h 260890"/>
                    <a:gd name="connsiteX91" fmla="*/ 356964 w 396552"/>
                    <a:gd name="connsiteY91" fmla="*/ 200121 h 260890"/>
                    <a:gd name="connsiteX92" fmla="*/ 337931 w 396552"/>
                    <a:gd name="connsiteY92" fmla="*/ 204312 h 260890"/>
                    <a:gd name="connsiteX93" fmla="*/ 319374 w 396552"/>
                    <a:gd name="connsiteY93" fmla="*/ 193929 h 260890"/>
                    <a:gd name="connsiteX94" fmla="*/ 314615 w 396552"/>
                    <a:gd name="connsiteY94" fmla="*/ 176594 h 260890"/>
                    <a:gd name="connsiteX95" fmla="*/ 308106 w 396552"/>
                    <a:gd name="connsiteY95" fmla="*/ 167679 h 260890"/>
                    <a:gd name="connsiteX96" fmla="*/ 307858 w 396552"/>
                    <a:gd name="connsiteY96" fmla="*/ 167640 h 260890"/>
                    <a:gd name="connsiteX97" fmla="*/ 302244 w 396552"/>
                    <a:gd name="connsiteY97" fmla="*/ 168974 h 260890"/>
                    <a:gd name="connsiteX98" fmla="*/ 294726 w 396552"/>
                    <a:gd name="connsiteY98" fmla="*/ 171355 h 260890"/>
                    <a:gd name="connsiteX99" fmla="*/ 275693 w 396552"/>
                    <a:gd name="connsiteY99" fmla="*/ 180880 h 260890"/>
                    <a:gd name="connsiteX100" fmla="*/ 248095 w 396552"/>
                    <a:gd name="connsiteY100" fmla="*/ 171355 h 260890"/>
                    <a:gd name="connsiteX101" fmla="*/ 236799 w 396552"/>
                    <a:gd name="connsiteY101" fmla="*/ 171746 h 260890"/>
                    <a:gd name="connsiteX102" fmla="*/ 236485 w 396552"/>
                    <a:gd name="connsiteY102" fmla="*/ 182309 h 260890"/>
                    <a:gd name="connsiteX103" fmla="*/ 271125 w 396552"/>
                    <a:gd name="connsiteY103" fmla="*/ 197073 h 260890"/>
                    <a:gd name="connsiteX104" fmla="*/ 277786 w 396552"/>
                    <a:gd name="connsiteY104" fmla="*/ 196596 h 260890"/>
                    <a:gd name="connsiteX105" fmla="*/ 299389 w 396552"/>
                    <a:gd name="connsiteY105" fmla="*/ 187929 h 260890"/>
                    <a:gd name="connsiteX106" fmla="*/ 306621 w 396552"/>
                    <a:gd name="connsiteY106" fmla="*/ 203359 h 260890"/>
                    <a:gd name="connsiteX107" fmla="*/ 320230 w 396552"/>
                    <a:gd name="connsiteY107" fmla="*/ 214694 h 260890"/>
                    <a:gd name="connsiteX108" fmla="*/ 320230 w 396552"/>
                    <a:gd name="connsiteY108" fmla="*/ 217837 h 260890"/>
                    <a:gd name="connsiteX109" fmla="*/ 320230 w 396552"/>
                    <a:gd name="connsiteY109" fmla="*/ 220409 h 260890"/>
                    <a:gd name="connsiteX110" fmla="*/ 315757 w 396552"/>
                    <a:gd name="connsiteY110" fmla="*/ 235554 h 260890"/>
                    <a:gd name="connsiteX111" fmla="*/ 314615 w 396552"/>
                    <a:gd name="connsiteY111" fmla="*/ 236601 h 260890"/>
                    <a:gd name="connsiteX112" fmla="*/ 303481 w 396552"/>
                    <a:gd name="connsiteY112" fmla="*/ 239649 h 260890"/>
                    <a:gd name="connsiteX113" fmla="*/ 297581 w 396552"/>
                    <a:gd name="connsiteY113" fmla="*/ 238792 h 260890"/>
                    <a:gd name="connsiteX114" fmla="*/ 296915 w 396552"/>
                    <a:gd name="connsiteY114" fmla="*/ 238792 h 260890"/>
                    <a:gd name="connsiteX115" fmla="*/ 292918 w 396552"/>
                    <a:gd name="connsiteY115" fmla="*/ 237268 h 260890"/>
                    <a:gd name="connsiteX116" fmla="*/ 282830 w 396552"/>
                    <a:gd name="connsiteY116" fmla="*/ 221266 h 260890"/>
                    <a:gd name="connsiteX117" fmla="*/ 274836 w 396552"/>
                    <a:gd name="connsiteY117" fmla="*/ 213265 h 260890"/>
                    <a:gd name="connsiteX118" fmla="*/ 266842 w 396552"/>
                    <a:gd name="connsiteY118" fmla="*/ 221266 h 260890"/>
                    <a:gd name="connsiteX119" fmla="*/ 273028 w 396552"/>
                    <a:gd name="connsiteY119" fmla="*/ 240316 h 260890"/>
                    <a:gd name="connsiteX120" fmla="*/ 213074 w 396552"/>
                    <a:gd name="connsiteY120" fmla="*/ 226505 h 260890"/>
                    <a:gd name="connsiteX121" fmla="*/ 201797 w 396552"/>
                    <a:gd name="connsiteY121" fmla="*/ 227505 h 260890"/>
                    <a:gd name="connsiteX122" fmla="*/ 202797 w 396552"/>
                    <a:gd name="connsiteY122" fmla="*/ 238792 h 260890"/>
                    <a:gd name="connsiteX123" fmla="*/ 252472 w 396552"/>
                    <a:gd name="connsiteY123" fmla="*/ 260890 h 260890"/>
                    <a:gd name="connsiteX124" fmla="*/ 284924 w 396552"/>
                    <a:gd name="connsiteY124" fmla="*/ 252794 h 260890"/>
                    <a:gd name="connsiteX125" fmla="*/ 287588 w 396552"/>
                    <a:gd name="connsiteY125" fmla="*/ 252222 h 260890"/>
                    <a:gd name="connsiteX126" fmla="*/ 291585 w 396552"/>
                    <a:gd name="connsiteY126" fmla="*/ 253842 h 260890"/>
                    <a:gd name="connsiteX127" fmla="*/ 305575 w 396552"/>
                    <a:gd name="connsiteY127" fmla="*/ 256890 h 260890"/>
                    <a:gd name="connsiteX128" fmla="*/ 324608 w 396552"/>
                    <a:gd name="connsiteY128" fmla="*/ 249365 h 260890"/>
                    <a:gd name="connsiteX129" fmla="*/ 327558 w 396552"/>
                    <a:gd name="connsiteY129" fmla="*/ 247269 h 260890"/>
                    <a:gd name="connsiteX130" fmla="*/ 330032 w 396552"/>
                    <a:gd name="connsiteY130" fmla="*/ 243364 h 260890"/>
                    <a:gd name="connsiteX131" fmla="*/ 336408 w 396552"/>
                    <a:gd name="connsiteY131" fmla="*/ 224314 h 260890"/>
                    <a:gd name="connsiteX132" fmla="*/ 391984 w 396552"/>
                    <a:gd name="connsiteY132" fmla="*/ 166307 h 260890"/>
                    <a:gd name="connsiteX133" fmla="*/ 389986 w 396552"/>
                    <a:gd name="connsiteY133" fmla="*/ 151448 h 260890"/>
                    <a:gd name="connsiteX134" fmla="*/ 396552 w 396552"/>
                    <a:gd name="connsiteY134" fmla="*/ 128207 h 26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396552" h="260890">
                      <a:moveTo>
                        <a:pt x="396552" y="128207"/>
                      </a:moveTo>
                      <a:cubicBezTo>
                        <a:pt x="396248" y="109557"/>
                        <a:pt x="385085" y="92802"/>
                        <a:pt x="368003" y="85344"/>
                      </a:cubicBezTo>
                      <a:cubicBezTo>
                        <a:pt x="367289" y="64199"/>
                        <a:pt x="350026" y="47387"/>
                        <a:pt x="328890" y="47244"/>
                      </a:cubicBezTo>
                      <a:cubicBezTo>
                        <a:pt x="323542" y="29947"/>
                        <a:pt x="307392" y="18288"/>
                        <a:pt x="289301" y="18669"/>
                      </a:cubicBezTo>
                      <a:cubicBezTo>
                        <a:pt x="286789" y="18669"/>
                        <a:pt x="284267" y="18860"/>
                        <a:pt x="281783" y="19241"/>
                      </a:cubicBezTo>
                      <a:cubicBezTo>
                        <a:pt x="265358" y="6649"/>
                        <a:pt x="243813" y="2906"/>
                        <a:pt x="224113" y="9240"/>
                      </a:cubicBezTo>
                      <a:cubicBezTo>
                        <a:pt x="209201" y="-2419"/>
                        <a:pt x="188474" y="-3105"/>
                        <a:pt x="172819" y="7525"/>
                      </a:cubicBezTo>
                      <a:cubicBezTo>
                        <a:pt x="163322" y="2620"/>
                        <a:pt x="152778" y="67"/>
                        <a:pt x="142081" y="96"/>
                      </a:cubicBezTo>
                      <a:cubicBezTo>
                        <a:pt x="122335" y="-19"/>
                        <a:pt x="103606" y="8849"/>
                        <a:pt x="91168" y="24194"/>
                      </a:cubicBezTo>
                      <a:cubicBezTo>
                        <a:pt x="88228" y="23594"/>
                        <a:pt x="85230" y="23270"/>
                        <a:pt x="82223" y="23241"/>
                      </a:cubicBezTo>
                      <a:cubicBezTo>
                        <a:pt x="60268" y="22651"/>
                        <a:pt x="41977" y="39939"/>
                        <a:pt x="41302" y="61913"/>
                      </a:cubicBezTo>
                      <a:cubicBezTo>
                        <a:pt x="41311" y="63761"/>
                        <a:pt x="41473" y="65609"/>
                        <a:pt x="41778" y="67437"/>
                      </a:cubicBezTo>
                      <a:cubicBezTo>
                        <a:pt x="18253" y="70819"/>
                        <a:pt x="590" y="90707"/>
                        <a:pt x="0" y="114491"/>
                      </a:cubicBezTo>
                      <a:cubicBezTo>
                        <a:pt x="143" y="130474"/>
                        <a:pt x="8394" y="145285"/>
                        <a:pt x="21888" y="153829"/>
                      </a:cubicBezTo>
                      <a:cubicBezTo>
                        <a:pt x="22497" y="155963"/>
                        <a:pt x="23297" y="158030"/>
                        <a:pt x="24267" y="160020"/>
                      </a:cubicBezTo>
                      <a:cubicBezTo>
                        <a:pt x="31642" y="179890"/>
                        <a:pt x="50675" y="192986"/>
                        <a:pt x="71850" y="192786"/>
                      </a:cubicBezTo>
                      <a:cubicBezTo>
                        <a:pt x="75685" y="192786"/>
                        <a:pt x="79510" y="192405"/>
                        <a:pt x="83269" y="191643"/>
                      </a:cubicBezTo>
                      <a:cubicBezTo>
                        <a:pt x="86115" y="200235"/>
                        <a:pt x="90902" y="208055"/>
                        <a:pt x="97259" y="214503"/>
                      </a:cubicBezTo>
                      <a:cubicBezTo>
                        <a:pt x="100332" y="217685"/>
                        <a:pt x="105405" y="217771"/>
                        <a:pt x="108583" y="214694"/>
                      </a:cubicBezTo>
                      <a:cubicBezTo>
                        <a:pt x="111762" y="211617"/>
                        <a:pt x="111847" y="206541"/>
                        <a:pt x="108774" y="203359"/>
                      </a:cubicBezTo>
                      <a:cubicBezTo>
                        <a:pt x="103340" y="197854"/>
                        <a:pt x="99485" y="190967"/>
                        <a:pt x="97639" y="183452"/>
                      </a:cubicBezTo>
                      <a:cubicBezTo>
                        <a:pt x="107099" y="176718"/>
                        <a:pt x="113361" y="166383"/>
                        <a:pt x="114959" y="154877"/>
                      </a:cubicBezTo>
                      <a:cubicBezTo>
                        <a:pt x="115616" y="149619"/>
                        <a:pt x="115264" y="144285"/>
                        <a:pt x="113912" y="139161"/>
                      </a:cubicBezTo>
                      <a:cubicBezTo>
                        <a:pt x="115055" y="139161"/>
                        <a:pt x="116197" y="139161"/>
                        <a:pt x="117434" y="139161"/>
                      </a:cubicBezTo>
                      <a:cubicBezTo>
                        <a:pt x="129320" y="139265"/>
                        <a:pt x="140749" y="134560"/>
                        <a:pt x="149124" y="126111"/>
                      </a:cubicBezTo>
                      <a:cubicBezTo>
                        <a:pt x="156299" y="118882"/>
                        <a:pt x="160391" y="109157"/>
                        <a:pt x="160543" y="98965"/>
                      </a:cubicBezTo>
                      <a:cubicBezTo>
                        <a:pt x="160600" y="94546"/>
                        <a:pt x="157060" y="90926"/>
                        <a:pt x="152645" y="90869"/>
                      </a:cubicBezTo>
                      <a:cubicBezTo>
                        <a:pt x="152645" y="90869"/>
                        <a:pt x="152645" y="90869"/>
                        <a:pt x="152645" y="90869"/>
                      </a:cubicBezTo>
                      <a:lnTo>
                        <a:pt x="152645" y="90869"/>
                      </a:lnTo>
                      <a:cubicBezTo>
                        <a:pt x="148267" y="90869"/>
                        <a:pt x="144698" y="94393"/>
                        <a:pt x="144651" y="98775"/>
                      </a:cubicBezTo>
                      <a:cubicBezTo>
                        <a:pt x="144546" y="104852"/>
                        <a:pt x="142091" y="110662"/>
                        <a:pt x="137799" y="114967"/>
                      </a:cubicBezTo>
                      <a:cubicBezTo>
                        <a:pt x="127293" y="125540"/>
                        <a:pt x="110420" y="126245"/>
                        <a:pt x="99067" y="116586"/>
                      </a:cubicBezTo>
                      <a:cubicBezTo>
                        <a:pt x="95698" y="113758"/>
                        <a:pt x="90683" y="114186"/>
                        <a:pt x="87837" y="117539"/>
                      </a:cubicBezTo>
                      <a:cubicBezTo>
                        <a:pt x="84992" y="120854"/>
                        <a:pt x="85372" y="125845"/>
                        <a:pt x="88684" y="128683"/>
                      </a:cubicBezTo>
                      <a:cubicBezTo>
                        <a:pt x="88713" y="128721"/>
                        <a:pt x="88751" y="128750"/>
                        <a:pt x="88789" y="128778"/>
                      </a:cubicBezTo>
                      <a:cubicBezTo>
                        <a:pt x="90216" y="129940"/>
                        <a:pt x="91711" y="131026"/>
                        <a:pt x="93262" y="132017"/>
                      </a:cubicBezTo>
                      <a:cubicBezTo>
                        <a:pt x="93547" y="132884"/>
                        <a:pt x="93928" y="133712"/>
                        <a:pt x="94404" y="134493"/>
                      </a:cubicBezTo>
                      <a:cubicBezTo>
                        <a:pt x="98277" y="139637"/>
                        <a:pt x="99990" y="146104"/>
                        <a:pt x="99162" y="152496"/>
                      </a:cubicBezTo>
                      <a:cubicBezTo>
                        <a:pt x="96402" y="167783"/>
                        <a:pt x="81947" y="178061"/>
                        <a:pt x="66615" y="175641"/>
                      </a:cubicBezTo>
                      <a:lnTo>
                        <a:pt x="65854" y="175641"/>
                      </a:lnTo>
                      <a:cubicBezTo>
                        <a:pt x="55177" y="174060"/>
                        <a:pt x="45860" y="167526"/>
                        <a:pt x="40731" y="158020"/>
                      </a:cubicBezTo>
                      <a:cubicBezTo>
                        <a:pt x="40664" y="156591"/>
                        <a:pt x="40207" y="155201"/>
                        <a:pt x="39398" y="154020"/>
                      </a:cubicBezTo>
                      <a:cubicBezTo>
                        <a:pt x="39056" y="153629"/>
                        <a:pt x="38799" y="153181"/>
                        <a:pt x="38637" y="152686"/>
                      </a:cubicBezTo>
                      <a:cubicBezTo>
                        <a:pt x="38114" y="151077"/>
                        <a:pt x="37724" y="149419"/>
                        <a:pt x="37495" y="147733"/>
                      </a:cubicBezTo>
                      <a:cubicBezTo>
                        <a:pt x="37333" y="146828"/>
                        <a:pt x="37019" y="145952"/>
                        <a:pt x="36544" y="145161"/>
                      </a:cubicBezTo>
                      <a:cubicBezTo>
                        <a:pt x="36496" y="144371"/>
                        <a:pt x="36496" y="143571"/>
                        <a:pt x="36544" y="142780"/>
                      </a:cubicBezTo>
                      <a:cubicBezTo>
                        <a:pt x="37400" y="138561"/>
                        <a:pt x="39989" y="134893"/>
                        <a:pt x="43681" y="132684"/>
                      </a:cubicBezTo>
                      <a:cubicBezTo>
                        <a:pt x="47411" y="130312"/>
                        <a:pt x="48515" y="125368"/>
                        <a:pt x="46155" y="121635"/>
                      </a:cubicBezTo>
                      <a:cubicBezTo>
                        <a:pt x="43785" y="117901"/>
                        <a:pt x="38846" y="116786"/>
                        <a:pt x="35116" y="119158"/>
                      </a:cubicBezTo>
                      <a:cubicBezTo>
                        <a:pt x="29654" y="122540"/>
                        <a:pt x="25362" y="127531"/>
                        <a:pt x="22840" y="133446"/>
                      </a:cubicBezTo>
                      <a:cubicBezTo>
                        <a:pt x="18148" y="127978"/>
                        <a:pt x="15550" y="121025"/>
                        <a:pt x="15512" y="113824"/>
                      </a:cubicBezTo>
                      <a:cubicBezTo>
                        <a:pt x="16330" y="95498"/>
                        <a:pt x="31842" y="81296"/>
                        <a:pt x="50152" y="82106"/>
                      </a:cubicBezTo>
                      <a:lnTo>
                        <a:pt x="51579" y="82106"/>
                      </a:lnTo>
                      <a:cubicBezTo>
                        <a:pt x="54358" y="82144"/>
                        <a:pt x="56966" y="80782"/>
                        <a:pt x="58527" y="78486"/>
                      </a:cubicBezTo>
                      <a:cubicBezTo>
                        <a:pt x="60106" y="76134"/>
                        <a:pt x="60287" y="73105"/>
                        <a:pt x="59002" y="70581"/>
                      </a:cubicBezTo>
                      <a:cubicBezTo>
                        <a:pt x="57546" y="67618"/>
                        <a:pt x="56795" y="64361"/>
                        <a:pt x="56813" y="61056"/>
                      </a:cubicBezTo>
                      <a:cubicBezTo>
                        <a:pt x="57527" y="47949"/>
                        <a:pt x="68643" y="37843"/>
                        <a:pt x="81747" y="38386"/>
                      </a:cubicBezTo>
                      <a:cubicBezTo>
                        <a:pt x="85001" y="38367"/>
                        <a:pt x="88218" y="38948"/>
                        <a:pt x="91263" y="40101"/>
                      </a:cubicBezTo>
                      <a:cubicBezTo>
                        <a:pt x="94803" y="41444"/>
                        <a:pt x="98791" y="40082"/>
                        <a:pt x="100780" y="36862"/>
                      </a:cubicBezTo>
                      <a:cubicBezTo>
                        <a:pt x="109878" y="23165"/>
                        <a:pt x="125266" y="15002"/>
                        <a:pt x="141701" y="15145"/>
                      </a:cubicBezTo>
                      <a:cubicBezTo>
                        <a:pt x="151360" y="15098"/>
                        <a:pt x="160819" y="17879"/>
                        <a:pt x="168918" y="23146"/>
                      </a:cubicBezTo>
                      <a:cubicBezTo>
                        <a:pt x="172106" y="25213"/>
                        <a:pt x="176302" y="24775"/>
                        <a:pt x="179005" y="22098"/>
                      </a:cubicBezTo>
                      <a:cubicBezTo>
                        <a:pt x="189597" y="12564"/>
                        <a:pt x="205785" y="12935"/>
                        <a:pt x="215929" y="22956"/>
                      </a:cubicBezTo>
                      <a:cubicBezTo>
                        <a:pt x="218270" y="25727"/>
                        <a:pt x="222191" y="26556"/>
                        <a:pt x="225446" y="24956"/>
                      </a:cubicBezTo>
                      <a:cubicBezTo>
                        <a:pt x="241938" y="18031"/>
                        <a:pt x="260933" y="21136"/>
                        <a:pt x="274361" y="32957"/>
                      </a:cubicBezTo>
                      <a:cubicBezTo>
                        <a:pt x="276378" y="34900"/>
                        <a:pt x="279299" y="35595"/>
                        <a:pt x="281974" y="34767"/>
                      </a:cubicBezTo>
                      <a:cubicBezTo>
                        <a:pt x="284391" y="34119"/>
                        <a:pt x="286894" y="33795"/>
                        <a:pt x="289396" y="33814"/>
                      </a:cubicBezTo>
                      <a:cubicBezTo>
                        <a:pt x="302092" y="33243"/>
                        <a:pt x="313035" y="42682"/>
                        <a:pt x="314330" y="55341"/>
                      </a:cubicBezTo>
                      <a:cubicBezTo>
                        <a:pt x="314444" y="59703"/>
                        <a:pt x="318079" y="63151"/>
                        <a:pt x="322438" y="63027"/>
                      </a:cubicBezTo>
                      <a:cubicBezTo>
                        <a:pt x="322914" y="63018"/>
                        <a:pt x="323380" y="62961"/>
                        <a:pt x="323846" y="62865"/>
                      </a:cubicBezTo>
                      <a:cubicBezTo>
                        <a:pt x="325236" y="62770"/>
                        <a:pt x="326635" y="62770"/>
                        <a:pt x="328033" y="62865"/>
                      </a:cubicBezTo>
                      <a:cubicBezTo>
                        <a:pt x="340900" y="62275"/>
                        <a:pt x="351825" y="72190"/>
                        <a:pt x="352491" y="85059"/>
                      </a:cubicBezTo>
                      <a:cubicBezTo>
                        <a:pt x="352586" y="86230"/>
                        <a:pt x="352586" y="87411"/>
                        <a:pt x="352491" y="88583"/>
                      </a:cubicBezTo>
                      <a:cubicBezTo>
                        <a:pt x="351825" y="92498"/>
                        <a:pt x="354137" y="96317"/>
                        <a:pt x="357915" y="97536"/>
                      </a:cubicBezTo>
                      <a:cubicBezTo>
                        <a:pt x="371314" y="101461"/>
                        <a:pt x="380650" y="113576"/>
                        <a:pt x="381040" y="127540"/>
                      </a:cubicBezTo>
                      <a:cubicBezTo>
                        <a:pt x="380945" y="133417"/>
                        <a:pt x="379156" y="139132"/>
                        <a:pt x="375901" y="144018"/>
                      </a:cubicBezTo>
                      <a:cubicBezTo>
                        <a:pt x="375397" y="144180"/>
                        <a:pt x="374921" y="144409"/>
                        <a:pt x="374474" y="144685"/>
                      </a:cubicBezTo>
                      <a:cubicBezTo>
                        <a:pt x="369354" y="148886"/>
                        <a:pt x="362921" y="151181"/>
                        <a:pt x="356297" y="151162"/>
                      </a:cubicBezTo>
                      <a:cubicBezTo>
                        <a:pt x="342222" y="151762"/>
                        <a:pt x="330241" y="141028"/>
                        <a:pt x="329271" y="126969"/>
                      </a:cubicBezTo>
                      <a:cubicBezTo>
                        <a:pt x="331745" y="122025"/>
                        <a:pt x="333049" y="116586"/>
                        <a:pt x="333077" y="111062"/>
                      </a:cubicBezTo>
                      <a:cubicBezTo>
                        <a:pt x="333077" y="106642"/>
                        <a:pt x="329499" y="103061"/>
                        <a:pt x="325083" y="103061"/>
                      </a:cubicBezTo>
                      <a:cubicBezTo>
                        <a:pt x="320668" y="103061"/>
                        <a:pt x="317089" y="106642"/>
                        <a:pt x="317089" y="111062"/>
                      </a:cubicBezTo>
                      <a:cubicBezTo>
                        <a:pt x="316423" y="123683"/>
                        <a:pt x="305727" y="133417"/>
                        <a:pt x="293108" y="132874"/>
                      </a:cubicBezTo>
                      <a:cubicBezTo>
                        <a:pt x="288264" y="132884"/>
                        <a:pt x="283515" y="131531"/>
                        <a:pt x="279404" y="128969"/>
                      </a:cubicBezTo>
                      <a:cubicBezTo>
                        <a:pt x="275512" y="126893"/>
                        <a:pt x="270668" y="128369"/>
                        <a:pt x="268593" y="132265"/>
                      </a:cubicBezTo>
                      <a:cubicBezTo>
                        <a:pt x="266719" y="135789"/>
                        <a:pt x="267718" y="140142"/>
                        <a:pt x="270934" y="142494"/>
                      </a:cubicBezTo>
                      <a:cubicBezTo>
                        <a:pt x="284914" y="151296"/>
                        <a:pt x="302786" y="150962"/>
                        <a:pt x="316423" y="141637"/>
                      </a:cubicBezTo>
                      <a:cubicBezTo>
                        <a:pt x="323418" y="157353"/>
                        <a:pt x="339101" y="167393"/>
                        <a:pt x="356297" y="167164"/>
                      </a:cubicBezTo>
                      <a:cubicBezTo>
                        <a:pt x="363130" y="167126"/>
                        <a:pt x="369868" y="165526"/>
                        <a:pt x="375997" y="162497"/>
                      </a:cubicBezTo>
                      <a:cubicBezTo>
                        <a:pt x="375997" y="163735"/>
                        <a:pt x="375997" y="164973"/>
                        <a:pt x="375997" y="166212"/>
                      </a:cubicBezTo>
                      <a:cubicBezTo>
                        <a:pt x="375692" y="179985"/>
                        <a:pt x="368555" y="192701"/>
                        <a:pt x="356964" y="200121"/>
                      </a:cubicBezTo>
                      <a:lnTo>
                        <a:pt x="356964" y="200121"/>
                      </a:lnTo>
                      <a:cubicBezTo>
                        <a:pt x="351282" y="203645"/>
                        <a:pt x="344564" y="205131"/>
                        <a:pt x="337931" y="204312"/>
                      </a:cubicBezTo>
                      <a:cubicBezTo>
                        <a:pt x="330613" y="203473"/>
                        <a:pt x="323922" y="199730"/>
                        <a:pt x="319374" y="193929"/>
                      </a:cubicBezTo>
                      <a:cubicBezTo>
                        <a:pt x="315500" y="189043"/>
                        <a:pt x="313778" y="182776"/>
                        <a:pt x="314615" y="176594"/>
                      </a:cubicBezTo>
                      <a:cubicBezTo>
                        <a:pt x="315281" y="172336"/>
                        <a:pt x="312360" y="168336"/>
                        <a:pt x="308106" y="167679"/>
                      </a:cubicBezTo>
                      <a:cubicBezTo>
                        <a:pt x="308020" y="167660"/>
                        <a:pt x="307944" y="167650"/>
                        <a:pt x="307858" y="167640"/>
                      </a:cubicBezTo>
                      <a:cubicBezTo>
                        <a:pt x="305889" y="167383"/>
                        <a:pt x="303890" y="167860"/>
                        <a:pt x="302244" y="168974"/>
                      </a:cubicBezTo>
                      <a:cubicBezTo>
                        <a:pt x="299493" y="168412"/>
                        <a:pt x="296648" y="169307"/>
                        <a:pt x="294726" y="171355"/>
                      </a:cubicBezTo>
                      <a:cubicBezTo>
                        <a:pt x="289711" y="176680"/>
                        <a:pt x="282963" y="180061"/>
                        <a:pt x="275693" y="180880"/>
                      </a:cubicBezTo>
                      <a:cubicBezTo>
                        <a:pt x="265501" y="182319"/>
                        <a:pt x="255232" y="178775"/>
                        <a:pt x="248095" y="171355"/>
                      </a:cubicBezTo>
                      <a:cubicBezTo>
                        <a:pt x="244869" y="168336"/>
                        <a:pt x="239806" y="168517"/>
                        <a:pt x="236799" y="171746"/>
                      </a:cubicBezTo>
                      <a:cubicBezTo>
                        <a:pt x="234049" y="174689"/>
                        <a:pt x="233915" y="179213"/>
                        <a:pt x="236485" y="182309"/>
                      </a:cubicBezTo>
                      <a:cubicBezTo>
                        <a:pt x="245516" y="191786"/>
                        <a:pt x="258040" y="197130"/>
                        <a:pt x="271125" y="197073"/>
                      </a:cubicBezTo>
                      <a:cubicBezTo>
                        <a:pt x="273352" y="197054"/>
                        <a:pt x="275579" y="196901"/>
                        <a:pt x="277786" y="196596"/>
                      </a:cubicBezTo>
                      <a:cubicBezTo>
                        <a:pt x="285599" y="195568"/>
                        <a:pt x="293032" y="192586"/>
                        <a:pt x="299389" y="187929"/>
                      </a:cubicBezTo>
                      <a:cubicBezTo>
                        <a:pt x="300655" y="193539"/>
                        <a:pt x="303119" y="198806"/>
                        <a:pt x="306621" y="203359"/>
                      </a:cubicBezTo>
                      <a:cubicBezTo>
                        <a:pt x="310285" y="208074"/>
                        <a:pt x="314929" y="211941"/>
                        <a:pt x="320230" y="214694"/>
                      </a:cubicBezTo>
                      <a:cubicBezTo>
                        <a:pt x="320059" y="215732"/>
                        <a:pt x="320059" y="216799"/>
                        <a:pt x="320230" y="217837"/>
                      </a:cubicBezTo>
                      <a:cubicBezTo>
                        <a:pt x="320182" y="218694"/>
                        <a:pt x="320182" y="219552"/>
                        <a:pt x="320230" y="220409"/>
                      </a:cubicBezTo>
                      <a:cubicBezTo>
                        <a:pt x="321001" y="225867"/>
                        <a:pt x="319364" y="231391"/>
                        <a:pt x="315757" y="235554"/>
                      </a:cubicBezTo>
                      <a:lnTo>
                        <a:pt x="314615" y="236601"/>
                      </a:lnTo>
                      <a:cubicBezTo>
                        <a:pt x="311247" y="238611"/>
                        <a:pt x="307402" y="239668"/>
                        <a:pt x="303481" y="239649"/>
                      </a:cubicBezTo>
                      <a:cubicBezTo>
                        <a:pt x="301483" y="239611"/>
                        <a:pt x="299503" y="239326"/>
                        <a:pt x="297581" y="238792"/>
                      </a:cubicBezTo>
                      <a:lnTo>
                        <a:pt x="296915" y="238792"/>
                      </a:lnTo>
                      <a:lnTo>
                        <a:pt x="292918" y="237268"/>
                      </a:lnTo>
                      <a:cubicBezTo>
                        <a:pt x="286856" y="234211"/>
                        <a:pt x="282983" y="228058"/>
                        <a:pt x="282830" y="221266"/>
                      </a:cubicBezTo>
                      <a:cubicBezTo>
                        <a:pt x="282830" y="216847"/>
                        <a:pt x="279252" y="213265"/>
                        <a:pt x="274836" y="213265"/>
                      </a:cubicBezTo>
                      <a:cubicBezTo>
                        <a:pt x="270421" y="213265"/>
                        <a:pt x="266842" y="216847"/>
                        <a:pt x="266842" y="221266"/>
                      </a:cubicBezTo>
                      <a:cubicBezTo>
                        <a:pt x="266890" y="228105"/>
                        <a:pt x="269050" y="234763"/>
                        <a:pt x="273028" y="240316"/>
                      </a:cubicBezTo>
                      <a:cubicBezTo>
                        <a:pt x="251045" y="248984"/>
                        <a:pt x="234962" y="245174"/>
                        <a:pt x="213074" y="226505"/>
                      </a:cubicBezTo>
                      <a:cubicBezTo>
                        <a:pt x="209687" y="223667"/>
                        <a:pt x="204633" y="224114"/>
                        <a:pt x="201797" y="227505"/>
                      </a:cubicBezTo>
                      <a:cubicBezTo>
                        <a:pt x="198961" y="230896"/>
                        <a:pt x="199409" y="235954"/>
                        <a:pt x="202797" y="238792"/>
                      </a:cubicBezTo>
                      <a:cubicBezTo>
                        <a:pt x="216110" y="251975"/>
                        <a:pt x="233773" y="259833"/>
                        <a:pt x="252472" y="260890"/>
                      </a:cubicBezTo>
                      <a:cubicBezTo>
                        <a:pt x="263750" y="260566"/>
                        <a:pt x="274817" y="257804"/>
                        <a:pt x="284924" y="252794"/>
                      </a:cubicBezTo>
                      <a:cubicBezTo>
                        <a:pt x="285704" y="252261"/>
                        <a:pt x="286656" y="252060"/>
                        <a:pt x="287588" y="252222"/>
                      </a:cubicBezTo>
                      <a:cubicBezTo>
                        <a:pt x="288883" y="252861"/>
                        <a:pt x="290215" y="253404"/>
                        <a:pt x="291585" y="253842"/>
                      </a:cubicBezTo>
                      <a:cubicBezTo>
                        <a:pt x="295972" y="255861"/>
                        <a:pt x="300750" y="256899"/>
                        <a:pt x="305575" y="256890"/>
                      </a:cubicBezTo>
                      <a:cubicBezTo>
                        <a:pt x="312617" y="256766"/>
                        <a:pt x="319383" y="254099"/>
                        <a:pt x="324608" y="249365"/>
                      </a:cubicBezTo>
                      <a:cubicBezTo>
                        <a:pt x="325635" y="248727"/>
                        <a:pt x="326616" y="248031"/>
                        <a:pt x="327558" y="247269"/>
                      </a:cubicBezTo>
                      <a:cubicBezTo>
                        <a:pt x="328785" y="246269"/>
                        <a:pt x="329661" y="244898"/>
                        <a:pt x="330032" y="243364"/>
                      </a:cubicBezTo>
                      <a:cubicBezTo>
                        <a:pt x="333953" y="237764"/>
                        <a:pt x="336170" y="231144"/>
                        <a:pt x="336408" y="224314"/>
                      </a:cubicBezTo>
                      <a:cubicBezTo>
                        <a:pt x="367108" y="222209"/>
                        <a:pt x="391175" y="197092"/>
                        <a:pt x="391984" y="166307"/>
                      </a:cubicBezTo>
                      <a:cubicBezTo>
                        <a:pt x="391984" y="161287"/>
                        <a:pt x="391318" y="156287"/>
                        <a:pt x="389986" y="151448"/>
                      </a:cubicBezTo>
                      <a:cubicBezTo>
                        <a:pt x="394202" y="144428"/>
                        <a:pt x="396467" y="136398"/>
                        <a:pt x="396552" y="128207"/>
                      </a:cubicBezTo>
                      <a:close/>
                    </a:path>
                  </a:pathLst>
                </a:custGeom>
                <a:grpFill/>
                <a:ln w="9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9" name="Freeform 274">
                  <a:extLst>
                    <a:ext uri="{FF2B5EF4-FFF2-40B4-BE49-F238E27FC236}">
                      <a16:creationId xmlns:a16="http://schemas.microsoft.com/office/drawing/2014/main" id="{B661A448-A613-1B36-59CD-FC52F8AF0096}"/>
                    </a:ext>
                  </a:extLst>
                </p:cNvPr>
                <p:cNvSpPr/>
                <p:nvPr/>
              </p:nvSpPr>
              <p:spPr>
                <a:xfrm>
                  <a:off x="5629784" y="2176263"/>
                  <a:ext cx="113293" cy="112261"/>
                </a:xfrm>
                <a:custGeom>
                  <a:avLst/>
                  <a:gdLst>
                    <a:gd name="connsiteX0" fmla="*/ 9680 w 113293"/>
                    <a:gd name="connsiteY0" fmla="*/ 95830 h 112261"/>
                    <a:gd name="connsiteX1" fmla="*/ 221 w 113293"/>
                    <a:gd name="connsiteY1" fmla="*/ 102269 h 112261"/>
                    <a:gd name="connsiteX2" fmla="*/ 163 w 113293"/>
                    <a:gd name="connsiteY2" fmla="*/ 102593 h 112261"/>
                    <a:gd name="connsiteX3" fmla="*/ 6397 w 113293"/>
                    <a:gd name="connsiteY3" fmla="*/ 112032 h 112261"/>
                    <a:gd name="connsiteX4" fmla="*/ 6920 w 113293"/>
                    <a:gd name="connsiteY4" fmla="*/ 112118 h 112261"/>
                    <a:gd name="connsiteX5" fmla="*/ 13487 w 113293"/>
                    <a:gd name="connsiteY5" fmla="*/ 112118 h 112261"/>
                    <a:gd name="connsiteX6" fmla="*/ 55169 w 113293"/>
                    <a:gd name="connsiteY6" fmla="*/ 78590 h 112261"/>
                    <a:gd name="connsiteX7" fmla="*/ 54122 w 113293"/>
                    <a:gd name="connsiteY7" fmla="*/ 61826 h 112261"/>
                    <a:gd name="connsiteX8" fmla="*/ 70205 w 113293"/>
                    <a:gd name="connsiteY8" fmla="*/ 47158 h 112261"/>
                    <a:gd name="connsiteX9" fmla="*/ 73345 w 113293"/>
                    <a:gd name="connsiteY9" fmla="*/ 36204 h 112261"/>
                    <a:gd name="connsiteX10" fmla="*/ 73345 w 113293"/>
                    <a:gd name="connsiteY10" fmla="*/ 36204 h 112261"/>
                    <a:gd name="connsiteX11" fmla="*/ 73345 w 113293"/>
                    <a:gd name="connsiteY11" fmla="*/ 35442 h 112261"/>
                    <a:gd name="connsiteX12" fmla="*/ 73345 w 113293"/>
                    <a:gd name="connsiteY12" fmla="*/ 33251 h 112261"/>
                    <a:gd name="connsiteX13" fmla="*/ 76581 w 113293"/>
                    <a:gd name="connsiteY13" fmla="*/ 22488 h 112261"/>
                    <a:gd name="connsiteX14" fmla="*/ 88667 w 113293"/>
                    <a:gd name="connsiteY14" fmla="*/ 16106 h 112261"/>
                    <a:gd name="connsiteX15" fmla="*/ 100848 w 113293"/>
                    <a:gd name="connsiteY15" fmla="*/ 19059 h 112261"/>
                    <a:gd name="connsiteX16" fmla="*/ 111982 w 113293"/>
                    <a:gd name="connsiteY16" fmla="*/ 16773 h 112261"/>
                    <a:gd name="connsiteX17" fmla="*/ 109698 w 113293"/>
                    <a:gd name="connsiteY17" fmla="*/ 5629 h 112261"/>
                    <a:gd name="connsiteX18" fmla="*/ 87049 w 113293"/>
                    <a:gd name="connsiteY18" fmla="*/ 199 h 112261"/>
                    <a:gd name="connsiteX19" fmla="*/ 64400 w 113293"/>
                    <a:gd name="connsiteY19" fmla="*/ 12201 h 112261"/>
                    <a:gd name="connsiteX20" fmla="*/ 56787 w 113293"/>
                    <a:gd name="connsiteY20" fmla="*/ 6200 h 112261"/>
                    <a:gd name="connsiteX21" fmla="*/ 45938 w 113293"/>
                    <a:gd name="connsiteY21" fmla="*/ 9343 h 112261"/>
                    <a:gd name="connsiteX22" fmla="*/ 49078 w 113293"/>
                    <a:gd name="connsiteY22" fmla="*/ 20202 h 112261"/>
                    <a:gd name="connsiteX23" fmla="*/ 56501 w 113293"/>
                    <a:gd name="connsiteY23" fmla="*/ 28965 h 112261"/>
                    <a:gd name="connsiteX24" fmla="*/ 55645 w 113293"/>
                    <a:gd name="connsiteY24" fmla="*/ 40109 h 112261"/>
                    <a:gd name="connsiteX25" fmla="*/ 45557 w 113293"/>
                    <a:gd name="connsiteY25" fmla="*/ 48301 h 112261"/>
                    <a:gd name="connsiteX26" fmla="*/ 34937 w 113293"/>
                    <a:gd name="connsiteY26" fmla="*/ 51768 h 112261"/>
                    <a:gd name="connsiteX27" fmla="*/ 35470 w 113293"/>
                    <a:gd name="connsiteY27" fmla="*/ 59826 h 112261"/>
                    <a:gd name="connsiteX28" fmla="*/ 39086 w 113293"/>
                    <a:gd name="connsiteY28" fmla="*/ 76209 h 112261"/>
                    <a:gd name="connsiteX29" fmla="*/ 9680 w 113293"/>
                    <a:gd name="connsiteY29" fmla="*/ 95830 h 112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3293" h="112261">
                      <a:moveTo>
                        <a:pt x="9680" y="95830"/>
                      </a:moveTo>
                      <a:cubicBezTo>
                        <a:pt x="5293" y="94992"/>
                        <a:pt x="1058" y="97878"/>
                        <a:pt x="221" y="102269"/>
                      </a:cubicBezTo>
                      <a:cubicBezTo>
                        <a:pt x="201" y="102374"/>
                        <a:pt x="183" y="102488"/>
                        <a:pt x="163" y="102593"/>
                      </a:cubicBezTo>
                      <a:cubicBezTo>
                        <a:pt x="-721" y="106927"/>
                        <a:pt x="2076" y="111147"/>
                        <a:pt x="6397" y="112032"/>
                      </a:cubicBezTo>
                      <a:cubicBezTo>
                        <a:pt x="6578" y="112061"/>
                        <a:pt x="6749" y="112099"/>
                        <a:pt x="6920" y="112118"/>
                      </a:cubicBezTo>
                      <a:cubicBezTo>
                        <a:pt x="9109" y="112309"/>
                        <a:pt x="11298" y="112309"/>
                        <a:pt x="13487" y="112118"/>
                      </a:cubicBezTo>
                      <a:cubicBezTo>
                        <a:pt x="33652" y="112509"/>
                        <a:pt x="51210" y="98393"/>
                        <a:pt x="55169" y="78590"/>
                      </a:cubicBezTo>
                      <a:cubicBezTo>
                        <a:pt x="56073" y="72990"/>
                        <a:pt x="55711" y="67265"/>
                        <a:pt x="54122" y="61826"/>
                      </a:cubicBezTo>
                      <a:cubicBezTo>
                        <a:pt x="61002" y="58921"/>
                        <a:pt x="66674" y="53749"/>
                        <a:pt x="70205" y="47158"/>
                      </a:cubicBezTo>
                      <a:cubicBezTo>
                        <a:pt x="71937" y="43738"/>
                        <a:pt x="73003" y="40024"/>
                        <a:pt x="73345" y="36204"/>
                      </a:cubicBezTo>
                      <a:lnTo>
                        <a:pt x="73345" y="36204"/>
                      </a:lnTo>
                      <a:lnTo>
                        <a:pt x="73345" y="35442"/>
                      </a:lnTo>
                      <a:cubicBezTo>
                        <a:pt x="73488" y="34718"/>
                        <a:pt x="73488" y="33975"/>
                        <a:pt x="73345" y="33251"/>
                      </a:cubicBezTo>
                      <a:cubicBezTo>
                        <a:pt x="72984" y="29374"/>
                        <a:pt x="74145" y="25517"/>
                        <a:pt x="76581" y="22488"/>
                      </a:cubicBezTo>
                      <a:cubicBezTo>
                        <a:pt x="79579" y="18811"/>
                        <a:pt x="83937" y="16506"/>
                        <a:pt x="88667" y="16106"/>
                      </a:cubicBezTo>
                      <a:cubicBezTo>
                        <a:pt x="92949" y="15601"/>
                        <a:pt x="97270" y="16649"/>
                        <a:pt x="100848" y="19059"/>
                      </a:cubicBezTo>
                      <a:cubicBezTo>
                        <a:pt x="104569" y="21421"/>
                        <a:pt x="109489" y="20411"/>
                        <a:pt x="111982" y="16773"/>
                      </a:cubicBezTo>
                      <a:cubicBezTo>
                        <a:pt x="114399" y="13058"/>
                        <a:pt x="113381" y="8096"/>
                        <a:pt x="109698" y="5629"/>
                      </a:cubicBezTo>
                      <a:cubicBezTo>
                        <a:pt x="102999" y="1266"/>
                        <a:pt x="94995" y="-658"/>
                        <a:pt x="87049" y="199"/>
                      </a:cubicBezTo>
                      <a:cubicBezTo>
                        <a:pt x="78208" y="1028"/>
                        <a:pt x="70053" y="5343"/>
                        <a:pt x="64400" y="12201"/>
                      </a:cubicBezTo>
                      <a:cubicBezTo>
                        <a:pt x="62144" y="9867"/>
                        <a:pt x="59585" y="7848"/>
                        <a:pt x="56787" y="6200"/>
                      </a:cubicBezTo>
                      <a:cubicBezTo>
                        <a:pt x="52913" y="4133"/>
                        <a:pt x="48108" y="5524"/>
                        <a:pt x="45938" y="9343"/>
                      </a:cubicBezTo>
                      <a:cubicBezTo>
                        <a:pt x="43816" y="13211"/>
                        <a:pt x="45215" y="18068"/>
                        <a:pt x="49078" y="20202"/>
                      </a:cubicBezTo>
                      <a:cubicBezTo>
                        <a:pt x="52533" y="22126"/>
                        <a:pt x="55169" y="25241"/>
                        <a:pt x="56501" y="28965"/>
                      </a:cubicBezTo>
                      <a:cubicBezTo>
                        <a:pt x="57795" y="32632"/>
                        <a:pt x="57481" y="36680"/>
                        <a:pt x="55645" y="40109"/>
                      </a:cubicBezTo>
                      <a:cubicBezTo>
                        <a:pt x="53513" y="44081"/>
                        <a:pt x="49878" y="47034"/>
                        <a:pt x="45557" y="48301"/>
                      </a:cubicBezTo>
                      <a:cubicBezTo>
                        <a:pt x="41665" y="46319"/>
                        <a:pt x="36916" y="47872"/>
                        <a:pt x="34937" y="51768"/>
                      </a:cubicBezTo>
                      <a:cubicBezTo>
                        <a:pt x="33624" y="54349"/>
                        <a:pt x="33833" y="57435"/>
                        <a:pt x="35470" y="59826"/>
                      </a:cubicBezTo>
                      <a:cubicBezTo>
                        <a:pt x="38762" y="64607"/>
                        <a:pt x="40057" y="70484"/>
                        <a:pt x="39086" y="76209"/>
                      </a:cubicBezTo>
                      <a:cubicBezTo>
                        <a:pt x="35926" y="89439"/>
                        <a:pt x="23098" y="98002"/>
                        <a:pt x="9680" y="95830"/>
                      </a:cubicBezTo>
                      <a:close/>
                    </a:path>
                  </a:pathLst>
                </a:custGeom>
                <a:grpFill/>
                <a:ln w="9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0" name="Freeform 275">
                  <a:extLst>
                    <a:ext uri="{FF2B5EF4-FFF2-40B4-BE49-F238E27FC236}">
                      <a16:creationId xmlns:a16="http://schemas.microsoft.com/office/drawing/2014/main" id="{1AC96E9D-D8D9-5971-8EA7-E1457589C39D}"/>
                    </a:ext>
                  </a:extLst>
                </p:cNvPr>
                <p:cNvSpPr/>
                <p:nvPr/>
              </p:nvSpPr>
              <p:spPr>
                <a:xfrm>
                  <a:off x="5548961" y="2283138"/>
                  <a:ext cx="130608" cy="238426"/>
                </a:xfrm>
                <a:custGeom>
                  <a:avLst/>
                  <a:gdLst>
                    <a:gd name="connsiteX0" fmla="*/ 121813 w 130608"/>
                    <a:gd name="connsiteY0" fmla="*/ 100493 h 238426"/>
                    <a:gd name="connsiteX1" fmla="*/ 84222 w 130608"/>
                    <a:gd name="connsiteY1" fmla="*/ 100493 h 238426"/>
                    <a:gd name="connsiteX2" fmla="*/ 129236 w 130608"/>
                    <a:gd name="connsiteY2" fmla="*/ 33818 h 238426"/>
                    <a:gd name="connsiteX3" fmla="*/ 127094 w 130608"/>
                    <a:gd name="connsiteY3" fmla="*/ 22712 h 238426"/>
                    <a:gd name="connsiteX4" fmla="*/ 127047 w 130608"/>
                    <a:gd name="connsiteY4" fmla="*/ 22674 h 238426"/>
                    <a:gd name="connsiteX5" fmla="*/ 127047 w 130608"/>
                    <a:gd name="connsiteY5" fmla="*/ 22674 h 238426"/>
                    <a:gd name="connsiteX6" fmla="*/ 126285 w 130608"/>
                    <a:gd name="connsiteY6" fmla="*/ 21816 h 238426"/>
                    <a:gd name="connsiteX7" fmla="*/ 115151 w 130608"/>
                    <a:gd name="connsiteY7" fmla="*/ 23531 h 238426"/>
                    <a:gd name="connsiteX8" fmla="*/ 96118 w 130608"/>
                    <a:gd name="connsiteY8" fmla="*/ 35818 h 238426"/>
                    <a:gd name="connsiteX9" fmla="*/ 56815 w 130608"/>
                    <a:gd name="connsiteY9" fmla="*/ 6481 h 238426"/>
                    <a:gd name="connsiteX10" fmla="*/ 47441 w 130608"/>
                    <a:gd name="connsiteY10" fmla="*/ 147 h 238426"/>
                    <a:gd name="connsiteX11" fmla="*/ 41113 w 130608"/>
                    <a:gd name="connsiteY11" fmla="*/ 9529 h 238426"/>
                    <a:gd name="connsiteX12" fmla="*/ 47774 w 130608"/>
                    <a:gd name="connsiteY12" fmla="*/ 28103 h 238426"/>
                    <a:gd name="connsiteX13" fmla="*/ 668 w 130608"/>
                    <a:gd name="connsiteY13" fmla="*/ 135450 h 238426"/>
                    <a:gd name="connsiteX14" fmla="*/ 1334 w 130608"/>
                    <a:gd name="connsiteY14" fmla="*/ 143070 h 238426"/>
                    <a:gd name="connsiteX15" fmla="*/ 8091 w 130608"/>
                    <a:gd name="connsiteY15" fmla="*/ 146689 h 238426"/>
                    <a:gd name="connsiteX16" fmla="*/ 37592 w 130608"/>
                    <a:gd name="connsiteY16" fmla="*/ 146213 h 238426"/>
                    <a:gd name="connsiteX17" fmla="*/ 3713 w 130608"/>
                    <a:gd name="connsiteY17" fmla="*/ 220984 h 238426"/>
                    <a:gd name="connsiteX18" fmla="*/ 7900 w 130608"/>
                    <a:gd name="connsiteY18" fmla="*/ 236224 h 238426"/>
                    <a:gd name="connsiteX19" fmla="*/ 16846 w 130608"/>
                    <a:gd name="connsiteY19" fmla="*/ 238415 h 238426"/>
                    <a:gd name="connsiteX20" fmla="*/ 36830 w 130608"/>
                    <a:gd name="connsiteY20" fmla="*/ 229652 h 238426"/>
                    <a:gd name="connsiteX21" fmla="*/ 127998 w 130608"/>
                    <a:gd name="connsiteY21" fmla="*/ 113828 h 238426"/>
                    <a:gd name="connsiteX22" fmla="*/ 128950 w 130608"/>
                    <a:gd name="connsiteY22" fmla="*/ 105446 h 238426"/>
                    <a:gd name="connsiteX23" fmla="*/ 121813 w 130608"/>
                    <a:gd name="connsiteY23" fmla="*/ 100493 h 238426"/>
                    <a:gd name="connsiteX24" fmla="*/ 24459 w 130608"/>
                    <a:gd name="connsiteY24" fmla="*/ 219270 h 238426"/>
                    <a:gd name="connsiteX25" fmla="*/ 21033 w 130608"/>
                    <a:gd name="connsiteY25" fmla="*/ 221270 h 238426"/>
                    <a:gd name="connsiteX26" fmla="*/ 57481 w 130608"/>
                    <a:gd name="connsiteY26" fmla="*/ 140879 h 238426"/>
                    <a:gd name="connsiteX27" fmla="*/ 57291 w 130608"/>
                    <a:gd name="connsiteY27" fmla="*/ 132878 h 238426"/>
                    <a:gd name="connsiteX28" fmla="*/ 50534 w 130608"/>
                    <a:gd name="connsiteY28" fmla="*/ 129258 h 238426"/>
                    <a:gd name="connsiteX29" fmla="*/ 20938 w 130608"/>
                    <a:gd name="connsiteY29" fmla="*/ 129258 h 238426"/>
                    <a:gd name="connsiteX30" fmla="*/ 60051 w 130608"/>
                    <a:gd name="connsiteY30" fmla="*/ 40104 h 238426"/>
                    <a:gd name="connsiteX31" fmla="*/ 98117 w 130608"/>
                    <a:gd name="connsiteY31" fmla="*/ 50772 h 238426"/>
                    <a:gd name="connsiteX32" fmla="*/ 62525 w 130608"/>
                    <a:gd name="connsiteY32" fmla="*/ 104303 h 238426"/>
                    <a:gd name="connsiteX33" fmla="*/ 64952 w 130608"/>
                    <a:gd name="connsiteY33" fmla="*/ 115495 h 238426"/>
                    <a:gd name="connsiteX34" fmla="*/ 69186 w 130608"/>
                    <a:gd name="connsiteY34" fmla="*/ 116781 h 238426"/>
                    <a:gd name="connsiteX35" fmla="*/ 105349 w 130608"/>
                    <a:gd name="connsiteY35" fmla="*/ 116781 h 23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0608" h="238426">
                      <a:moveTo>
                        <a:pt x="121813" y="100493"/>
                      </a:moveTo>
                      <a:lnTo>
                        <a:pt x="84222" y="100493"/>
                      </a:lnTo>
                      <a:lnTo>
                        <a:pt x="129236" y="33818"/>
                      </a:lnTo>
                      <a:cubicBezTo>
                        <a:pt x="131710" y="30160"/>
                        <a:pt x="130749" y="25188"/>
                        <a:pt x="127094" y="22712"/>
                      </a:cubicBezTo>
                      <a:cubicBezTo>
                        <a:pt x="127075" y="22693"/>
                        <a:pt x="127066" y="22683"/>
                        <a:pt x="127047" y="22674"/>
                      </a:cubicBezTo>
                      <a:lnTo>
                        <a:pt x="127047" y="22674"/>
                      </a:lnTo>
                      <a:cubicBezTo>
                        <a:pt x="127047" y="22674"/>
                        <a:pt x="127047" y="22007"/>
                        <a:pt x="126285" y="21816"/>
                      </a:cubicBezTo>
                      <a:cubicBezTo>
                        <a:pt x="122736" y="19226"/>
                        <a:pt x="117759" y="19997"/>
                        <a:pt x="115151" y="23531"/>
                      </a:cubicBezTo>
                      <a:cubicBezTo>
                        <a:pt x="110612" y="29913"/>
                        <a:pt x="103798" y="34304"/>
                        <a:pt x="96118" y="35818"/>
                      </a:cubicBezTo>
                      <a:cubicBezTo>
                        <a:pt x="77276" y="38171"/>
                        <a:pt x="59937" y="25226"/>
                        <a:pt x="56815" y="6481"/>
                      </a:cubicBezTo>
                      <a:cubicBezTo>
                        <a:pt x="55978" y="2138"/>
                        <a:pt x="51781" y="-691"/>
                        <a:pt x="47441" y="147"/>
                      </a:cubicBezTo>
                      <a:cubicBezTo>
                        <a:pt x="43102" y="985"/>
                        <a:pt x="40275" y="5186"/>
                        <a:pt x="41113" y="9529"/>
                      </a:cubicBezTo>
                      <a:cubicBezTo>
                        <a:pt x="42207" y="16073"/>
                        <a:pt x="44463" y="22359"/>
                        <a:pt x="47774" y="28103"/>
                      </a:cubicBezTo>
                      <a:lnTo>
                        <a:pt x="668" y="135450"/>
                      </a:lnTo>
                      <a:cubicBezTo>
                        <a:pt x="-417" y="137936"/>
                        <a:pt x="-170" y="140803"/>
                        <a:pt x="1334" y="143070"/>
                      </a:cubicBezTo>
                      <a:cubicBezTo>
                        <a:pt x="2866" y="145299"/>
                        <a:pt x="5388" y="146642"/>
                        <a:pt x="8091" y="146689"/>
                      </a:cubicBezTo>
                      <a:lnTo>
                        <a:pt x="37592" y="146213"/>
                      </a:lnTo>
                      <a:lnTo>
                        <a:pt x="3713" y="220984"/>
                      </a:lnTo>
                      <a:cubicBezTo>
                        <a:pt x="811" y="226366"/>
                        <a:pt x="2657" y="233081"/>
                        <a:pt x="7900" y="236224"/>
                      </a:cubicBezTo>
                      <a:cubicBezTo>
                        <a:pt x="10622" y="237767"/>
                        <a:pt x="13715" y="238529"/>
                        <a:pt x="16846" y="238415"/>
                      </a:cubicBezTo>
                      <a:cubicBezTo>
                        <a:pt x="24450" y="238472"/>
                        <a:pt x="31720" y="235281"/>
                        <a:pt x="36830" y="229652"/>
                      </a:cubicBezTo>
                      <a:lnTo>
                        <a:pt x="127998" y="113828"/>
                      </a:lnTo>
                      <a:cubicBezTo>
                        <a:pt x="129902" y="111447"/>
                        <a:pt x="130273" y="108189"/>
                        <a:pt x="128950" y="105446"/>
                      </a:cubicBezTo>
                      <a:cubicBezTo>
                        <a:pt x="127751" y="102531"/>
                        <a:pt x="124963" y="100598"/>
                        <a:pt x="121813" y="100493"/>
                      </a:cubicBezTo>
                      <a:close/>
                      <a:moveTo>
                        <a:pt x="24459" y="219270"/>
                      </a:moveTo>
                      <a:cubicBezTo>
                        <a:pt x="23517" y="220232"/>
                        <a:pt x="22337" y="220927"/>
                        <a:pt x="21033" y="221270"/>
                      </a:cubicBezTo>
                      <a:lnTo>
                        <a:pt x="57481" y="140879"/>
                      </a:lnTo>
                      <a:cubicBezTo>
                        <a:pt x="58852" y="138374"/>
                        <a:pt x="58776" y="135316"/>
                        <a:pt x="57291" y="132878"/>
                      </a:cubicBezTo>
                      <a:cubicBezTo>
                        <a:pt x="55825" y="130573"/>
                        <a:pt x="53265" y="129201"/>
                        <a:pt x="50534" y="129258"/>
                      </a:cubicBezTo>
                      <a:lnTo>
                        <a:pt x="20938" y="129258"/>
                      </a:lnTo>
                      <a:lnTo>
                        <a:pt x="60051" y="40104"/>
                      </a:lnTo>
                      <a:cubicBezTo>
                        <a:pt x="70595" y="49020"/>
                        <a:pt x="84479" y="52906"/>
                        <a:pt x="98117" y="50772"/>
                      </a:cubicBezTo>
                      <a:lnTo>
                        <a:pt x="62525" y="104303"/>
                      </a:lnTo>
                      <a:cubicBezTo>
                        <a:pt x="60108" y="108065"/>
                        <a:pt x="61193" y="113076"/>
                        <a:pt x="64952" y="115495"/>
                      </a:cubicBezTo>
                      <a:cubicBezTo>
                        <a:pt x="66217" y="116304"/>
                        <a:pt x="67683" y="116752"/>
                        <a:pt x="69186" y="116781"/>
                      </a:cubicBezTo>
                      <a:lnTo>
                        <a:pt x="105349" y="116781"/>
                      </a:lnTo>
                      <a:close/>
                    </a:path>
                  </a:pathLst>
                </a:custGeom>
                <a:grpFill/>
                <a:ln w="951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60" b="0" i="0" u="none" strike="noStrike" kern="0" cap="none" spc="0" normalizeH="0" baseline="0" noProof="0">
                    <a:ln>
                      <a:noFill/>
                    </a:ln>
                    <a:solidFill>
                      <a:srgbClr val="000000"/>
                    </a:solidFill>
                    <a:effectLst/>
                    <a:uLnTx/>
                    <a:uFillTx/>
                    <a:latin typeface="Calibri" panose="020F0502020204030204"/>
                    <a:ea typeface="+mn-ea"/>
                    <a:cs typeface="+mn-cs"/>
                  </a:endParaRPr>
                </a:p>
              </p:txBody>
            </p:sp>
          </p:grpSp>
          <p:sp>
            <p:nvSpPr>
              <p:cNvPr id="29" name="TextBox 28">
                <a:extLst>
                  <a:ext uri="{FF2B5EF4-FFF2-40B4-BE49-F238E27FC236}">
                    <a16:creationId xmlns:a16="http://schemas.microsoft.com/office/drawing/2014/main" id="{AE50EB9A-9773-3FA5-7E84-55BD47A09917}"/>
                  </a:ext>
                </a:extLst>
              </p:cNvPr>
              <p:cNvSpPr txBox="1"/>
              <p:nvPr/>
            </p:nvSpPr>
            <p:spPr>
              <a:xfrm>
                <a:off x="2942107" y="4321166"/>
                <a:ext cx="149484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Lack of vacation and recreational activities</a:t>
                </a:r>
              </a:p>
            </p:txBody>
          </p:sp>
          <p:sp>
            <p:nvSpPr>
              <p:cNvPr id="35" name="TextBox 34">
                <a:extLst>
                  <a:ext uri="{FF2B5EF4-FFF2-40B4-BE49-F238E27FC236}">
                    <a16:creationId xmlns:a16="http://schemas.microsoft.com/office/drawing/2014/main" id="{7A05520D-743B-9510-4C62-7FB7EDDBB40C}"/>
                  </a:ext>
                </a:extLst>
              </p:cNvPr>
              <p:cNvSpPr txBox="1"/>
              <p:nvPr/>
            </p:nvSpPr>
            <p:spPr>
              <a:xfrm>
                <a:off x="3127246" y="3876225"/>
                <a:ext cx="1494844" cy="3458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Disengagement</a:t>
                </a:r>
              </a:p>
            </p:txBody>
          </p:sp>
          <p:sp>
            <p:nvSpPr>
              <p:cNvPr id="26" name="TextBox 25">
                <a:extLst>
                  <a:ext uri="{FF2B5EF4-FFF2-40B4-BE49-F238E27FC236}">
                    <a16:creationId xmlns:a16="http://schemas.microsoft.com/office/drawing/2014/main" id="{9B2FE868-4738-DD0F-F380-87542A0AB286}"/>
                  </a:ext>
                </a:extLst>
              </p:cNvPr>
              <p:cNvSpPr txBox="1"/>
              <p:nvPr/>
            </p:nvSpPr>
            <p:spPr>
              <a:xfrm>
                <a:off x="3740088" y="3316763"/>
                <a:ext cx="108213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Decreased staff levels</a:t>
                </a:r>
              </a:p>
            </p:txBody>
          </p:sp>
          <p:sp>
            <p:nvSpPr>
              <p:cNvPr id="28" name="TextBox 27">
                <a:extLst>
                  <a:ext uri="{FF2B5EF4-FFF2-40B4-BE49-F238E27FC236}">
                    <a16:creationId xmlns:a16="http://schemas.microsoft.com/office/drawing/2014/main" id="{3A67B27A-F01B-7C49-0526-0EB01F8AB818}"/>
                  </a:ext>
                </a:extLst>
              </p:cNvPr>
              <p:cNvSpPr txBox="1"/>
              <p:nvPr/>
            </p:nvSpPr>
            <p:spPr>
              <a:xfrm>
                <a:off x="3092418" y="2093563"/>
                <a:ext cx="108213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COVID-19 pandemic</a:t>
                </a:r>
              </a:p>
            </p:txBody>
          </p:sp>
          <p:sp>
            <p:nvSpPr>
              <p:cNvPr id="34" name="TextBox 33">
                <a:extLst>
                  <a:ext uri="{FF2B5EF4-FFF2-40B4-BE49-F238E27FC236}">
                    <a16:creationId xmlns:a16="http://schemas.microsoft.com/office/drawing/2014/main" id="{C37EAFD4-AFEF-DC64-1017-55D418E750E6}"/>
                  </a:ext>
                </a:extLst>
              </p:cNvPr>
              <p:cNvSpPr txBox="1"/>
              <p:nvPr/>
            </p:nvSpPr>
            <p:spPr>
              <a:xfrm>
                <a:off x="558869" y="3866923"/>
                <a:ext cx="108213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Fear of COVID</a:t>
                </a:r>
              </a:p>
            </p:txBody>
          </p:sp>
          <p:sp>
            <p:nvSpPr>
              <p:cNvPr id="30" name="TextBox 29">
                <a:extLst>
                  <a:ext uri="{FF2B5EF4-FFF2-40B4-BE49-F238E27FC236}">
                    <a16:creationId xmlns:a16="http://schemas.microsoft.com/office/drawing/2014/main" id="{B40C5AF7-9A92-C493-5C6D-1F7D321B1EE6}"/>
                  </a:ext>
                </a:extLst>
              </p:cNvPr>
              <p:cNvSpPr txBox="1"/>
              <p:nvPr/>
            </p:nvSpPr>
            <p:spPr>
              <a:xfrm>
                <a:off x="1419712" y="3862285"/>
                <a:ext cx="108213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Emotional, mental, and physical exhaustion</a:t>
                </a:r>
              </a:p>
            </p:txBody>
          </p:sp>
          <p:sp>
            <p:nvSpPr>
              <p:cNvPr id="27" name="TextBox 26">
                <a:extLst>
                  <a:ext uri="{FF2B5EF4-FFF2-40B4-BE49-F238E27FC236}">
                    <a16:creationId xmlns:a16="http://schemas.microsoft.com/office/drawing/2014/main" id="{325B0770-77EA-297F-688B-AE9F04E45DDB}"/>
                  </a:ext>
                </a:extLst>
              </p:cNvPr>
              <p:cNvSpPr txBox="1"/>
              <p:nvPr/>
            </p:nvSpPr>
            <p:spPr>
              <a:xfrm>
                <a:off x="935255" y="3310919"/>
                <a:ext cx="1170996" cy="5763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Continuous crisis mode</a:t>
                </a:r>
              </a:p>
            </p:txBody>
          </p:sp>
          <p:pic>
            <p:nvPicPr>
              <p:cNvPr id="33" name="Graphic 32" descr="Face with mask outline">
                <a:extLst>
                  <a:ext uri="{FF2B5EF4-FFF2-40B4-BE49-F238E27FC236}">
                    <a16:creationId xmlns:a16="http://schemas.microsoft.com/office/drawing/2014/main" id="{E33A44AA-A890-40AE-04EA-5FBD20B41C0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45451" y="1515269"/>
                <a:ext cx="597050" cy="597050"/>
              </a:xfrm>
              <a:prstGeom prst="rect">
                <a:avLst/>
              </a:prstGeom>
            </p:spPr>
          </p:pic>
          <p:sp>
            <p:nvSpPr>
              <p:cNvPr id="31" name="TextBox 30">
                <a:extLst>
                  <a:ext uri="{FF2B5EF4-FFF2-40B4-BE49-F238E27FC236}">
                    <a16:creationId xmlns:a16="http://schemas.microsoft.com/office/drawing/2014/main" id="{88DB141E-537E-DDB1-CF7B-0CF2A2B259CD}"/>
                  </a:ext>
                </a:extLst>
              </p:cNvPr>
              <p:cNvSpPr txBox="1"/>
              <p:nvPr/>
            </p:nvSpPr>
            <p:spPr>
              <a:xfrm>
                <a:off x="3530696" y="2547612"/>
                <a:ext cx="1082130" cy="646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rPr>
                  <a:t>Slow recruiting process</a:t>
                </a:r>
              </a:p>
            </p:txBody>
          </p:sp>
        </p:grpSp>
        <p:pic>
          <p:nvPicPr>
            <p:cNvPr id="55" name="Graphic 54" descr="Germ outline">
              <a:extLst>
                <a:ext uri="{FF2B5EF4-FFF2-40B4-BE49-F238E27FC236}">
                  <a16:creationId xmlns:a16="http://schemas.microsoft.com/office/drawing/2014/main" id="{9A500C23-5F2D-C73E-6488-371DD78A783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54843" y="3875278"/>
              <a:ext cx="369253" cy="369253"/>
            </a:xfrm>
            <a:prstGeom prst="rect">
              <a:avLst/>
            </a:prstGeom>
          </p:spPr>
        </p:pic>
      </p:grpSp>
      <p:sp>
        <p:nvSpPr>
          <p:cNvPr id="57" name="TextBox 56">
            <a:extLst>
              <a:ext uri="{FF2B5EF4-FFF2-40B4-BE49-F238E27FC236}">
                <a16:creationId xmlns:a16="http://schemas.microsoft.com/office/drawing/2014/main" id="{F1DF3746-EFEB-B734-F59A-F44A3563CA82}"/>
              </a:ext>
            </a:extLst>
          </p:cNvPr>
          <p:cNvSpPr txBox="1"/>
          <p:nvPr/>
        </p:nvSpPr>
        <p:spPr>
          <a:xfrm>
            <a:off x="5287119" y="1811401"/>
            <a:ext cx="6366588" cy="386259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alibri" panose="020F0502020204030204"/>
                <a:ea typeface="+mn-ea"/>
                <a:cs typeface="Arial"/>
              </a:rPr>
              <a:t>Drivers of burnout based on employee feedback include:</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1" i="0" u="none" strike="noStrike" kern="1200" cap="none" spc="0" normalizeH="0" baseline="0" noProof="0">
                <a:ln>
                  <a:noFill/>
                </a:ln>
                <a:solidFill>
                  <a:srgbClr val="000000"/>
                </a:solidFill>
                <a:effectLst/>
                <a:uLnTx/>
                <a:uFillTx/>
                <a:latin typeface="Calibri" panose="020F0502020204030204"/>
                <a:ea typeface="+mn-ea"/>
                <a:cs typeface="Arial"/>
              </a:rPr>
              <a:t>Workload demands</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1" i="0" u="none" strike="noStrike" kern="1200" cap="none" spc="0" normalizeH="0" baseline="0" noProof="0">
                <a:ln>
                  <a:noFill/>
                </a:ln>
                <a:solidFill>
                  <a:srgbClr val="000000"/>
                </a:solidFill>
                <a:effectLst/>
                <a:uLnTx/>
                <a:uFillTx/>
                <a:latin typeface="Calibri" panose="020F0502020204030204"/>
                <a:ea typeface="+mn-ea"/>
                <a:cs typeface="Arial"/>
              </a:rPr>
              <a:t>Staffing needs</a:t>
            </a:r>
            <a:r>
              <a:rPr kumimoji="0" lang="en-US" sz="2000" b="0" i="0" u="none" strike="noStrike" kern="1200" cap="none" spc="0" normalizeH="0" baseline="0" noProof="0">
                <a:ln>
                  <a:noFill/>
                </a:ln>
                <a:solidFill>
                  <a:srgbClr val="000000"/>
                </a:solidFill>
                <a:effectLst/>
                <a:uLnTx/>
                <a:uFillTx/>
                <a:latin typeface="Calibri" panose="020F0502020204030204"/>
                <a:ea typeface="+mn-ea"/>
                <a:cs typeface="Arial"/>
              </a:rPr>
              <a:t> (i.e., recruitment/retention challenges)</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1" i="0" u="none" strike="noStrike" kern="1200" cap="none" spc="0" normalizeH="0" baseline="0" noProof="0">
                <a:ln>
                  <a:noFill/>
                </a:ln>
                <a:solidFill>
                  <a:srgbClr val="000000"/>
                </a:solidFill>
                <a:effectLst/>
                <a:uLnTx/>
                <a:uFillTx/>
                <a:latin typeface="Calibri" panose="020F0502020204030204"/>
                <a:ea typeface="+mn-ea"/>
                <a:cs typeface="Arial"/>
              </a:rPr>
              <a:t>COVID-19</a:t>
            </a:r>
            <a:r>
              <a:rPr kumimoji="0" lang="en-US" sz="2000" b="0" i="0" u="none" strike="noStrike" kern="1200" cap="none" spc="0" normalizeH="0" baseline="0" noProof="0">
                <a:ln>
                  <a:noFill/>
                </a:ln>
                <a:solidFill>
                  <a:srgbClr val="000000"/>
                </a:solidFill>
                <a:effectLst/>
                <a:uLnTx/>
                <a:uFillTx/>
                <a:latin typeface="Calibri" panose="020F0502020204030204"/>
                <a:ea typeface="+mn-ea"/>
                <a:cs typeface="Arial"/>
              </a:rPr>
              <a:t> impacts</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Calibri" panose="020F0502020204030204"/>
                <a:ea typeface="+mn-ea"/>
                <a:cs typeface="Arial"/>
              </a:rPr>
              <a:t>Feeling a </a:t>
            </a:r>
            <a:r>
              <a:rPr kumimoji="0" lang="en-US" sz="2000" b="1" i="0" u="none" strike="noStrike" kern="1200" cap="none" spc="0" normalizeH="0" baseline="0" noProof="0">
                <a:ln>
                  <a:noFill/>
                </a:ln>
                <a:solidFill>
                  <a:srgbClr val="000000"/>
                </a:solidFill>
                <a:effectLst/>
                <a:uLnTx/>
                <a:uFillTx/>
                <a:latin typeface="Calibri" panose="020F0502020204030204"/>
                <a:ea typeface="+mn-ea"/>
                <a:cs typeface="Arial"/>
              </a:rPr>
              <a:t>lack of autonomy/job control/fairness</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1" i="0" u="none" strike="noStrike" kern="1200" cap="none" spc="0" normalizeH="0" baseline="0" noProof="0">
                <a:ln>
                  <a:noFill/>
                </a:ln>
                <a:solidFill>
                  <a:srgbClr val="000000"/>
                </a:solidFill>
                <a:effectLst/>
                <a:uLnTx/>
                <a:uFillTx/>
                <a:latin typeface="Calibri" panose="020F0502020204030204"/>
                <a:ea typeface="+mn-ea"/>
                <a:cs typeface="Arial"/>
              </a:rPr>
              <a:t>Limited flexibilities </a:t>
            </a:r>
            <a:r>
              <a:rPr kumimoji="0" lang="en-US" sz="2000" b="0" i="0" u="none" strike="noStrike" kern="1200" cap="none" spc="0" normalizeH="0" baseline="0" noProof="0">
                <a:ln>
                  <a:noFill/>
                </a:ln>
                <a:solidFill>
                  <a:srgbClr val="000000"/>
                </a:solidFill>
                <a:effectLst/>
                <a:uLnTx/>
                <a:uFillTx/>
                <a:latin typeface="Calibri" panose="020F0502020204030204"/>
                <a:ea typeface="+mn-ea"/>
                <a:cs typeface="Arial"/>
              </a:rPr>
              <a:t>to balance work responsibilities with </a:t>
            </a:r>
            <a:r>
              <a:rPr kumimoji="0" lang="en-US" sz="2000" b="1" i="0" u="none" strike="noStrike" kern="1200" cap="none" spc="0" normalizeH="0" baseline="0" noProof="0">
                <a:ln>
                  <a:noFill/>
                </a:ln>
                <a:solidFill>
                  <a:srgbClr val="000000"/>
                </a:solidFill>
                <a:effectLst/>
                <a:uLnTx/>
                <a:uFillTx/>
                <a:latin typeface="Calibri" panose="020F0502020204030204"/>
                <a:ea typeface="+mn-ea"/>
                <a:cs typeface="Arial"/>
              </a:rPr>
              <a:t>personal/family needs</a:t>
            </a:r>
          </a:p>
          <a:p>
            <a:pPr marL="0" marR="0" lvl="0" indent="0" algn="l" defTabSz="914400" rtl="0" eaLnBrk="1" fontAlgn="auto" latinLnBrk="0" hangingPunct="1">
              <a:lnSpc>
                <a:spcPct val="100000"/>
              </a:lnSpc>
              <a:spcBef>
                <a:spcPts val="1200"/>
              </a:spcBef>
              <a:spcAft>
                <a:spcPts val="60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REBOOT shared recommended actions with employees in </a:t>
            </a: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11 focus groups.</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8166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696F2C5E-6EEA-AF4D-3532-AF0ECF7AA6C6}"/>
              </a:ext>
            </a:extLst>
          </p:cNvPr>
          <p:cNvPicPr>
            <a:picLocks noChangeAspect="1"/>
          </p:cNvPicPr>
          <p:nvPr/>
        </p:nvPicPr>
        <p:blipFill>
          <a:blip r:embed="rId3"/>
          <a:stretch>
            <a:fillRect/>
          </a:stretch>
        </p:blipFill>
        <p:spPr>
          <a:xfrm>
            <a:off x="7926740" y="2980593"/>
            <a:ext cx="1984364" cy="1438275"/>
          </a:xfrm>
          <a:prstGeom prst="rect">
            <a:avLst/>
          </a:prstGeom>
        </p:spPr>
      </p:pic>
      <p:sp>
        <p:nvSpPr>
          <p:cNvPr id="2" name="Title 1">
            <a:extLst>
              <a:ext uri="{FF2B5EF4-FFF2-40B4-BE49-F238E27FC236}">
                <a16:creationId xmlns:a16="http://schemas.microsoft.com/office/drawing/2014/main" id="{04816DFB-18AA-470F-A9C3-F73AAE50FE47}"/>
              </a:ext>
            </a:extLst>
          </p:cNvPr>
          <p:cNvSpPr>
            <a:spLocks noGrp="1"/>
          </p:cNvSpPr>
          <p:nvPr>
            <p:ph type="title"/>
          </p:nvPr>
        </p:nvSpPr>
        <p:spPr>
          <a:xfrm>
            <a:off x="285750" y="-30827"/>
            <a:ext cx="11430000" cy="677091"/>
          </a:xfrm>
        </p:spPr>
        <p:txBody>
          <a:bodyPr/>
          <a:lstStyle/>
          <a:p>
            <a:r>
              <a:rPr lang="en-US"/>
              <a:t>Overview: Moving Forward</a:t>
            </a:r>
          </a:p>
        </p:txBody>
      </p:sp>
      <p:sp>
        <p:nvSpPr>
          <p:cNvPr id="4" name="Slide Number Placeholder 3">
            <a:extLst>
              <a:ext uri="{FF2B5EF4-FFF2-40B4-BE49-F238E27FC236}">
                <a16:creationId xmlns:a16="http://schemas.microsoft.com/office/drawing/2014/main" id="{8D2EC226-7469-4D31-A109-5EE046CBA4E2}"/>
              </a:ext>
            </a:extLst>
          </p:cNvPr>
          <p:cNvSpPr>
            <a:spLocks noGrp="1"/>
          </p:cNvSpPr>
          <p:nvPr>
            <p:ph type="sldNum" sz="quarter" idx="4"/>
          </p:nvPr>
        </p:nvSpPr>
        <p:spPr>
          <a:xfrm>
            <a:off x="11455400" y="5762512"/>
            <a:ext cx="660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B01BA-673E-4211-9E64-C22898E6AF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Content Placeholder 4">
            <a:extLst>
              <a:ext uri="{FF2B5EF4-FFF2-40B4-BE49-F238E27FC236}">
                <a16:creationId xmlns:a16="http://schemas.microsoft.com/office/drawing/2014/main" id="{269CC4A1-C07D-C110-0D86-BECD836EAB8F}"/>
              </a:ext>
            </a:extLst>
          </p:cNvPr>
          <p:cNvSpPr txBox="1">
            <a:spLocks/>
          </p:cNvSpPr>
          <p:nvPr/>
        </p:nvSpPr>
        <p:spPr>
          <a:xfrm>
            <a:off x="84143" y="807581"/>
            <a:ext cx="9315258" cy="1093790"/>
          </a:xfrm>
          <a:prstGeom prst="rect">
            <a:avLst/>
          </a:prstGeom>
        </p:spPr>
        <p:txBody>
          <a:bodyPr lIns="91440" tIns="45720" rIns="91440" bIns="4572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1200"/>
              </a:spcAft>
              <a:buClrTx/>
              <a:buSzTx/>
              <a:buFont typeface="Arial"/>
              <a:buNone/>
              <a:tabLst/>
              <a:defRPr/>
            </a:pPr>
            <a:r>
              <a:rPr kumimoji="0" lang="en-US" sz="2200" b="0" i="0" u="none" strike="noStrike" kern="1200" cap="none" spc="0" normalizeH="0" baseline="0" noProof="0">
                <a:ln>
                  <a:noFill/>
                </a:ln>
                <a:solidFill>
                  <a:srgbClr val="1B1B1B"/>
                </a:solidFill>
                <a:effectLst/>
                <a:uLnTx/>
                <a:uFillTx/>
                <a:latin typeface="Calibri" panose="020F0502020204030204"/>
                <a:ea typeface="+mn-ea"/>
                <a:cs typeface="+mn-cs"/>
              </a:rPr>
              <a:t>The </a:t>
            </a:r>
            <a:r>
              <a:rPr kumimoji="0" lang="en-US" sz="2200" b="1" i="0" u="none" strike="noStrike" kern="1200" cap="none" spc="0" normalizeH="0" baseline="0" noProof="0">
                <a:ln>
                  <a:noFill/>
                </a:ln>
                <a:solidFill>
                  <a:srgbClr val="1B1B1B"/>
                </a:solidFill>
                <a:effectLst/>
                <a:uLnTx/>
                <a:uFillTx/>
                <a:latin typeface="Calibri" panose="020F0502020204030204"/>
                <a:ea typeface="+mn-ea"/>
                <a:cs typeface="+mn-cs"/>
              </a:rPr>
              <a:t>VHA Governance Board</a:t>
            </a:r>
            <a:r>
              <a:rPr kumimoji="0" lang="en-US" sz="2200" b="0" i="0" u="none" strike="noStrike" kern="1200" cap="none" spc="0" normalizeH="0" baseline="0" noProof="0">
                <a:ln>
                  <a:noFill/>
                </a:ln>
                <a:solidFill>
                  <a:srgbClr val="1B1B1B"/>
                </a:solidFill>
                <a:effectLst/>
                <a:uLnTx/>
                <a:uFillTx/>
                <a:latin typeface="Calibri" panose="020F0502020204030204"/>
                <a:ea typeface="+mn-ea"/>
                <a:cs typeface="+mn-cs"/>
              </a:rPr>
              <a:t> and the </a:t>
            </a:r>
            <a:r>
              <a:rPr kumimoji="0" lang="en-US" sz="2200" b="1" i="0" u="none" strike="noStrike" kern="1200" cap="none" spc="0" normalizeH="0" baseline="0" noProof="0">
                <a:ln>
                  <a:noFill/>
                </a:ln>
                <a:solidFill>
                  <a:srgbClr val="1B1B1B"/>
                </a:solidFill>
                <a:effectLst/>
                <a:uLnTx/>
                <a:uFillTx/>
                <a:latin typeface="Calibri" panose="020F0502020204030204"/>
                <a:ea typeface="+mn-ea"/>
                <a:cs typeface="+mn-cs"/>
              </a:rPr>
              <a:t>VHA Under Secretary for Health </a:t>
            </a:r>
            <a:r>
              <a:rPr kumimoji="0" lang="en-US" sz="2200" b="0" i="0" u="none" strike="noStrike" kern="1200" cap="none" spc="0" normalizeH="0" baseline="0" noProof="0">
                <a:ln>
                  <a:noFill/>
                </a:ln>
                <a:solidFill>
                  <a:srgbClr val="1B1B1B"/>
                </a:solidFill>
                <a:effectLst/>
                <a:uLnTx/>
                <a:uFillTx/>
                <a:latin typeface="Calibri" panose="020F0502020204030204"/>
                <a:ea typeface="+mn-ea"/>
                <a:cs typeface="+mn-cs"/>
              </a:rPr>
              <a:t>approved 7 focus areas in August 2022. In September 2022, VHA disbanded the REBOOOT Task Force and formed the </a:t>
            </a:r>
            <a:r>
              <a:rPr kumimoji="0" lang="en-US" sz="2200" b="1" i="0" u="none" strike="noStrike" kern="1200" cap="none" spc="0" normalizeH="0" baseline="0" noProof="0">
                <a:ln>
                  <a:noFill/>
                </a:ln>
                <a:solidFill>
                  <a:srgbClr val="1B1B1B"/>
                </a:solidFill>
                <a:effectLst/>
                <a:uLnTx/>
                <a:uFillTx/>
                <a:latin typeface="Calibri" panose="020F0502020204030204"/>
                <a:ea typeface="+mn-ea"/>
                <a:cs typeface="+mn-cs"/>
              </a:rPr>
              <a:t>REBOOT Implementation Team (RIT)</a:t>
            </a:r>
            <a:r>
              <a:rPr kumimoji="0" lang="en-US" sz="2200" b="0" i="0" u="none" strike="noStrike" kern="1200" cap="none" spc="0" normalizeH="0" baseline="0" noProof="0">
                <a:ln>
                  <a:noFill/>
                </a:ln>
                <a:solidFill>
                  <a:srgbClr val="1B1B1B"/>
                </a:solidFill>
                <a:effectLst/>
                <a:uLnTx/>
                <a:uFillTx/>
                <a:latin typeface="Calibri" panose="020F0502020204030204"/>
                <a:ea typeface="+mn-ea"/>
                <a:cs typeface="+mn-cs"/>
              </a:rPr>
              <a:t>.</a:t>
            </a:r>
            <a:endParaRPr kumimoji="0" lang="en-US" sz="2200" b="0" i="0" u="none" strike="noStrike" kern="1200" cap="none" spc="0" normalizeH="0" baseline="0" noProof="0">
              <a:ln>
                <a:noFill/>
              </a:ln>
              <a:solidFill>
                <a:prstClr val="black"/>
              </a:solidFill>
              <a:effectLst/>
              <a:uLnTx/>
              <a:uFillTx/>
              <a:latin typeface="Calibri" panose="020F0502020204030204"/>
              <a:ea typeface="+mn-ea"/>
              <a:cs typeface="+mn-cs"/>
            </a:endParaRPr>
          </a:p>
          <a:p>
            <a:pPr marL="283845" marR="0" lvl="0" indent="-283845" algn="l" defTabSz="457200" rtl="0" eaLnBrk="1" fontAlgn="auto" latinLnBrk="0" hangingPunct="1">
              <a:lnSpc>
                <a:spcPct val="100000"/>
              </a:lnSpc>
              <a:spcBef>
                <a:spcPts val="600"/>
              </a:spcBef>
              <a:spcAft>
                <a:spcPts val="1200"/>
              </a:spcAft>
              <a:buClrTx/>
              <a:buSzTx/>
              <a:buFont typeface="Arial"/>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p:txBody>
      </p:sp>
      <p:grpSp>
        <p:nvGrpSpPr>
          <p:cNvPr id="3" name="Group 2">
            <a:extLst>
              <a:ext uri="{FF2B5EF4-FFF2-40B4-BE49-F238E27FC236}">
                <a16:creationId xmlns:a16="http://schemas.microsoft.com/office/drawing/2014/main" id="{C5B14292-63D1-C778-917A-2CB3F3437302}"/>
              </a:ext>
            </a:extLst>
          </p:cNvPr>
          <p:cNvGrpSpPr/>
          <p:nvPr/>
        </p:nvGrpSpPr>
        <p:grpSpPr>
          <a:xfrm>
            <a:off x="7925426" y="1594519"/>
            <a:ext cx="1855284" cy="1373676"/>
            <a:chOff x="7969588" y="2611464"/>
            <a:chExt cx="1855284" cy="1373676"/>
          </a:xfrm>
        </p:grpSpPr>
        <p:pic>
          <p:nvPicPr>
            <p:cNvPr id="5" name="Picture 4">
              <a:extLst>
                <a:ext uri="{FF2B5EF4-FFF2-40B4-BE49-F238E27FC236}">
                  <a16:creationId xmlns:a16="http://schemas.microsoft.com/office/drawing/2014/main" id="{907B19F0-419E-2354-9AA4-DF81A040E1D3}"/>
                </a:ext>
              </a:extLst>
            </p:cNvPr>
            <p:cNvPicPr>
              <a:picLocks noChangeAspect="1"/>
            </p:cNvPicPr>
            <p:nvPr/>
          </p:nvPicPr>
          <p:blipFill rotWithShape="1">
            <a:blip r:embed="rId4"/>
            <a:srcRect l="41358" t="44067" r="48469" b="42543"/>
            <a:stretch/>
          </p:blipFill>
          <p:spPr>
            <a:xfrm>
              <a:off x="7969588" y="2611464"/>
              <a:ext cx="1855284" cy="1373676"/>
            </a:xfrm>
            <a:prstGeom prst="rect">
              <a:avLst/>
            </a:prstGeom>
          </p:spPr>
        </p:pic>
        <p:sp>
          <p:nvSpPr>
            <p:cNvPr id="7" name="TextBox 6">
              <a:extLst>
                <a:ext uri="{FF2B5EF4-FFF2-40B4-BE49-F238E27FC236}">
                  <a16:creationId xmlns:a16="http://schemas.microsoft.com/office/drawing/2014/main" id="{53D8344D-7C52-DA7A-E481-9E8FA82DC2EC}"/>
                </a:ext>
              </a:extLst>
            </p:cNvPr>
            <p:cNvSpPr txBox="1"/>
            <p:nvPr/>
          </p:nvSpPr>
          <p:spPr>
            <a:xfrm>
              <a:off x="8294914" y="3309489"/>
              <a:ext cx="1197429" cy="292388"/>
            </a:xfrm>
            <a:prstGeom prst="rect">
              <a:avLst/>
            </a:prstGeom>
            <a:solidFill>
              <a:srgbClr val="1A639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a:ln>
                    <a:noFill/>
                  </a:ln>
                  <a:solidFill>
                    <a:srgbClr val="E7F0F9"/>
                  </a:solidFill>
                  <a:effectLst/>
                  <a:uLnTx/>
                  <a:uFillTx/>
                  <a:latin typeface="Calibri Light" panose="020F0302020204030204"/>
                  <a:ea typeface="+mn-ea"/>
                  <a:cs typeface="+mn-cs"/>
                </a:rPr>
                <a:t>Chief</a:t>
              </a:r>
            </a:p>
          </p:txBody>
        </p:sp>
      </p:grpSp>
      <p:pic>
        <p:nvPicPr>
          <p:cNvPr id="8" name="Picture 7">
            <a:extLst>
              <a:ext uri="{FF2B5EF4-FFF2-40B4-BE49-F238E27FC236}">
                <a16:creationId xmlns:a16="http://schemas.microsoft.com/office/drawing/2014/main" id="{EB34DD04-B062-E188-1EAA-D824403EA8A4}"/>
              </a:ext>
            </a:extLst>
          </p:cNvPr>
          <p:cNvPicPr>
            <a:picLocks noChangeAspect="1"/>
          </p:cNvPicPr>
          <p:nvPr/>
        </p:nvPicPr>
        <p:blipFill rotWithShape="1">
          <a:blip r:embed="rId4"/>
          <a:srcRect l="53151" t="43480" r="35626" b="41797"/>
          <a:stretch/>
        </p:blipFill>
        <p:spPr>
          <a:xfrm>
            <a:off x="9834285" y="3410631"/>
            <a:ext cx="2032979" cy="1500273"/>
          </a:xfrm>
          <a:prstGeom prst="rect">
            <a:avLst/>
          </a:prstGeom>
        </p:spPr>
      </p:pic>
      <p:pic>
        <p:nvPicPr>
          <p:cNvPr id="11" name="Picture 10">
            <a:extLst>
              <a:ext uri="{FF2B5EF4-FFF2-40B4-BE49-F238E27FC236}">
                <a16:creationId xmlns:a16="http://schemas.microsoft.com/office/drawing/2014/main" id="{E131C6F6-5B53-231A-FB88-FE66635DB4C1}"/>
              </a:ext>
            </a:extLst>
          </p:cNvPr>
          <p:cNvPicPr>
            <a:picLocks noChangeAspect="1"/>
          </p:cNvPicPr>
          <p:nvPr/>
        </p:nvPicPr>
        <p:blipFill rotWithShape="1">
          <a:blip r:embed="rId4"/>
          <a:srcRect l="47839" t="60338" r="41148" b="24939"/>
          <a:stretch/>
        </p:blipFill>
        <p:spPr>
          <a:xfrm>
            <a:off x="9786757" y="659385"/>
            <a:ext cx="2009863" cy="1511504"/>
          </a:xfrm>
          <a:prstGeom prst="rect">
            <a:avLst/>
          </a:prstGeom>
        </p:spPr>
      </p:pic>
      <p:pic>
        <p:nvPicPr>
          <p:cNvPr id="12" name="Picture 11">
            <a:extLst>
              <a:ext uri="{FF2B5EF4-FFF2-40B4-BE49-F238E27FC236}">
                <a16:creationId xmlns:a16="http://schemas.microsoft.com/office/drawing/2014/main" id="{93921598-EE6C-F3B2-A304-49A826CA1921}"/>
              </a:ext>
            </a:extLst>
          </p:cNvPr>
          <p:cNvPicPr>
            <a:picLocks noChangeAspect="1"/>
          </p:cNvPicPr>
          <p:nvPr/>
        </p:nvPicPr>
        <p:blipFill rotWithShape="1">
          <a:blip r:embed="rId4"/>
          <a:srcRect l="59453" t="60338" r="29534" b="24939"/>
          <a:stretch/>
        </p:blipFill>
        <p:spPr>
          <a:xfrm>
            <a:off x="9774663" y="2036388"/>
            <a:ext cx="2010937" cy="1512312"/>
          </a:xfrm>
          <a:prstGeom prst="rect">
            <a:avLst/>
          </a:prstGeom>
        </p:spPr>
      </p:pic>
      <p:pic>
        <p:nvPicPr>
          <p:cNvPr id="13" name="Picture 12">
            <a:extLst>
              <a:ext uri="{FF2B5EF4-FFF2-40B4-BE49-F238E27FC236}">
                <a16:creationId xmlns:a16="http://schemas.microsoft.com/office/drawing/2014/main" id="{D25EF66E-EE6A-820D-323C-EBA884432194}"/>
              </a:ext>
            </a:extLst>
          </p:cNvPr>
          <p:cNvPicPr>
            <a:picLocks noChangeAspect="1"/>
          </p:cNvPicPr>
          <p:nvPr/>
        </p:nvPicPr>
        <p:blipFill rotWithShape="1">
          <a:blip r:embed="rId4"/>
          <a:srcRect l="71457" t="60934" r="17590" b="24939"/>
          <a:stretch/>
        </p:blipFill>
        <p:spPr>
          <a:xfrm>
            <a:off x="9872958" y="4708186"/>
            <a:ext cx="1955632" cy="1418853"/>
          </a:xfrm>
          <a:prstGeom prst="rect">
            <a:avLst/>
          </a:prstGeom>
        </p:spPr>
      </p:pic>
      <p:pic>
        <p:nvPicPr>
          <p:cNvPr id="14" name="Picture 13">
            <a:extLst>
              <a:ext uri="{FF2B5EF4-FFF2-40B4-BE49-F238E27FC236}">
                <a16:creationId xmlns:a16="http://schemas.microsoft.com/office/drawing/2014/main" id="{70C9C05F-9074-6608-E513-8325BF3F26E1}"/>
              </a:ext>
            </a:extLst>
          </p:cNvPr>
          <p:cNvPicPr>
            <a:picLocks noChangeAspect="1"/>
          </p:cNvPicPr>
          <p:nvPr/>
        </p:nvPicPr>
        <p:blipFill rotWithShape="1">
          <a:blip r:embed="rId4"/>
          <a:srcRect l="36226" t="60339" r="52761" b="25151"/>
          <a:stretch/>
        </p:blipFill>
        <p:spPr>
          <a:xfrm>
            <a:off x="7892582" y="4345198"/>
            <a:ext cx="2040509" cy="1512312"/>
          </a:xfrm>
          <a:prstGeom prst="rect">
            <a:avLst/>
          </a:prstGeom>
        </p:spPr>
      </p:pic>
      <p:grpSp>
        <p:nvGrpSpPr>
          <p:cNvPr id="16" name="Group 15">
            <a:extLst>
              <a:ext uri="{FF2B5EF4-FFF2-40B4-BE49-F238E27FC236}">
                <a16:creationId xmlns:a16="http://schemas.microsoft.com/office/drawing/2014/main" id="{4230BF34-8B28-EBD8-4640-B36F7049265D}"/>
              </a:ext>
            </a:extLst>
          </p:cNvPr>
          <p:cNvGrpSpPr/>
          <p:nvPr/>
        </p:nvGrpSpPr>
        <p:grpSpPr>
          <a:xfrm>
            <a:off x="68194" y="2620957"/>
            <a:ext cx="7976335" cy="2955407"/>
            <a:chOff x="2325406" y="1282602"/>
            <a:chExt cx="4467393" cy="2989876"/>
          </a:xfrm>
        </p:grpSpPr>
        <p:sp>
          <p:nvSpPr>
            <p:cNvPr id="17" name="Rectangle 16" descr="Upward trend">
              <a:extLst>
                <a:ext uri="{FF2B5EF4-FFF2-40B4-BE49-F238E27FC236}">
                  <a16:creationId xmlns:a16="http://schemas.microsoft.com/office/drawing/2014/main" id="{7A03D656-737C-68BF-AA48-A03272B74B10}"/>
                </a:ext>
              </a:extLst>
            </p:cNvPr>
            <p:cNvSpPr/>
            <p:nvPr/>
          </p:nvSpPr>
          <p:spPr>
            <a:xfrm>
              <a:off x="2325406" y="2940731"/>
              <a:ext cx="420172" cy="495516"/>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p:spPr>
        </p:sp>
        <p:sp>
          <p:nvSpPr>
            <p:cNvPr id="18" name="Freeform: Shape 17">
              <a:extLst>
                <a:ext uri="{FF2B5EF4-FFF2-40B4-BE49-F238E27FC236}">
                  <a16:creationId xmlns:a16="http://schemas.microsoft.com/office/drawing/2014/main" id="{35DDE1A8-8D36-8ABF-17C9-9EBD5119C887}"/>
                </a:ext>
              </a:extLst>
            </p:cNvPr>
            <p:cNvSpPr/>
            <p:nvPr/>
          </p:nvSpPr>
          <p:spPr>
            <a:xfrm>
              <a:off x="2804555" y="2940731"/>
              <a:ext cx="1859234" cy="724435"/>
            </a:xfrm>
            <a:custGeom>
              <a:avLst/>
              <a:gdLst>
                <a:gd name="connsiteX0" fmla="*/ 0 w 1707598"/>
                <a:gd name="connsiteY0" fmla="*/ 0 h 724435"/>
                <a:gd name="connsiteX1" fmla="*/ 1707598 w 1707598"/>
                <a:gd name="connsiteY1" fmla="*/ 0 h 724435"/>
                <a:gd name="connsiteX2" fmla="*/ 1707598 w 1707598"/>
                <a:gd name="connsiteY2" fmla="*/ 724435 h 724435"/>
                <a:gd name="connsiteX3" fmla="*/ 0 w 1707598"/>
                <a:gd name="connsiteY3" fmla="*/ 724435 h 724435"/>
                <a:gd name="connsiteX4" fmla="*/ 0 w 1707598"/>
                <a:gd name="connsiteY4" fmla="*/ 0 h 724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598" h="724435">
                  <a:moveTo>
                    <a:pt x="0" y="0"/>
                  </a:moveTo>
                  <a:lnTo>
                    <a:pt x="1707598" y="0"/>
                  </a:lnTo>
                  <a:lnTo>
                    <a:pt x="1707598" y="724435"/>
                  </a:lnTo>
                  <a:lnTo>
                    <a:pt x="0" y="724435"/>
                  </a:lnTo>
                  <a:lnTo>
                    <a:pt x="0" y="0"/>
                  </a:lnTo>
                  <a:close/>
                </a:path>
              </a:pathLst>
            </a:custGeom>
            <a:noFill/>
            <a:ln>
              <a:noFill/>
            </a:ln>
            <a:effectLst/>
          </p:spPr>
          <p:txBody>
            <a:bodyPr spcFirstLastPara="0" vert="horz" wrap="square" lIns="0" tIns="0" rIns="0" bIns="0" numCol="1" spcCol="1270" anchor="ctr" anchorCtr="0">
              <a:noAutofit/>
            </a:bodyPr>
            <a:lstStyle/>
            <a:p>
              <a:pPr marL="0" marR="0" lvl="0" indent="0" algn="l" defTabSz="533400" rtl="0" eaLnBrk="1" fontAlgn="auto" latinLnBrk="0" hangingPunct="1">
                <a:lnSpc>
                  <a:spcPct val="100000"/>
                </a:lnSpc>
                <a:spcBef>
                  <a:spcPct val="0"/>
                </a:spcBef>
                <a:spcAft>
                  <a:spcPct val="35000"/>
                </a:spcAft>
                <a:buClrTx/>
                <a:buSzTx/>
                <a:buFontTx/>
                <a:buNone/>
                <a:tabLst/>
                <a:defRPr/>
              </a:pPr>
              <a:r>
                <a:rPr kumimoji="0" lang="en-US" sz="2000" b="1"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REBOOT</a:t>
              </a:r>
              <a:r>
                <a:rPr kumimoji="0" lang="en-US" sz="20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 = </a:t>
              </a:r>
              <a:r>
                <a:rPr kumimoji="0" lang="en-US" sz="2000" b="1"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R</a:t>
              </a:r>
              <a:r>
                <a:rPr kumimoji="0" lang="en-US" sz="20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educe </a:t>
              </a:r>
              <a:r>
                <a:rPr kumimoji="0" lang="en-US" sz="2000" b="1"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E</a:t>
              </a:r>
              <a:r>
                <a:rPr kumimoji="0" lang="en-US" sz="20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mployee </a:t>
              </a:r>
              <a:r>
                <a:rPr kumimoji="0" lang="en-US" sz="2000" b="1"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B</a:t>
              </a:r>
              <a:r>
                <a:rPr kumimoji="0" lang="en-US" sz="20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urnout and </a:t>
              </a:r>
              <a:r>
                <a:rPr kumimoji="0" lang="en-US" sz="2000" b="1"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O</a:t>
              </a:r>
              <a:r>
                <a:rPr kumimoji="0" lang="en-US" sz="20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ptimize </a:t>
              </a:r>
              <a:r>
                <a:rPr kumimoji="0" lang="en-US" sz="2000" b="1"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O</a:t>
              </a:r>
              <a:r>
                <a:rPr kumimoji="0" lang="en-US" sz="20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rganizational </a:t>
              </a:r>
              <a:r>
                <a:rPr kumimoji="0" lang="en-US" sz="2000" b="1"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T</a:t>
              </a:r>
              <a:r>
                <a:rPr kumimoji="0" lang="en-US" sz="20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hriving</a:t>
              </a:r>
            </a:p>
          </p:txBody>
        </p:sp>
        <p:sp>
          <p:nvSpPr>
            <p:cNvPr id="19" name="Rectangle 18" descr="Stethoscope">
              <a:extLst>
                <a:ext uri="{FF2B5EF4-FFF2-40B4-BE49-F238E27FC236}">
                  <a16:creationId xmlns:a16="http://schemas.microsoft.com/office/drawing/2014/main" id="{9A06C3D6-7C03-16C3-EB89-4DBC91191F4F}"/>
                </a:ext>
              </a:extLst>
            </p:cNvPr>
            <p:cNvSpPr/>
            <p:nvPr/>
          </p:nvSpPr>
          <p:spPr>
            <a:xfrm>
              <a:off x="2334339" y="1314697"/>
              <a:ext cx="420172" cy="495516"/>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p:spPr>
        </p:sp>
        <p:sp>
          <p:nvSpPr>
            <p:cNvPr id="20" name="Freeform: Shape 19">
              <a:extLst>
                <a:ext uri="{FF2B5EF4-FFF2-40B4-BE49-F238E27FC236}">
                  <a16:creationId xmlns:a16="http://schemas.microsoft.com/office/drawing/2014/main" id="{3D7D1BD8-E786-AB3D-CA9E-3E0CF766E828}"/>
                </a:ext>
              </a:extLst>
            </p:cNvPr>
            <p:cNvSpPr/>
            <p:nvPr/>
          </p:nvSpPr>
          <p:spPr>
            <a:xfrm>
              <a:off x="2788858" y="1282602"/>
              <a:ext cx="1859234" cy="724435"/>
            </a:xfrm>
            <a:custGeom>
              <a:avLst/>
              <a:gdLst>
                <a:gd name="connsiteX0" fmla="*/ 0 w 1707598"/>
                <a:gd name="connsiteY0" fmla="*/ 0 h 724435"/>
                <a:gd name="connsiteX1" fmla="*/ 1707598 w 1707598"/>
                <a:gd name="connsiteY1" fmla="*/ 0 h 724435"/>
                <a:gd name="connsiteX2" fmla="*/ 1707598 w 1707598"/>
                <a:gd name="connsiteY2" fmla="*/ 724435 h 724435"/>
                <a:gd name="connsiteX3" fmla="*/ 0 w 1707598"/>
                <a:gd name="connsiteY3" fmla="*/ 724435 h 724435"/>
                <a:gd name="connsiteX4" fmla="*/ 0 w 1707598"/>
                <a:gd name="connsiteY4" fmla="*/ 0 h 724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598" h="724435">
                  <a:moveTo>
                    <a:pt x="0" y="0"/>
                  </a:moveTo>
                  <a:lnTo>
                    <a:pt x="1707598" y="0"/>
                  </a:lnTo>
                  <a:lnTo>
                    <a:pt x="1707598" y="724435"/>
                  </a:lnTo>
                  <a:lnTo>
                    <a:pt x="0" y="724435"/>
                  </a:lnTo>
                  <a:lnTo>
                    <a:pt x="0" y="0"/>
                  </a:lnTo>
                  <a:close/>
                </a:path>
              </a:pathLst>
            </a:custGeom>
            <a:noFill/>
            <a:ln>
              <a:noFill/>
            </a:ln>
            <a:effectLst/>
          </p:spPr>
          <p:txBody>
            <a:bodyPr spcFirstLastPara="0" vert="horz" wrap="square" lIns="0" tIns="0" rIns="0" bIns="0" numCol="1" spcCol="1270" anchor="ctr" anchorCtr="0">
              <a:noAutofit/>
            </a:bodyPr>
            <a:lstStyle/>
            <a:p>
              <a:pPr marL="0" marR="0" lvl="0" indent="0" algn="l" defTabSz="533400" rtl="0" eaLnBrk="1" fontAlgn="auto" latinLnBrk="0" hangingPunct="1">
                <a:lnSpc>
                  <a:spcPct val="100000"/>
                </a:lnSpc>
                <a:spcBef>
                  <a:spcPct val="0"/>
                </a:spcBef>
                <a:spcAft>
                  <a:spcPct val="35000"/>
                </a:spcAft>
                <a:buClrTx/>
                <a:buSzTx/>
                <a:buFontTx/>
                <a:buNone/>
                <a:tabLst/>
                <a:defRPr/>
              </a:pPr>
              <a:r>
                <a:rPr kumimoji="0" lang="en-US" sz="20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To effectively address burnout, we need to attend to individual well-being AND </a:t>
              </a:r>
              <a:r>
                <a:rPr kumimoji="0" lang="en-US" sz="2000" b="1"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organizational issues</a:t>
              </a:r>
            </a:p>
          </p:txBody>
        </p:sp>
        <p:sp>
          <p:nvSpPr>
            <p:cNvPr id="23" name="Rectangle 22" descr="Bullseye">
              <a:extLst>
                <a:ext uri="{FF2B5EF4-FFF2-40B4-BE49-F238E27FC236}">
                  <a16:creationId xmlns:a16="http://schemas.microsoft.com/office/drawing/2014/main" id="{83D6C80A-41F6-87D3-A430-E50E0B37500F}"/>
                </a:ext>
              </a:extLst>
            </p:cNvPr>
            <p:cNvSpPr/>
            <p:nvPr/>
          </p:nvSpPr>
          <p:spPr>
            <a:xfrm>
              <a:off x="4378505" y="3616359"/>
              <a:ext cx="420172" cy="495516"/>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p:spPr>
        </p:sp>
        <p:sp>
          <p:nvSpPr>
            <p:cNvPr id="24" name="Freeform: Shape 23">
              <a:extLst>
                <a:ext uri="{FF2B5EF4-FFF2-40B4-BE49-F238E27FC236}">
                  <a16:creationId xmlns:a16="http://schemas.microsoft.com/office/drawing/2014/main" id="{CC938796-5498-A837-1A85-91D7C90D0306}"/>
                </a:ext>
              </a:extLst>
            </p:cNvPr>
            <p:cNvSpPr/>
            <p:nvPr/>
          </p:nvSpPr>
          <p:spPr>
            <a:xfrm>
              <a:off x="4933566" y="3548043"/>
              <a:ext cx="1859233" cy="724435"/>
            </a:xfrm>
            <a:custGeom>
              <a:avLst/>
              <a:gdLst>
                <a:gd name="connsiteX0" fmla="*/ 0 w 1707598"/>
                <a:gd name="connsiteY0" fmla="*/ 0 h 724435"/>
                <a:gd name="connsiteX1" fmla="*/ 1707598 w 1707598"/>
                <a:gd name="connsiteY1" fmla="*/ 0 h 724435"/>
                <a:gd name="connsiteX2" fmla="*/ 1707598 w 1707598"/>
                <a:gd name="connsiteY2" fmla="*/ 724435 h 724435"/>
                <a:gd name="connsiteX3" fmla="*/ 0 w 1707598"/>
                <a:gd name="connsiteY3" fmla="*/ 724435 h 724435"/>
                <a:gd name="connsiteX4" fmla="*/ 0 w 1707598"/>
                <a:gd name="connsiteY4" fmla="*/ 0 h 724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598" h="724435">
                  <a:moveTo>
                    <a:pt x="0" y="0"/>
                  </a:moveTo>
                  <a:lnTo>
                    <a:pt x="1707598" y="0"/>
                  </a:lnTo>
                  <a:lnTo>
                    <a:pt x="1707598" y="724435"/>
                  </a:lnTo>
                  <a:lnTo>
                    <a:pt x="0" y="724435"/>
                  </a:lnTo>
                  <a:lnTo>
                    <a:pt x="0" y="0"/>
                  </a:lnTo>
                  <a:close/>
                </a:path>
              </a:pathLst>
            </a:custGeom>
            <a:noFill/>
            <a:ln>
              <a:noFill/>
            </a:ln>
            <a:effectLst/>
          </p:spPr>
          <p:txBody>
            <a:bodyPr spcFirstLastPara="0" vert="horz" wrap="square" lIns="0" tIns="0" rIns="0" bIns="0" numCol="1" spcCol="1270" anchor="ctr" anchorCtr="0">
              <a:noAutofit/>
            </a:bodyPr>
            <a:lstStyle/>
            <a:p>
              <a:pPr marL="0" marR="0" lvl="0" indent="0" algn="l" defTabSz="711200" rtl="0" eaLnBrk="1" fontAlgn="auto" latinLnBrk="0" hangingPunct="1">
                <a:lnSpc>
                  <a:spcPct val="100000"/>
                </a:lnSpc>
                <a:spcBef>
                  <a:spcPct val="0"/>
                </a:spcBef>
                <a:spcAft>
                  <a:spcPct val="35000"/>
                </a:spcAft>
                <a:buClrTx/>
                <a:buSzTx/>
                <a:buFontTx/>
                <a:buNone/>
                <a:tabLst/>
                <a:defRPr/>
              </a:pPr>
              <a:r>
                <a:rPr kumimoji="0" lang="en-US" sz="2000" b="0" i="0" u="none" strike="noStrike" kern="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Here is a framework to understand how to target activities </a:t>
              </a:r>
            </a:p>
          </p:txBody>
        </p:sp>
      </p:grpSp>
      <p:sp>
        <p:nvSpPr>
          <p:cNvPr id="25" name="Freeform: Shape 24">
            <a:extLst>
              <a:ext uri="{FF2B5EF4-FFF2-40B4-BE49-F238E27FC236}">
                <a16:creationId xmlns:a16="http://schemas.microsoft.com/office/drawing/2014/main" id="{E0E2444D-3806-CBB4-824D-52D73FF0D650}"/>
              </a:ext>
            </a:extLst>
          </p:cNvPr>
          <p:cNvSpPr/>
          <p:nvPr/>
        </p:nvSpPr>
        <p:spPr>
          <a:xfrm>
            <a:off x="4858495" y="3202418"/>
            <a:ext cx="3063257" cy="926331"/>
          </a:xfrm>
          <a:custGeom>
            <a:avLst/>
            <a:gdLst>
              <a:gd name="connsiteX0" fmla="*/ 0 w 1707598"/>
              <a:gd name="connsiteY0" fmla="*/ 0 h 724435"/>
              <a:gd name="connsiteX1" fmla="*/ 1707598 w 1707598"/>
              <a:gd name="connsiteY1" fmla="*/ 0 h 724435"/>
              <a:gd name="connsiteX2" fmla="*/ 1707598 w 1707598"/>
              <a:gd name="connsiteY2" fmla="*/ 724435 h 724435"/>
              <a:gd name="connsiteX3" fmla="*/ 0 w 1707598"/>
              <a:gd name="connsiteY3" fmla="*/ 724435 h 724435"/>
              <a:gd name="connsiteX4" fmla="*/ 0 w 1707598"/>
              <a:gd name="connsiteY4" fmla="*/ 0 h 724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598" h="724435">
                <a:moveTo>
                  <a:pt x="0" y="0"/>
                </a:moveTo>
                <a:lnTo>
                  <a:pt x="1707598" y="0"/>
                </a:lnTo>
                <a:lnTo>
                  <a:pt x="1707598" y="724435"/>
                </a:lnTo>
                <a:lnTo>
                  <a:pt x="0" y="724435"/>
                </a:lnTo>
                <a:lnTo>
                  <a:pt x="0" y="0"/>
                </a:lnTo>
                <a:close/>
              </a:path>
            </a:pathLst>
          </a:custGeom>
          <a:noFill/>
          <a:ln>
            <a:noFill/>
          </a:ln>
          <a:effectLst/>
        </p:spPr>
        <p:txBody>
          <a:bodyPr spcFirstLastPara="0" vert="horz" wrap="square" lIns="0" tIns="0" rIns="0" bIns="0" numCol="1" spcCol="1270" anchor="ctr" anchorCtr="0">
            <a:noAutofit/>
          </a:bodyPr>
          <a:lstStyle/>
          <a:p>
            <a:pPr marL="0" marR="0" lvl="0" indent="0" algn="l" defTabSz="533400" rtl="0" eaLnBrk="1" fontAlgn="auto" latinLnBrk="0" hangingPunct="1">
              <a:lnSpc>
                <a:spcPct val="100000"/>
              </a:lnSpc>
              <a:spcBef>
                <a:spcPct val="0"/>
              </a:spcBef>
              <a:spcAft>
                <a:spcPct val="35000"/>
              </a:spcAft>
              <a:buClrTx/>
              <a:buSzTx/>
              <a:buFontTx/>
              <a:buNone/>
              <a:tabLst/>
              <a:defRPr/>
            </a:pPr>
            <a:r>
              <a:rPr kumimoji="0" lang="en-US" sz="2000" b="0" i="0" u="none" strike="noStrike" kern="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Can’t forget about what each one of us can do for ourselves and each other</a:t>
            </a:r>
          </a:p>
        </p:txBody>
      </p:sp>
      <p:sp>
        <p:nvSpPr>
          <p:cNvPr id="26" name="Rectangle 25" descr="Group">
            <a:extLst>
              <a:ext uri="{FF2B5EF4-FFF2-40B4-BE49-F238E27FC236}">
                <a16:creationId xmlns:a16="http://schemas.microsoft.com/office/drawing/2014/main" id="{D68018DF-16AD-874A-C4B5-8A4B5A57AF35}"/>
              </a:ext>
            </a:extLst>
          </p:cNvPr>
          <p:cNvSpPr/>
          <p:nvPr/>
        </p:nvSpPr>
        <p:spPr>
          <a:xfrm>
            <a:off x="3990569" y="3392615"/>
            <a:ext cx="692272" cy="545935"/>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p:spPr>
      </p:sp>
    </p:spTree>
    <p:extLst>
      <p:ext uri="{BB962C8B-B14F-4D97-AF65-F5344CB8AC3E}">
        <p14:creationId xmlns:p14="http://schemas.microsoft.com/office/powerpoint/2010/main" val="970726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C2194-A430-4EA5-ADCF-B25C8C366544}"/>
              </a:ext>
            </a:extLst>
          </p:cNvPr>
          <p:cNvSpPr>
            <a:spLocks noGrp="1"/>
          </p:cNvSpPr>
          <p:nvPr>
            <p:ph type="title"/>
          </p:nvPr>
        </p:nvSpPr>
        <p:spPr/>
        <p:txBody>
          <a:bodyPr/>
          <a:lstStyle/>
          <a:p>
            <a:r>
              <a:rPr lang="en-US" sz="3600"/>
              <a:t>Prioritizing Actions to Combat Burnout – Key Considerations</a:t>
            </a:r>
            <a:endParaRPr lang="en-US"/>
          </a:p>
        </p:txBody>
      </p:sp>
      <p:sp>
        <p:nvSpPr>
          <p:cNvPr id="4" name="Slide Number Placeholder 3">
            <a:extLst>
              <a:ext uri="{FF2B5EF4-FFF2-40B4-BE49-F238E27FC236}">
                <a16:creationId xmlns:a16="http://schemas.microsoft.com/office/drawing/2014/main" id="{035290D3-4D42-4623-8215-24BF4079B749}"/>
              </a:ext>
            </a:extLst>
          </p:cNvPr>
          <p:cNvSpPr>
            <a:spLocks noGrp="1"/>
          </p:cNvSpPr>
          <p:nvPr>
            <p:ph type="sldNum" sz="quarter" idx="10"/>
          </p:nvPr>
        </p:nvSpPr>
        <p:spPr>
          <a:xfrm>
            <a:off x="9296400" y="640080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lumMod val="9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1D2E955-1962-4AEE-8867-D22B674B3D18}" type="slidenum">
              <a:rPr kumimoji="0" lang="en-US" sz="1000" b="0" i="0" u="none" strike="noStrike" kern="1200" cap="none" spc="0" normalizeH="0" baseline="0" noProof="0" smtClean="0">
                <a:ln>
                  <a:noFill/>
                </a:ln>
                <a:solidFill>
                  <a:prstClr val="white">
                    <a:lumMod val="9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prstClr val="white">
                  <a:lumMod val="95000"/>
                </a:prstClr>
              </a:solidFill>
              <a:effectLst/>
              <a:uLnTx/>
              <a:uFillTx/>
              <a:latin typeface="Arial" panose="020B0604020202020204" pitchFamily="34" charset="0"/>
              <a:ea typeface="+mn-ea"/>
              <a:cs typeface="Arial" panose="020B0604020202020204" pitchFamily="34" charset="0"/>
            </a:endParaRPr>
          </a:p>
        </p:txBody>
      </p:sp>
      <p:pic>
        <p:nvPicPr>
          <p:cNvPr id="37" name="Graphic 36" descr="Construction Barricade outline">
            <a:extLst>
              <a:ext uri="{FF2B5EF4-FFF2-40B4-BE49-F238E27FC236}">
                <a16:creationId xmlns:a16="http://schemas.microsoft.com/office/drawing/2014/main" id="{67786665-978C-2047-C827-89D730980A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8974" y="1216200"/>
            <a:ext cx="873576" cy="873576"/>
          </a:xfrm>
          <a:prstGeom prst="rect">
            <a:avLst/>
          </a:prstGeom>
        </p:spPr>
      </p:pic>
      <p:pic>
        <p:nvPicPr>
          <p:cNvPr id="38" name="Graphic 37" descr="Laptop outline">
            <a:extLst>
              <a:ext uri="{FF2B5EF4-FFF2-40B4-BE49-F238E27FC236}">
                <a16:creationId xmlns:a16="http://schemas.microsoft.com/office/drawing/2014/main" id="{B41F0C29-205E-0924-4B64-8F89819DC69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8974" y="2684225"/>
            <a:ext cx="837334" cy="837334"/>
          </a:xfrm>
          <a:prstGeom prst="rect">
            <a:avLst/>
          </a:prstGeom>
        </p:spPr>
      </p:pic>
      <p:pic>
        <p:nvPicPr>
          <p:cNvPr id="39" name="Graphic 38" descr="Building Brick Wall outline">
            <a:extLst>
              <a:ext uri="{FF2B5EF4-FFF2-40B4-BE49-F238E27FC236}">
                <a16:creationId xmlns:a16="http://schemas.microsoft.com/office/drawing/2014/main" id="{5BDFCCF6-43D8-2292-FACB-F83F3922590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7629" y="1193007"/>
            <a:ext cx="914400" cy="914400"/>
          </a:xfrm>
          <a:prstGeom prst="rect">
            <a:avLst/>
          </a:prstGeom>
        </p:spPr>
      </p:pic>
      <p:pic>
        <p:nvPicPr>
          <p:cNvPr id="40" name="Graphic 39" descr="Cheers outline">
            <a:extLst>
              <a:ext uri="{FF2B5EF4-FFF2-40B4-BE49-F238E27FC236}">
                <a16:creationId xmlns:a16="http://schemas.microsoft.com/office/drawing/2014/main" id="{C4151681-34F7-1F7D-0AF1-8DAAD8E40C2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47629" y="2639070"/>
            <a:ext cx="914400" cy="914400"/>
          </a:xfrm>
          <a:prstGeom prst="rect">
            <a:avLst/>
          </a:prstGeom>
        </p:spPr>
      </p:pic>
      <p:pic>
        <p:nvPicPr>
          <p:cNvPr id="41" name="Graphic 40" descr="Hike outline">
            <a:extLst>
              <a:ext uri="{FF2B5EF4-FFF2-40B4-BE49-F238E27FC236}">
                <a16:creationId xmlns:a16="http://schemas.microsoft.com/office/drawing/2014/main" id="{D8DBC349-89FB-FD49-B12F-1BE61C7FA76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489297" y="3834300"/>
            <a:ext cx="1260323" cy="1260323"/>
          </a:xfrm>
          <a:prstGeom prst="rect">
            <a:avLst/>
          </a:prstGeom>
        </p:spPr>
      </p:pic>
      <p:sp>
        <p:nvSpPr>
          <p:cNvPr id="42" name="TextBox 41">
            <a:extLst>
              <a:ext uri="{FF2B5EF4-FFF2-40B4-BE49-F238E27FC236}">
                <a16:creationId xmlns:a16="http://schemas.microsoft.com/office/drawing/2014/main" id="{3A5983A2-2BA5-A70F-6B24-7802B8868510}"/>
              </a:ext>
            </a:extLst>
          </p:cNvPr>
          <p:cNvSpPr txBox="1"/>
          <p:nvPr/>
        </p:nvSpPr>
        <p:spPr>
          <a:xfrm>
            <a:off x="1592508" y="2895771"/>
            <a:ext cx="3779592" cy="467051"/>
          </a:xfrm>
          <a:prstGeom prst="rect">
            <a:avLst/>
          </a:prstGeom>
          <a:noFill/>
        </p:spPr>
        <p:txBody>
          <a:bodyPr wrap="square">
            <a:spAutoFit/>
          </a:bodyPr>
          <a:lstStyle/>
          <a:p>
            <a:pPr>
              <a:lnSpc>
                <a:spcPct val="110000"/>
              </a:lnSpc>
              <a:spcAft>
                <a:spcPts val="1200"/>
              </a:spcAft>
            </a:pPr>
            <a:r>
              <a:rPr lang="en-US" sz="2400" b="1">
                <a:solidFill>
                  <a:srgbClr val="000000"/>
                </a:solidFill>
                <a:latin typeface="Arial" panose="020B0604020202020204" pitchFamily="34" charset="0"/>
                <a:cs typeface="Arial" panose="020B0604020202020204" pitchFamily="34" charset="0"/>
              </a:rPr>
              <a:t>Operational Constraints</a:t>
            </a:r>
          </a:p>
        </p:txBody>
      </p:sp>
      <p:sp>
        <p:nvSpPr>
          <p:cNvPr id="43" name="TextBox 42">
            <a:extLst>
              <a:ext uri="{FF2B5EF4-FFF2-40B4-BE49-F238E27FC236}">
                <a16:creationId xmlns:a16="http://schemas.microsoft.com/office/drawing/2014/main" id="{D8EA50A0-4457-644A-CF35-4410CAF4C01D}"/>
              </a:ext>
            </a:extLst>
          </p:cNvPr>
          <p:cNvSpPr txBox="1"/>
          <p:nvPr/>
        </p:nvSpPr>
        <p:spPr>
          <a:xfrm>
            <a:off x="1592508" y="1425579"/>
            <a:ext cx="6153538" cy="467051"/>
          </a:xfrm>
          <a:prstGeom prst="rect">
            <a:avLst/>
          </a:prstGeom>
          <a:noFill/>
        </p:spPr>
        <p:txBody>
          <a:bodyPr wrap="square">
            <a:spAutoFit/>
          </a:bodyPr>
          <a:lstStyle/>
          <a:p>
            <a:pPr>
              <a:lnSpc>
                <a:spcPct val="110000"/>
              </a:lnSpc>
              <a:spcAft>
                <a:spcPts val="1200"/>
              </a:spcAft>
            </a:pPr>
            <a:r>
              <a:rPr lang="en-US" sz="2400" b="1">
                <a:solidFill>
                  <a:srgbClr val="000000"/>
                </a:solidFill>
                <a:latin typeface="Arial" panose="020B0604020202020204" pitchFamily="34" charset="0"/>
                <a:cs typeface="Arial" panose="020B0604020202020204" pitchFamily="34" charset="0"/>
              </a:rPr>
              <a:t>Administrative Burden</a:t>
            </a:r>
            <a:endParaRPr lang="en-US">
              <a:solidFill>
                <a:srgbClr val="000000"/>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532E3B0E-1025-9F28-364F-2C3040898FBA}"/>
              </a:ext>
            </a:extLst>
          </p:cNvPr>
          <p:cNvSpPr txBox="1"/>
          <p:nvPr/>
        </p:nvSpPr>
        <p:spPr>
          <a:xfrm>
            <a:off x="7586450" y="1453155"/>
            <a:ext cx="6153538" cy="923330"/>
          </a:xfrm>
          <a:prstGeom prst="rect">
            <a:avLst/>
          </a:prstGeom>
          <a:noFill/>
        </p:spPr>
        <p:txBody>
          <a:bodyPr wrap="square">
            <a:spAutoFit/>
          </a:bodyPr>
          <a:lstStyle/>
          <a:p>
            <a:pPr>
              <a:spcAft>
                <a:spcPts val="1200"/>
              </a:spcAft>
              <a:buFont typeface="Arial" panose="020B0604020202020204" pitchFamily="34" charset="0"/>
              <a:buNone/>
            </a:pPr>
            <a:r>
              <a:rPr lang="en-US" sz="2400" b="1">
                <a:solidFill>
                  <a:srgbClr val="000000"/>
                </a:solidFill>
                <a:latin typeface="Arial" panose="020B0604020202020204" pitchFamily="34" charset="0"/>
                <a:cs typeface="Arial" panose="020B0604020202020204" pitchFamily="34" charset="0"/>
              </a:rPr>
              <a:t>Build on Existing Efforts</a:t>
            </a:r>
          </a:p>
          <a:p>
            <a:pPr>
              <a:spcAft>
                <a:spcPts val="1200"/>
              </a:spcAft>
              <a:buFont typeface="Arial" panose="020B0604020202020204" pitchFamily="34" charset="0"/>
              <a:buNone/>
            </a:pPr>
            <a:endParaRPr lang="en-US" sz="2000" b="1">
              <a:solidFill>
                <a:srgbClr val="000000"/>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C7C1E590-9C78-F1F7-228B-FF43D0B56DA9}"/>
              </a:ext>
            </a:extLst>
          </p:cNvPr>
          <p:cNvSpPr txBox="1"/>
          <p:nvPr/>
        </p:nvSpPr>
        <p:spPr>
          <a:xfrm>
            <a:off x="7653125" y="2921840"/>
            <a:ext cx="6153538" cy="461665"/>
          </a:xfrm>
          <a:prstGeom prst="rect">
            <a:avLst/>
          </a:prstGeom>
          <a:noFill/>
        </p:spPr>
        <p:txBody>
          <a:bodyPr wrap="square">
            <a:spAutoFit/>
          </a:bodyPr>
          <a:lstStyle/>
          <a:p>
            <a:pPr>
              <a:spcAft>
                <a:spcPts val="1200"/>
              </a:spcAft>
              <a:buFont typeface="Arial" panose="020B0604020202020204" pitchFamily="34" charset="0"/>
              <a:buNone/>
            </a:pPr>
            <a:r>
              <a:rPr lang="en-US" sz="2400" b="1">
                <a:solidFill>
                  <a:srgbClr val="000000"/>
                </a:solidFill>
                <a:latin typeface="Arial" panose="020B0604020202020204" pitchFamily="34" charset="0"/>
                <a:cs typeface="Arial" panose="020B0604020202020204" pitchFamily="34" charset="0"/>
              </a:rPr>
              <a:t>Team Approach</a:t>
            </a:r>
          </a:p>
        </p:txBody>
      </p:sp>
      <p:sp>
        <p:nvSpPr>
          <p:cNvPr id="46" name="TextBox 45">
            <a:extLst>
              <a:ext uri="{FF2B5EF4-FFF2-40B4-BE49-F238E27FC236}">
                <a16:creationId xmlns:a16="http://schemas.microsoft.com/office/drawing/2014/main" id="{64880A24-7E94-2617-C358-3DB90281730F}"/>
              </a:ext>
            </a:extLst>
          </p:cNvPr>
          <p:cNvSpPr txBox="1"/>
          <p:nvPr/>
        </p:nvSpPr>
        <p:spPr>
          <a:xfrm>
            <a:off x="4749620" y="4365963"/>
            <a:ext cx="8158569" cy="523220"/>
          </a:xfrm>
          <a:prstGeom prst="rect">
            <a:avLst/>
          </a:prstGeom>
          <a:noFill/>
        </p:spPr>
        <p:txBody>
          <a:bodyPr wrap="square">
            <a:spAutoFit/>
          </a:bodyPr>
          <a:lstStyle/>
          <a:p>
            <a:pPr>
              <a:spcAft>
                <a:spcPts val="1200"/>
              </a:spcAft>
              <a:buFont typeface="Arial" panose="020B0604020202020204" pitchFamily="34" charset="0"/>
              <a:buNone/>
            </a:pPr>
            <a:r>
              <a:rPr lang="en-US" sz="2800" b="1" u="sng">
                <a:solidFill>
                  <a:srgbClr val="000000"/>
                </a:solidFill>
                <a:latin typeface="Arial" panose="020B0604020202020204" pitchFamily="34" charset="0"/>
                <a:cs typeface="Arial" panose="020B0604020202020204" pitchFamily="34" charset="0"/>
              </a:rPr>
              <a:t>Begin a Journey</a:t>
            </a:r>
          </a:p>
        </p:txBody>
      </p:sp>
    </p:spTree>
    <p:extLst>
      <p:ext uri="{BB962C8B-B14F-4D97-AF65-F5344CB8AC3E}">
        <p14:creationId xmlns:p14="http://schemas.microsoft.com/office/powerpoint/2010/main" val="1318484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6DFB-18AA-470F-A9C3-F73AAE50FE47}"/>
              </a:ext>
            </a:extLst>
          </p:cNvPr>
          <p:cNvSpPr>
            <a:spLocks noGrp="1"/>
          </p:cNvSpPr>
          <p:nvPr>
            <p:ph type="title"/>
          </p:nvPr>
        </p:nvSpPr>
        <p:spPr>
          <a:xfrm>
            <a:off x="285750" y="-30827"/>
            <a:ext cx="11430000" cy="677091"/>
          </a:xfrm>
        </p:spPr>
        <p:txBody>
          <a:bodyPr/>
          <a:lstStyle/>
          <a:p>
            <a:r>
              <a:rPr lang="en-US"/>
              <a:t>Where We Are</a:t>
            </a:r>
          </a:p>
        </p:txBody>
      </p:sp>
      <p:sp>
        <p:nvSpPr>
          <p:cNvPr id="4" name="Slide Number Placeholder 3">
            <a:extLst>
              <a:ext uri="{FF2B5EF4-FFF2-40B4-BE49-F238E27FC236}">
                <a16:creationId xmlns:a16="http://schemas.microsoft.com/office/drawing/2014/main" id="{8D2EC226-7469-4D31-A109-5EE046CBA4E2}"/>
              </a:ext>
            </a:extLst>
          </p:cNvPr>
          <p:cNvSpPr>
            <a:spLocks noGrp="1"/>
          </p:cNvSpPr>
          <p:nvPr>
            <p:ph type="sldNum" sz="quarter" idx="4"/>
          </p:nvPr>
        </p:nvSpPr>
        <p:spPr>
          <a:xfrm>
            <a:off x="11431607" y="6250237"/>
            <a:ext cx="660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8B01BA-673E-4211-9E64-C22898E6AF66}" type="slidenum">
              <a:rPr kumimoji="0" lang="en-US" sz="10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B5F0A177-3C7C-D6D6-722C-31245D9499AA}"/>
              </a:ext>
            </a:extLst>
          </p:cNvPr>
          <p:cNvSpPr/>
          <p:nvPr/>
        </p:nvSpPr>
        <p:spPr>
          <a:xfrm>
            <a:off x="8004" y="646264"/>
            <a:ext cx="12183996" cy="5469873"/>
          </a:xfrm>
          <a:prstGeom prst="rect">
            <a:avLst/>
          </a:prstGeom>
          <a:solidFill>
            <a:srgbClr val="BDD1DF"/>
          </a:soli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1" name="Rectangle: Rounded Corners 20">
            <a:extLst>
              <a:ext uri="{FF2B5EF4-FFF2-40B4-BE49-F238E27FC236}">
                <a16:creationId xmlns:a16="http://schemas.microsoft.com/office/drawing/2014/main" id="{45CB6AD5-BCB6-9FA1-0699-79D322B1E700}"/>
              </a:ext>
            </a:extLst>
          </p:cNvPr>
          <p:cNvSpPr/>
          <p:nvPr/>
        </p:nvSpPr>
        <p:spPr>
          <a:xfrm>
            <a:off x="1692276" y="2574259"/>
            <a:ext cx="10373327" cy="1619583"/>
          </a:xfrm>
          <a:prstGeom prst="roundRect">
            <a:avLst/>
          </a:prstGeom>
          <a:solidFill>
            <a:sysClr val="window" lastClr="FFFFFF"/>
          </a:solidFill>
          <a:ln w="25400" cap="flat" cmpd="sng" algn="ctr">
            <a:solidFill>
              <a:srgbClr val="0083BE"/>
            </a:solidFill>
            <a:prstDash val="solid"/>
          </a:ln>
          <a:effectLst/>
        </p:spPr>
        <p:txBody>
          <a:bodyPr lIns="91440" tIns="45720" rIns="91440" bIns="45720" rtlCol="0" anchor="ctr"/>
          <a:lstStyle/>
          <a:p>
            <a:pPr marL="9715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a:rPr>
              <a:t>Launched </a:t>
            </a:r>
            <a:r>
              <a:rPr kumimoji="0" lang="en-US" sz="1800" b="1"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a:rPr>
              <a:t>Operation Exhale </a:t>
            </a:r>
            <a:r>
              <a:rPr kumimoji="0" lang="en-US" sz="1800" b="0"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a:rPr>
              <a:t>in March 2023 across VHA to shorten meetings and encourage best practices to make meetings more effective. </a:t>
            </a:r>
            <a:endParaRPr kumimoji="0" lang="en-US" sz="1800" b="0"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panose="020B0604020202020204" pitchFamily="34" charset="0"/>
            </a:endParaRPr>
          </a:p>
          <a:p>
            <a:pPr marL="9715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a:rPr>
              <a:t>Developed a </a:t>
            </a:r>
            <a:r>
              <a:rPr kumimoji="0" lang="en-US" sz="1800" b="0"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a:hlinkClick r:id="rId3"/>
              </a:rPr>
              <a:t>tool kit </a:t>
            </a:r>
            <a:r>
              <a:rPr kumimoji="0" lang="en-US" sz="1800" b="0"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a:rPr>
              <a:t>to support the </a:t>
            </a:r>
            <a:r>
              <a:rPr kumimoji="0" lang="en-US" sz="1800" b="1"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a:rPr>
              <a:t>Operation Exhale initiative </a:t>
            </a:r>
            <a:r>
              <a:rPr kumimoji="0" lang="en-US" sz="1800" b="0"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a:rPr>
              <a:t>locally.  </a:t>
            </a:r>
            <a:endParaRPr kumimoji="0" lang="en-US" sz="1800" b="0"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panose="020B0604020202020204" pitchFamily="34" charset="0"/>
            </a:endParaRPr>
          </a:p>
          <a:p>
            <a:pPr marL="9715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a:rPr>
              <a:t>Worked with </a:t>
            </a:r>
            <a:r>
              <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VA </a:t>
            </a:r>
            <a:r>
              <a:rPr kumimoji="0" lang="en-US" sz="18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Calibri"/>
              </a:rPr>
              <a:t>Illiana</a:t>
            </a:r>
            <a:r>
              <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 Health Care System to develop an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hlinkClick r:id="rId4"/>
              </a:rPr>
              <a:t>implementation tool kit</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for their promising practice, </a:t>
            </a:r>
            <a:r>
              <a:rPr kumimoji="0" lang="en-US" sz="1800" b="1" i="1"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Focus Fridays</a:t>
            </a:r>
            <a:r>
              <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a:rPr>
              <a:t> (no meetings Friday); over </a:t>
            </a:r>
            <a:r>
              <a:rPr kumimoji="0" lang="en-US" sz="18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Arial"/>
              </a:rPr>
              <a:t>7k SP views.</a:t>
            </a:r>
          </a:p>
        </p:txBody>
      </p:sp>
      <p:sp>
        <p:nvSpPr>
          <p:cNvPr id="22" name="Rectangle: Rounded Corners 21">
            <a:extLst>
              <a:ext uri="{FF2B5EF4-FFF2-40B4-BE49-F238E27FC236}">
                <a16:creationId xmlns:a16="http://schemas.microsoft.com/office/drawing/2014/main" id="{DDDB564D-169A-7D91-345F-90BCDD917D3F}"/>
              </a:ext>
            </a:extLst>
          </p:cNvPr>
          <p:cNvSpPr/>
          <p:nvPr/>
        </p:nvSpPr>
        <p:spPr>
          <a:xfrm>
            <a:off x="1663306" y="753705"/>
            <a:ext cx="10402297" cy="1683624"/>
          </a:xfrm>
          <a:prstGeom prst="roundRect">
            <a:avLst/>
          </a:prstGeom>
          <a:solidFill>
            <a:sysClr val="window" lastClr="FFFFFF"/>
          </a:solidFill>
          <a:ln w="25400" cap="flat" cmpd="sng" algn="ctr">
            <a:solidFill>
              <a:srgbClr val="0083BE"/>
            </a:solidFill>
            <a:prstDash val="solid"/>
          </a:ln>
          <a:effectLst/>
        </p:spPr>
        <p:txBody>
          <a:bodyPr lIns="91440" tIns="45720" rIns="91440" bIns="45720" rtlCol="0" anchor="ctr"/>
          <a:lstStyle/>
          <a:p>
            <a:pPr marL="9715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Calibri" panose="020F0502020204030204"/>
                <a:ea typeface="+mn-ea"/>
                <a:cs typeface="Arial"/>
              </a:rPr>
              <a:t>All 18</a:t>
            </a:r>
            <a:r>
              <a:rPr kumimoji="0" lang="en-US" sz="1800" b="0" i="0" u="none" strike="noStrike" kern="0" cap="none" spc="0" normalizeH="0" baseline="0" noProof="0" dirty="0">
                <a:ln>
                  <a:noFill/>
                </a:ln>
                <a:solidFill>
                  <a:srgbClr val="000000"/>
                </a:solidFill>
                <a:effectLst/>
                <a:uLnTx/>
                <a:uFillTx/>
                <a:latin typeface="Calibri" panose="020F0502020204030204"/>
                <a:ea typeface="+mn-ea"/>
                <a:cs typeface="Arial"/>
              </a:rPr>
              <a:t> facilities have hired a CWO through the original national executive memo.</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a:endParaRPr>
          </a:p>
          <a:p>
            <a:pPr marL="9715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a:rPr>
              <a:t>16</a:t>
            </a:r>
            <a:r>
              <a:rPr kumimoji="0" lang="en-US" sz="18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rial"/>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rPr>
              <a:t>Early Adopter sites have hired a CWO.</a:t>
            </a:r>
          </a:p>
          <a:p>
            <a:pPr marL="9715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noProof="0" dirty="0">
                <a:ln>
                  <a:noFill/>
                </a:ln>
                <a:solidFill>
                  <a:srgbClr val="000000"/>
                </a:solidFill>
                <a:effectLst/>
                <a:uLnTx/>
                <a:uFillTx/>
                <a:latin typeface="Calibri" panose="020F0502020204030204"/>
                <a:ea typeface="+mn-ea"/>
                <a:cs typeface="Arial"/>
              </a:rPr>
              <a:t>CWO Fundamentals Conferences </a:t>
            </a:r>
            <a:r>
              <a:rPr kumimoji="0" lang="en-US" sz="1800" b="0" i="0" u="none" strike="noStrike" kern="0" cap="none" spc="0" normalizeH="0" baseline="0" noProof="0" dirty="0">
                <a:ln>
                  <a:noFill/>
                </a:ln>
                <a:solidFill>
                  <a:srgbClr val="000000"/>
                </a:solidFill>
                <a:effectLst/>
                <a:uLnTx/>
                <a:uFillTx/>
                <a:latin typeface="Calibri" panose="020F0502020204030204"/>
                <a:ea typeface="+mn-ea"/>
                <a:cs typeface="Arial"/>
              </a:rPr>
              <a:t>are hosted to train and support CWOs.</a:t>
            </a:r>
          </a:p>
          <a:p>
            <a:pPr marL="9715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Arial"/>
              </a:rPr>
              <a:t>4</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a:rPr>
              <a:t> </a:t>
            </a: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Arial"/>
              </a:rPr>
              <a:t>Senior Leadership Engagement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Arial"/>
              </a:rPr>
              <a:t>Sessions completed (Feb. &amp; March 2024).</a:t>
            </a:r>
          </a:p>
          <a:p>
            <a:pPr marL="9715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a:rPr>
              <a:t>CWO Experience Pilot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rPr>
              <a:t>underway (launched on March 25, 2024).</a:t>
            </a:r>
          </a:p>
          <a:p>
            <a:pPr marL="9715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rPr>
              <a:t>Funding has been secured for LEARN FY24 Evaluation efforts.</a:t>
            </a:r>
          </a:p>
        </p:txBody>
      </p:sp>
      <p:sp>
        <p:nvSpPr>
          <p:cNvPr id="23" name="Rectangle: Rounded Corners 22">
            <a:extLst>
              <a:ext uri="{FF2B5EF4-FFF2-40B4-BE49-F238E27FC236}">
                <a16:creationId xmlns:a16="http://schemas.microsoft.com/office/drawing/2014/main" id="{02B3B1D6-2ADB-73DA-D33E-1A2AD92AB6B6}"/>
              </a:ext>
            </a:extLst>
          </p:cNvPr>
          <p:cNvSpPr/>
          <p:nvPr/>
        </p:nvSpPr>
        <p:spPr>
          <a:xfrm>
            <a:off x="76200" y="2530013"/>
            <a:ext cx="2279306" cy="1683624"/>
          </a:xfrm>
          <a:prstGeom prst="roundRect">
            <a:avLst/>
          </a:prstGeom>
          <a:solidFill>
            <a:srgbClr val="1B6596"/>
          </a:solidFill>
          <a:ln w="9525" cap="flat" cmpd="sng" algn="ctr">
            <a:no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rPr>
              <a:t>Optimize Meeting Practices</a:t>
            </a:r>
          </a:p>
        </p:txBody>
      </p:sp>
      <p:sp>
        <p:nvSpPr>
          <p:cNvPr id="25" name="Rectangle: Rounded Corners 24">
            <a:extLst>
              <a:ext uri="{FF2B5EF4-FFF2-40B4-BE49-F238E27FC236}">
                <a16:creationId xmlns:a16="http://schemas.microsoft.com/office/drawing/2014/main" id="{4AE12AE1-E9F5-FF13-A927-F24BF78E187F}"/>
              </a:ext>
            </a:extLst>
          </p:cNvPr>
          <p:cNvSpPr/>
          <p:nvPr/>
        </p:nvSpPr>
        <p:spPr>
          <a:xfrm>
            <a:off x="76200" y="729986"/>
            <a:ext cx="2279306" cy="1724099"/>
          </a:xfrm>
          <a:prstGeom prst="roundRect">
            <a:avLst/>
          </a:prstGeom>
          <a:solidFill>
            <a:srgbClr val="1B6596"/>
          </a:solidFill>
          <a:ln w="9525" cap="flat" cmpd="sng" algn="ctr">
            <a:no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rPr>
              <a:t>Chief Wellbeing Officer (CWO)</a:t>
            </a:r>
          </a:p>
        </p:txBody>
      </p:sp>
      <p:sp>
        <p:nvSpPr>
          <p:cNvPr id="26" name="Oval 25">
            <a:extLst>
              <a:ext uri="{FF2B5EF4-FFF2-40B4-BE49-F238E27FC236}">
                <a16:creationId xmlns:a16="http://schemas.microsoft.com/office/drawing/2014/main" id="{EAEB084A-CFDA-72CA-28A7-D0A0F8090A8D}"/>
              </a:ext>
            </a:extLst>
          </p:cNvPr>
          <p:cNvSpPr/>
          <p:nvPr/>
        </p:nvSpPr>
        <p:spPr>
          <a:xfrm>
            <a:off x="941576" y="3301945"/>
            <a:ext cx="548639" cy="548640"/>
          </a:xfrm>
          <a:prstGeom prst="ellipse">
            <a:avLst/>
          </a:prstGeom>
          <a:solidFill>
            <a:sysClr val="window" lastClr="FFFFFF">
              <a:lumMod val="75000"/>
            </a:sysClr>
          </a:solidFill>
          <a:ln w="19050" cap="flat" cmpd="sng" algn="ctr">
            <a:solidFill>
              <a:srgbClr val="1B6596"/>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28" name="Graphic 27" descr="Online meeting with solid fill">
            <a:extLst>
              <a:ext uri="{FF2B5EF4-FFF2-40B4-BE49-F238E27FC236}">
                <a16:creationId xmlns:a16="http://schemas.microsoft.com/office/drawing/2014/main" id="{A6B296D3-B2D2-87EB-FF84-0739F928205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9511" y="3399728"/>
            <a:ext cx="365759" cy="365760"/>
          </a:xfrm>
          <a:prstGeom prst="rect">
            <a:avLst/>
          </a:prstGeom>
        </p:spPr>
      </p:pic>
      <p:sp>
        <p:nvSpPr>
          <p:cNvPr id="30" name="Oval 29">
            <a:extLst>
              <a:ext uri="{FF2B5EF4-FFF2-40B4-BE49-F238E27FC236}">
                <a16:creationId xmlns:a16="http://schemas.microsoft.com/office/drawing/2014/main" id="{2F45448B-17F7-9C4D-C718-6E19FF2F3463}"/>
              </a:ext>
            </a:extLst>
          </p:cNvPr>
          <p:cNvSpPr/>
          <p:nvPr/>
        </p:nvSpPr>
        <p:spPr>
          <a:xfrm>
            <a:off x="937354" y="1574547"/>
            <a:ext cx="548640" cy="548640"/>
          </a:xfrm>
          <a:prstGeom prst="ellipse">
            <a:avLst/>
          </a:prstGeom>
          <a:solidFill>
            <a:sysClr val="window" lastClr="FFFFFF">
              <a:lumMod val="75000"/>
            </a:sysClr>
          </a:solidFill>
          <a:ln w="19050" cap="flat" cmpd="sng" algn="ctr">
            <a:solidFill>
              <a:srgbClr val="1B6596"/>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31" name="Graphic 30" descr="Group with solid fill">
            <a:extLst>
              <a:ext uri="{FF2B5EF4-FFF2-40B4-BE49-F238E27FC236}">
                <a16:creationId xmlns:a16="http://schemas.microsoft.com/office/drawing/2014/main" id="{302FA5C8-987A-C23E-4E5D-7B6DCE0B32D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510" y="1646641"/>
            <a:ext cx="365760" cy="365760"/>
          </a:xfrm>
          <a:prstGeom prst="rect">
            <a:avLst/>
          </a:prstGeom>
        </p:spPr>
      </p:pic>
      <p:sp>
        <p:nvSpPr>
          <p:cNvPr id="3" name="Rectangle: Rounded Corners 2">
            <a:extLst>
              <a:ext uri="{FF2B5EF4-FFF2-40B4-BE49-F238E27FC236}">
                <a16:creationId xmlns:a16="http://schemas.microsoft.com/office/drawing/2014/main" id="{4B728A27-C8E4-CA49-A729-AD4DB2C9F8EB}"/>
              </a:ext>
            </a:extLst>
          </p:cNvPr>
          <p:cNvSpPr/>
          <p:nvPr/>
        </p:nvSpPr>
        <p:spPr>
          <a:xfrm>
            <a:off x="1663306" y="4305842"/>
            <a:ext cx="10402297" cy="1690122"/>
          </a:xfrm>
          <a:prstGeom prst="roundRect">
            <a:avLst/>
          </a:prstGeom>
          <a:solidFill>
            <a:sysClr val="window" lastClr="FFFFFF"/>
          </a:solidFill>
          <a:ln w="25400" cap="flat" cmpd="sng" algn="ctr">
            <a:solidFill>
              <a:srgbClr val="0083BE"/>
            </a:solidFill>
            <a:prstDash val="solid"/>
          </a:ln>
          <a:effectLst/>
        </p:spPr>
        <p:txBody>
          <a:bodyPr lIns="91440" tIns="45720" rIns="91440" bIns="45720" rtlCol="0" anchor="ctr"/>
          <a:lstStyle/>
          <a:p>
            <a:pPr marL="971550" marR="0" lvl="2" indent="-288925" algn="l" defTabSz="914400" rtl="0" eaLnBrk="1" fontAlgn="auto" latinLnBrk="0" hangingPunct="1">
              <a:lnSpc>
                <a:spcPct val="100000"/>
              </a:lnSpc>
              <a:spcBef>
                <a:spcPts val="0"/>
              </a:spcBef>
              <a:spcAft>
                <a:spcPts val="0"/>
              </a:spcAft>
              <a:buClr>
                <a:srgbClr val="002F56"/>
              </a:buClr>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rial"/>
              </a:rPr>
              <a:t>Local Assignment Reduction and Management Plan (LARMP) and Local Assignment Dashboard (LAD</a:t>
            </a: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rial"/>
              </a:rPr>
              <a:t>) entering pilot phase with more than 30 sites participating. </a:t>
            </a:r>
            <a:endPar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rial" panose="020B0604020202020204" pitchFamily="34" charset="0"/>
            </a:endParaRPr>
          </a:p>
          <a:p>
            <a:pPr marL="971550" marR="0" lvl="2" indent="-2889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rial"/>
              </a:rPr>
              <a:t>Knowledge Validation</a:t>
            </a:r>
            <a:r>
              <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rial"/>
              </a:rPr>
              <a:t> TIGER Team currently redesigning a 90-minute course “Own the Moment” and will impact ALL VHA staff.</a:t>
            </a:r>
          </a:p>
          <a:p>
            <a:pPr marL="971550" marR="0" lvl="2" indent="-2889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Removal of Optional Evaluation Survey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job-aid being produced for mass distribution. </a:t>
            </a:r>
          </a:p>
          <a:p>
            <a:pPr marL="971550" marR="0" lvl="2" indent="-2889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a:rPr>
              <a:t>Evaluation of MT Moratorium Implementation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rPr>
              <a:t>during pandemic led by SALIENT.</a:t>
            </a:r>
            <a:endParaRPr kumimoji="0" lang="en-US"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Arial"/>
            </a:endParaRPr>
          </a:p>
        </p:txBody>
      </p:sp>
      <p:sp>
        <p:nvSpPr>
          <p:cNvPr id="5" name="Rectangle: Rounded Corners 4">
            <a:extLst>
              <a:ext uri="{FF2B5EF4-FFF2-40B4-BE49-F238E27FC236}">
                <a16:creationId xmlns:a16="http://schemas.microsoft.com/office/drawing/2014/main" id="{62F38675-60BA-DDA4-D36A-1208613E9FC9}"/>
              </a:ext>
            </a:extLst>
          </p:cNvPr>
          <p:cNvSpPr/>
          <p:nvPr/>
        </p:nvSpPr>
        <p:spPr>
          <a:xfrm>
            <a:off x="76200" y="4280924"/>
            <a:ext cx="2279305" cy="1715040"/>
          </a:xfrm>
          <a:prstGeom prst="roundRect">
            <a:avLst/>
          </a:prstGeom>
          <a:solidFill>
            <a:srgbClr val="1B6596"/>
          </a:solidFill>
          <a:ln w="9525" cap="flat" cmpd="sng" algn="ctr">
            <a:no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rPr>
              <a:t>Optimize TMS Training</a:t>
            </a:r>
          </a:p>
        </p:txBody>
      </p:sp>
      <p:sp>
        <p:nvSpPr>
          <p:cNvPr id="6" name="Oval 5">
            <a:extLst>
              <a:ext uri="{FF2B5EF4-FFF2-40B4-BE49-F238E27FC236}">
                <a16:creationId xmlns:a16="http://schemas.microsoft.com/office/drawing/2014/main" id="{0B13125A-7BA6-2FF4-3583-FF2CDD9155FA}"/>
              </a:ext>
            </a:extLst>
          </p:cNvPr>
          <p:cNvSpPr/>
          <p:nvPr/>
        </p:nvSpPr>
        <p:spPr>
          <a:xfrm>
            <a:off x="910585" y="5128916"/>
            <a:ext cx="548640" cy="548640"/>
          </a:xfrm>
          <a:prstGeom prst="ellipse">
            <a:avLst/>
          </a:prstGeom>
          <a:solidFill>
            <a:sysClr val="window" lastClr="FFFFFF">
              <a:lumMod val="75000"/>
            </a:sysClr>
          </a:solidFill>
          <a:ln w="19050" cap="flat" cmpd="sng" algn="ctr">
            <a:solidFill>
              <a:srgbClr val="1B6596"/>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7" name="Graphic 6" descr="Teacher with solid fill">
            <a:extLst>
              <a:ext uri="{FF2B5EF4-FFF2-40B4-BE49-F238E27FC236}">
                <a16:creationId xmlns:a16="http://schemas.microsoft.com/office/drawing/2014/main" id="{DD893210-052B-B737-F81A-F3DF75D4352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8520" y="5227822"/>
            <a:ext cx="365760" cy="365760"/>
          </a:xfrm>
          <a:prstGeom prst="rect">
            <a:avLst/>
          </a:prstGeom>
        </p:spPr>
      </p:pic>
    </p:spTree>
    <p:extLst>
      <p:ext uri="{BB962C8B-B14F-4D97-AF65-F5344CB8AC3E}">
        <p14:creationId xmlns:p14="http://schemas.microsoft.com/office/powerpoint/2010/main" val="115774596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8140e44-a907-47e6-9858-d77888f27b7e">
      <Terms xmlns="http://schemas.microsoft.com/office/infopath/2007/PartnerControls"/>
    </lcf76f155ced4ddcb4097134ff3c332f>
    <TaxCatchAll xmlns="4b44e4e4-f9a5-425b-972c-5ddb8629608e" xsi:nil="true"/>
    <SharedWithUsers xmlns="4b44e4e4-f9a5-425b-972c-5ddb8629608e">
      <UserInfo>
        <DisplayName>Marks, Maureen L.</DisplayName>
        <AccountId>16</AccountId>
        <AccountType/>
      </UserInfo>
      <UserInfo>
        <DisplayName>Hungerford, Michelle B. (Aptive HTG)</DisplayName>
        <AccountId>12</AccountId>
        <AccountType/>
      </UserInfo>
      <UserInfo>
        <DisplayName>Mobley, Dore M. (she/her/hers)</DisplayName>
        <AccountId>22</AccountId>
        <AccountType/>
      </UserInfo>
      <UserInfo>
        <DisplayName>Peyton, Kristal L.  (APTIVE HTG)</DisplayName>
        <AccountId>9</AccountId>
        <AccountType/>
      </UserInfo>
      <UserInfo>
        <DisplayName>Cillessen, Kathryn J. (she/her/hers)</DisplayName>
        <AccountId>162</AccountId>
        <AccountType/>
      </UserInfo>
      <UserInfo>
        <DisplayName>Upton, Mark T. (he/him/his)</DisplayName>
        <AccountId>34</AccountId>
        <AccountType/>
      </UserInfo>
      <UserInfo>
        <DisplayName>Houghton, Lucinda D.   (White City/VISN20)</DisplayName>
        <AccountId>51</AccountId>
        <AccountType/>
      </UserInfo>
      <UserInfo>
        <DisplayName>Beste, Jacob L. (he/him/his)</DisplayName>
        <AccountId>61</AccountId>
        <AccountType/>
      </UserInfo>
      <UserInfo>
        <DisplayName>Welsh, Keith</DisplayName>
        <AccountId>45</AccountId>
        <AccountType/>
      </UserInfo>
      <UserInfo>
        <DisplayName>Boehmer, Jana E.</DisplayName>
        <AccountId>36</AccountId>
        <AccountType/>
      </UserInfo>
      <UserInfo>
        <DisplayName>Groves, Kristine M. (she/her/hers)</DisplayName>
        <AccountId>21</AccountId>
        <AccountType/>
      </UserInfo>
      <UserInfo>
        <DisplayName>Petti, Jason C</DisplayName>
        <AccountId>47</AccountId>
        <AccountType/>
      </UserInfo>
      <UserInfo>
        <DisplayName>Reddy, Kavitha P. (STL) (she/her/hers)</DisplayName>
        <AccountId>25</AccountId>
        <AccountType/>
      </UserInfo>
      <UserInfo>
        <DisplayName>Bonjorni, Jessica</DisplayName>
        <AccountId>20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C50608E683BB04D820EDC974DBF97A0" ma:contentTypeVersion="13" ma:contentTypeDescription="Create a new document." ma:contentTypeScope="" ma:versionID="9e882aa2a1183f144b25a3c7ae40d010">
  <xsd:schema xmlns:xsd="http://www.w3.org/2001/XMLSchema" xmlns:xs="http://www.w3.org/2001/XMLSchema" xmlns:p="http://schemas.microsoft.com/office/2006/metadata/properties" xmlns:ns2="78140e44-a907-47e6-9858-d77888f27b7e" xmlns:ns3="4b44e4e4-f9a5-425b-972c-5ddb8629608e" targetNamespace="http://schemas.microsoft.com/office/2006/metadata/properties" ma:root="true" ma:fieldsID="dfc583b9acf024995059a82a64d9f028" ns2:_="" ns3:_="">
    <xsd:import namespace="78140e44-a907-47e6-9858-d77888f27b7e"/>
    <xsd:import namespace="4b44e4e4-f9a5-425b-972c-5ddb8629608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140e44-a907-47e6-9858-d77888f27b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44e4e4-f9a5-425b-972c-5ddb8629608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fa286409-6e16-4c39-945b-d8e7ff165647}" ma:internalName="TaxCatchAll" ma:showField="CatchAllData" ma:web="4b44e4e4-f9a5-425b-972c-5ddb862960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87F1B3-A95B-4EB9-8D3F-C1486D04D81C}">
  <ds:schemaRefs>
    <ds:schemaRef ds:uri="http://schemas.openxmlformats.org/package/2006/metadata/core-properties"/>
    <ds:schemaRef ds:uri="http://purl.org/dc/elements/1.1/"/>
    <ds:schemaRef ds:uri="4b44e4e4-f9a5-425b-972c-5ddb8629608e"/>
    <ds:schemaRef ds:uri="http://purl.org/dc/terms/"/>
    <ds:schemaRef ds:uri="http://schemas.microsoft.com/office/infopath/2007/PartnerControls"/>
    <ds:schemaRef ds:uri="78140e44-a907-47e6-9858-d77888f27b7e"/>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EF35138E-ABBF-4ACD-9472-EF94390B3507}">
  <ds:schemaRefs>
    <ds:schemaRef ds:uri="http://schemas.microsoft.com/sharepoint/v3/contenttype/forms"/>
  </ds:schemaRefs>
</ds:datastoreItem>
</file>

<file path=customXml/itemProps3.xml><?xml version="1.0" encoding="utf-8"?>
<ds:datastoreItem xmlns:ds="http://schemas.openxmlformats.org/officeDocument/2006/customXml" ds:itemID="{E837CAF1-C026-421A-BD82-B5421FDB53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140e44-a907-47e6-9858-d77888f27b7e"/>
    <ds:schemaRef ds:uri="4b44e4e4-f9a5-425b-972c-5ddb862960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217</TotalTime>
  <Words>4828</Words>
  <Application>Microsoft Office PowerPoint</Application>
  <PresentationFormat>Widescreen</PresentationFormat>
  <Paragraphs>348</Paragraphs>
  <Slides>18</Slides>
  <Notes>18</Notes>
  <HiddenSlides>0</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18</vt:i4>
      </vt:variant>
    </vt:vector>
  </HeadingPairs>
  <TitlesOfParts>
    <vt:vector size="40" baseType="lpstr">
      <vt:lpstr>Abadi Extra Light</vt:lpstr>
      <vt:lpstr>-apple-system</vt:lpstr>
      <vt:lpstr>Arial</vt:lpstr>
      <vt:lpstr>BlinkMacSystemFont</vt:lpstr>
      <vt:lpstr>Calibri</vt:lpstr>
      <vt:lpstr>Calibri (Body)</vt:lpstr>
      <vt:lpstr>Calibri (Heading)</vt:lpstr>
      <vt:lpstr>Calibri Light</vt:lpstr>
      <vt:lpstr>Calibri Light (Headings)</vt:lpstr>
      <vt:lpstr>Century Schoolbook</vt:lpstr>
      <vt:lpstr>Courier New</vt:lpstr>
      <vt:lpstr>Poppins</vt:lpstr>
      <vt:lpstr>Public Sans</vt:lpstr>
      <vt:lpstr>Roboto</vt:lpstr>
      <vt:lpstr>Segoe UI</vt:lpstr>
      <vt:lpstr>Symbol</vt:lpstr>
      <vt:lpstr>Times New Roman</vt:lpstr>
      <vt:lpstr>Wingdings</vt:lpstr>
      <vt:lpstr>Custom Design</vt:lpstr>
      <vt:lpstr>2_Custom Design</vt:lpstr>
      <vt:lpstr>12_Office Theme</vt:lpstr>
      <vt:lpstr>13_Office Theme</vt:lpstr>
      <vt:lpstr>VHA Reduce Employee Burnout and Optimize Organizational Thriving (REBOOT) Initiative</vt:lpstr>
      <vt:lpstr>Burnout In Health Care: What Do We Know?</vt:lpstr>
      <vt:lpstr>Burnout Originates in Systems </vt:lpstr>
      <vt:lpstr>Beginning of Our Journey in VHA </vt:lpstr>
      <vt:lpstr>Building a Coalition – Establishing a Taskforce</vt:lpstr>
      <vt:lpstr>Analysis of VHA Employee Feedback</vt:lpstr>
      <vt:lpstr>Overview: Moving Forward</vt:lpstr>
      <vt:lpstr>Prioritizing Actions to Combat Burnout – Key Considerations</vt:lpstr>
      <vt:lpstr>Where We Are</vt:lpstr>
      <vt:lpstr>Where We Are</vt:lpstr>
      <vt:lpstr>Where We Are</vt:lpstr>
      <vt:lpstr>Where We’re Going</vt:lpstr>
      <vt:lpstr>What LEADERS Can Do Now</vt:lpstr>
      <vt:lpstr>What LEADERS Can Do Now</vt:lpstr>
      <vt:lpstr>What EMPLOYEES Can Do Now</vt:lpstr>
      <vt:lpstr>What EMPLOYEES Can Do Now</vt:lpstr>
      <vt:lpstr>Discussion and Questions</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VHA Reduce Employee Burnout and Optimize Organizational Thriving (REBOOT) Initiative</dc:title>
  <dc:subject>VHA Reduce Employee Burnout and Optimize Organizational Thriving (REBOOT) Initiative</dc:subject>
  <dc:creator>VHA Office of Community Care</dc:creator>
  <cp:keywords>VHA Reduce Employee Burnout and Optimize Organizational Thriving (REBOOT) Initiative</cp:keywords>
  <cp:lastModifiedBy>Rivera, Portia T</cp:lastModifiedBy>
  <cp:revision>12</cp:revision>
  <dcterms:created xsi:type="dcterms:W3CDTF">2017-11-09T15:45:23Z</dcterms:created>
  <dcterms:modified xsi:type="dcterms:W3CDTF">2024-06-03T14:19:09Z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vt:lpwstr>
  </property>
  <property fmtid="{D5CDD505-2E9C-101B-9397-08002B2CF9AE}" pid="3" name="Type">
    <vt:lpwstr>Presentation</vt:lpwstr>
  </property>
  <property fmtid="{D5CDD505-2E9C-101B-9397-08002B2CF9AE}" pid="4" name="Description">
    <vt:lpwstr>Template for VHA OCC employees to use to create presentations.</vt:lpwstr>
  </property>
  <property fmtid="{D5CDD505-2E9C-101B-9397-08002B2CF9AE}" pid="5" name="DateCreated">
    <vt:lpwstr>20190826</vt:lpwstr>
  </property>
  <property fmtid="{D5CDD505-2E9C-101B-9397-08002B2CF9AE}" pid="6" name="DateReviewed">
    <vt:lpwstr>20190827</vt:lpwstr>
  </property>
  <property fmtid="{D5CDD505-2E9C-101B-9397-08002B2CF9AE}" pid="7" name="ContentTypeId">
    <vt:lpwstr>0x0101002C50608E683BB04D820EDC974DBF97A0</vt:lpwstr>
  </property>
  <property fmtid="{D5CDD505-2E9C-101B-9397-08002B2CF9AE}" pid="8" name="xd_ProgID">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y fmtid="{D5CDD505-2E9C-101B-9397-08002B2CF9AE}" pid="13" name="xd_Signature">
    <vt:bool>false</vt:bool>
  </property>
  <property fmtid="{D5CDD505-2E9C-101B-9397-08002B2CF9AE}" pid="14" name="MediaServiceImageTags">
    <vt:lpwstr/>
  </property>
  <property fmtid="{D5CDD505-2E9C-101B-9397-08002B2CF9AE}" pid="15" name="Order">
    <vt:r8>81600</vt:r8>
  </property>
  <property fmtid="{D5CDD505-2E9C-101B-9397-08002B2CF9AE}" pid="16" name="SharedWithUsers">
    <vt:lpwstr>16;#Marks, Maureen L.;#12;#Hungerford, Michelle B. (Aptive HTG);#22;#Mobley, Dore M. (she/her/hers);#9;#Peyton, Kristal L.  (APTIVE HTG);#162;#Cillessen, Kathryn J. (she/her/hers);#34;#Upton, Mark T. (he/him/his);#51;#Houghton, Lucinda D.   (White City/VISN20);#61;#Beste, Jacob L. (he/him/his);#45;#Welsh, Keith;#36;#Boehmer, Jana E.;#21;#Groves, Kristine M. (she/her/hers);#47;#Petti, Jason C;#25;#Reddy, Kavitha P. (STL) (she/her/hers);#20;#Bonjorni, Jessica</vt:lpwstr>
  </property>
  <property fmtid="{D5CDD505-2E9C-101B-9397-08002B2CF9AE}" pid="17" name="_SourceUrl">
    <vt:lpwstr/>
  </property>
  <property fmtid="{D5CDD505-2E9C-101B-9397-08002B2CF9AE}" pid="18" name="_SharedFileIndex">
    <vt:lpwstr/>
  </property>
</Properties>
</file>