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2.xml" ContentType="application/vnd.openxmlformats-officedocument.theme+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 id="2147483696" r:id="rId5"/>
  </p:sldMasterIdLst>
  <p:notesMasterIdLst>
    <p:notesMasterId r:id="rId24"/>
  </p:notesMasterIdLst>
  <p:sldIdLst>
    <p:sldId id="2147479400" r:id="rId6"/>
    <p:sldId id="263" r:id="rId7"/>
    <p:sldId id="2147478950" r:id="rId8"/>
    <p:sldId id="258" r:id="rId9"/>
    <p:sldId id="273" r:id="rId10"/>
    <p:sldId id="281" r:id="rId11"/>
    <p:sldId id="2134807161" r:id="rId12"/>
    <p:sldId id="2147479412" r:id="rId13"/>
    <p:sldId id="2147479407" r:id="rId14"/>
    <p:sldId id="2147479408" r:id="rId15"/>
    <p:sldId id="2147479410" r:id="rId16"/>
    <p:sldId id="2147479409" r:id="rId17"/>
    <p:sldId id="2147479411" r:id="rId18"/>
    <p:sldId id="2147479402" r:id="rId19"/>
    <p:sldId id="2147479403" r:id="rId20"/>
    <p:sldId id="2147479414" r:id="rId21"/>
    <p:sldId id="2147479413" r:id="rId22"/>
    <p:sldId id="2147479405" r:id="rId23"/>
  </p:sldIdLst>
  <p:sldSz cx="12192000" cy="6858000"/>
  <p:notesSz cx="6858000" cy="9144000"/>
  <p:custDataLst>
    <p:tags r:id="rId2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43A1623-9FBA-4151-A501-920340F7D1C8}">
          <p14:sldIdLst>
            <p14:sldId id="2147479400"/>
            <p14:sldId id="263"/>
            <p14:sldId id="2147478950"/>
            <p14:sldId id="258"/>
            <p14:sldId id="273"/>
            <p14:sldId id="281"/>
            <p14:sldId id="2134807161"/>
            <p14:sldId id="2147479412"/>
            <p14:sldId id="2147479407"/>
            <p14:sldId id="2147479408"/>
            <p14:sldId id="2147479410"/>
            <p14:sldId id="2147479409"/>
            <p14:sldId id="2147479411"/>
            <p14:sldId id="2147479402"/>
            <p14:sldId id="2147479403"/>
            <p14:sldId id="2147479414"/>
            <p14:sldId id="2147479413"/>
          </p14:sldIdLst>
        </p14:section>
        <p14:section name="Appendix" id="{B0950DBF-16D9-4125-B074-A521D0FAE7F1}">
          <p14:sldIdLst>
            <p14:sldId id="2147479405"/>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F5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EC87AD9-C35E-4345-9776-736E14FCB6F8}" v="11" dt="2023-11-28T17:22:48.43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38" autoAdjust="0"/>
    <p:restoredTop sz="94660"/>
  </p:normalViewPr>
  <p:slideViewPr>
    <p:cSldViewPr snapToGrid="0">
      <p:cViewPr>
        <p:scale>
          <a:sx n="62" d="100"/>
          <a:sy n="62" d="100"/>
        </p:scale>
        <p:origin x="836"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gs" Target="tags/tag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onstans, Joseph (VACO)" userId="90aafe61-5857-41d9-9d56-a03f27a6d727" providerId="ADAL" clId="{3EC87AD9-C35E-4345-9776-736E14FCB6F8}"/>
    <pc:docChg chg="undo custSel addSld delSld modSld sldOrd modSection">
      <pc:chgData name="Constans, Joseph (VACO)" userId="90aafe61-5857-41d9-9d56-a03f27a6d727" providerId="ADAL" clId="{3EC87AD9-C35E-4345-9776-736E14FCB6F8}" dt="2023-11-28T17:30:22.881" v="3632" actId="2696"/>
      <pc:docMkLst>
        <pc:docMk/>
      </pc:docMkLst>
      <pc:sldChg chg="modSp add mod">
        <pc:chgData name="Constans, Joseph (VACO)" userId="90aafe61-5857-41d9-9d56-a03f27a6d727" providerId="ADAL" clId="{3EC87AD9-C35E-4345-9776-736E14FCB6F8}" dt="2023-11-28T17:24:52.190" v="3402" actId="20577"/>
        <pc:sldMkLst>
          <pc:docMk/>
          <pc:sldMk cId="967590065" sldId="273"/>
        </pc:sldMkLst>
        <pc:spChg chg="mod">
          <ac:chgData name="Constans, Joseph (VACO)" userId="90aafe61-5857-41d9-9d56-a03f27a6d727" providerId="ADAL" clId="{3EC87AD9-C35E-4345-9776-736E14FCB6F8}" dt="2023-11-28T17:24:52.190" v="3402" actId="20577"/>
          <ac:spMkLst>
            <pc:docMk/>
            <pc:sldMk cId="967590065" sldId="273"/>
            <ac:spMk id="2" creationId="{D4452382-4929-44CF-8996-FC28961E7C7E}"/>
          </ac:spMkLst>
        </pc:spChg>
      </pc:sldChg>
      <pc:sldChg chg="modSp mod">
        <pc:chgData name="Constans, Joseph (VACO)" userId="90aafe61-5857-41d9-9d56-a03f27a6d727" providerId="ADAL" clId="{3EC87AD9-C35E-4345-9776-736E14FCB6F8}" dt="2023-11-28T17:25:36.646" v="3471" actId="20577"/>
        <pc:sldMkLst>
          <pc:docMk/>
          <pc:sldMk cId="3837499555" sldId="281"/>
        </pc:sldMkLst>
        <pc:spChg chg="mod">
          <ac:chgData name="Constans, Joseph (VACO)" userId="90aafe61-5857-41d9-9d56-a03f27a6d727" providerId="ADAL" clId="{3EC87AD9-C35E-4345-9776-736E14FCB6F8}" dt="2023-11-28T17:25:36.646" v="3471" actId="20577"/>
          <ac:spMkLst>
            <pc:docMk/>
            <pc:sldMk cId="3837499555" sldId="281"/>
            <ac:spMk id="2" creationId="{C8A25F99-F42F-AEBD-BFD4-7F3929FE8160}"/>
          </ac:spMkLst>
        </pc:spChg>
      </pc:sldChg>
      <pc:sldChg chg="modSp mod">
        <pc:chgData name="Constans, Joseph (VACO)" userId="90aafe61-5857-41d9-9d56-a03f27a6d727" providerId="ADAL" clId="{3EC87AD9-C35E-4345-9776-736E14FCB6F8}" dt="2023-11-28T17:26:10.879" v="3494" actId="255"/>
        <pc:sldMkLst>
          <pc:docMk/>
          <pc:sldMk cId="1144233247" sldId="2134807161"/>
        </pc:sldMkLst>
        <pc:spChg chg="mod">
          <ac:chgData name="Constans, Joseph (VACO)" userId="90aafe61-5857-41d9-9d56-a03f27a6d727" providerId="ADAL" clId="{3EC87AD9-C35E-4345-9776-736E14FCB6F8}" dt="2023-11-28T17:26:10.879" v="3494" actId="255"/>
          <ac:spMkLst>
            <pc:docMk/>
            <pc:sldMk cId="1144233247" sldId="2134807161"/>
            <ac:spMk id="2" creationId="{2024A398-12BE-7724-33F9-D551356FEB87}"/>
          </ac:spMkLst>
        </pc:spChg>
      </pc:sldChg>
      <pc:sldChg chg="del ord">
        <pc:chgData name="Constans, Joseph (VACO)" userId="90aafe61-5857-41d9-9d56-a03f27a6d727" providerId="ADAL" clId="{3EC87AD9-C35E-4345-9776-736E14FCB6F8}" dt="2023-11-28T17:23:32.020" v="3371" actId="2696"/>
        <pc:sldMkLst>
          <pc:docMk/>
          <pc:sldMk cId="1167560900" sldId="2134807164"/>
        </pc:sldMkLst>
      </pc:sldChg>
      <pc:sldChg chg="modSp mod">
        <pc:chgData name="Constans, Joseph (VACO)" userId="90aafe61-5857-41d9-9d56-a03f27a6d727" providerId="ADAL" clId="{3EC87AD9-C35E-4345-9776-736E14FCB6F8}" dt="2023-11-28T16:00:49.600" v="3350" actId="20577"/>
        <pc:sldMkLst>
          <pc:docMk/>
          <pc:sldMk cId="2708857400" sldId="2147479400"/>
        </pc:sldMkLst>
        <pc:spChg chg="mod">
          <ac:chgData name="Constans, Joseph (VACO)" userId="90aafe61-5857-41d9-9d56-a03f27a6d727" providerId="ADAL" clId="{3EC87AD9-C35E-4345-9776-736E14FCB6F8}" dt="2023-11-28T16:00:49.600" v="3350" actId="20577"/>
          <ac:spMkLst>
            <pc:docMk/>
            <pc:sldMk cId="2708857400" sldId="2147479400"/>
            <ac:spMk id="6" creationId="{2A5331FB-0B28-8E07-05A7-33AA2F51BC9B}"/>
          </ac:spMkLst>
        </pc:spChg>
      </pc:sldChg>
      <pc:sldChg chg="modSp mod">
        <pc:chgData name="Constans, Joseph (VACO)" userId="90aafe61-5857-41d9-9d56-a03f27a6d727" providerId="ADAL" clId="{3EC87AD9-C35E-4345-9776-736E14FCB6F8}" dt="2023-11-28T17:29:02.482" v="3631" actId="1076"/>
        <pc:sldMkLst>
          <pc:docMk/>
          <pc:sldMk cId="2334741089" sldId="2147479402"/>
        </pc:sldMkLst>
        <pc:spChg chg="mod">
          <ac:chgData name="Constans, Joseph (VACO)" userId="90aafe61-5857-41d9-9d56-a03f27a6d727" providerId="ADAL" clId="{3EC87AD9-C35E-4345-9776-736E14FCB6F8}" dt="2023-11-28T17:29:02.482" v="3631" actId="1076"/>
          <ac:spMkLst>
            <pc:docMk/>
            <pc:sldMk cId="2334741089" sldId="2147479402"/>
            <ac:spMk id="5" creationId="{FEE385F6-F041-7E99-0D07-7FABD42484FD}"/>
          </ac:spMkLst>
        </pc:spChg>
      </pc:sldChg>
      <pc:sldChg chg="delSp modSp mod">
        <pc:chgData name="Constans, Joseph (VACO)" userId="90aafe61-5857-41d9-9d56-a03f27a6d727" providerId="ADAL" clId="{3EC87AD9-C35E-4345-9776-736E14FCB6F8}" dt="2023-11-28T14:17:12.765" v="1829" actId="20577"/>
        <pc:sldMkLst>
          <pc:docMk/>
          <pc:sldMk cId="966277368" sldId="2147479403"/>
        </pc:sldMkLst>
        <pc:spChg chg="del">
          <ac:chgData name="Constans, Joseph (VACO)" userId="90aafe61-5857-41d9-9d56-a03f27a6d727" providerId="ADAL" clId="{3EC87AD9-C35E-4345-9776-736E14FCB6F8}" dt="2023-11-27T23:39:50.265" v="1191" actId="21"/>
          <ac:spMkLst>
            <pc:docMk/>
            <pc:sldMk cId="966277368" sldId="2147479403"/>
            <ac:spMk id="4" creationId="{342EB692-1C85-E838-C878-F717CD333CB3}"/>
          </ac:spMkLst>
        </pc:spChg>
        <pc:graphicFrameChg chg="mod modGraphic">
          <ac:chgData name="Constans, Joseph (VACO)" userId="90aafe61-5857-41d9-9d56-a03f27a6d727" providerId="ADAL" clId="{3EC87AD9-C35E-4345-9776-736E14FCB6F8}" dt="2023-11-28T14:17:12.765" v="1829" actId="20577"/>
          <ac:graphicFrameMkLst>
            <pc:docMk/>
            <pc:sldMk cId="966277368" sldId="2147479403"/>
            <ac:graphicFrameMk id="6" creationId="{43DDB404-4EBD-6675-2F92-062954023554}"/>
          </ac:graphicFrameMkLst>
        </pc:graphicFrameChg>
      </pc:sldChg>
      <pc:sldChg chg="modSp del mod ord">
        <pc:chgData name="Constans, Joseph (VACO)" userId="90aafe61-5857-41d9-9d56-a03f27a6d727" providerId="ADAL" clId="{3EC87AD9-C35E-4345-9776-736E14FCB6F8}" dt="2023-11-28T17:30:22.881" v="3632" actId="2696"/>
        <pc:sldMkLst>
          <pc:docMk/>
          <pc:sldMk cId="3387576580" sldId="2147479404"/>
        </pc:sldMkLst>
        <pc:spChg chg="mod">
          <ac:chgData name="Constans, Joseph (VACO)" userId="90aafe61-5857-41d9-9d56-a03f27a6d727" providerId="ADAL" clId="{3EC87AD9-C35E-4345-9776-736E14FCB6F8}" dt="2023-11-28T15:39:53.474" v="3336" actId="20577"/>
          <ac:spMkLst>
            <pc:docMk/>
            <pc:sldMk cId="3387576580" sldId="2147479404"/>
            <ac:spMk id="11" creationId="{87972914-D271-56B4-B472-E675192C0E69}"/>
          </ac:spMkLst>
        </pc:spChg>
      </pc:sldChg>
      <pc:sldChg chg="modSp mod">
        <pc:chgData name="Constans, Joseph (VACO)" userId="90aafe61-5857-41d9-9d56-a03f27a6d727" providerId="ADAL" clId="{3EC87AD9-C35E-4345-9776-736E14FCB6F8}" dt="2023-11-27T23:05:43.725" v="757" actId="14734"/>
        <pc:sldMkLst>
          <pc:docMk/>
          <pc:sldMk cId="1483972955" sldId="2147479408"/>
        </pc:sldMkLst>
        <pc:graphicFrameChg chg="modGraphic">
          <ac:chgData name="Constans, Joseph (VACO)" userId="90aafe61-5857-41d9-9d56-a03f27a6d727" providerId="ADAL" clId="{3EC87AD9-C35E-4345-9776-736E14FCB6F8}" dt="2023-11-27T23:05:43.725" v="757" actId="14734"/>
          <ac:graphicFrameMkLst>
            <pc:docMk/>
            <pc:sldMk cId="1483972955" sldId="2147479408"/>
            <ac:graphicFrameMk id="11" creationId="{D36E3D1A-6143-E03E-4838-88ECB4F9E9D2}"/>
          </ac:graphicFrameMkLst>
        </pc:graphicFrameChg>
      </pc:sldChg>
      <pc:sldChg chg="addSp delSp modSp mod ord">
        <pc:chgData name="Constans, Joseph (VACO)" userId="90aafe61-5857-41d9-9d56-a03f27a6d727" providerId="ADAL" clId="{3EC87AD9-C35E-4345-9776-736E14FCB6F8}" dt="2023-11-28T17:27:30.839" v="3496"/>
        <pc:sldMkLst>
          <pc:docMk/>
          <pc:sldMk cId="550030577" sldId="2147479410"/>
        </pc:sldMkLst>
        <pc:spChg chg="add del mod">
          <ac:chgData name="Constans, Joseph (VACO)" userId="90aafe61-5857-41d9-9d56-a03f27a6d727" providerId="ADAL" clId="{3EC87AD9-C35E-4345-9776-736E14FCB6F8}" dt="2023-11-27T23:23:08.201" v="806" actId="478"/>
          <ac:spMkLst>
            <pc:docMk/>
            <pc:sldMk cId="550030577" sldId="2147479410"/>
            <ac:spMk id="12" creationId="{E4B7A89F-95C4-DB78-8B23-4199D8DB3942}"/>
          </ac:spMkLst>
        </pc:spChg>
        <pc:spChg chg="add mod">
          <ac:chgData name="Constans, Joseph (VACO)" userId="90aafe61-5857-41d9-9d56-a03f27a6d727" providerId="ADAL" clId="{3EC87AD9-C35E-4345-9776-736E14FCB6F8}" dt="2023-11-27T23:38:55.727" v="1188" actId="20577"/>
          <ac:spMkLst>
            <pc:docMk/>
            <pc:sldMk cId="550030577" sldId="2147479410"/>
            <ac:spMk id="15" creationId="{5E16BB04-5A64-4695-42E4-DD1E947BD54E}"/>
          </ac:spMkLst>
        </pc:spChg>
        <pc:graphicFrameChg chg="add del mod modGraphic">
          <ac:chgData name="Constans, Joseph (VACO)" userId="90aafe61-5857-41d9-9d56-a03f27a6d727" providerId="ADAL" clId="{3EC87AD9-C35E-4345-9776-736E14FCB6F8}" dt="2023-11-27T23:11:48.169" v="762" actId="14100"/>
          <ac:graphicFrameMkLst>
            <pc:docMk/>
            <pc:sldMk cId="550030577" sldId="2147479410"/>
            <ac:graphicFrameMk id="4" creationId="{A3C7D616-6787-F8B6-8B69-EE16D8BFE4F9}"/>
          </ac:graphicFrameMkLst>
        </pc:graphicFrameChg>
        <pc:graphicFrameChg chg="add mod">
          <ac:chgData name="Constans, Joseph (VACO)" userId="90aafe61-5857-41d9-9d56-a03f27a6d727" providerId="ADAL" clId="{3EC87AD9-C35E-4345-9776-736E14FCB6F8}" dt="2023-11-27T23:12:07.732" v="763"/>
          <ac:graphicFrameMkLst>
            <pc:docMk/>
            <pc:sldMk cId="550030577" sldId="2147479410"/>
            <ac:graphicFrameMk id="7" creationId="{750F51D9-4DDA-0E24-5313-AD3C9C16A756}"/>
          </ac:graphicFrameMkLst>
        </pc:graphicFrameChg>
        <pc:picChg chg="add del mod">
          <ac:chgData name="Constans, Joseph (VACO)" userId="90aafe61-5857-41d9-9d56-a03f27a6d727" providerId="ADAL" clId="{3EC87AD9-C35E-4345-9776-736E14FCB6F8}" dt="2023-11-27T23:16:21.577" v="767" actId="21"/>
          <ac:picMkLst>
            <pc:docMk/>
            <pc:sldMk cId="550030577" sldId="2147479410"/>
            <ac:picMk id="9" creationId="{BF1376F8-CAB9-0D5E-F1BF-90324AE79C9E}"/>
          </ac:picMkLst>
        </pc:picChg>
        <pc:picChg chg="add del mod">
          <ac:chgData name="Constans, Joseph (VACO)" userId="90aafe61-5857-41d9-9d56-a03f27a6d727" providerId="ADAL" clId="{3EC87AD9-C35E-4345-9776-736E14FCB6F8}" dt="2023-11-27T23:19:28.070" v="799" actId="478"/>
          <ac:picMkLst>
            <pc:docMk/>
            <pc:sldMk cId="550030577" sldId="2147479410"/>
            <ac:picMk id="11" creationId="{C29CFAE9-3D7A-9007-AAB4-B2517298E30A}"/>
          </ac:picMkLst>
        </pc:picChg>
        <pc:picChg chg="add mod">
          <ac:chgData name="Constans, Joseph (VACO)" userId="90aafe61-5857-41d9-9d56-a03f27a6d727" providerId="ADAL" clId="{3EC87AD9-C35E-4345-9776-736E14FCB6F8}" dt="2023-11-27T23:22:49.514" v="802" actId="14100"/>
          <ac:picMkLst>
            <pc:docMk/>
            <pc:sldMk cId="550030577" sldId="2147479410"/>
            <ac:picMk id="14" creationId="{D5578362-BD26-854D-7295-085DBAF7948D}"/>
          </ac:picMkLst>
        </pc:picChg>
      </pc:sldChg>
      <pc:sldChg chg="addSp delSp modSp add mod">
        <pc:chgData name="Constans, Joseph (VACO)" userId="90aafe61-5857-41d9-9d56-a03f27a6d727" providerId="ADAL" clId="{3EC87AD9-C35E-4345-9776-736E14FCB6F8}" dt="2023-11-28T15:39:14.680" v="3330" actId="948"/>
        <pc:sldMkLst>
          <pc:docMk/>
          <pc:sldMk cId="1063393141" sldId="2147479413"/>
        </pc:sldMkLst>
        <pc:spChg chg="mod">
          <ac:chgData name="Constans, Joseph (VACO)" userId="90aafe61-5857-41d9-9d56-a03f27a6d727" providerId="ADAL" clId="{3EC87AD9-C35E-4345-9776-736E14FCB6F8}" dt="2023-11-28T14:36:01.170" v="1886" actId="20577"/>
          <ac:spMkLst>
            <pc:docMk/>
            <pc:sldMk cId="1063393141" sldId="2147479413"/>
            <ac:spMk id="2" creationId="{9E3A5C82-5F7A-8596-DD57-4395E39BC366}"/>
          </ac:spMkLst>
        </pc:spChg>
        <pc:spChg chg="add mod">
          <ac:chgData name="Constans, Joseph (VACO)" userId="90aafe61-5857-41d9-9d56-a03f27a6d727" providerId="ADAL" clId="{3EC87AD9-C35E-4345-9776-736E14FCB6F8}" dt="2023-11-28T15:38:29.302" v="3323" actId="14100"/>
          <ac:spMkLst>
            <pc:docMk/>
            <pc:sldMk cId="1063393141" sldId="2147479413"/>
            <ac:spMk id="4" creationId="{96B25B99-D41B-5F30-CB3A-CEE137AC8EF9}"/>
          </ac:spMkLst>
        </pc:spChg>
        <pc:spChg chg="mod">
          <ac:chgData name="Constans, Joseph (VACO)" userId="90aafe61-5857-41d9-9d56-a03f27a6d727" providerId="ADAL" clId="{3EC87AD9-C35E-4345-9776-736E14FCB6F8}" dt="2023-11-28T14:43:57.480" v="2287" actId="21"/>
          <ac:spMkLst>
            <pc:docMk/>
            <pc:sldMk cId="1063393141" sldId="2147479413"/>
            <ac:spMk id="5" creationId="{199B4256-00CF-88E0-E45A-CAC06E0D3D44}"/>
          </ac:spMkLst>
        </pc:spChg>
        <pc:spChg chg="del">
          <ac:chgData name="Constans, Joseph (VACO)" userId="90aafe61-5857-41d9-9d56-a03f27a6d727" providerId="ADAL" clId="{3EC87AD9-C35E-4345-9776-736E14FCB6F8}" dt="2023-11-28T14:37:01.027" v="1935" actId="478"/>
          <ac:spMkLst>
            <pc:docMk/>
            <pc:sldMk cId="1063393141" sldId="2147479413"/>
            <ac:spMk id="6" creationId="{4F0953CF-7108-F125-CAEC-914B247A230F}"/>
          </ac:spMkLst>
        </pc:spChg>
        <pc:spChg chg="del">
          <ac:chgData name="Constans, Joseph (VACO)" userId="90aafe61-5857-41d9-9d56-a03f27a6d727" providerId="ADAL" clId="{3EC87AD9-C35E-4345-9776-736E14FCB6F8}" dt="2023-11-28T14:37:04.584" v="1936" actId="478"/>
          <ac:spMkLst>
            <pc:docMk/>
            <pc:sldMk cId="1063393141" sldId="2147479413"/>
            <ac:spMk id="7" creationId="{E53707FB-42A3-66C4-F918-3B1B308C0A2E}"/>
          </ac:spMkLst>
        </pc:spChg>
        <pc:spChg chg="mod">
          <ac:chgData name="Constans, Joseph (VACO)" userId="90aafe61-5857-41d9-9d56-a03f27a6d727" providerId="ADAL" clId="{3EC87AD9-C35E-4345-9776-736E14FCB6F8}" dt="2023-11-28T15:39:14.680" v="3330" actId="948"/>
          <ac:spMkLst>
            <pc:docMk/>
            <pc:sldMk cId="1063393141" sldId="2147479413"/>
            <ac:spMk id="11" creationId="{87972914-D271-56B4-B472-E675192C0E69}"/>
          </ac:spMkLst>
        </pc:spChg>
      </pc:sldChg>
      <pc:sldChg chg="add">
        <pc:chgData name="Constans, Joseph (VACO)" userId="90aafe61-5857-41d9-9d56-a03f27a6d727" providerId="ADAL" clId="{3EC87AD9-C35E-4345-9776-736E14FCB6F8}" dt="2023-11-28T16:47:23.933" v="3351"/>
        <pc:sldMkLst>
          <pc:docMk/>
          <pc:sldMk cId="2715386329" sldId="2147479414"/>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64DB145-41A2-495B-ABB0-0246A4B403D1}" type="doc">
      <dgm:prSet loTypeId="urn:microsoft.com/office/officeart/2005/8/layout/default" loCatId="list" qsTypeId="urn:microsoft.com/office/officeart/2005/8/quickstyle/simple1" qsCatId="simple" csTypeId="urn:microsoft.com/office/officeart/2005/8/colors/accent0_3" csCatId="mainScheme" phldr="1"/>
      <dgm:spPr/>
    </dgm:pt>
    <dgm:pt modelId="{D05E9603-B108-461B-929A-BF508CCBABFE}">
      <dgm:prSet phldrT="[Text]" custT="1"/>
      <dgm:spPr>
        <a:solidFill>
          <a:schemeClr val="accent1">
            <a:lumMod val="40000"/>
            <a:lumOff val="60000"/>
          </a:schemeClr>
        </a:solidFill>
        <a:ln>
          <a:solidFill>
            <a:schemeClr val="tx1"/>
          </a:solidFill>
        </a:ln>
      </dgm:spPr>
      <dgm:t>
        <a:bodyPr/>
        <a:lstStyle/>
        <a:p>
          <a:r>
            <a:rPr lang="en-US" sz="2400" dirty="0">
              <a:solidFill>
                <a:schemeClr val="tx1"/>
              </a:solidFill>
            </a:rPr>
            <a:t>Completed</a:t>
          </a:r>
        </a:p>
      </dgm:t>
    </dgm:pt>
    <dgm:pt modelId="{81C001AF-84BF-404F-A5B3-BCA58CF43FAB}" type="parTrans" cxnId="{9E16718F-1752-4C1A-9270-C562E3A9D769}">
      <dgm:prSet/>
      <dgm:spPr/>
      <dgm:t>
        <a:bodyPr/>
        <a:lstStyle/>
        <a:p>
          <a:endParaRPr lang="en-US"/>
        </a:p>
      </dgm:t>
    </dgm:pt>
    <dgm:pt modelId="{1692CDF4-29F5-4DDF-B33D-983959C10AE8}" type="sibTrans" cxnId="{9E16718F-1752-4C1A-9270-C562E3A9D769}">
      <dgm:prSet/>
      <dgm:spPr/>
      <dgm:t>
        <a:bodyPr/>
        <a:lstStyle/>
        <a:p>
          <a:endParaRPr lang="en-US"/>
        </a:p>
      </dgm:t>
    </dgm:pt>
    <dgm:pt modelId="{6D1D7B87-70DE-44A2-9EDC-75BC44B53E79}">
      <dgm:prSet phldrT="[Text]" custT="1"/>
      <dgm:spPr>
        <a:solidFill>
          <a:schemeClr val="accent1">
            <a:lumMod val="40000"/>
            <a:lumOff val="60000"/>
          </a:schemeClr>
        </a:solidFill>
        <a:ln>
          <a:solidFill>
            <a:schemeClr val="tx1"/>
          </a:solidFill>
        </a:ln>
      </dgm:spPr>
      <dgm:t>
        <a:bodyPr/>
        <a:lstStyle/>
        <a:p>
          <a:r>
            <a:rPr lang="en-US" sz="2400" dirty="0">
              <a:solidFill>
                <a:schemeClr val="tx1"/>
              </a:solidFill>
            </a:rPr>
            <a:t>Future Items</a:t>
          </a:r>
        </a:p>
      </dgm:t>
    </dgm:pt>
    <dgm:pt modelId="{885D8219-6F28-4583-A0F5-9E3A5E27A155}" type="parTrans" cxnId="{90BAD72D-6F92-4431-86FB-969C073C3A13}">
      <dgm:prSet/>
      <dgm:spPr/>
      <dgm:t>
        <a:bodyPr/>
        <a:lstStyle/>
        <a:p>
          <a:endParaRPr lang="en-US"/>
        </a:p>
      </dgm:t>
    </dgm:pt>
    <dgm:pt modelId="{C95906C3-132C-441D-A295-8932BC364260}" type="sibTrans" cxnId="{90BAD72D-6F92-4431-86FB-969C073C3A13}">
      <dgm:prSet/>
      <dgm:spPr/>
      <dgm:t>
        <a:bodyPr/>
        <a:lstStyle/>
        <a:p>
          <a:endParaRPr lang="en-US"/>
        </a:p>
      </dgm:t>
    </dgm:pt>
    <dgm:pt modelId="{8B70C894-B1EA-4A1F-8896-1D72555A92B2}">
      <dgm:prSet phldrT="[Text]" custT="1"/>
      <dgm:spPr>
        <a:solidFill>
          <a:schemeClr val="accent1">
            <a:lumMod val="40000"/>
            <a:lumOff val="60000"/>
          </a:schemeClr>
        </a:solidFill>
        <a:ln>
          <a:solidFill>
            <a:schemeClr val="tx1"/>
          </a:solidFill>
        </a:ln>
      </dgm:spPr>
      <dgm:t>
        <a:bodyPr/>
        <a:lstStyle/>
        <a:p>
          <a:r>
            <a:rPr lang="en-US" sz="1800" dirty="0">
              <a:solidFill>
                <a:schemeClr val="tx1"/>
              </a:solidFill>
            </a:rPr>
            <a:t>Role Charter</a:t>
          </a:r>
        </a:p>
      </dgm:t>
    </dgm:pt>
    <dgm:pt modelId="{0ADED9D4-FC4B-47D9-9F4E-6058E098DDDC}" type="parTrans" cxnId="{AF8DA40F-601D-46A3-A080-5C412A9FA0CD}">
      <dgm:prSet/>
      <dgm:spPr/>
      <dgm:t>
        <a:bodyPr/>
        <a:lstStyle/>
        <a:p>
          <a:endParaRPr lang="en-US"/>
        </a:p>
      </dgm:t>
    </dgm:pt>
    <dgm:pt modelId="{6BB66271-B338-4D76-B72E-D76D76C99978}" type="sibTrans" cxnId="{AF8DA40F-601D-46A3-A080-5C412A9FA0CD}">
      <dgm:prSet/>
      <dgm:spPr/>
      <dgm:t>
        <a:bodyPr/>
        <a:lstStyle/>
        <a:p>
          <a:endParaRPr lang="en-US"/>
        </a:p>
      </dgm:t>
    </dgm:pt>
    <dgm:pt modelId="{05140520-0920-421D-B9AE-375E19F2A8E1}">
      <dgm:prSet phldrT="[Text]" custT="1"/>
      <dgm:spPr>
        <a:solidFill>
          <a:schemeClr val="accent1">
            <a:lumMod val="40000"/>
            <a:lumOff val="60000"/>
          </a:schemeClr>
        </a:solidFill>
        <a:ln>
          <a:solidFill>
            <a:schemeClr val="tx1"/>
          </a:solidFill>
        </a:ln>
      </dgm:spPr>
      <dgm:t>
        <a:bodyPr/>
        <a:lstStyle/>
        <a:p>
          <a:r>
            <a:rPr lang="en-US" sz="1800" dirty="0">
              <a:solidFill>
                <a:schemeClr val="tx1"/>
              </a:solidFill>
            </a:rPr>
            <a:t>Executive Committee Charter</a:t>
          </a:r>
        </a:p>
      </dgm:t>
    </dgm:pt>
    <dgm:pt modelId="{DE2CF2CF-B079-427A-8BBA-492B97E55E5B}" type="parTrans" cxnId="{531B3A32-01F4-4297-9E9C-317298D3DA0E}">
      <dgm:prSet/>
      <dgm:spPr/>
      <dgm:t>
        <a:bodyPr/>
        <a:lstStyle/>
        <a:p>
          <a:endParaRPr lang="en-US"/>
        </a:p>
      </dgm:t>
    </dgm:pt>
    <dgm:pt modelId="{4AF4F99C-FE52-4C2F-86DE-2D6D8CFA5CBA}" type="sibTrans" cxnId="{531B3A32-01F4-4297-9E9C-317298D3DA0E}">
      <dgm:prSet/>
      <dgm:spPr/>
      <dgm:t>
        <a:bodyPr/>
        <a:lstStyle/>
        <a:p>
          <a:endParaRPr lang="en-US"/>
        </a:p>
      </dgm:t>
    </dgm:pt>
    <dgm:pt modelId="{FCB6EE29-0A3E-4974-A3B0-9F20D86FF52A}">
      <dgm:prSet phldrT="[Text]" custT="1"/>
      <dgm:spPr>
        <a:solidFill>
          <a:schemeClr val="accent1">
            <a:lumMod val="40000"/>
            <a:lumOff val="60000"/>
          </a:schemeClr>
        </a:solidFill>
        <a:ln>
          <a:solidFill>
            <a:schemeClr val="tx1"/>
          </a:solidFill>
        </a:ln>
      </dgm:spPr>
      <dgm:t>
        <a:bodyPr/>
        <a:lstStyle/>
        <a:p>
          <a:r>
            <a:rPr lang="en-US" sz="1800" dirty="0">
              <a:solidFill>
                <a:schemeClr val="tx1"/>
              </a:solidFill>
            </a:rPr>
            <a:t>Portfolio RFAs</a:t>
          </a:r>
        </a:p>
      </dgm:t>
    </dgm:pt>
    <dgm:pt modelId="{2AF9F333-0C66-424A-A062-47C4CCF13A4C}" type="parTrans" cxnId="{3B45C79F-CD36-4F47-979C-2A5A4F54083B}">
      <dgm:prSet/>
      <dgm:spPr/>
      <dgm:t>
        <a:bodyPr/>
        <a:lstStyle/>
        <a:p>
          <a:endParaRPr lang="en-US"/>
        </a:p>
      </dgm:t>
    </dgm:pt>
    <dgm:pt modelId="{A1FDAC57-3ED7-4BBB-8EC4-D78A1B6430A8}" type="sibTrans" cxnId="{3B45C79F-CD36-4F47-979C-2A5A4F54083B}">
      <dgm:prSet/>
      <dgm:spPr/>
      <dgm:t>
        <a:bodyPr/>
        <a:lstStyle/>
        <a:p>
          <a:endParaRPr lang="en-US"/>
        </a:p>
      </dgm:t>
    </dgm:pt>
    <dgm:pt modelId="{FEDCFD71-3A9A-4E73-850E-7FA6F44D8B2C}">
      <dgm:prSet phldrT="[Text]" custT="1"/>
      <dgm:spPr>
        <a:solidFill>
          <a:schemeClr val="accent1">
            <a:lumMod val="40000"/>
            <a:lumOff val="60000"/>
          </a:schemeClr>
        </a:solidFill>
        <a:ln>
          <a:solidFill>
            <a:schemeClr val="tx1"/>
          </a:solidFill>
        </a:ln>
      </dgm:spPr>
      <dgm:t>
        <a:bodyPr/>
        <a:lstStyle/>
        <a:p>
          <a:r>
            <a:rPr lang="en-US" sz="1800" dirty="0">
              <a:solidFill>
                <a:schemeClr val="tx1"/>
              </a:solidFill>
            </a:rPr>
            <a:t>Portfolio Performance Metrics</a:t>
          </a:r>
        </a:p>
      </dgm:t>
    </dgm:pt>
    <dgm:pt modelId="{CD87204A-19CF-415E-BDC1-DF1670B972F5}" type="parTrans" cxnId="{58020EDB-7C17-4D44-8D0B-B0B2CA159762}">
      <dgm:prSet/>
      <dgm:spPr/>
      <dgm:t>
        <a:bodyPr/>
        <a:lstStyle/>
        <a:p>
          <a:endParaRPr lang="en-US"/>
        </a:p>
      </dgm:t>
    </dgm:pt>
    <dgm:pt modelId="{182293F5-6AFD-4DF7-89A1-0C910CFDD50C}" type="sibTrans" cxnId="{58020EDB-7C17-4D44-8D0B-B0B2CA159762}">
      <dgm:prSet/>
      <dgm:spPr/>
      <dgm:t>
        <a:bodyPr/>
        <a:lstStyle/>
        <a:p>
          <a:endParaRPr lang="en-US"/>
        </a:p>
      </dgm:t>
    </dgm:pt>
    <dgm:pt modelId="{E699291E-9684-4497-8E1F-E2DE3B36E965}">
      <dgm:prSet phldrT="[Text]" custT="1"/>
      <dgm:spPr>
        <a:solidFill>
          <a:schemeClr val="accent1">
            <a:lumMod val="40000"/>
            <a:lumOff val="60000"/>
          </a:schemeClr>
        </a:solidFill>
        <a:ln>
          <a:solidFill>
            <a:schemeClr val="tx1"/>
          </a:solidFill>
        </a:ln>
      </dgm:spPr>
      <dgm:t>
        <a:bodyPr/>
        <a:lstStyle/>
        <a:p>
          <a:r>
            <a:rPr lang="en-US" sz="1800" dirty="0">
              <a:solidFill>
                <a:schemeClr val="tx1"/>
              </a:solidFill>
            </a:rPr>
            <a:t>Purview Statement</a:t>
          </a:r>
        </a:p>
      </dgm:t>
    </dgm:pt>
    <dgm:pt modelId="{B7A83545-E52C-42D7-8A6A-5EB129A70CC9}" type="parTrans" cxnId="{C121B40F-688C-44C5-AED9-0AAB43EDEA33}">
      <dgm:prSet/>
      <dgm:spPr/>
      <dgm:t>
        <a:bodyPr/>
        <a:lstStyle/>
        <a:p>
          <a:endParaRPr lang="en-US"/>
        </a:p>
      </dgm:t>
    </dgm:pt>
    <dgm:pt modelId="{ECCA7B89-3714-4C0B-8D08-A303BC622F2A}" type="sibTrans" cxnId="{C121B40F-688C-44C5-AED9-0AAB43EDEA33}">
      <dgm:prSet/>
      <dgm:spPr/>
      <dgm:t>
        <a:bodyPr/>
        <a:lstStyle/>
        <a:p>
          <a:endParaRPr lang="en-US"/>
        </a:p>
      </dgm:t>
    </dgm:pt>
    <dgm:pt modelId="{DD6B7FC4-D37B-4F87-BAC5-2345C33A399D}">
      <dgm:prSet phldrT="[Text]" custT="1"/>
      <dgm:spPr>
        <a:solidFill>
          <a:schemeClr val="accent1">
            <a:lumMod val="40000"/>
            <a:lumOff val="60000"/>
          </a:schemeClr>
        </a:solidFill>
        <a:ln>
          <a:solidFill>
            <a:schemeClr val="tx1"/>
          </a:solidFill>
        </a:ln>
      </dgm:spPr>
      <dgm:t>
        <a:bodyPr/>
        <a:lstStyle/>
        <a:p>
          <a:r>
            <a:rPr lang="en-US" sz="1800" dirty="0">
              <a:solidFill>
                <a:schemeClr val="tx1"/>
              </a:solidFill>
            </a:rPr>
            <a:t>Portfolio Analysis Report</a:t>
          </a:r>
          <a:endParaRPr lang="en-US" sz="1800" dirty="0"/>
        </a:p>
      </dgm:t>
    </dgm:pt>
    <dgm:pt modelId="{926F00CB-F05F-45B1-9F18-06C7078DEAAD}" type="parTrans" cxnId="{EF3D5AA9-4330-4A90-8CCB-AE66A0AED966}">
      <dgm:prSet/>
      <dgm:spPr/>
      <dgm:t>
        <a:bodyPr/>
        <a:lstStyle/>
        <a:p>
          <a:endParaRPr lang="en-US"/>
        </a:p>
      </dgm:t>
    </dgm:pt>
    <dgm:pt modelId="{583FD127-2DE6-43F0-9A45-01D2E3DFC489}" type="sibTrans" cxnId="{EF3D5AA9-4330-4A90-8CCB-AE66A0AED966}">
      <dgm:prSet/>
      <dgm:spPr/>
      <dgm:t>
        <a:bodyPr/>
        <a:lstStyle/>
        <a:p>
          <a:endParaRPr lang="en-US"/>
        </a:p>
      </dgm:t>
    </dgm:pt>
    <dgm:pt modelId="{48CF5286-F1A7-494A-8B6F-84D6F87CD967}">
      <dgm:prSet phldrT="[Text]" custT="1"/>
      <dgm:spPr>
        <a:solidFill>
          <a:schemeClr val="accent1">
            <a:lumMod val="40000"/>
            <a:lumOff val="60000"/>
          </a:schemeClr>
        </a:solidFill>
        <a:ln>
          <a:solidFill>
            <a:schemeClr val="tx1"/>
          </a:solidFill>
        </a:ln>
      </dgm:spPr>
      <dgm:t>
        <a:bodyPr/>
        <a:lstStyle/>
        <a:p>
          <a:r>
            <a:rPr lang="en-US" sz="1800" dirty="0">
              <a:solidFill>
                <a:schemeClr val="tx1"/>
              </a:solidFill>
            </a:rPr>
            <a:t>Portfolio Analysis PPT</a:t>
          </a:r>
          <a:endParaRPr lang="en-US" sz="1800" dirty="0"/>
        </a:p>
      </dgm:t>
    </dgm:pt>
    <dgm:pt modelId="{DE3C3DCD-83DD-4636-BF92-A2842BFC3F1F}" type="parTrans" cxnId="{9F10121F-A45F-482A-894F-B251A155A8FE}">
      <dgm:prSet/>
      <dgm:spPr/>
      <dgm:t>
        <a:bodyPr/>
        <a:lstStyle/>
        <a:p>
          <a:endParaRPr lang="en-US"/>
        </a:p>
      </dgm:t>
    </dgm:pt>
    <dgm:pt modelId="{C1B15F14-72D2-42FA-B1B6-56183938E97A}" type="sibTrans" cxnId="{9F10121F-A45F-482A-894F-B251A155A8FE}">
      <dgm:prSet/>
      <dgm:spPr/>
      <dgm:t>
        <a:bodyPr/>
        <a:lstStyle/>
        <a:p>
          <a:endParaRPr lang="en-US"/>
        </a:p>
      </dgm:t>
    </dgm:pt>
    <dgm:pt modelId="{C117186F-1B3F-4009-AB56-BA4DF453527A}">
      <dgm:prSet phldrT="[Text]" custT="1"/>
      <dgm:spPr>
        <a:solidFill>
          <a:schemeClr val="accent1">
            <a:lumMod val="40000"/>
            <a:lumOff val="60000"/>
          </a:schemeClr>
        </a:solidFill>
        <a:ln>
          <a:solidFill>
            <a:schemeClr val="tx1"/>
          </a:solidFill>
        </a:ln>
      </dgm:spPr>
      <dgm:t>
        <a:bodyPr/>
        <a:lstStyle/>
        <a:p>
          <a:r>
            <a:rPr lang="en-US" sz="2400" dirty="0">
              <a:solidFill>
                <a:schemeClr val="tx1"/>
              </a:solidFill>
            </a:rPr>
            <a:t>In Progress</a:t>
          </a:r>
        </a:p>
      </dgm:t>
    </dgm:pt>
    <dgm:pt modelId="{05F9687F-4E1B-408D-9351-403CE16E7BFA}" type="parTrans" cxnId="{4F37D798-11DF-494D-92C3-69A5A87E15F9}">
      <dgm:prSet/>
      <dgm:spPr/>
      <dgm:t>
        <a:bodyPr/>
        <a:lstStyle/>
        <a:p>
          <a:endParaRPr lang="en-US"/>
        </a:p>
      </dgm:t>
    </dgm:pt>
    <dgm:pt modelId="{B3983A1F-9082-4EED-880E-F445579FB978}" type="sibTrans" cxnId="{4F37D798-11DF-494D-92C3-69A5A87E15F9}">
      <dgm:prSet/>
      <dgm:spPr/>
      <dgm:t>
        <a:bodyPr/>
        <a:lstStyle/>
        <a:p>
          <a:endParaRPr lang="en-US"/>
        </a:p>
      </dgm:t>
    </dgm:pt>
    <dgm:pt modelId="{F854365A-7A19-4F32-AFDA-6583F382A83A}">
      <dgm:prSet phldrT="[Text]" custT="1"/>
      <dgm:spPr>
        <a:solidFill>
          <a:schemeClr val="accent1">
            <a:lumMod val="40000"/>
            <a:lumOff val="60000"/>
          </a:schemeClr>
        </a:solidFill>
        <a:ln>
          <a:solidFill>
            <a:schemeClr val="tx1"/>
          </a:solidFill>
        </a:ln>
      </dgm:spPr>
      <dgm:t>
        <a:bodyPr/>
        <a:lstStyle/>
        <a:p>
          <a:r>
            <a:rPr lang="en-US" sz="1800" dirty="0">
              <a:solidFill>
                <a:schemeClr val="tx1"/>
              </a:solidFill>
            </a:rPr>
            <a:t>Critical Research Priorities</a:t>
          </a:r>
        </a:p>
      </dgm:t>
    </dgm:pt>
    <dgm:pt modelId="{61FB637B-23E6-46A8-8A68-8F01F43D0CD0}" type="parTrans" cxnId="{34C10BC5-E3B1-4653-92F0-4BD781C3C6B0}">
      <dgm:prSet/>
      <dgm:spPr/>
      <dgm:t>
        <a:bodyPr/>
        <a:lstStyle/>
        <a:p>
          <a:endParaRPr lang="en-US"/>
        </a:p>
      </dgm:t>
    </dgm:pt>
    <dgm:pt modelId="{0FD33ED6-669D-4434-A7BA-31EEB4EB9ABD}" type="sibTrans" cxnId="{34C10BC5-E3B1-4653-92F0-4BD781C3C6B0}">
      <dgm:prSet/>
      <dgm:spPr/>
      <dgm:t>
        <a:bodyPr/>
        <a:lstStyle/>
        <a:p>
          <a:endParaRPr lang="en-US"/>
        </a:p>
      </dgm:t>
    </dgm:pt>
    <dgm:pt modelId="{36ACEE30-3D8C-491D-89D9-7B6E4C85B842}">
      <dgm:prSet phldrT="[Text]" custT="1"/>
      <dgm:spPr>
        <a:solidFill>
          <a:schemeClr val="accent1">
            <a:lumMod val="40000"/>
            <a:lumOff val="60000"/>
          </a:schemeClr>
        </a:solidFill>
        <a:ln>
          <a:solidFill>
            <a:schemeClr val="tx1"/>
          </a:solidFill>
        </a:ln>
      </dgm:spPr>
      <dgm:t>
        <a:bodyPr/>
        <a:lstStyle/>
        <a:p>
          <a:r>
            <a:rPr lang="en-US" sz="1800" dirty="0">
              <a:solidFill>
                <a:schemeClr val="tx1"/>
              </a:solidFill>
            </a:rPr>
            <a:t>Funding Model SOP</a:t>
          </a:r>
        </a:p>
      </dgm:t>
    </dgm:pt>
    <dgm:pt modelId="{1947AA02-2295-4C62-8182-53953167CEE1}" type="parTrans" cxnId="{35304AC6-BB81-4E64-B957-622BF8CA13F4}">
      <dgm:prSet/>
      <dgm:spPr/>
      <dgm:t>
        <a:bodyPr/>
        <a:lstStyle/>
        <a:p>
          <a:endParaRPr lang="en-US"/>
        </a:p>
      </dgm:t>
    </dgm:pt>
    <dgm:pt modelId="{AAE0013C-B03E-4830-A710-D39790C99CBA}" type="sibTrans" cxnId="{35304AC6-BB81-4E64-B957-622BF8CA13F4}">
      <dgm:prSet/>
      <dgm:spPr/>
      <dgm:t>
        <a:bodyPr/>
        <a:lstStyle/>
        <a:p>
          <a:endParaRPr lang="en-US"/>
        </a:p>
      </dgm:t>
    </dgm:pt>
    <dgm:pt modelId="{C5F727A9-AAB3-4C1A-905B-30371582FF7A}">
      <dgm:prSet phldrT="[Text]" custT="1"/>
      <dgm:spPr>
        <a:solidFill>
          <a:schemeClr val="accent1">
            <a:lumMod val="40000"/>
            <a:lumOff val="60000"/>
          </a:schemeClr>
        </a:solidFill>
        <a:ln>
          <a:solidFill>
            <a:schemeClr val="tx1"/>
          </a:solidFill>
        </a:ln>
      </dgm:spPr>
      <dgm:t>
        <a:bodyPr/>
        <a:lstStyle/>
        <a:p>
          <a:r>
            <a:rPr lang="en-US" sz="1800" dirty="0">
              <a:solidFill>
                <a:schemeClr val="tx1"/>
              </a:solidFill>
            </a:rPr>
            <a:t>Position Description</a:t>
          </a:r>
        </a:p>
      </dgm:t>
    </dgm:pt>
    <dgm:pt modelId="{40EB7A6F-D6AB-4675-939A-E8A9E7D8811A}" type="parTrans" cxnId="{6072220E-A05B-4058-A818-156E563E21F0}">
      <dgm:prSet/>
      <dgm:spPr/>
      <dgm:t>
        <a:bodyPr/>
        <a:lstStyle/>
        <a:p>
          <a:endParaRPr lang="en-US"/>
        </a:p>
      </dgm:t>
    </dgm:pt>
    <dgm:pt modelId="{18719166-3A0F-4911-A41E-64577C1487BB}" type="sibTrans" cxnId="{6072220E-A05B-4058-A818-156E563E21F0}">
      <dgm:prSet/>
      <dgm:spPr/>
      <dgm:t>
        <a:bodyPr/>
        <a:lstStyle/>
        <a:p>
          <a:endParaRPr lang="en-US"/>
        </a:p>
      </dgm:t>
    </dgm:pt>
    <dgm:pt modelId="{99C8DDFD-5D28-45ED-ACD9-CC00143F5669}" type="pres">
      <dgm:prSet presAssocID="{C64DB145-41A2-495B-ABB0-0246A4B403D1}" presName="diagram" presStyleCnt="0">
        <dgm:presLayoutVars>
          <dgm:dir/>
          <dgm:resizeHandles val="exact"/>
        </dgm:presLayoutVars>
      </dgm:prSet>
      <dgm:spPr/>
    </dgm:pt>
    <dgm:pt modelId="{94BCB74E-B1E6-4E3C-8C13-269A8AC0411F}" type="pres">
      <dgm:prSet presAssocID="{D05E9603-B108-461B-929A-BF508CCBABFE}" presName="node" presStyleLbl="node1" presStyleIdx="0" presStyleCnt="3" custScaleY="126703">
        <dgm:presLayoutVars>
          <dgm:bulletEnabled val="1"/>
        </dgm:presLayoutVars>
      </dgm:prSet>
      <dgm:spPr/>
    </dgm:pt>
    <dgm:pt modelId="{935432CF-292E-4110-BBA2-3FE1623063BD}" type="pres">
      <dgm:prSet presAssocID="{1692CDF4-29F5-4DDF-B33D-983959C10AE8}" presName="sibTrans" presStyleCnt="0"/>
      <dgm:spPr/>
    </dgm:pt>
    <dgm:pt modelId="{3DA65D23-D080-449B-8752-5C57B0DAC466}" type="pres">
      <dgm:prSet presAssocID="{C117186F-1B3F-4009-AB56-BA4DF453527A}" presName="node" presStyleLbl="node1" presStyleIdx="1" presStyleCnt="3">
        <dgm:presLayoutVars>
          <dgm:bulletEnabled val="1"/>
        </dgm:presLayoutVars>
      </dgm:prSet>
      <dgm:spPr/>
    </dgm:pt>
    <dgm:pt modelId="{A3F142BC-93E8-4D3F-A7C1-86E513E6A18B}" type="pres">
      <dgm:prSet presAssocID="{B3983A1F-9082-4EED-880E-F445579FB978}" presName="sibTrans" presStyleCnt="0"/>
      <dgm:spPr/>
    </dgm:pt>
    <dgm:pt modelId="{4B1D8200-0DA9-42F6-A534-578F75402916}" type="pres">
      <dgm:prSet presAssocID="{6D1D7B87-70DE-44A2-9EDC-75BC44B53E79}" presName="node" presStyleLbl="node1" presStyleIdx="2" presStyleCnt="3">
        <dgm:presLayoutVars>
          <dgm:bulletEnabled val="1"/>
        </dgm:presLayoutVars>
      </dgm:prSet>
      <dgm:spPr/>
    </dgm:pt>
  </dgm:ptLst>
  <dgm:cxnLst>
    <dgm:cxn modelId="{6072220E-A05B-4058-A818-156E563E21F0}" srcId="{C117186F-1B3F-4009-AB56-BA4DF453527A}" destId="{C5F727A9-AAB3-4C1A-905B-30371582FF7A}" srcOrd="0" destOrd="0" parTransId="{40EB7A6F-D6AB-4675-939A-E8A9E7D8811A}" sibTransId="{18719166-3A0F-4911-A41E-64577C1487BB}"/>
    <dgm:cxn modelId="{AF8DA40F-601D-46A3-A080-5C412A9FA0CD}" srcId="{D05E9603-B108-461B-929A-BF508CCBABFE}" destId="{8B70C894-B1EA-4A1F-8896-1D72555A92B2}" srcOrd="0" destOrd="0" parTransId="{0ADED9D4-FC4B-47D9-9F4E-6058E098DDDC}" sibTransId="{6BB66271-B338-4D76-B72E-D76D76C99978}"/>
    <dgm:cxn modelId="{C121B40F-688C-44C5-AED9-0AAB43EDEA33}" srcId="{D05E9603-B108-461B-929A-BF508CCBABFE}" destId="{E699291E-9684-4497-8E1F-E2DE3B36E965}" srcOrd="2" destOrd="0" parTransId="{B7A83545-E52C-42D7-8A6A-5EB129A70CC9}" sibTransId="{ECCA7B89-3714-4C0B-8D08-A303BC622F2A}"/>
    <dgm:cxn modelId="{9F10121F-A45F-482A-894F-B251A155A8FE}" srcId="{D05E9603-B108-461B-929A-BF508CCBABFE}" destId="{48CF5286-F1A7-494A-8B6F-84D6F87CD967}" srcOrd="4" destOrd="0" parTransId="{DE3C3DCD-83DD-4636-BF92-A2842BFC3F1F}" sibTransId="{C1B15F14-72D2-42FA-B1B6-56183938E97A}"/>
    <dgm:cxn modelId="{B32AD820-267A-4C27-B0F5-16EFDCF4FB3A}" type="presOf" srcId="{FCB6EE29-0A3E-4974-A3B0-9F20D86FF52A}" destId="{4B1D8200-0DA9-42F6-A534-578F75402916}" srcOrd="0" destOrd="1" presId="urn:microsoft.com/office/officeart/2005/8/layout/default"/>
    <dgm:cxn modelId="{90BAD72D-6F92-4431-86FB-969C073C3A13}" srcId="{C64DB145-41A2-495B-ABB0-0246A4B403D1}" destId="{6D1D7B87-70DE-44A2-9EDC-75BC44B53E79}" srcOrd="2" destOrd="0" parTransId="{885D8219-6F28-4583-A0F5-9E3A5E27A155}" sibTransId="{C95906C3-132C-441D-A295-8932BC364260}"/>
    <dgm:cxn modelId="{531B3A32-01F4-4297-9E9C-317298D3DA0E}" srcId="{D05E9603-B108-461B-929A-BF508CCBABFE}" destId="{05140520-0920-421D-B9AE-375E19F2A8E1}" srcOrd="1" destOrd="0" parTransId="{DE2CF2CF-B079-427A-8BBA-492B97E55E5B}" sibTransId="{4AF4F99C-FE52-4C2F-86DE-2D6D8CFA5CBA}"/>
    <dgm:cxn modelId="{6C6E7238-C9A3-4247-BA6D-AD7323663173}" type="presOf" srcId="{C117186F-1B3F-4009-AB56-BA4DF453527A}" destId="{3DA65D23-D080-449B-8752-5C57B0DAC466}" srcOrd="0" destOrd="0" presId="urn:microsoft.com/office/officeart/2005/8/layout/default"/>
    <dgm:cxn modelId="{36731B6E-3BB9-46E2-BB1F-AC77EE4FA728}" type="presOf" srcId="{C5F727A9-AAB3-4C1A-905B-30371582FF7A}" destId="{3DA65D23-D080-449B-8752-5C57B0DAC466}" srcOrd="0" destOrd="1" presId="urn:microsoft.com/office/officeart/2005/8/layout/default"/>
    <dgm:cxn modelId="{DF3E6356-F96A-4F8F-9D38-A920EF26DB1F}" type="presOf" srcId="{05140520-0920-421D-B9AE-375E19F2A8E1}" destId="{94BCB74E-B1E6-4E3C-8C13-269A8AC0411F}" srcOrd="0" destOrd="2" presId="urn:microsoft.com/office/officeart/2005/8/layout/default"/>
    <dgm:cxn modelId="{ED913578-D3B3-4800-A523-2808F9A69F3D}" type="presOf" srcId="{36ACEE30-3D8C-491D-89D9-7B6E4C85B842}" destId="{4B1D8200-0DA9-42F6-A534-578F75402916}" srcOrd="0" destOrd="2" presId="urn:microsoft.com/office/officeart/2005/8/layout/default"/>
    <dgm:cxn modelId="{9E16718F-1752-4C1A-9270-C562E3A9D769}" srcId="{C64DB145-41A2-495B-ABB0-0246A4B403D1}" destId="{D05E9603-B108-461B-929A-BF508CCBABFE}" srcOrd="0" destOrd="0" parTransId="{81C001AF-84BF-404F-A5B3-BCA58CF43FAB}" sibTransId="{1692CDF4-29F5-4DDF-B33D-983959C10AE8}"/>
    <dgm:cxn modelId="{08967490-2EE8-476D-82E0-0F87E233CEDC}" type="presOf" srcId="{F854365A-7A19-4F32-AFDA-6583F382A83A}" destId="{3DA65D23-D080-449B-8752-5C57B0DAC466}" srcOrd="0" destOrd="2" presId="urn:microsoft.com/office/officeart/2005/8/layout/default"/>
    <dgm:cxn modelId="{95F95096-631D-4707-9FD1-EC109148B80B}" type="presOf" srcId="{48CF5286-F1A7-494A-8B6F-84D6F87CD967}" destId="{94BCB74E-B1E6-4E3C-8C13-269A8AC0411F}" srcOrd="0" destOrd="5" presId="urn:microsoft.com/office/officeart/2005/8/layout/default"/>
    <dgm:cxn modelId="{4F37D798-11DF-494D-92C3-69A5A87E15F9}" srcId="{C64DB145-41A2-495B-ABB0-0246A4B403D1}" destId="{C117186F-1B3F-4009-AB56-BA4DF453527A}" srcOrd="1" destOrd="0" parTransId="{05F9687F-4E1B-408D-9351-403CE16E7BFA}" sibTransId="{B3983A1F-9082-4EED-880E-F445579FB978}"/>
    <dgm:cxn modelId="{3B45C79F-CD36-4F47-979C-2A5A4F54083B}" srcId="{6D1D7B87-70DE-44A2-9EDC-75BC44B53E79}" destId="{FCB6EE29-0A3E-4974-A3B0-9F20D86FF52A}" srcOrd="0" destOrd="0" parTransId="{2AF9F333-0C66-424A-A062-47C4CCF13A4C}" sibTransId="{A1FDAC57-3ED7-4BBB-8EC4-D78A1B6430A8}"/>
    <dgm:cxn modelId="{0F5953A1-6C4B-4E16-BECC-AA5E308A3E9D}" type="presOf" srcId="{8B70C894-B1EA-4A1F-8896-1D72555A92B2}" destId="{94BCB74E-B1E6-4E3C-8C13-269A8AC0411F}" srcOrd="0" destOrd="1" presId="urn:microsoft.com/office/officeart/2005/8/layout/default"/>
    <dgm:cxn modelId="{BB7401A7-202D-440D-9DBD-6F9F97EBEEF9}" type="presOf" srcId="{6D1D7B87-70DE-44A2-9EDC-75BC44B53E79}" destId="{4B1D8200-0DA9-42F6-A534-578F75402916}" srcOrd="0" destOrd="0" presId="urn:microsoft.com/office/officeart/2005/8/layout/default"/>
    <dgm:cxn modelId="{EF3D5AA9-4330-4A90-8CCB-AE66A0AED966}" srcId="{D05E9603-B108-461B-929A-BF508CCBABFE}" destId="{DD6B7FC4-D37B-4F87-BAC5-2345C33A399D}" srcOrd="3" destOrd="0" parTransId="{926F00CB-F05F-45B1-9F18-06C7078DEAAD}" sibTransId="{583FD127-2DE6-43F0-9A45-01D2E3DFC489}"/>
    <dgm:cxn modelId="{E5E042B0-1FDD-4A16-9566-CCDB695039AB}" type="presOf" srcId="{D05E9603-B108-461B-929A-BF508CCBABFE}" destId="{94BCB74E-B1E6-4E3C-8C13-269A8AC0411F}" srcOrd="0" destOrd="0" presId="urn:microsoft.com/office/officeart/2005/8/layout/default"/>
    <dgm:cxn modelId="{3E645DB9-2877-4997-839E-D1C7C25E8E87}" type="presOf" srcId="{C64DB145-41A2-495B-ABB0-0246A4B403D1}" destId="{99C8DDFD-5D28-45ED-ACD9-CC00143F5669}" srcOrd="0" destOrd="0" presId="urn:microsoft.com/office/officeart/2005/8/layout/default"/>
    <dgm:cxn modelId="{34C10BC5-E3B1-4653-92F0-4BD781C3C6B0}" srcId="{C117186F-1B3F-4009-AB56-BA4DF453527A}" destId="{F854365A-7A19-4F32-AFDA-6583F382A83A}" srcOrd="1" destOrd="0" parTransId="{61FB637B-23E6-46A8-8A68-8F01F43D0CD0}" sibTransId="{0FD33ED6-669D-4434-A7BA-31EEB4EB9ABD}"/>
    <dgm:cxn modelId="{ECA586C5-3F40-4493-89C8-C88184A8103C}" type="presOf" srcId="{DD6B7FC4-D37B-4F87-BAC5-2345C33A399D}" destId="{94BCB74E-B1E6-4E3C-8C13-269A8AC0411F}" srcOrd="0" destOrd="4" presId="urn:microsoft.com/office/officeart/2005/8/layout/default"/>
    <dgm:cxn modelId="{35304AC6-BB81-4E64-B957-622BF8CA13F4}" srcId="{6D1D7B87-70DE-44A2-9EDC-75BC44B53E79}" destId="{36ACEE30-3D8C-491D-89D9-7B6E4C85B842}" srcOrd="1" destOrd="0" parTransId="{1947AA02-2295-4C62-8182-53953167CEE1}" sibTransId="{AAE0013C-B03E-4830-A710-D39790C99CBA}"/>
    <dgm:cxn modelId="{528917D0-A487-4062-9884-599CCDCDDB8D}" type="presOf" srcId="{E699291E-9684-4497-8E1F-E2DE3B36E965}" destId="{94BCB74E-B1E6-4E3C-8C13-269A8AC0411F}" srcOrd="0" destOrd="3" presId="urn:microsoft.com/office/officeart/2005/8/layout/default"/>
    <dgm:cxn modelId="{58020EDB-7C17-4D44-8D0B-B0B2CA159762}" srcId="{6D1D7B87-70DE-44A2-9EDC-75BC44B53E79}" destId="{FEDCFD71-3A9A-4E73-850E-7FA6F44D8B2C}" srcOrd="2" destOrd="0" parTransId="{CD87204A-19CF-415E-BDC1-DF1670B972F5}" sibTransId="{182293F5-6AFD-4DF7-89A1-0C910CFDD50C}"/>
    <dgm:cxn modelId="{1F7209EB-9039-426D-9149-9212C36EF7C9}" type="presOf" srcId="{FEDCFD71-3A9A-4E73-850E-7FA6F44D8B2C}" destId="{4B1D8200-0DA9-42F6-A534-578F75402916}" srcOrd="0" destOrd="3" presId="urn:microsoft.com/office/officeart/2005/8/layout/default"/>
    <dgm:cxn modelId="{A0EA25D2-DE2B-4505-9F55-BE3E092ECF6B}" type="presParOf" srcId="{99C8DDFD-5D28-45ED-ACD9-CC00143F5669}" destId="{94BCB74E-B1E6-4E3C-8C13-269A8AC0411F}" srcOrd="0" destOrd="0" presId="urn:microsoft.com/office/officeart/2005/8/layout/default"/>
    <dgm:cxn modelId="{57B299F1-2789-41FA-8FD4-9C160D6BE394}" type="presParOf" srcId="{99C8DDFD-5D28-45ED-ACD9-CC00143F5669}" destId="{935432CF-292E-4110-BBA2-3FE1623063BD}" srcOrd="1" destOrd="0" presId="urn:microsoft.com/office/officeart/2005/8/layout/default"/>
    <dgm:cxn modelId="{AC574392-FA97-408F-B5AE-58D1D0AC6EBB}" type="presParOf" srcId="{99C8DDFD-5D28-45ED-ACD9-CC00143F5669}" destId="{3DA65D23-D080-449B-8752-5C57B0DAC466}" srcOrd="2" destOrd="0" presId="urn:microsoft.com/office/officeart/2005/8/layout/default"/>
    <dgm:cxn modelId="{8155491A-9ED0-4A2E-BB2C-14A66CEFF945}" type="presParOf" srcId="{99C8DDFD-5D28-45ED-ACD9-CC00143F5669}" destId="{A3F142BC-93E8-4D3F-A7C1-86E513E6A18B}" srcOrd="3" destOrd="0" presId="urn:microsoft.com/office/officeart/2005/8/layout/default"/>
    <dgm:cxn modelId="{D3C142F6-CDE5-49CE-B197-05F3099C5747}" type="presParOf" srcId="{99C8DDFD-5D28-45ED-ACD9-CC00143F5669}" destId="{4B1D8200-0DA9-42F6-A534-578F75402916}"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3140597-B54A-46B6-A383-B7F977B7DC44}"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n-US"/>
        </a:p>
      </dgm:t>
    </dgm:pt>
    <dgm:pt modelId="{77D4B66D-055B-408A-95A6-2D76EAD06522}">
      <dgm:prSet phldrT="[Text]"/>
      <dgm:spPr/>
      <dgm:t>
        <a:bodyPr/>
        <a:lstStyle/>
        <a:p>
          <a:r>
            <a:rPr lang="en-US" dirty="0"/>
            <a:t>AMP Priorities for RFA</a:t>
          </a:r>
        </a:p>
        <a:p>
          <a:r>
            <a:rPr lang="en-US" dirty="0"/>
            <a:t>Measures of Impact</a:t>
          </a:r>
        </a:p>
        <a:p>
          <a:r>
            <a:rPr lang="en-US" dirty="0"/>
            <a:t>Exec. Committee</a:t>
          </a:r>
        </a:p>
      </dgm:t>
    </dgm:pt>
    <dgm:pt modelId="{C42EEB6F-E239-4172-A2D1-E8C95759BDC1}" type="parTrans" cxnId="{8BF3410B-8F6F-4BDE-A930-84EF2D3C875A}">
      <dgm:prSet/>
      <dgm:spPr/>
      <dgm:t>
        <a:bodyPr/>
        <a:lstStyle/>
        <a:p>
          <a:endParaRPr lang="en-US"/>
        </a:p>
      </dgm:t>
    </dgm:pt>
    <dgm:pt modelId="{25F14E1E-EB8C-4F19-8140-5491A9E8A36D}" type="sibTrans" cxnId="{8BF3410B-8F6F-4BDE-A930-84EF2D3C875A}">
      <dgm:prSet/>
      <dgm:spPr/>
      <dgm:t>
        <a:bodyPr/>
        <a:lstStyle/>
        <a:p>
          <a:endParaRPr lang="en-US"/>
        </a:p>
      </dgm:t>
    </dgm:pt>
    <dgm:pt modelId="{FF618BB9-6D6D-424D-B7D9-45A011EECC7A}">
      <dgm:prSet phldrT="[Text]"/>
      <dgm:spPr/>
      <dgm:t>
        <a:bodyPr/>
        <a:lstStyle/>
        <a:p>
          <a:r>
            <a:rPr lang="en-US" dirty="0"/>
            <a:t>Phase I: Identify research gaps and unanswered questions (e.g., SPM review, evidence inventories or reviews, VA program office strategic plans)</a:t>
          </a:r>
        </a:p>
      </dgm:t>
    </dgm:pt>
    <dgm:pt modelId="{9019D3F0-3756-466E-A0E9-EDE6F334831C}" type="parTrans" cxnId="{D9C88FAA-1B35-47D8-BA2A-5550AFC2A0E5}">
      <dgm:prSet/>
      <dgm:spPr/>
      <dgm:t>
        <a:bodyPr/>
        <a:lstStyle/>
        <a:p>
          <a:endParaRPr lang="en-US"/>
        </a:p>
      </dgm:t>
    </dgm:pt>
    <dgm:pt modelId="{7E13AC35-3F65-4ACF-BD6E-0E8BB3F15FC2}" type="sibTrans" cxnId="{D9C88FAA-1B35-47D8-BA2A-5550AFC2A0E5}">
      <dgm:prSet/>
      <dgm:spPr/>
      <dgm:t>
        <a:bodyPr/>
        <a:lstStyle/>
        <a:p>
          <a:endParaRPr lang="en-US"/>
        </a:p>
      </dgm:t>
    </dgm:pt>
    <dgm:pt modelId="{5CA76A74-DB83-4FD9-A21E-8E53AB6C93BC}">
      <dgm:prSet phldrT="[Text]"/>
      <dgm:spPr/>
      <dgm:t>
        <a:bodyPr/>
        <a:lstStyle/>
        <a:p>
          <a:r>
            <a:rPr lang="en-US" dirty="0"/>
            <a:t>Phase II: Refine Priorities using concurrent processes: national surveys/live voting &amp; focus groups with Consumer, Provider, Leader, Investigator groups</a:t>
          </a:r>
        </a:p>
      </dgm:t>
    </dgm:pt>
    <dgm:pt modelId="{5D2DC5F8-6DA9-4716-96DC-069770937161}" type="parTrans" cxnId="{F9C9DE73-CF69-452E-B640-A9D330D8557E}">
      <dgm:prSet/>
      <dgm:spPr/>
      <dgm:t>
        <a:bodyPr/>
        <a:lstStyle/>
        <a:p>
          <a:endParaRPr lang="en-US"/>
        </a:p>
      </dgm:t>
    </dgm:pt>
    <dgm:pt modelId="{9474CCF4-5508-4290-B7FF-479B591AEC2F}" type="sibTrans" cxnId="{F9C9DE73-CF69-452E-B640-A9D330D8557E}">
      <dgm:prSet/>
      <dgm:spPr/>
      <dgm:t>
        <a:bodyPr/>
        <a:lstStyle/>
        <a:p>
          <a:endParaRPr lang="en-US"/>
        </a:p>
      </dgm:t>
    </dgm:pt>
    <dgm:pt modelId="{404B8007-5BE0-489E-A313-B56AC779D017}">
      <dgm:prSet phldrT="[Text]"/>
      <dgm:spPr/>
      <dgm:t>
        <a:bodyPr/>
        <a:lstStyle/>
        <a:p>
          <a:r>
            <a:rPr lang="en-US" dirty="0"/>
            <a:t>Phase III: Delphi consensus panel with interested party representatives rank priorities on urgency, impact, feasibility, identify impact metrics</a:t>
          </a:r>
        </a:p>
      </dgm:t>
    </dgm:pt>
    <dgm:pt modelId="{E6CC81CE-5E44-41C8-92E7-6F8A3FFFB84E}" type="parTrans" cxnId="{E90DB2AE-2684-4975-A233-60CC4A581074}">
      <dgm:prSet/>
      <dgm:spPr/>
      <dgm:t>
        <a:bodyPr/>
        <a:lstStyle/>
        <a:p>
          <a:endParaRPr lang="en-US"/>
        </a:p>
      </dgm:t>
    </dgm:pt>
    <dgm:pt modelId="{307B3A02-4848-4BC0-B645-ED2904CB035A}" type="sibTrans" cxnId="{E90DB2AE-2684-4975-A233-60CC4A581074}">
      <dgm:prSet/>
      <dgm:spPr/>
      <dgm:t>
        <a:bodyPr/>
        <a:lstStyle/>
        <a:p>
          <a:endParaRPr lang="en-US"/>
        </a:p>
      </dgm:t>
    </dgm:pt>
    <dgm:pt modelId="{A6EE57D1-13C1-4D5B-A487-3984F4B6AFBF}" type="pres">
      <dgm:prSet presAssocID="{73140597-B54A-46B6-A383-B7F977B7DC44}" presName="cycle" presStyleCnt="0">
        <dgm:presLayoutVars>
          <dgm:chMax val="1"/>
          <dgm:dir/>
          <dgm:animLvl val="ctr"/>
          <dgm:resizeHandles val="exact"/>
        </dgm:presLayoutVars>
      </dgm:prSet>
      <dgm:spPr/>
    </dgm:pt>
    <dgm:pt modelId="{F9FF57C2-E278-4ABE-8A74-F4B94C237AA8}" type="pres">
      <dgm:prSet presAssocID="{77D4B66D-055B-408A-95A6-2D76EAD06522}" presName="centerShape" presStyleLbl="node0" presStyleIdx="0" presStyleCnt="1"/>
      <dgm:spPr/>
    </dgm:pt>
    <dgm:pt modelId="{5325B7C5-BDD3-4EAA-BE52-1C87C51992C6}" type="pres">
      <dgm:prSet presAssocID="{9019D3F0-3756-466E-A0E9-EDE6F334831C}" presName="parTrans" presStyleLbl="bgSibTrans2D1" presStyleIdx="0" presStyleCnt="3"/>
      <dgm:spPr/>
    </dgm:pt>
    <dgm:pt modelId="{A8F09999-18BD-4D38-A6AD-C7264147FF72}" type="pres">
      <dgm:prSet presAssocID="{FF618BB9-6D6D-424D-B7D9-45A011EECC7A}" presName="node" presStyleLbl="node1" presStyleIdx="0" presStyleCnt="3">
        <dgm:presLayoutVars>
          <dgm:bulletEnabled val="1"/>
        </dgm:presLayoutVars>
      </dgm:prSet>
      <dgm:spPr/>
    </dgm:pt>
    <dgm:pt modelId="{C82ACCF6-5EBF-45F9-A2B0-B384FC46BAE3}" type="pres">
      <dgm:prSet presAssocID="{5D2DC5F8-6DA9-4716-96DC-069770937161}" presName="parTrans" presStyleLbl="bgSibTrans2D1" presStyleIdx="1" presStyleCnt="3"/>
      <dgm:spPr/>
    </dgm:pt>
    <dgm:pt modelId="{AB151650-3EA9-41FC-8EC1-BAEEDB6465E0}" type="pres">
      <dgm:prSet presAssocID="{5CA76A74-DB83-4FD9-A21E-8E53AB6C93BC}" presName="node" presStyleLbl="node1" presStyleIdx="1" presStyleCnt="3">
        <dgm:presLayoutVars>
          <dgm:bulletEnabled val="1"/>
        </dgm:presLayoutVars>
      </dgm:prSet>
      <dgm:spPr/>
    </dgm:pt>
    <dgm:pt modelId="{F051E436-78C7-484F-AF0E-B67CA4E8CB87}" type="pres">
      <dgm:prSet presAssocID="{E6CC81CE-5E44-41C8-92E7-6F8A3FFFB84E}" presName="parTrans" presStyleLbl="bgSibTrans2D1" presStyleIdx="2" presStyleCnt="3"/>
      <dgm:spPr/>
    </dgm:pt>
    <dgm:pt modelId="{79E43712-7D13-4C11-B74A-79857435A127}" type="pres">
      <dgm:prSet presAssocID="{404B8007-5BE0-489E-A313-B56AC779D017}" presName="node" presStyleLbl="node1" presStyleIdx="2" presStyleCnt="3" custRadScaleRad="93128" custRadScaleInc="-2998">
        <dgm:presLayoutVars>
          <dgm:bulletEnabled val="1"/>
        </dgm:presLayoutVars>
      </dgm:prSet>
      <dgm:spPr/>
    </dgm:pt>
  </dgm:ptLst>
  <dgm:cxnLst>
    <dgm:cxn modelId="{8BF3410B-8F6F-4BDE-A930-84EF2D3C875A}" srcId="{73140597-B54A-46B6-A383-B7F977B7DC44}" destId="{77D4B66D-055B-408A-95A6-2D76EAD06522}" srcOrd="0" destOrd="0" parTransId="{C42EEB6F-E239-4172-A2D1-E8C95759BDC1}" sibTransId="{25F14E1E-EB8C-4F19-8140-5491A9E8A36D}"/>
    <dgm:cxn modelId="{76BDC80F-65AD-4B31-9A25-32EE2AECA34C}" type="presOf" srcId="{E6CC81CE-5E44-41C8-92E7-6F8A3FFFB84E}" destId="{F051E436-78C7-484F-AF0E-B67CA4E8CB87}" srcOrd="0" destOrd="0" presId="urn:microsoft.com/office/officeart/2005/8/layout/radial4"/>
    <dgm:cxn modelId="{57E04E21-06D2-4427-81B4-0F8C869D652F}" type="presOf" srcId="{404B8007-5BE0-489E-A313-B56AC779D017}" destId="{79E43712-7D13-4C11-B74A-79857435A127}" srcOrd="0" destOrd="0" presId="urn:microsoft.com/office/officeart/2005/8/layout/radial4"/>
    <dgm:cxn modelId="{2AE3E429-C703-4EE3-8068-AEA3DCB265A6}" type="presOf" srcId="{5D2DC5F8-6DA9-4716-96DC-069770937161}" destId="{C82ACCF6-5EBF-45F9-A2B0-B384FC46BAE3}" srcOrd="0" destOrd="0" presId="urn:microsoft.com/office/officeart/2005/8/layout/radial4"/>
    <dgm:cxn modelId="{5E85725F-CEC2-4E00-B1D7-F9BD96BB0D46}" type="presOf" srcId="{FF618BB9-6D6D-424D-B7D9-45A011EECC7A}" destId="{A8F09999-18BD-4D38-A6AD-C7264147FF72}" srcOrd="0" destOrd="0" presId="urn:microsoft.com/office/officeart/2005/8/layout/radial4"/>
    <dgm:cxn modelId="{A97C6A41-FFA7-4942-9D4A-7F1D2568DDC3}" type="presOf" srcId="{5CA76A74-DB83-4FD9-A21E-8E53AB6C93BC}" destId="{AB151650-3EA9-41FC-8EC1-BAEEDB6465E0}" srcOrd="0" destOrd="0" presId="urn:microsoft.com/office/officeart/2005/8/layout/radial4"/>
    <dgm:cxn modelId="{F9C9DE73-CF69-452E-B640-A9D330D8557E}" srcId="{77D4B66D-055B-408A-95A6-2D76EAD06522}" destId="{5CA76A74-DB83-4FD9-A21E-8E53AB6C93BC}" srcOrd="1" destOrd="0" parTransId="{5D2DC5F8-6DA9-4716-96DC-069770937161}" sibTransId="{9474CCF4-5508-4290-B7FF-479B591AEC2F}"/>
    <dgm:cxn modelId="{1668B59A-B169-4B80-9E94-DEA3469572B9}" type="presOf" srcId="{73140597-B54A-46B6-A383-B7F977B7DC44}" destId="{A6EE57D1-13C1-4D5B-A487-3984F4B6AFBF}" srcOrd="0" destOrd="0" presId="urn:microsoft.com/office/officeart/2005/8/layout/radial4"/>
    <dgm:cxn modelId="{A2B33CA1-68E8-440E-B188-710F4D679F23}" type="presOf" srcId="{77D4B66D-055B-408A-95A6-2D76EAD06522}" destId="{F9FF57C2-E278-4ABE-8A74-F4B94C237AA8}" srcOrd="0" destOrd="0" presId="urn:microsoft.com/office/officeart/2005/8/layout/radial4"/>
    <dgm:cxn modelId="{D9C88FAA-1B35-47D8-BA2A-5550AFC2A0E5}" srcId="{77D4B66D-055B-408A-95A6-2D76EAD06522}" destId="{FF618BB9-6D6D-424D-B7D9-45A011EECC7A}" srcOrd="0" destOrd="0" parTransId="{9019D3F0-3756-466E-A0E9-EDE6F334831C}" sibTransId="{7E13AC35-3F65-4ACF-BD6E-0E8BB3F15FC2}"/>
    <dgm:cxn modelId="{D33A21AD-C8CF-441E-B6D8-CD5BAADF6590}" type="presOf" srcId="{9019D3F0-3756-466E-A0E9-EDE6F334831C}" destId="{5325B7C5-BDD3-4EAA-BE52-1C87C51992C6}" srcOrd="0" destOrd="0" presId="urn:microsoft.com/office/officeart/2005/8/layout/radial4"/>
    <dgm:cxn modelId="{E90DB2AE-2684-4975-A233-60CC4A581074}" srcId="{77D4B66D-055B-408A-95A6-2D76EAD06522}" destId="{404B8007-5BE0-489E-A313-B56AC779D017}" srcOrd="2" destOrd="0" parTransId="{E6CC81CE-5E44-41C8-92E7-6F8A3FFFB84E}" sibTransId="{307B3A02-4848-4BC0-B645-ED2904CB035A}"/>
    <dgm:cxn modelId="{566F2C06-8706-449F-8A5A-C020D036C7A8}" type="presParOf" srcId="{A6EE57D1-13C1-4D5B-A487-3984F4B6AFBF}" destId="{F9FF57C2-E278-4ABE-8A74-F4B94C237AA8}" srcOrd="0" destOrd="0" presId="urn:microsoft.com/office/officeart/2005/8/layout/radial4"/>
    <dgm:cxn modelId="{0A9B6651-92BF-47A0-BC15-5ADC460FD62C}" type="presParOf" srcId="{A6EE57D1-13C1-4D5B-A487-3984F4B6AFBF}" destId="{5325B7C5-BDD3-4EAA-BE52-1C87C51992C6}" srcOrd="1" destOrd="0" presId="urn:microsoft.com/office/officeart/2005/8/layout/radial4"/>
    <dgm:cxn modelId="{4DC5FC8E-A466-4782-A81D-9B229A7E5CD9}" type="presParOf" srcId="{A6EE57D1-13C1-4D5B-A487-3984F4B6AFBF}" destId="{A8F09999-18BD-4D38-A6AD-C7264147FF72}" srcOrd="2" destOrd="0" presId="urn:microsoft.com/office/officeart/2005/8/layout/radial4"/>
    <dgm:cxn modelId="{276CA80A-F9FC-4612-B334-DE6E2AE2BA28}" type="presParOf" srcId="{A6EE57D1-13C1-4D5B-A487-3984F4B6AFBF}" destId="{C82ACCF6-5EBF-45F9-A2B0-B384FC46BAE3}" srcOrd="3" destOrd="0" presId="urn:microsoft.com/office/officeart/2005/8/layout/radial4"/>
    <dgm:cxn modelId="{021E7297-EACD-4977-8130-BB3F8E093B8B}" type="presParOf" srcId="{A6EE57D1-13C1-4D5B-A487-3984F4B6AFBF}" destId="{AB151650-3EA9-41FC-8EC1-BAEEDB6465E0}" srcOrd="4" destOrd="0" presId="urn:microsoft.com/office/officeart/2005/8/layout/radial4"/>
    <dgm:cxn modelId="{C1114FB2-688F-482F-87C8-14BD10D684AE}" type="presParOf" srcId="{A6EE57D1-13C1-4D5B-A487-3984F4B6AFBF}" destId="{F051E436-78C7-484F-AF0E-B67CA4E8CB87}" srcOrd="5" destOrd="0" presId="urn:microsoft.com/office/officeart/2005/8/layout/radial4"/>
    <dgm:cxn modelId="{1A15504A-AD45-47A0-8149-B5C50B953051}" type="presParOf" srcId="{A6EE57D1-13C1-4D5B-A487-3984F4B6AFBF}" destId="{79E43712-7D13-4C11-B74A-79857435A127}" srcOrd="6"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BCB74E-B1E6-4E3C-8C13-269A8AC0411F}">
      <dsp:nvSpPr>
        <dsp:cNvPr id="0" name=""/>
        <dsp:cNvSpPr/>
      </dsp:nvSpPr>
      <dsp:spPr>
        <a:xfrm>
          <a:off x="0" y="301656"/>
          <a:ext cx="3726155" cy="2832690"/>
        </a:xfrm>
        <a:prstGeom prst="rect">
          <a:avLst/>
        </a:prstGeom>
        <a:solidFill>
          <a:schemeClr val="accent1">
            <a:lumMod val="40000"/>
            <a:lumOff val="6000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solidFill>
                <a:schemeClr val="tx1"/>
              </a:solidFill>
            </a:rPr>
            <a:t>Completed</a:t>
          </a:r>
        </a:p>
        <a:p>
          <a:pPr marL="171450" lvl="1" indent="-171450" algn="l" defTabSz="800100">
            <a:lnSpc>
              <a:spcPct val="90000"/>
            </a:lnSpc>
            <a:spcBef>
              <a:spcPct val="0"/>
            </a:spcBef>
            <a:spcAft>
              <a:spcPct val="15000"/>
            </a:spcAft>
            <a:buChar char="•"/>
          </a:pPr>
          <a:r>
            <a:rPr lang="en-US" sz="1800" kern="1200" dirty="0">
              <a:solidFill>
                <a:schemeClr val="tx1"/>
              </a:solidFill>
            </a:rPr>
            <a:t>Role Charter</a:t>
          </a:r>
        </a:p>
        <a:p>
          <a:pPr marL="171450" lvl="1" indent="-171450" algn="l" defTabSz="800100">
            <a:lnSpc>
              <a:spcPct val="90000"/>
            </a:lnSpc>
            <a:spcBef>
              <a:spcPct val="0"/>
            </a:spcBef>
            <a:spcAft>
              <a:spcPct val="15000"/>
            </a:spcAft>
            <a:buChar char="•"/>
          </a:pPr>
          <a:r>
            <a:rPr lang="en-US" sz="1800" kern="1200" dirty="0">
              <a:solidFill>
                <a:schemeClr val="tx1"/>
              </a:solidFill>
            </a:rPr>
            <a:t>Executive Committee Charter</a:t>
          </a:r>
        </a:p>
        <a:p>
          <a:pPr marL="171450" lvl="1" indent="-171450" algn="l" defTabSz="800100">
            <a:lnSpc>
              <a:spcPct val="90000"/>
            </a:lnSpc>
            <a:spcBef>
              <a:spcPct val="0"/>
            </a:spcBef>
            <a:spcAft>
              <a:spcPct val="15000"/>
            </a:spcAft>
            <a:buChar char="•"/>
          </a:pPr>
          <a:r>
            <a:rPr lang="en-US" sz="1800" kern="1200" dirty="0">
              <a:solidFill>
                <a:schemeClr val="tx1"/>
              </a:solidFill>
            </a:rPr>
            <a:t>Purview Statement</a:t>
          </a:r>
        </a:p>
        <a:p>
          <a:pPr marL="171450" lvl="1" indent="-171450" algn="l" defTabSz="800100">
            <a:lnSpc>
              <a:spcPct val="90000"/>
            </a:lnSpc>
            <a:spcBef>
              <a:spcPct val="0"/>
            </a:spcBef>
            <a:spcAft>
              <a:spcPct val="15000"/>
            </a:spcAft>
            <a:buChar char="•"/>
          </a:pPr>
          <a:r>
            <a:rPr lang="en-US" sz="1800" kern="1200" dirty="0">
              <a:solidFill>
                <a:schemeClr val="tx1"/>
              </a:solidFill>
            </a:rPr>
            <a:t>Portfolio Analysis Report</a:t>
          </a:r>
          <a:endParaRPr lang="en-US" sz="1800" kern="1200" dirty="0"/>
        </a:p>
        <a:p>
          <a:pPr marL="171450" lvl="1" indent="-171450" algn="l" defTabSz="800100">
            <a:lnSpc>
              <a:spcPct val="90000"/>
            </a:lnSpc>
            <a:spcBef>
              <a:spcPct val="0"/>
            </a:spcBef>
            <a:spcAft>
              <a:spcPct val="15000"/>
            </a:spcAft>
            <a:buChar char="•"/>
          </a:pPr>
          <a:r>
            <a:rPr lang="en-US" sz="1800" kern="1200" dirty="0">
              <a:solidFill>
                <a:schemeClr val="tx1"/>
              </a:solidFill>
            </a:rPr>
            <a:t>Portfolio Analysis PPT</a:t>
          </a:r>
          <a:endParaRPr lang="en-US" sz="1800" kern="1200" dirty="0"/>
        </a:p>
      </dsp:txBody>
      <dsp:txXfrm>
        <a:off x="0" y="301656"/>
        <a:ext cx="3726155" cy="2832690"/>
      </dsp:txXfrm>
    </dsp:sp>
    <dsp:sp modelId="{3DA65D23-D080-449B-8752-5C57B0DAC466}">
      <dsp:nvSpPr>
        <dsp:cNvPr id="0" name=""/>
        <dsp:cNvSpPr/>
      </dsp:nvSpPr>
      <dsp:spPr>
        <a:xfrm>
          <a:off x="4098770" y="600154"/>
          <a:ext cx="3726155" cy="2235693"/>
        </a:xfrm>
        <a:prstGeom prst="rect">
          <a:avLst/>
        </a:prstGeom>
        <a:solidFill>
          <a:schemeClr val="accent1">
            <a:lumMod val="40000"/>
            <a:lumOff val="6000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solidFill>
                <a:schemeClr val="tx1"/>
              </a:solidFill>
            </a:rPr>
            <a:t>In Progress</a:t>
          </a:r>
        </a:p>
        <a:p>
          <a:pPr marL="171450" lvl="1" indent="-171450" algn="l" defTabSz="800100">
            <a:lnSpc>
              <a:spcPct val="90000"/>
            </a:lnSpc>
            <a:spcBef>
              <a:spcPct val="0"/>
            </a:spcBef>
            <a:spcAft>
              <a:spcPct val="15000"/>
            </a:spcAft>
            <a:buChar char="•"/>
          </a:pPr>
          <a:r>
            <a:rPr lang="en-US" sz="1800" kern="1200" dirty="0">
              <a:solidFill>
                <a:schemeClr val="tx1"/>
              </a:solidFill>
            </a:rPr>
            <a:t>Position Description</a:t>
          </a:r>
        </a:p>
        <a:p>
          <a:pPr marL="171450" lvl="1" indent="-171450" algn="l" defTabSz="800100">
            <a:lnSpc>
              <a:spcPct val="90000"/>
            </a:lnSpc>
            <a:spcBef>
              <a:spcPct val="0"/>
            </a:spcBef>
            <a:spcAft>
              <a:spcPct val="15000"/>
            </a:spcAft>
            <a:buChar char="•"/>
          </a:pPr>
          <a:r>
            <a:rPr lang="en-US" sz="1800" kern="1200" dirty="0">
              <a:solidFill>
                <a:schemeClr val="tx1"/>
              </a:solidFill>
            </a:rPr>
            <a:t>Critical Research Priorities</a:t>
          </a:r>
        </a:p>
      </dsp:txBody>
      <dsp:txXfrm>
        <a:off x="4098770" y="600154"/>
        <a:ext cx="3726155" cy="2235693"/>
      </dsp:txXfrm>
    </dsp:sp>
    <dsp:sp modelId="{4B1D8200-0DA9-42F6-A534-578F75402916}">
      <dsp:nvSpPr>
        <dsp:cNvPr id="0" name=""/>
        <dsp:cNvSpPr/>
      </dsp:nvSpPr>
      <dsp:spPr>
        <a:xfrm>
          <a:off x="8197541" y="600154"/>
          <a:ext cx="3726155" cy="2235693"/>
        </a:xfrm>
        <a:prstGeom prst="rect">
          <a:avLst/>
        </a:prstGeom>
        <a:solidFill>
          <a:schemeClr val="accent1">
            <a:lumMod val="40000"/>
            <a:lumOff val="6000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solidFill>
                <a:schemeClr val="tx1"/>
              </a:solidFill>
            </a:rPr>
            <a:t>Future Items</a:t>
          </a:r>
        </a:p>
        <a:p>
          <a:pPr marL="171450" lvl="1" indent="-171450" algn="l" defTabSz="800100">
            <a:lnSpc>
              <a:spcPct val="90000"/>
            </a:lnSpc>
            <a:spcBef>
              <a:spcPct val="0"/>
            </a:spcBef>
            <a:spcAft>
              <a:spcPct val="15000"/>
            </a:spcAft>
            <a:buChar char="•"/>
          </a:pPr>
          <a:r>
            <a:rPr lang="en-US" sz="1800" kern="1200" dirty="0">
              <a:solidFill>
                <a:schemeClr val="tx1"/>
              </a:solidFill>
            </a:rPr>
            <a:t>Portfolio RFAs</a:t>
          </a:r>
        </a:p>
        <a:p>
          <a:pPr marL="171450" lvl="1" indent="-171450" algn="l" defTabSz="800100">
            <a:lnSpc>
              <a:spcPct val="90000"/>
            </a:lnSpc>
            <a:spcBef>
              <a:spcPct val="0"/>
            </a:spcBef>
            <a:spcAft>
              <a:spcPct val="15000"/>
            </a:spcAft>
            <a:buChar char="•"/>
          </a:pPr>
          <a:r>
            <a:rPr lang="en-US" sz="1800" kern="1200" dirty="0">
              <a:solidFill>
                <a:schemeClr val="tx1"/>
              </a:solidFill>
            </a:rPr>
            <a:t>Funding Model SOP</a:t>
          </a:r>
        </a:p>
        <a:p>
          <a:pPr marL="171450" lvl="1" indent="-171450" algn="l" defTabSz="800100">
            <a:lnSpc>
              <a:spcPct val="90000"/>
            </a:lnSpc>
            <a:spcBef>
              <a:spcPct val="0"/>
            </a:spcBef>
            <a:spcAft>
              <a:spcPct val="15000"/>
            </a:spcAft>
            <a:buChar char="•"/>
          </a:pPr>
          <a:r>
            <a:rPr lang="en-US" sz="1800" kern="1200" dirty="0">
              <a:solidFill>
                <a:schemeClr val="tx1"/>
              </a:solidFill>
            </a:rPr>
            <a:t>Portfolio Performance Metrics</a:t>
          </a:r>
        </a:p>
      </dsp:txBody>
      <dsp:txXfrm>
        <a:off x="8197541" y="600154"/>
        <a:ext cx="3726155" cy="223569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FF57C2-E278-4ABE-8A74-F4B94C237AA8}">
      <dsp:nvSpPr>
        <dsp:cNvPr id="0" name=""/>
        <dsp:cNvSpPr/>
      </dsp:nvSpPr>
      <dsp:spPr>
        <a:xfrm>
          <a:off x="2966720" y="2834780"/>
          <a:ext cx="2194560" cy="219456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US" sz="1700" kern="1200" dirty="0"/>
            <a:t>AMP Priorities for RFA</a:t>
          </a:r>
        </a:p>
        <a:p>
          <a:pPr marL="0" lvl="0" indent="0" algn="ctr" defTabSz="755650">
            <a:lnSpc>
              <a:spcPct val="90000"/>
            </a:lnSpc>
            <a:spcBef>
              <a:spcPct val="0"/>
            </a:spcBef>
            <a:spcAft>
              <a:spcPct val="35000"/>
            </a:spcAft>
            <a:buNone/>
          </a:pPr>
          <a:r>
            <a:rPr lang="en-US" sz="1700" kern="1200" dirty="0"/>
            <a:t>Measures of Impact</a:t>
          </a:r>
        </a:p>
        <a:p>
          <a:pPr marL="0" lvl="0" indent="0" algn="ctr" defTabSz="755650">
            <a:lnSpc>
              <a:spcPct val="90000"/>
            </a:lnSpc>
            <a:spcBef>
              <a:spcPct val="0"/>
            </a:spcBef>
            <a:spcAft>
              <a:spcPct val="35000"/>
            </a:spcAft>
            <a:buNone/>
          </a:pPr>
          <a:r>
            <a:rPr lang="en-US" sz="1700" kern="1200" dirty="0"/>
            <a:t>Exec. Committee</a:t>
          </a:r>
        </a:p>
      </dsp:txBody>
      <dsp:txXfrm>
        <a:off x="3288106" y="3156166"/>
        <a:ext cx="1551788" cy="1551788"/>
      </dsp:txXfrm>
    </dsp:sp>
    <dsp:sp modelId="{5325B7C5-BDD3-4EAA-BE52-1C87C51992C6}">
      <dsp:nvSpPr>
        <dsp:cNvPr id="0" name=""/>
        <dsp:cNvSpPr/>
      </dsp:nvSpPr>
      <dsp:spPr>
        <a:xfrm rot="12900000">
          <a:off x="1356306" y="2384955"/>
          <a:ext cx="1889632" cy="625449"/>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8F09999-18BD-4D38-A6AD-C7264147FF72}">
      <dsp:nvSpPr>
        <dsp:cNvPr id="0" name=""/>
        <dsp:cNvSpPr/>
      </dsp:nvSpPr>
      <dsp:spPr>
        <a:xfrm>
          <a:off x="484759" y="1321823"/>
          <a:ext cx="2084832" cy="166786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622300">
            <a:lnSpc>
              <a:spcPct val="90000"/>
            </a:lnSpc>
            <a:spcBef>
              <a:spcPct val="0"/>
            </a:spcBef>
            <a:spcAft>
              <a:spcPct val="35000"/>
            </a:spcAft>
            <a:buNone/>
          </a:pPr>
          <a:r>
            <a:rPr lang="en-US" sz="1400" kern="1200" dirty="0"/>
            <a:t>Phase I: Identify research gaps and unanswered questions (e.g., SPM review, evidence inventories or reviews, VA program office strategic plans)</a:t>
          </a:r>
        </a:p>
      </dsp:txBody>
      <dsp:txXfrm>
        <a:off x="533609" y="1370673"/>
        <a:ext cx="1987132" cy="1570165"/>
      </dsp:txXfrm>
    </dsp:sp>
    <dsp:sp modelId="{C82ACCF6-5EBF-45F9-A2B0-B384FC46BAE3}">
      <dsp:nvSpPr>
        <dsp:cNvPr id="0" name=""/>
        <dsp:cNvSpPr/>
      </dsp:nvSpPr>
      <dsp:spPr>
        <a:xfrm rot="16200000">
          <a:off x="3119183" y="1467260"/>
          <a:ext cx="1889632" cy="625449"/>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B151650-3EA9-41FC-8EC1-BAEEDB6465E0}">
      <dsp:nvSpPr>
        <dsp:cNvPr id="0" name=""/>
        <dsp:cNvSpPr/>
      </dsp:nvSpPr>
      <dsp:spPr>
        <a:xfrm>
          <a:off x="3021583" y="1235"/>
          <a:ext cx="2084832" cy="166786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622300">
            <a:lnSpc>
              <a:spcPct val="90000"/>
            </a:lnSpc>
            <a:spcBef>
              <a:spcPct val="0"/>
            </a:spcBef>
            <a:spcAft>
              <a:spcPct val="35000"/>
            </a:spcAft>
            <a:buNone/>
          </a:pPr>
          <a:r>
            <a:rPr lang="en-US" sz="1400" kern="1200" dirty="0"/>
            <a:t>Phase II: Refine Priorities using concurrent processes: national surveys/live voting &amp; focus groups with Consumer, Provider, Leader, Investigator groups</a:t>
          </a:r>
        </a:p>
      </dsp:txBody>
      <dsp:txXfrm>
        <a:off x="3070433" y="50085"/>
        <a:ext cx="1987132" cy="1570165"/>
      </dsp:txXfrm>
    </dsp:sp>
    <dsp:sp modelId="{F051E436-78C7-484F-AF0E-B67CA4E8CB87}">
      <dsp:nvSpPr>
        <dsp:cNvPr id="0" name=""/>
        <dsp:cNvSpPr/>
      </dsp:nvSpPr>
      <dsp:spPr>
        <a:xfrm rot="19392072">
          <a:off x="4853108" y="2397473"/>
          <a:ext cx="1688519" cy="625449"/>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9E43712-7D13-4C11-B74A-79857435A127}">
      <dsp:nvSpPr>
        <dsp:cNvPr id="0" name=""/>
        <dsp:cNvSpPr/>
      </dsp:nvSpPr>
      <dsp:spPr>
        <a:xfrm>
          <a:off x="5330987" y="1370547"/>
          <a:ext cx="2084832" cy="166786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622300">
            <a:lnSpc>
              <a:spcPct val="90000"/>
            </a:lnSpc>
            <a:spcBef>
              <a:spcPct val="0"/>
            </a:spcBef>
            <a:spcAft>
              <a:spcPct val="35000"/>
            </a:spcAft>
            <a:buNone/>
          </a:pPr>
          <a:r>
            <a:rPr lang="en-US" sz="1400" kern="1200" dirty="0"/>
            <a:t>Phase III: Delphi consensus panel with interested party representatives rank priorities on urgency, impact, feasibility, identify impact metrics</a:t>
          </a:r>
        </a:p>
      </dsp:txBody>
      <dsp:txXfrm>
        <a:off x="5379837" y="1419397"/>
        <a:ext cx="1987132" cy="1570165"/>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3228E8C-2E53-46C2-9A33-03519629B7D9}" type="datetimeFigureOut">
              <a:t>11/28/2023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168F429-A8B5-4B78-B8BA-AB71DB5CF2F8}" type="slidenum">
              <a:t>‹#›</a:t>
            </a:fld>
            <a:endParaRPr lang="en-US"/>
          </a:p>
        </p:txBody>
      </p:sp>
    </p:spTree>
    <p:extLst>
      <p:ext uri="{BB962C8B-B14F-4D97-AF65-F5344CB8AC3E}">
        <p14:creationId xmlns:p14="http://schemas.microsoft.com/office/powerpoint/2010/main" val="41115837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panose="020F0502020204030204"/>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C0DB82-DFC6-414B-85AD-EA7020C8DE2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812838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tags" Target="../tags/tag4.xml"/><Relationship Id="rId4" Type="http://schemas.openxmlformats.org/officeDocument/2006/relationships/image" Target="../media/image4.emf"/></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6.xml"/><Relationship Id="rId1" Type="http://schemas.openxmlformats.org/officeDocument/2006/relationships/tags" Target="../tags/tag5.xml"/><Relationship Id="rId6" Type="http://schemas.openxmlformats.org/officeDocument/2006/relationships/image" Target="../media/image7.png"/><Relationship Id="rId5" Type="http://schemas.openxmlformats.org/officeDocument/2006/relationships/image" Target="../media/image6.emf"/><Relationship Id="rId4" Type="http://schemas.openxmlformats.org/officeDocument/2006/relationships/oleObject" Target="../embeddings/oleObject3.bin"/></Relationships>
</file>

<file path=ppt/slideLayouts/_rels/slideLayout2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image" Target="../media/image7.png"/><Relationship Id="rId5" Type="http://schemas.openxmlformats.org/officeDocument/2006/relationships/image" Target="../media/image6.emf"/><Relationship Id="rId4" Type="http://schemas.openxmlformats.org/officeDocument/2006/relationships/oleObject" Target="../embeddings/oleObject4.bin"/></Relationships>
</file>

<file path=ppt/slideLayouts/_rels/slideLayout24.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Master" Target="../slideMasters/slideMaster1.xml"/><Relationship Id="rId1" Type="http://schemas.openxmlformats.org/officeDocument/2006/relationships/tags" Target="../tags/tag9.xml"/><Relationship Id="rId4" Type="http://schemas.openxmlformats.org/officeDocument/2006/relationships/image" Target="../media/image4.emf"/></Relationships>
</file>

<file path=ppt/slideLayouts/_rels/slideLayout25.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Master" Target="../slideMasters/slideMaster2.xml"/><Relationship Id="rId1" Type="http://schemas.openxmlformats.org/officeDocument/2006/relationships/tags" Target="../tags/tag12.xml"/><Relationship Id="rId4" Type="http://schemas.openxmlformats.org/officeDocument/2006/relationships/image" Target="../media/image4.emf"/></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Master" Target="../slideMasters/slideMaster2.xml"/><Relationship Id="rId1" Type="http://schemas.openxmlformats.org/officeDocument/2006/relationships/tags" Target="../tags/tag13.xml"/><Relationship Id="rId4" Type="http://schemas.openxmlformats.org/officeDocument/2006/relationships/image" Target="../media/image4.emf"/></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11/28/2023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0A9334-4E67-F94F-A05E-0CE8B74A054E}" type="slidenum">
              <a:rPr lang="en-US" smtClean="0"/>
              <a:pPr/>
              <a:t>‹#›</a:t>
            </a:fld>
            <a:endParaRPr lang="en-US"/>
          </a:p>
        </p:txBody>
      </p:sp>
    </p:spTree>
    <p:extLst>
      <p:ext uri="{BB962C8B-B14F-4D97-AF65-F5344CB8AC3E}">
        <p14:creationId xmlns:p14="http://schemas.microsoft.com/office/powerpoint/2010/main" val="4195625894"/>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11/28/2023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0A9334-4E67-F94F-A05E-0CE8B74A054E}" type="slidenum">
              <a:rPr lang="en-US" smtClean="0"/>
              <a:pPr/>
              <a:t>‹#›</a:t>
            </a:fld>
            <a:endParaRPr lang="en-US"/>
          </a:p>
        </p:txBody>
      </p:sp>
    </p:spTree>
    <p:extLst>
      <p:ext uri="{BB962C8B-B14F-4D97-AF65-F5344CB8AC3E}">
        <p14:creationId xmlns:p14="http://schemas.microsoft.com/office/powerpoint/2010/main" val="4272000567"/>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11/28/2023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0A9334-4E67-F94F-A05E-0CE8B74A054E}" type="slidenum">
              <a:rPr lang="en-US" smtClean="0"/>
              <a:pPr/>
              <a:t>‹#›</a:t>
            </a:fld>
            <a:endParaRPr lang="en-US"/>
          </a:p>
        </p:txBody>
      </p:sp>
    </p:spTree>
    <p:extLst>
      <p:ext uri="{BB962C8B-B14F-4D97-AF65-F5344CB8AC3E}">
        <p14:creationId xmlns:p14="http://schemas.microsoft.com/office/powerpoint/2010/main" val="2058905044"/>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4400" y="2763838"/>
            <a:ext cx="10363200" cy="1330324"/>
          </a:xfrm>
        </p:spPr>
        <p:txBody>
          <a:bodyPr anchor="ctr">
            <a:normAutofit/>
          </a:bodyPr>
          <a:lstStyle>
            <a:lvl1pPr algn="ctr">
              <a:defRPr sz="4400">
                <a:solidFill>
                  <a:schemeClr val="tx1"/>
                </a:solidFill>
              </a:defRPr>
            </a:lvl1pPr>
          </a:lstStyle>
          <a:p>
            <a:r>
              <a:rPr lang="en-US"/>
              <a:t>CLICK TO EDIT MASTER TITLE STYLE</a:t>
            </a:r>
          </a:p>
        </p:txBody>
      </p:sp>
      <p:sp>
        <p:nvSpPr>
          <p:cNvPr id="3" name="Subtitle 2"/>
          <p:cNvSpPr>
            <a:spLocks noGrp="1"/>
          </p:cNvSpPr>
          <p:nvPr>
            <p:ph type="subTitle" idx="1"/>
          </p:nvPr>
        </p:nvSpPr>
        <p:spPr>
          <a:xfrm>
            <a:off x="1524000" y="4316415"/>
            <a:ext cx="9144000" cy="6905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2" name="Text Placeholder 11">
            <a:extLst>
              <a:ext uri="{FF2B5EF4-FFF2-40B4-BE49-F238E27FC236}">
                <a16:creationId xmlns:a16="http://schemas.microsoft.com/office/drawing/2014/main" id="{AE38B46A-E2D9-F648-8C4B-C6DF64595CDF}"/>
              </a:ext>
            </a:extLst>
          </p:cNvPr>
          <p:cNvSpPr>
            <a:spLocks noGrp="1"/>
          </p:cNvSpPr>
          <p:nvPr>
            <p:ph type="body" sz="quarter" idx="10" hasCustomPrompt="1"/>
          </p:nvPr>
        </p:nvSpPr>
        <p:spPr>
          <a:xfrm>
            <a:off x="1524000" y="5006977"/>
            <a:ext cx="9144000" cy="774700"/>
          </a:xfrm>
        </p:spPr>
        <p:txBody>
          <a:bodyPr>
            <a:normAutofit/>
          </a:bodyPr>
          <a:lstStyle>
            <a:lvl1pPr marL="0" indent="0" algn="ctr">
              <a:buNone/>
              <a:defRPr sz="2000">
                <a:latin typeface="+mj-lt"/>
              </a:defRPr>
            </a:lvl1pPr>
          </a:lstStyle>
          <a:p>
            <a:pPr lvl="0"/>
            <a:r>
              <a:rPr lang="en-US"/>
              <a:t>Briefer: Name and Title</a:t>
            </a:r>
          </a:p>
        </p:txBody>
      </p:sp>
      <p:sp>
        <p:nvSpPr>
          <p:cNvPr id="4" name="Slide Number Placeholder 3">
            <a:extLst>
              <a:ext uri="{FF2B5EF4-FFF2-40B4-BE49-F238E27FC236}">
                <a16:creationId xmlns:a16="http://schemas.microsoft.com/office/drawing/2014/main" id="{6405287A-C762-B04C-8C78-1932680E8B86}"/>
              </a:ext>
            </a:extLst>
          </p:cNvPr>
          <p:cNvSpPr>
            <a:spLocks noGrp="1"/>
          </p:cNvSpPr>
          <p:nvPr>
            <p:ph type="sldNum" sz="quarter" idx="11"/>
          </p:nvPr>
        </p:nvSpPr>
        <p:spPr/>
        <p:txBody>
          <a:bodyPr/>
          <a:lstStyle/>
          <a:p>
            <a:fld id="{670A9334-4E67-F94F-A05E-0CE8B74A054E}" type="slidenum">
              <a:rPr lang="en-US" smtClean="0"/>
              <a:pPr/>
              <a:t>‹#›</a:t>
            </a:fld>
            <a:endParaRPr lang="en-US"/>
          </a:p>
        </p:txBody>
      </p:sp>
      <p:pic>
        <p:nvPicPr>
          <p:cNvPr id="6" name="Picture 5">
            <a:extLst>
              <a:ext uri="{FF2B5EF4-FFF2-40B4-BE49-F238E27FC236}">
                <a16:creationId xmlns:a16="http://schemas.microsoft.com/office/drawing/2014/main" id="{3DCF8BCC-BFA1-F642-84C1-3DEA215A8FE4}"/>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227320" y="1076323"/>
            <a:ext cx="1737360" cy="1633538"/>
          </a:xfrm>
          <a:prstGeom prst="rect">
            <a:avLst/>
          </a:prstGeom>
        </p:spPr>
      </p:pic>
    </p:spTree>
    <p:extLst>
      <p:ext uri="{BB962C8B-B14F-4D97-AF65-F5344CB8AC3E}">
        <p14:creationId xmlns:p14="http://schemas.microsoft.com/office/powerpoint/2010/main" val="3928444857"/>
      </p:ext>
    </p:extLst>
  </p:cSld>
  <p:clrMapOvr>
    <a:masterClrMapping/>
  </p:clrMapOvr>
  <p:extLst>
    <p:ext uri="{DCECCB84-F9BA-43D5-87BE-67443E8EF086}">
      <p15:sldGuideLst xmlns:p15="http://schemas.microsoft.com/office/powerpoint/2012/main">
        <p15:guide id="1" orient="horz" pos="3984">
          <p15:clr>
            <a:srgbClr val="FBAE40"/>
          </p15:clr>
        </p15:guide>
        <p15:guide id="2" pos="384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w/ Alt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118873"/>
            <a:ext cx="10515600" cy="752929"/>
          </a:xfrm>
        </p:spPr>
        <p:txBody>
          <a:bodyPr/>
          <a:lstStyle/>
          <a:p>
            <a:r>
              <a:rPr lang="en-US"/>
              <a:t>Click to edit master title style</a:t>
            </a:r>
          </a:p>
        </p:txBody>
      </p:sp>
      <p:sp>
        <p:nvSpPr>
          <p:cNvPr id="3" name="Content Placeholder 2"/>
          <p:cNvSpPr>
            <a:spLocks noGrp="1"/>
          </p:cNvSpPr>
          <p:nvPr>
            <p:ph idx="1"/>
          </p:nvPr>
        </p:nvSpPr>
        <p:spPr>
          <a:xfrm>
            <a:off x="838200" y="1133857"/>
            <a:ext cx="10515600" cy="4818857"/>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FD912DB-CF58-2B44-B78F-FA5C3CCFF15B}"/>
              </a:ext>
            </a:extLst>
          </p:cNvPr>
          <p:cNvSpPr>
            <a:spLocks noGrp="1"/>
          </p:cNvSpPr>
          <p:nvPr>
            <p:ph type="body" sz="quarter" idx="13" hasCustomPrompt="1"/>
          </p:nvPr>
        </p:nvSpPr>
        <p:spPr>
          <a:xfrm>
            <a:off x="-3383279" y="982664"/>
            <a:ext cx="3108113" cy="5064125"/>
          </a:xfrm>
        </p:spPr>
        <p:txBody>
          <a:bodyPr/>
          <a:lstStyle>
            <a:lvl1pPr>
              <a:defRPr/>
            </a:lvl1pPr>
          </a:lstStyle>
          <a:p>
            <a:pPr lvl="0"/>
            <a:r>
              <a:rPr lang="en-US"/>
              <a:t>Insert alt text for complex graphic</a:t>
            </a:r>
          </a:p>
        </p:txBody>
      </p:sp>
      <p:sp>
        <p:nvSpPr>
          <p:cNvPr id="6" name="Slide Number Placeholder 5"/>
          <p:cNvSpPr>
            <a:spLocks noGrp="1"/>
          </p:cNvSpPr>
          <p:nvPr>
            <p:ph type="sldNum" sz="quarter" idx="12"/>
          </p:nvPr>
        </p:nvSpPr>
        <p:spPr/>
        <p:txBody>
          <a:bodyPr/>
          <a:lstStyle/>
          <a:p>
            <a:fld id="{670A9334-4E67-F94F-A05E-0CE8B74A054E}" type="slidenum">
              <a:rPr lang="en-US" smtClean="0"/>
              <a:t>‹#›</a:t>
            </a:fld>
            <a:endParaRPr lang="en-US"/>
          </a:p>
        </p:txBody>
      </p:sp>
    </p:spTree>
    <p:extLst>
      <p:ext uri="{BB962C8B-B14F-4D97-AF65-F5344CB8AC3E}">
        <p14:creationId xmlns:p14="http://schemas.microsoft.com/office/powerpoint/2010/main" val="4107631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two content holders vertical">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118873"/>
            <a:ext cx="10515600" cy="752929"/>
          </a:xfrm>
        </p:spPr>
        <p:txBody>
          <a:bodyPr/>
          <a:lstStyle/>
          <a:p>
            <a:r>
              <a:rPr lang="en-US"/>
              <a:t>Click to edit master title style</a:t>
            </a:r>
          </a:p>
        </p:txBody>
      </p:sp>
      <p:sp>
        <p:nvSpPr>
          <p:cNvPr id="3" name="Content Placeholder 2"/>
          <p:cNvSpPr>
            <a:spLocks noGrp="1"/>
          </p:cNvSpPr>
          <p:nvPr>
            <p:ph idx="1"/>
          </p:nvPr>
        </p:nvSpPr>
        <p:spPr>
          <a:xfrm>
            <a:off x="838200" y="1133857"/>
            <a:ext cx="10515600" cy="2076935"/>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2">
            <a:extLst>
              <a:ext uri="{FF2B5EF4-FFF2-40B4-BE49-F238E27FC236}">
                <a16:creationId xmlns:a16="http://schemas.microsoft.com/office/drawing/2014/main" id="{09A16403-64DA-D349-9AAF-2952A411FC8C}"/>
              </a:ext>
            </a:extLst>
          </p:cNvPr>
          <p:cNvSpPr>
            <a:spLocks noGrp="1"/>
          </p:cNvSpPr>
          <p:nvPr>
            <p:ph idx="13"/>
          </p:nvPr>
        </p:nvSpPr>
        <p:spPr>
          <a:xfrm>
            <a:off x="838200" y="3523766"/>
            <a:ext cx="10515600" cy="2076935"/>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670A9334-4E67-F94F-A05E-0CE8B74A054E}" type="slidenum">
              <a:rPr lang="en-US" smtClean="0"/>
              <a:t>‹#›</a:t>
            </a:fld>
            <a:endParaRPr lang="en-US"/>
          </a:p>
        </p:txBody>
      </p:sp>
    </p:spTree>
    <p:extLst>
      <p:ext uri="{BB962C8B-B14F-4D97-AF65-F5344CB8AC3E}">
        <p14:creationId xmlns:p14="http://schemas.microsoft.com/office/powerpoint/2010/main" val="6283871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Content, and Sidebar Call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118873"/>
            <a:ext cx="10515600" cy="752929"/>
          </a:xfrm>
        </p:spPr>
        <p:txBody>
          <a:bodyPr/>
          <a:lstStyle/>
          <a:p>
            <a:r>
              <a:rPr lang="en-US"/>
              <a:t>Click to edit master title style</a:t>
            </a:r>
          </a:p>
        </p:txBody>
      </p:sp>
      <p:sp>
        <p:nvSpPr>
          <p:cNvPr id="3" name="Content Placeholder 2"/>
          <p:cNvSpPr>
            <a:spLocks noGrp="1"/>
          </p:cNvSpPr>
          <p:nvPr>
            <p:ph idx="1"/>
          </p:nvPr>
        </p:nvSpPr>
        <p:spPr>
          <a:xfrm>
            <a:off x="838202" y="1133856"/>
            <a:ext cx="6878781" cy="4830526"/>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5" name="Straight Connector 4">
            <a:extLst>
              <a:ext uri="{FF2B5EF4-FFF2-40B4-BE49-F238E27FC236}">
                <a16:creationId xmlns:a16="http://schemas.microsoft.com/office/drawing/2014/main" id="{13EDEFD9-BFED-434F-8D05-9CA4431F495F}"/>
              </a:ext>
            </a:extLst>
          </p:cNvPr>
          <p:cNvCxnSpPr/>
          <p:nvPr userDrawn="1"/>
        </p:nvCxnSpPr>
        <p:spPr>
          <a:xfrm>
            <a:off x="7790688" y="1133856"/>
            <a:ext cx="0" cy="483052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7" name="Content Placeholder 2">
            <a:extLst>
              <a:ext uri="{FF2B5EF4-FFF2-40B4-BE49-F238E27FC236}">
                <a16:creationId xmlns:a16="http://schemas.microsoft.com/office/drawing/2014/main" id="{6710610B-BCCF-034B-B401-A7C2A95FDABD}"/>
              </a:ext>
            </a:extLst>
          </p:cNvPr>
          <p:cNvSpPr>
            <a:spLocks noGrp="1"/>
          </p:cNvSpPr>
          <p:nvPr>
            <p:ph idx="13"/>
          </p:nvPr>
        </p:nvSpPr>
        <p:spPr>
          <a:xfrm>
            <a:off x="7854696" y="1133857"/>
            <a:ext cx="3499104" cy="2586089"/>
          </a:xfrm>
        </p:spPr>
        <p:txBody>
          <a:bodyPr/>
          <a:lstStyle>
            <a:lvl1pPr marL="0" indent="0">
              <a:lnSpc>
                <a:spcPct val="110000"/>
              </a:lnSpc>
              <a:buNone/>
              <a:defRPr/>
            </a:lvl1pPr>
          </a:lstStyle>
          <a:p>
            <a:pPr lvl="0"/>
            <a:r>
              <a:rPr lang="en-US"/>
              <a:t>Edit Master text styles</a:t>
            </a:r>
          </a:p>
        </p:txBody>
      </p:sp>
      <p:sp>
        <p:nvSpPr>
          <p:cNvPr id="8" name="Content Placeholder 2">
            <a:extLst>
              <a:ext uri="{FF2B5EF4-FFF2-40B4-BE49-F238E27FC236}">
                <a16:creationId xmlns:a16="http://schemas.microsoft.com/office/drawing/2014/main" id="{11EE1AA3-98A0-E149-81B7-A4FC8FBABDDB}"/>
              </a:ext>
            </a:extLst>
          </p:cNvPr>
          <p:cNvSpPr>
            <a:spLocks noGrp="1"/>
          </p:cNvSpPr>
          <p:nvPr>
            <p:ph idx="14"/>
          </p:nvPr>
        </p:nvSpPr>
        <p:spPr>
          <a:xfrm>
            <a:off x="7854697" y="3719946"/>
            <a:ext cx="3499104" cy="2244437"/>
          </a:xfrm>
        </p:spPr>
        <p:txBody>
          <a:bodyPr/>
          <a:lstStyle>
            <a:lvl1pPr marL="0" indent="0">
              <a:lnSpc>
                <a:spcPct val="110000"/>
              </a:lnSpc>
              <a:buNone/>
              <a:defRPr/>
            </a:lvl1pPr>
          </a:lstStyle>
          <a:p>
            <a:pPr lvl="0"/>
            <a:r>
              <a:rPr lang="en-US"/>
              <a:t>Edit Master text styles</a:t>
            </a:r>
          </a:p>
        </p:txBody>
      </p:sp>
      <p:sp>
        <p:nvSpPr>
          <p:cNvPr id="6" name="Slide Number Placeholder 5"/>
          <p:cNvSpPr>
            <a:spLocks noGrp="1"/>
          </p:cNvSpPr>
          <p:nvPr>
            <p:ph type="sldNum" sz="quarter" idx="12"/>
          </p:nvPr>
        </p:nvSpPr>
        <p:spPr/>
        <p:txBody>
          <a:bodyPr/>
          <a:lstStyle/>
          <a:p>
            <a:fld id="{670A9334-4E67-F94F-A05E-0CE8B74A054E}" type="slidenum">
              <a:rPr lang="en-US" smtClean="0"/>
              <a:t>‹#›</a:t>
            </a:fld>
            <a:endParaRPr lang="en-US"/>
          </a:p>
        </p:txBody>
      </p:sp>
    </p:spTree>
    <p:extLst>
      <p:ext uri="{BB962C8B-B14F-4D97-AF65-F5344CB8AC3E}">
        <p14:creationId xmlns:p14="http://schemas.microsoft.com/office/powerpoint/2010/main" val="35269077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Content, and Two Supporting Image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118873"/>
            <a:ext cx="10515600" cy="752929"/>
          </a:xfrm>
        </p:spPr>
        <p:txBody>
          <a:bodyPr/>
          <a:lstStyle/>
          <a:p>
            <a:r>
              <a:rPr lang="en-US"/>
              <a:t>Click to edit master title style</a:t>
            </a:r>
          </a:p>
        </p:txBody>
      </p:sp>
      <p:sp>
        <p:nvSpPr>
          <p:cNvPr id="3" name="Content Placeholder 2"/>
          <p:cNvSpPr>
            <a:spLocks noGrp="1"/>
          </p:cNvSpPr>
          <p:nvPr>
            <p:ph idx="1"/>
          </p:nvPr>
        </p:nvSpPr>
        <p:spPr>
          <a:xfrm>
            <a:off x="838202" y="1133856"/>
            <a:ext cx="4438649" cy="4830526"/>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2">
            <a:extLst>
              <a:ext uri="{FF2B5EF4-FFF2-40B4-BE49-F238E27FC236}">
                <a16:creationId xmlns:a16="http://schemas.microsoft.com/office/drawing/2014/main" id="{6710610B-BCCF-034B-B401-A7C2A95FDABD}"/>
              </a:ext>
            </a:extLst>
          </p:cNvPr>
          <p:cNvSpPr>
            <a:spLocks noGrp="1"/>
          </p:cNvSpPr>
          <p:nvPr>
            <p:ph idx="13"/>
          </p:nvPr>
        </p:nvSpPr>
        <p:spPr>
          <a:xfrm>
            <a:off x="5486400" y="1133857"/>
            <a:ext cx="5867400" cy="2586089"/>
          </a:xfrm>
        </p:spPr>
        <p:txBody>
          <a:bodyPr/>
          <a:lstStyle>
            <a:lvl1pPr marL="0" indent="0">
              <a:lnSpc>
                <a:spcPct val="110000"/>
              </a:lnSpc>
              <a:buNone/>
              <a:defRPr/>
            </a:lvl1pPr>
          </a:lstStyle>
          <a:p>
            <a:pPr lvl="0"/>
            <a:r>
              <a:rPr lang="en-US"/>
              <a:t>Edit Master text styles</a:t>
            </a:r>
          </a:p>
        </p:txBody>
      </p:sp>
      <p:sp>
        <p:nvSpPr>
          <p:cNvPr id="8" name="Content Placeholder 2">
            <a:extLst>
              <a:ext uri="{FF2B5EF4-FFF2-40B4-BE49-F238E27FC236}">
                <a16:creationId xmlns:a16="http://schemas.microsoft.com/office/drawing/2014/main" id="{11EE1AA3-98A0-E149-81B7-A4FC8FBABDDB}"/>
              </a:ext>
            </a:extLst>
          </p:cNvPr>
          <p:cNvSpPr>
            <a:spLocks noGrp="1"/>
          </p:cNvSpPr>
          <p:nvPr>
            <p:ph idx="14"/>
          </p:nvPr>
        </p:nvSpPr>
        <p:spPr>
          <a:xfrm>
            <a:off x="5486401" y="3719946"/>
            <a:ext cx="5867401" cy="2244437"/>
          </a:xfrm>
        </p:spPr>
        <p:txBody>
          <a:bodyPr/>
          <a:lstStyle>
            <a:lvl1pPr marL="0" indent="0">
              <a:lnSpc>
                <a:spcPct val="110000"/>
              </a:lnSpc>
              <a:buNone/>
              <a:defRPr/>
            </a:lvl1pPr>
          </a:lstStyle>
          <a:p>
            <a:pPr lvl="0"/>
            <a:r>
              <a:rPr lang="en-US"/>
              <a:t>Edit Master text styles</a:t>
            </a:r>
          </a:p>
        </p:txBody>
      </p:sp>
      <p:sp>
        <p:nvSpPr>
          <p:cNvPr id="6" name="Slide Number Placeholder 5"/>
          <p:cNvSpPr>
            <a:spLocks noGrp="1"/>
          </p:cNvSpPr>
          <p:nvPr>
            <p:ph type="sldNum" sz="quarter" idx="12"/>
          </p:nvPr>
        </p:nvSpPr>
        <p:spPr/>
        <p:txBody>
          <a:bodyPr/>
          <a:lstStyle/>
          <a:p>
            <a:fld id="{670A9334-4E67-F94F-A05E-0CE8B74A054E}" type="slidenum">
              <a:rPr lang="en-US" smtClean="0"/>
              <a:t>‹#›</a:t>
            </a:fld>
            <a:endParaRPr lang="en-US"/>
          </a:p>
        </p:txBody>
      </p:sp>
    </p:spTree>
    <p:extLst>
      <p:ext uri="{BB962C8B-B14F-4D97-AF65-F5344CB8AC3E}">
        <p14:creationId xmlns:p14="http://schemas.microsoft.com/office/powerpoint/2010/main" val="10528062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Content, and Three Column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118873"/>
            <a:ext cx="10515600" cy="752929"/>
          </a:xfrm>
        </p:spPr>
        <p:txBody>
          <a:bodyPr/>
          <a:lstStyle/>
          <a:p>
            <a:r>
              <a:rPr lang="en-US"/>
              <a:t>Click to edit master title style</a:t>
            </a:r>
          </a:p>
        </p:txBody>
      </p:sp>
      <p:sp>
        <p:nvSpPr>
          <p:cNvPr id="3" name="Content Placeholder 1"/>
          <p:cNvSpPr>
            <a:spLocks noGrp="1"/>
          </p:cNvSpPr>
          <p:nvPr>
            <p:ph idx="1"/>
          </p:nvPr>
        </p:nvSpPr>
        <p:spPr>
          <a:xfrm>
            <a:off x="838201" y="1133856"/>
            <a:ext cx="10515599" cy="1858726"/>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2">
            <a:extLst>
              <a:ext uri="{FF2B5EF4-FFF2-40B4-BE49-F238E27FC236}">
                <a16:creationId xmlns:a16="http://schemas.microsoft.com/office/drawing/2014/main" id="{6710610B-BCCF-034B-B401-A7C2A95FDABD}"/>
              </a:ext>
            </a:extLst>
          </p:cNvPr>
          <p:cNvSpPr>
            <a:spLocks noGrp="1"/>
          </p:cNvSpPr>
          <p:nvPr>
            <p:ph idx="13"/>
          </p:nvPr>
        </p:nvSpPr>
        <p:spPr>
          <a:xfrm>
            <a:off x="838200" y="3087348"/>
            <a:ext cx="3413760" cy="1391135"/>
          </a:xfrm>
        </p:spPr>
        <p:txBody>
          <a:bodyPr/>
          <a:lstStyle>
            <a:lvl1pPr marL="0" indent="0">
              <a:lnSpc>
                <a:spcPct val="110000"/>
              </a:lnSpc>
              <a:buNone/>
              <a:defRPr/>
            </a:lvl1pPr>
          </a:lstStyle>
          <a:p>
            <a:pPr lvl="0"/>
            <a:r>
              <a:rPr lang="en-US"/>
              <a:t>Edit Master text styles</a:t>
            </a:r>
          </a:p>
        </p:txBody>
      </p:sp>
      <p:sp>
        <p:nvSpPr>
          <p:cNvPr id="9" name="Content Placeholder 2b">
            <a:extLst>
              <a:ext uri="{FF2B5EF4-FFF2-40B4-BE49-F238E27FC236}">
                <a16:creationId xmlns:a16="http://schemas.microsoft.com/office/drawing/2014/main" id="{7ADB0280-2725-5348-9620-05FFA815C35A}"/>
              </a:ext>
            </a:extLst>
          </p:cNvPr>
          <p:cNvSpPr>
            <a:spLocks noGrp="1"/>
          </p:cNvSpPr>
          <p:nvPr>
            <p:ph idx="15"/>
          </p:nvPr>
        </p:nvSpPr>
        <p:spPr>
          <a:xfrm>
            <a:off x="838200" y="4573248"/>
            <a:ext cx="3413760" cy="1388641"/>
          </a:xfrm>
        </p:spPr>
        <p:txBody>
          <a:bodyPr/>
          <a:lstStyle>
            <a:lvl1pPr marL="0" indent="0">
              <a:lnSpc>
                <a:spcPct val="110000"/>
              </a:lnSpc>
              <a:buNone/>
              <a:defRPr/>
            </a:lvl1pPr>
          </a:lstStyle>
          <a:p>
            <a:pPr lvl="0"/>
            <a:r>
              <a:rPr lang="en-US"/>
              <a:t>Edit Master text styles</a:t>
            </a:r>
          </a:p>
        </p:txBody>
      </p:sp>
      <p:sp>
        <p:nvSpPr>
          <p:cNvPr id="8" name="Content Placeholder 3">
            <a:extLst>
              <a:ext uri="{FF2B5EF4-FFF2-40B4-BE49-F238E27FC236}">
                <a16:creationId xmlns:a16="http://schemas.microsoft.com/office/drawing/2014/main" id="{11EE1AA3-98A0-E149-81B7-A4FC8FBABDDB}"/>
              </a:ext>
            </a:extLst>
          </p:cNvPr>
          <p:cNvSpPr>
            <a:spLocks noGrp="1"/>
          </p:cNvSpPr>
          <p:nvPr>
            <p:ph idx="14"/>
          </p:nvPr>
        </p:nvSpPr>
        <p:spPr>
          <a:xfrm>
            <a:off x="4389119" y="3088594"/>
            <a:ext cx="3413760" cy="1389888"/>
          </a:xfrm>
        </p:spPr>
        <p:txBody>
          <a:bodyPr/>
          <a:lstStyle>
            <a:lvl1pPr marL="0" indent="0">
              <a:lnSpc>
                <a:spcPct val="110000"/>
              </a:lnSpc>
              <a:buNone/>
              <a:defRPr/>
            </a:lvl1pPr>
          </a:lstStyle>
          <a:p>
            <a:pPr lvl="0"/>
            <a:r>
              <a:rPr lang="en-US"/>
              <a:t>Edit Master text styles</a:t>
            </a:r>
          </a:p>
        </p:txBody>
      </p:sp>
      <p:sp>
        <p:nvSpPr>
          <p:cNvPr id="13" name="Content Placeholder 3b">
            <a:extLst>
              <a:ext uri="{FF2B5EF4-FFF2-40B4-BE49-F238E27FC236}">
                <a16:creationId xmlns:a16="http://schemas.microsoft.com/office/drawing/2014/main" id="{C41BE50D-B3FE-114C-BA57-58A4DEA04B56}"/>
              </a:ext>
            </a:extLst>
          </p:cNvPr>
          <p:cNvSpPr>
            <a:spLocks noGrp="1"/>
          </p:cNvSpPr>
          <p:nvPr>
            <p:ph idx="16"/>
          </p:nvPr>
        </p:nvSpPr>
        <p:spPr>
          <a:xfrm>
            <a:off x="4389119" y="4574494"/>
            <a:ext cx="3413760" cy="1389888"/>
          </a:xfrm>
        </p:spPr>
        <p:txBody>
          <a:bodyPr/>
          <a:lstStyle>
            <a:lvl1pPr marL="0" indent="0">
              <a:lnSpc>
                <a:spcPct val="110000"/>
              </a:lnSpc>
              <a:buNone/>
              <a:defRPr/>
            </a:lvl1pPr>
          </a:lstStyle>
          <a:p>
            <a:pPr lvl="0"/>
            <a:r>
              <a:rPr lang="en-US"/>
              <a:t>Edit Master text styles</a:t>
            </a:r>
          </a:p>
        </p:txBody>
      </p:sp>
      <p:sp>
        <p:nvSpPr>
          <p:cNvPr id="14" name="Content Placeholder 4">
            <a:extLst>
              <a:ext uri="{FF2B5EF4-FFF2-40B4-BE49-F238E27FC236}">
                <a16:creationId xmlns:a16="http://schemas.microsoft.com/office/drawing/2014/main" id="{255A5921-CC24-C744-992F-90BB2C7F7737}"/>
              </a:ext>
            </a:extLst>
          </p:cNvPr>
          <p:cNvSpPr>
            <a:spLocks noGrp="1"/>
          </p:cNvSpPr>
          <p:nvPr>
            <p:ph idx="17"/>
          </p:nvPr>
        </p:nvSpPr>
        <p:spPr>
          <a:xfrm>
            <a:off x="7940039" y="3089841"/>
            <a:ext cx="3413760" cy="1389888"/>
          </a:xfrm>
        </p:spPr>
        <p:txBody>
          <a:bodyPr/>
          <a:lstStyle>
            <a:lvl1pPr marL="0" indent="0">
              <a:lnSpc>
                <a:spcPct val="110000"/>
              </a:lnSpc>
              <a:buNone/>
              <a:defRPr/>
            </a:lvl1pPr>
          </a:lstStyle>
          <a:p>
            <a:pPr lvl="0"/>
            <a:r>
              <a:rPr lang="en-US"/>
              <a:t>Edit Master text styles</a:t>
            </a:r>
          </a:p>
        </p:txBody>
      </p:sp>
      <p:sp>
        <p:nvSpPr>
          <p:cNvPr id="15" name="Content Placeholder 4b">
            <a:extLst>
              <a:ext uri="{FF2B5EF4-FFF2-40B4-BE49-F238E27FC236}">
                <a16:creationId xmlns:a16="http://schemas.microsoft.com/office/drawing/2014/main" id="{1F9DC565-F7CD-4D49-BBFE-54E017FCDBC7}"/>
              </a:ext>
            </a:extLst>
          </p:cNvPr>
          <p:cNvSpPr>
            <a:spLocks noGrp="1"/>
          </p:cNvSpPr>
          <p:nvPr>
            <p:ph idx="18"/>
          </p:nvPr>
        </p:nvSpPr>
        <p:spPr>
          <a:xfrm>
            <a:off x="7940039" y="4573247"/>
            <a:ext cx="3413760" cy="1389888"/>
          </a:xfrm>
        </p:spPr>
        <p:txBody>
          <a:bodyPr/>
          <a:lstStyle>
            <a:lvl1pPr marL="0" indent="0">
              <a:lnSpc>
                <a:spcPct val="110000"/>
              </a:lnSpc>
              <a:buNone/>
              <a:defRPr/>
            </a:lvl1pPr>
          </a:lstStyle>
          <a:p>
            <a:pPr lvl="0"/>
            <a:r>
              <a:rPr lang="en-US"/>
              <a:t>Edit Master text styles</a:t>
            </a:r>
          </a:p>
        </p:txBody>
      </p:sp>
      <p:sp>
        <p:nvSpPr>
          <p:cNvPr id="6" name="Slide Number Placeholder 5"/>
          <p:cNvSpPr>
            <a:spLocks noGrp="1"/>
          </p:cNvSpPr>
          <p:nvPr>
            <p:ph type="sldNum" sz="quarter" idx="12"/>
          </p:nvPr>
        </p:nvSpPr>
        <p:spPr/>
        <p:txBody>
          <a:bodyPr/>
          <a:lstStyle/>
          <a:p>
            <a:fld id="{670A9334-4E67-F94F-A05E-0CE8B74A054E}" type="slidenum">
              <a:rPr lang="en-US" smtClean="0"/>
              <a:t>‹#›</a:t>
            </a:fld>
            <a:endParaRPr lang="en-US"/>
          </a:p>
        </p:txBody>
      </p:sp>
    </p:spTree>
    <p:extLst>
      <p:ext uri="{BB962C8B-B14F-4D97-AF65-F5344CB8AC3E}">
        <p14:creationId xmlns:p14="http://schemas.microsoft.com/office/powerpoint/2010/main" val="324864813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Header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19B824-BC4D-BC4E-8F89-78915197848F}"/>
              </a:ext>
            </a:extLst>
          </p:cNvPr>
          <p:cNvSpPr>
            <a:spLocks noGrp="1"/>
          </p:cNvSpPr>
          <p:nvPr>
            <p:ph type="title" hasCustomPrompt="1"/>
          </p:nvPr>
        </p:nvSpPr>
        <p:spPr>
          <a:xfrm>
            <a:off x="838200" y="118873"/>
            <a:ext cx="10515600" cy="752929"/>
          </a:xfrm>
        </p:spPr>
        <p:txBody>
          <a:bodyPr/>
          <a:lstStyle>
            <a:lvl1pPr>
              <a:defRPr/>
            </a:lvl1pPr>
          </a:lstStyle>
          <a:p>
            <a:r>
              <a:rPr lang="en-US"/>
              <a:t>Click to edit master title style</a:t>
            </a:r>
          </a:p>
        </p:txBody>
      </p:sp>
      <p:sp>
        <p:nvSpPr>
          <p:cNvPr id="6" name="Text Placeholder 2">
            <a:extLst>
              <a:ext uri="{FF2B5EF4-FFF2-40B4-BE49-F238E27FC236}">
                <a16:creationId xmlns:a16="http://schemas.microsoft.com/office/drawing/2014/main" id="{D126D2C3-64E2-7440-99AC-F8DC77F0E964}"/>
              </a:ext>
            </a:extLst>
          </p:cNvPr>
          <p:cNvSpPr>
            <a:spLocks noGrp="1"/>
          </p:cNvSpPr>
          <p:nvPr>
            <p:ph type="body" idx="1" hasCustomPrompt="1"/>
          </p:nvPr>
        </p:nvSpPr>
        <p:spPr>
          <a:xfrm>
            <a:off x="839789" y="1137442"/>
            <a:ext cx="10514011" cy="421194"/>
          </a:xfrm>
        </p:spPr>
        <p:txBody>
          <a:bodyPr anchor="t"/>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Sub-heading</a:t>
            </a:r>
          </a:p>
        </p:txBody>
      </p:sp>
      <p:sp>
        <p:nvSpPr>
          <p:cNvPr id="7" name="Content Placeholder 2">
            <a:extLst>
              <a:ext uri="{FF2B5EF4-FFF2-40B4-BE49-F238E27FC236}">
                <a16:creationId xmlns:a16="http://schemas.microsoft.com/office/drawing/2014/main" id="{33D4B0C3-AED5-1149-A608-D92E5AF5417A}"/>
              </a:ext>
            </a:extLst>
          </p:cNvPr>
          <p:cNvSpPr>
            <a:spLocks noGrp="1"/>
          </p:cNvSpPr>
          <p:nvPr>
            <p:ph idx="11"/>
          </p:nvPr>
        </p:nvSpPr>
        <p:spPr>
          <a:xfrm>
            <a:off x="838200" y="1641764"/>
            <a:ext cx="10515600" cy="4281993"/>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Slide Number Placeholder 2">
            <a:extLst>
              <a:ext uri="{FF2B5EF4-FFF2-40B4-BE49-F238E27FC236}">
                <a16:creationId xmlns:a16="http://schemas.microsoft.com/office/drawing/2014/main" id="{4A79C999-42AF-3D4F-A523-E1CD40483976}"/>
              </a:ext>
            </a:extLst>
          </p:cNvPr>
          <p:cNvSpPr>
            <a:spLocks noGrp="1"/>
          </p:cNvSpPr>
          <p:nvPr>
            <p:ph type="sldNum" sz="quarter" idx="10"/>
          </p:nvPr>
        </p:nvSpPr>
        <p:spPr/>
        <p:txBody>
          <a:bodyPr/>
          <a:lstStyle/>
          <a:p>
            <a:fld id="{670A9334-4E67-F94F-A05E-0CE8B74A054E}" type="slidenum">
              <a:rPr lang="en-US" smtClean="0"/>
              <a:t>‹#›</a:t>
            </a:fld>
            <a:endParaRPr lang="en-US"/>
          </a:p>
        </p:txBody>
      </p:sp>
    </p:spTree>
    <p:extLst>
      <p:ext uri="{BB962C8B-B14F-4D97-AF65-F5344CB8AC3E}">
        <p14:creationId xmlns:p14="http://schemas.microsoft.com/office/powerpoint/2010/main" val="401320898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Two subheadings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19B824-BC4D-BC4E-8F89-78915197848F}"/>
              </a:ext>
            </a:extLst>
          </p:cNvPr>
          <p:cNvSpPr>
            <a:spLocks noGrp="1"/>
          </p:cNvSpPr>
          <p:nvPr>
            <p:ph type="title" hasCustomPrompt="1"/>
          </p:nvPr>
        </p:nvSpPr>
        <p:spPr>
          <a:xfrm>
            <a:off x="838200" y="118873"/>
            <a:ext cx="10515600" cy="752929"/>
          </a:xfrm>
        </p:spPr>
        <p:txBody>
          <a:bodyPr/>
          <a:lstStyle>
            <a:lvl1pPr>
              <a:defRPr/>
            </a:lvl1pPr>
          </a:lstStyle>
          <a:p>
            <a:r>
              <a:rPr lang="en-US"/>
              <a:t>Click to edit master title style</a:t>
            </a:r>
          </a:p>
        </p:txBody>
      </p:sp>
      <p:sp>
        <p:nvSpPr>
          <p:cNvPr id="6" name="Text Placeholder 2">
            <a:extLst>
              <a:ext uri="{FF2B5EF4-FFF2-40B4-BE49-F238E27FC236}">
                <a16:creationId xmlns:a16="http://schemas.microsoft.com/office/drawing/2014/main" id="{D126D2C3-64E2-7440-99AC-F8DC77F0E964}"/>
              </a:ext>
            </a:extLst>
          </p:cNvPr>
          <p:cNvSpPr>
            <a:spLocks noGrp="1"/>
          </p:cNvSpPr>
          <p:nvPr>
            <p:ph type="body" idx="1" hasCustomPrompt="1"/>
          </p:nvPr>
        </p:nvSpPr>
        <p:spPr>
          <a:xfrm>
            <a:off x="839789" y="1137442"/>
            <a:ext cx="10514011" cy="421194"/>
          </a:xfrm>
        </p:spPr>
        <p:txBody>
          <a:bodyPr anchor="t"/>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Sub-heading</a:t>
            </a:r>
          </a:p>
        </p:txBody>
      </p:sp>
      <p:sp>
        <p:nvSpPr>
          <p:cNvPr id="7" name="Content Placeholder 2">
            <a:extLst>
              <a:ext uri="{FF2B5EF4-FFF2-40B4-BE49-F238E27FC236}">
                <a16:creationId xmlns:a16="http://schemas.microsoft.com/office/drawing/2014/main" id="{33D4B0C3-AED5-1149-A608-D92E5AF5417A}"/>
              </a:ext>
            </a:extLst>
          </p:cNvPr>
          <p:cNvSpPr>
            <a:spLocks noGrp="1"/>
          </p:cNvSpPr>
          <p:nvPr>
            <p:ph idx="11"/>
          </p:nvPr>
        </p:nvSpPr>
        <p:spPr>
          <a:xfrm>
            <a:off x="838200" y="1641765"/>
            <a:ext cx="10515600" cy="1735281"/>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ext Placeholder 2">
            <a:extLst>
              <a:ext uri="{FF2B5EF4-FFF2-40B4-BE49-F238E27FC236}">
                <a16:creationId xmlns:a16="http://schemas.microsoft.com/office/drawing/2014/main" id="{902669C5-C031-0949-BCEF-538915E07FD2}"/>
              </a:ext>
            </a:extLst>
          </p:cNvPr>
          <p:cNvSpPr>
            <a:spLocks noGrp="1"/>
          </p:cNvSpPr>
          <p:nvPr>
            <p:ph type="body" idx="12" hasCustomPrompt="1"/>
          </p:nvPr>
        </p:nvSpPr>
        <p:spPr>
          <a:xfrm>
            <a:off x="839789" y="3589697"/>
            <a:ext cx="10514011" cy="421194"/>
          </a:xfrm>
        </p:spPr>
        <p:txBody>
          <a:bodyPr anchor="t"/>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Sub-heading</a:t>
            </a:r>
          </a:p>
        </p:txBody>
      </p:sp>
      <p:sp>
        <p:nvSpPr>
          <p:cNvPr id="9" name="Content Placeholder 2">
            <a:extLst>
              <a:ext uri="{FF2B5EF4-FFF2-40B4-BE49-F238E27FC236}">
                <a16:creationId xmlns:a16="http://schemas.microsoft.com/office/drawing/2014/main" id="{85809810-9DB7-E84D-9C39-5D795F1B7EEB}"/>
              </a:ext>
            </a:extLst>
          </p:cNvPr>
          <p:cNvSpPr>
            <a:spLocks noGrp="1"/>
          </p:cNvSpPr>
          <p:nvPr>
            <p:ph idx="13"/>
          </p:nvPr>
        </p:nvSpPr>
        <p:spPr>
          <a:xfrm>
            <a:off x="838200" y="4094020"/>
            <a:ext cx="10515600" cy="1735281"/>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Slide Number Placeholder 2">
            <a:extLst>
              <a:ext uri="{FF2B5EF4-FFF2-40B4-BE49-F238E27FC236}">
                <a16:creationId xmlns:a16="http://schemas.microsoft.com/office/drawing/2014/main" id="{4A79C999-42AF-3D4F-A523-E1CD40483976}"/>
              </a:ext>
            </a:extLst>
          </p:cNvPr>
          <p:cNvSpPr>
            <a:spLocks noGrp="1"/>
          </p:cNvSpPr>
          <p:nvPr>
            <p:ph type="sldNum" sz="quarter" idx="10"/>
          </p:nvPr>
        </p:nvSpPr>
        <p:spPr/>
        <p:txBody>
          <a:bodyPr/>
          <a:lstStyle/>
          <a:p>
            <a:fld id="{670A9334-4E67-F94F-A05E-0CE8B74A054E}" type="slidenum">
              <a:rPr lang="en-US" smtClean="0"/>
              <a:t>‹#›</a:t>
            </a:fld>
            <a:endParaRPr lang="en-US"/>
          </a:p>
        </p:txBody>
      </p:sp>
    </p:spTree>
    <p:extLst>
      <p:ext uri="{BB962C8B-B14F-4D97-AF65-F5344CB8AC3E}">
        <p14:creationId xmlns:p14="http://schemas.microsoft.com/office/powerpoint/2010/main" val="16732032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6DD2AB52-3520-4185-840D-69649027815F}"/>
              </a:ext>
            </a:extLst>
          </p:cNvPr>
          <p:cNvGraphicFramePr>
            <a:graphicFrameLocks noChangeAspect="1"/>
          </p:cNvGraphicFramePr>
          <p:nvPr userDrawn="1">
            <p:custDataLst>
              <p:tags r:id="rId1"/>
            </p:custDataLst>
            <p:extLst>
              <p:ext uri="{D42A27DB-BD31-4B8C-83A1-F6EECF244321}">
                <p14:modId xmlns:p14="http://schemas.microsoft.com/office/powerpoint/2010/main" val="303376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95" imgH="394" progId="TCLayout.ActiveDocument.1">
                  <p:embed/>
                </p:oleObj>
              </mc:Choice>
              <mc:Fallback>
                <p:oleObj name="think-cell Slide" r:id="rId3" imgW="395" imgH="394" progId="TCLayout.ActiveDocument.1">
                  <p:embed/>
                  <p:pic>
                    <p:nvPicPr>
                      <p:cNvPr id="8" name="Object 7" hidden="1">
                        <a:extLst>
                          <a:ext uri="{FF2B5EF4-FFF2-40B4-BE49-F238E27FC236}">
                            <a16:creationId xmlns:a16="http://schemas.microsoft.com/office/drawing/2014/main" id="{6DD2AB52-3520-4185-840D-69649027815F}"/>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a:xfrm>
            <a:off x="285750" y="166264"/>
            <a:ext cx="10515600" cy="618385"/>
          </a:xfrm>
        </p:spPr>
        <p:txBody>
          <a:bodyPr vert="horz"/>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11/28/2023</a:t>
            </a:fld>
            <a:endParaRPr lang="en-US"/>
          </a:p>
        </p:txBody>
      </p:sp>
      <p:sp>
        <p:nvSpPr>
          <p:cNvPr id="5" name="Footer Placeholder 4"/>
          <p:cNvSpPr>
            <a:spLocks noGrp="1"/>
          </p:cNvSpPr>
          <p:nvPr>
            <p:ph type="ftr" sz="quarter" idx="11"/>
          </p:nvPr>
        </p:nvSpPr>
        <p:spPr/>
        <p:txBody>
          <a:bodyPr/>
          <a:lstStyle/>
          <a:p>
            <a:r>
              <a:rPr lang="en-US"/>
              <a:t> </a:t>
            </a:r>
          </a:p>
        </p:txBody>
      </p:sp>
      <p:sp>
        <p:nvSpPr>
          <p:cNvPr id="6" name="Slide Number Placeholder 5"/>
          <p:cNvSpPr>
            <a:spLocks noGrp="1"/>
          </p:cNvSpPr>
          <p:nvPr>
            <p:ph type="sldNum" sz="quarter" idx="12"/>
          </p:nvPr>
        </p:nvSpPr>
        <p:spPr/>
        <p:txBody>
          <a:bodyPr/>
          <a:lstStyle/>
          <a:p>
            <a:fld id="{670A9334-4E67-F94F-A05E-0CE8B74A054E}" type="slidenum">
              <a:rPr lang="en-US" smtClean="0"/>
              <a:t>‹#›</a:t>
            </a:fld>
            <a:endParaRPr lang="en-US"/>
          </a:p>
        </p:txBody>
      </p:sp>
    </p:spTree>
    <p:extLst>
      <p:ext uri="{BB962C8B-B14F-4D97-AF65-F5344CB8AC3E}">
        <p14:creationId xmlns:p14="http://schemas.microsoft.com/office/powerpoint/2010/main" val="424676978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and Two Columns Horizontal">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3600"/>
            </a:lvl1pPr>
          </a:lstStyle>
          <a:p>
            <a:r>
              <a:rPr lang="en-US"/>
              <a:t>Click to edit master title style</a:t>
            </a:r>
          </a:p>
        </p:txBody>
      </p:sp>
      <p:sp>
        <p:nvSpPr>
          <p:cNvPr id="3" name="Content Placeholder 2"/>
          <p:cNvSpPr>
            <a:spLocks noGrp="1"/>
          </p:cNvSpPr>
          <p:nvPr>
            <p:ph sz="half" idx="1"/>
          </p:nvPr>
        </p:nvSpPr>
        <p:spPr>
          <a:xfrm>
            <a:off x="838200" y="1079501"/>
            <a:ext cx="5181600" cy="4831442"/>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079501"/>
            <a:ext cx="5181600" cy="4831443"/>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670A9334-4E67-F94F-A05E-0CE8B74A054E}" type="slidenum">
              <a:rPr lang="en-US" smtClean="0"/>
              <a:t>‹#›</a:t>
            </a:fld>
            <a:endParaRPr lang="en-US"/>
          </a:p>
        </p:txBody>
      </p:sp>
    </p:spTree>
    <p:extLst>
      <p:ext uri="{BB962C8B-B14F-4D97-AF65-F5344CB8AC3E}">
        <p14:creationId xmlns:p14="http://schemas.microsoft.com/office/powerpoint/2010/main" val="89360715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and three content holder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119743"/>
            <a:ext cx="10515600" cy="752929"/>
          </a:xfrm>
        </p:spPr>
        <p:txBody>
          <a:bodyPr/>
          <a:lstStyle/>
          <a:p>
            <a:r>
              <a:rPr lang="en-US"/>
              <a:t>Click to edit master title style</a:t>
            </a:r>
          </a:p>
        </p:txBody>
      </p:sp>
      <p:sp>
        <p:nvSpPr>
          <p:cNvPr id="4" name="Content Placeholder 1">
            <a:extLst>
              <a:ext uri="{FF2B5EF4-FFF2-40B4-BE49-F238E27FC236}">
                <a16:creationId xmlns:a16="http://schemas.microsoft.com/office/drawing/2014/main" id="{2EBA3E1E-B72D-5841-BE68-B0030368BE0B}"/>
              </a:ext>
            </a:extLst>
          </p:cNvPr>
          <p:cNvSpPr>
            <a:spLocks noGrp="1"/>
          </p:cNvSpPr>
          <p:nvPr>
            <p:ph sz="quarter" idx="13"/>
          </p:nvPr>
        </p:nvSpPr>
        <p:spPr>
          <a:xfrm>
            <a:off x="838200" y="1058864"/>
            <a:ext cx="5471584" cy="211747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2">
            <a:extLst>
              <a:ext uri="{FF2B5EF4-FFF2-40B4-BE49-F238E27FC236}">
                <a16:creationId xmlns:a16="http://schemas.microsoft.com/office/drawing/2014/main" id="{72D7FA09-D982-8A4E-B298-316DB9B05D14}"/>
              </a:ext>
            </a:extLst>
          </p:cNvPr>
          <p:cNvSpPr>
            <a:spLocks noGrp="1"/>
          </p:cNvSpPr>
          <p:nvPr>
            <p:ph sz="quarter" idx="14"/>
          </p:nvPr>
        </p:nvSpPr>
        <p:spPr>
          <a:xfrm>
            <a:off x="838200" y="3401011"/>
            <a:ext cx="5471584" cy="253523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3">
            <a:extLst>
              <a:ext uri="{FF2B5EF4-FFF2-40B4-BE49-F238E27FC236}">
                <a16:creationId xmlns:a16="http://schemas.microsoft.com/office/drawing/2014/main" id="{5DDD0237-E847-CA45-B519-10F5341252AA}"/>
              </a:ext>
            </a:extLst>
          </p:cNvPr>
          <p:cNvSpPr>
            <a:spLocks noGrp="1"/>
          </p:cNvSpPr>
          <p:nvPr>
            <p:ph sz="quarter" idx="15"/>
          </p:nvPr>
        </p:nvSpPr>
        <p:spPr>
          <a:xfrm>
            <a:off x="6485021" y="1058864"/>
            <a:ext cx="5471584" cy="48773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2"/>
          </p:nvPr>
        </p:nvSpPr>
        <p:spPr/>
        <p:txBody>
          <a:bodyPr/>
          <a:lstStyle/>
          <a:p>
            <a:fld id="{670A9334-4E67-F94F-A05E-0CE8B74A054E}" type="slidenum">
              <a:rPr lang="en-US" smtClean="0"/>
              <a:t>‹#›</a:t>
            </a:fld>
            <a:endParaRPr lang="en-US"/>
          </a:p>
        </p:txBody>
      </p:sp>
    </p:spTree>
    <p:extLst>
      <p:ext uri="{BB962C8B-B14F-4D97-AF65-F5344CB8AC3E}">
        <p14:creationId xmlns:p14="http://schemas.microsoft.com/office/powerpoint/2010/main" val="169479346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userDrawn="1">
  <p:cSld name="Arrow two third">
    <p:bg>
      <p:bgPr>
        <a:gradFill flip="none" rotWithShape="1">
          <a:gsLst>
            <a:gs pos="0">
              <a:srgbClr val="002F56"/>
            </a:gs>
            <a:gs pos="100000">
              <a:srgbClr val="00488A"/>
            </a:gs>
          </a:gsLst>
          <a:lin ang="8100000" scaled="1"/>
          <a:tileRect/>
        </a:gra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1"/>
            </p:custDataLst>
            <p:extLst>
              <p:ext uri="{D42A27DB-BD31-4B8C-83A1-F6EECF244321}">
                <p14:modId xmlns:p14="http://schemas.microsoft.com/office/powerpoint/2010/main" val="394829066"/>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4" imgW="352" imgH="355" progId="TCLayout.ActiveDocument.1">
                  <p:embed/>
                </p:oleObj>
              </mc:Choice>
              <mc:Fallback>
                <p:oleObj name="think-cell Slide" r:id="rId4" imgW="352" imgH="355" progId="TCLayout.ActiveDocument.1">
                  <p:embed/>
                  <p:pic>
                    <p:nvPicPr>
                      <p:cNvPr id="2" name="Object 1"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12" name="Freeform 18"/>
          <p:cNvSpPr/>
          <p:nvPr userDrawn="1"/>
        </p:nvSpPr>
        <p:spPr bwMode="white">
          <a:xfrm>
            <a:off x="0" y="0"/>
            <a:ext cx="8446239" cy="6858000"/>
          </a:xfrm>
          <a:custGeom>
            <a:avLst/>
            <a:gdLst>
              <a:gd name="connsiteX0" fmla="*/ 0 w 8446239"/>
              <a:gd name="connsiteY0" fmla="*/ 0 h 6858000"/>
              <a:gd name="connsiteX1" fmla="*/ 7645979 w 8446239"/>
              <a:gd name="connsiteY1" fmla="*/ 0 h 6858000"/>
              <a:gd name="connsiteX2" fmla="*/ 8446239 w 8446239"/>
              <a:gd name="connsiteY2" fmla="*/ 3429000 h 6858000"/>
              <a:gd name="connsiteX3" fmla="*/ 7645979 w 8446239"/>
              <a:gd name="connsiteY3" fmla="*/ 6858000 h 6858000"/>
              <a:gd name="connsiteX4" fmla="*/ 0 w 8446239"/>
              <a:gd name="connsiteY4" fmla="*/ 6858000 h 6858000"/>
              <a:gd name="connsiteX5" fmla="*/ 0 w 8446239"/>
              <a:gd name="connsiteY5"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446239" h="6858000">
                <a:moveTo>
                  <a:pt x="0" y="0"/>
                </a:moveTo>
                <a:lnTo>
                  <a:pt x="7645979" y="0"/>
                </a:lnTo>
                <a:lnTo>
                  <a:pt x="8446239" y="3429000"/>
                </a:lnTo>
                <a:lnTo>
                  <a:pt x="7645979" y="6858000"/>
                </a:lnTo>
                <a:lnTo>
                  <a:pt x="0" y="6858000"/>
                </a:lnTo>
                <a:lnTo>
                  <a:pt x="0" y="0"/>
                </a:lnTo>
                <a:close/>
              </a:path>
            </a:pathLst>
          </a:cu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lnSpc>
                <a:spcPct val="90000"/>
              </a:lnSpc>
              <a:spcAft>
                <a:spcPts val="1000"/>
              </a:spcAft>
            </a:pPr>
            <a:endParaRPr lang="en-US" sz="1200">
              <a:solidFill>
                <a:schemeClr val="bg1"/>
              </a:solidFill>
              <a:latin typeface="+mn-lt"/>
              <a:sym typeface="Trebuchet MS" panose="020B0603020202020204" pitchFamily="34" charset="0"/>
            </a:endParaRPr>
          </a:p>
        </p:txBody>
      </p:sp>
      <p:sp>
        <p:nvSpPr>
          <p:cNvPr id="9" name="Copyright" hidden="1"/>
          <p:cNvSpPr txBox="1"/>
          <p:nvPr userDrawn="1"/>
        </p:nvSpPr>
        <p:spPr>
          <a:xfrm rot="16200000">
            <a:off x="9486900" y="3921600"/>
            <a:ext cx="5133975" cy="98745"/>
          </a:xfrm>
          <a:prstGeom prst="rect">
            <a:avLst/>
          </a:prstGeom>
          <a:noFill/>
        </p:spPr>
        <p:txBody>
          <a:bodyPr wrap="square" lIns="0" tIns="0" rIns="0" bIns="0" rtlCol="0" anchor="t">
            <a:spAutoFit/>
          </a:bodyPr>
          <a:lstStyle/>
          <a:p>
            <a:pPr>
              <a:lnSpc>
                <a:spcPct val="90000"/>
              </a:lnSpc>
              <a:spcAft>
                <a:spcPts val="600"/>
              </a:spcAft>
            </a:pPr>
            <a:r>
              <a:rPr lang="en-US" sz="700">
                <a:solidFill>
                  <a:schemeClr val="bg1"/>
                </a:solidFill>
                <a:latin typeface="+mn-lt"/>
                <a:sym typeface="Trebuchet MS" panose="020B0603020202020204" pitchFamily="34" charset="0"/>
              </a:rPr>
              <a:t>Copyright © 2018 by The Boston Consulting Group, Inc. All rights reserved.</a:t>
            </a:r>
          </a:p>
        </p:txBody>
      </p:sp>
      <p:sp>
        <p:nvSpPr>
          <p:cNvPr id="15" name="TextBox 14"/>
          <p:cNvSpPr txBox="1"/>
          <p:nvPr userDrawn="1"/>
        </p:nvSpPr>
        <p:spPr>
          <a:xfrm>
            <a:off x="11167872" y="6405036"/>
            <a:ext cx="381000" cy="153888"/>
          </a:xfrm>
          <a:prstGeom prst="rect">
            <a:avLst/>
          </a:prstGeom>
          <a:noFill/>
        </p:spPr>
        <p:txBody>
          <a:bodyPr wrap="square" lIns="0" tIns="0" rIns="0" bIns="0" rtlCol="0" anchor="b">
            <a:spAutoFit/>
          </a:bodyPr>
          <a:lstStyle/>
          <a:p>
            <a:pPr marL="0" marR="0" indent="0" algn="r" defTabSz="914400" rtl="0" eaLnBrk="1" fontAlgn="auto" latinLnBrk="0" hangingPunct="1">
              <a:lnSpc>
                <a:spcPct val="100000"/>
              </a:lnSpc>
              <a:spcBef>
                <a:spcPts val="0"/>
              </a:spcBef>
              <a:spcAft>
                <a:spcPts val="0"/>
              </a:spcAft>
              <a:buClrTx/>
              <a:buSzTx/>
              <a:buFontTx/>
              <a:buNone/>
              <a:tabLst/>
              <a:defRPr/>
            </a:pPr>
            <a:fld id="{DFCF27A5-1A5B-48D3-A060-2758FFBB1ADD}" type="slidenum">
              <a:rPr lang="en-US" sz="1000" kern="1200" smtClean="0">
                <a:solidFill>
                  <a:schemeClr val="bg1"/>
                </a:solidFill>
                <a:latin typeface="+mn-lt"/>
                <a:ea typeface="+mn-ea"/>
                <a:cs typeface="+mn-cs"/>
                <a:sym typeface="Trebuchet MS" panose="020B0603020202020204" pitchFamily="34" charset="0"/>
              </a:rPr>
              <a:pPr marL="0" marR="0" indent="0" algn="r" defTabSz="914400" rtl="0" eaLnBrk="1" fontAlgn="auto" latinLnBrk="0" hangingPunct="1">
                <a:lnSpc>
                  <a:spcPct val="100000"/>
                </a:lnSpc>
                <a:spcBef>
                  <a:spcPts val="0"/>
                </a:spcBef>
                <a:spcAft>
                  <a:spcPts val="0"/>
                </a:spcAft>
                <a:buClrTx/>
                <a:buSzTx/>
                <a:buFontTx/>
                <a:buNone/>
                <a:tabLst/>
                <a:defRPr/>
              </a:pPr>
              <a:t>‹#›</a:t>
            </a:fld>
            <a:endParaRPr lang="en-US" sz="1000" kern="1200">
              <a:solidFill>
                <a:schemeClr val="bg1"/>
              </a:solidFill>
              <a:latin typeface="+mn-lt"/>
              <a:ea typeface="+mn-ea"/>
              <a:cs typeface="+mn-cs"/>
              <a:sym typeface="Trebuchet MS" panose="020B0603020202020204" pitchFamily="34" charset="0"/>
            </a:endParaRPr>
          </a:p>
        </p:txBody>
      </p:sp>
      <p:sp>
        <p:nvSpPr>
          <p:cNvPr id="11" name="Title 3"/>
          <p:cNvSpPr>
            <a:spLocks noGrp="1"/>
          </p:cNvSpPr>
          <p:nvPr>
            <p:ph type="title" hasCustomPrompt="1"/>
          </p:nvPr>
        </p:nvSpPr>
        <p:spPr>
          <a:xfrm>
            <a:off x="630000" y="622800"/>
            <a:ext cx="6256800" cy="470898"/>
          </a:xfrm>
          <a:prstGeom prst="rect">
            <a:avLst/>
          </a:prstGeom>
        </p:spPr>
        <p:txBody>
          <a:bodyPr vert="horz" wrap="square" lIns="0" tIns="0" rIns="0" bIns="0" anchor="t" anchorCtr="0">
            <a:spAutoFit/>
          </a:bodyPr>
          <a:lstStyle>
            <a:lvl1pPr marL="0" indent="0" algn="l">
              <a:lnSpc>
                <a:spcPct val="90000"/>
              </a:lnSpc>
              <a:spcBef>
                <a:spcPct val="0"/>
              </a:spcBef>
              <a:spcAft>
                <a:spcPts val="0"/>
              </a:spcAft>
              <a:defRPr sz="3400" b="0" i="0" u="none" kern="1200" spc="0">
                <a:solidFill>
                  <a:srgbClr val="00529B"/>
                </a:solidFill>
                <a:latin typeface="+mn-lt"/>
                <a:sym typeface="+mj-lt"/>
              </a:defRPr>
            </a:lvl1pPr>
          </a:lstStyle>
          <a:p>
            <a:pPr lvl="0"/>
            <a:r>
              <a:rPr lang="en-US"/>
              <a:t>Click to add title</a:t>
            </a:r>
          </a:p>
        </p:txBody>
      </p:sp>
      <p:sp>
        <p:nvSpPr>
          <p:cNvPr id="14" name="FooterSimple" hidden="1"/>
          <p:cNvSpPr txBox="1"/>
          <p:nvPr userDrawn="1">
            <p:custDataLst>
              <p:tags r:id="rId2"/>
            </p:custDataLst>
          </p:nvPr>
        </p:nvSpPr>
        <p:spPr>
          <a:xfrm rot="16200000">
            <a:off x="10561320" y="5117885"/>
            <a:ext cx="2743200" cy="96950"/>
          </a:xfrm>
          <a:prstGeom prst="rect">
            <a:avLst/>
          </a:prstGeom>
          <a:noFill/>
        </p:spPr>
        <p:txBody>
          <a:bodyPr wrap="square" lIns="0" tIns="0" rIns="0" bIns="0" rtlCol="0" anchor="b">
            <a:spAutoFit/>
          </a:bodyPr>
          <a:lstStyle/>
          <a:p>
            <a:pPr>
              <a:lnSpc>
                <a:spcPct val="90000"/>
              </a:lnSpc>
              <a:spcAft>
                <a:spcPts val="600"/>
              </a:spcAft>
            </a:pPr>
            <a:r>
              <a:rPr lang="en-US" sz="700">
                <a:solidFill>
                  <a:schemeClr val="bg1"/>
                </a:solidFill>
                <a:latin typeface="+mn-lt"/>
                <a:sym typeface="Trebuchet MS" panose="020B0603020202020204" pitchFamily="34" charset="0"/>
              </a:rPr>
              <a:t>20231128_AdvisoryGroupMeeting.pptx</a:t>
            </a:r>
          </a:p>
        </p:txBody>
      </p:sp>
      <p:pic>
        <p:nvPicPr>
          <p:cNvPr id="16" name="Picture 15"/>
          <p:cNvPicPr>
            <a:picLocks noChangeAspect="1" noChangeArrowheads="1"/>
          </p:cNvPicPr>
          <p:nvPr userDrawn="1"/>
        </p:nvPicPr>
        <p:blipFill>
          <a:blip r:embed="rId6">
            <a:extLst>
              <a:ext uri="{28A0092B-C50C-407E-A947-70E740481C1C}">
                <a14:useLocalDpi xmlns:a14="http://schemas.microsoft.com/office/drawing/2010/main"/>
              </a:ext>
            </a:extLst>
          </a:blip>
          <a:srcRect/>
          <a:stretch>
            <a:fillRect/>
          </a:stretch>
        </p:blipFill>
        <p:spPr bwMode="auto">
          <a:xfrm>
            <a:off x="7490339" y="3589606"/>
            <a:ext cx="1365250" cy="3382962"/>
          </a:xfrm>
          <a:custGeom>
            <a:avLst/>
            <a:gdLst>
              <a:gd name="connsiteX0" fmla="*/ 911531 w 1365250"/>
              <a:gd name="connsiteY0" fmla="*/ 0 h 3382962"/>
              <a:gd name="connsiteX1" fmla="*/ 1365250 w 1365250"/>
              <a:gd name="connsiteY1" fmla="*/ 0 h 3382962"/>
              <a:gd name="connsiteX2" fmla="*/ 1365250 w 1365250"/>
              <a:gd name="connsiteY2" fmla="*/ 3382962 h 3382962"/>
              <a:gd name="connsiteX3" fmla="*/ 107988 w 1365250"/>
              <a:gd name="connsiteY3" fmla="*/ 3382962 h 3382962"/>
              <a:gd name="connsiteX4" fmla="*/ 111422 w 1365250"/>
              <a:gd name="connsiteY4" fmla="*/ 3368118 h 3382962"/>
              <a:gd name="connsiteX5" fmla="*/ 129661 w 1365250"/>
              <a:gd name="connsiteY5" fmla="*/ 3368407 h 3382962"/>
              <a:gd name="connsiteX6" fmla="*/ 890411 w 1365250"/>
              <a:gd name="connsiteY6" fmla="*/ 0 h 3382962"/>
              <a:gd name="connsiteX7" fmla="*/ 897808 w 1365250"/>
              <a:gd name="connsiteY7" fmla="*/ 0 h 3382962"/>
              <a:gd name="connsiteX8" fmla="*/ 870584 w 1365250"/>
              <a:gd name="connsiteY8" fmla="*/ 85726 h 3382962"/>
              <a:gd name="connsiteX9" fmla="*/ 0 w 1365250"/>
              <a:gd name="connsiteY9" fmla="*/ 0 h 3382962"/>
              <a:gd name="connsiteX10" fmla="*/ 852736 w 1365250"/>
              <a:gd name="connsiteY10" fmla="*/ 0 h 3382962"/>
              <a:gd name="connsiteX11" fmla="*/ 0 w 1365250"/>
              <a:gd name="connsiteY11" fmla="*/ 1883543 h 3382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365250" h="3382962">
                <a:moveTo>
                  <a:pt x="911531" y="0"/>
                </a:moveTo>
                <a:lnTo>
                  <a:pt x="1365250" y="0"/>
                </a:lnTo>
                <a:lnTo>
                  <a:pt x="1365250" y="3382962"/>
                </a:lnTo>
                <a:lnTo>
                  <a:pt x="107988" y="3382962"/>
                </a:lnTo>
                <a:lnTo>
                  <a:pt x="111422" y="3368118"/>
                </a:lnTo>
                <a:lnTo>
                  <a:pt x="129661" y="3368407"/>
                </a:lnTo>
                <a:close/>
                <a:moveTo>
                  <a:pt x="890411" y="0"/>
                </a:moveTo>
                <a:lnTo>
                  <a:pt x="897808" y="0"/>
                </a:lnTo>
                <a:lnTo>
                  <a:pt x="870584" y="85726"/>
                </a:lnTo>
                <a:close/>
                <a:moveTo>
                  <a:pt x="0" y="0"/>
                </a:moveTo>
                <a:lnTo>
                  <a:pt x="852736" y="0"/>
                </a:lnTo>
                <a:lnTo>
                  <a:pt x="0" y="1883543"/>
                </a:ln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888687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userDrawn="1">
  <p:cSld name="Arrow two third">
    <p:bg>
      <p:bgPr>
        <a:gradFill flip="none" rotWithShape="1">
          <a:gsLst>
            <a:gs pos="0">
              <a:srgbClr val="002F56"/>
            </a:gs>
            <a:gs pos="100000">
              <a:srgbClr val="00488A"/>
            </a:gs>
          </a:gsLst>
          <a:lin ang="8100000" scaled="1"/>
          <a:tileRect/>
        </a:gra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1"/>
            </p:custDataLst>
            <p:extLst>
              <p:ext uri="{D42A27DB-BD31-4B8C-83A1-F6EECF244321}">
                <p14:modId xmlns:p14="http://schemas.microsoft.com/office/powerpoint/2010/main" val="394829066"/>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4" imgW="352" imgH="355" progId="TCLayout.ActiveDocument.1">
                  <p:embed/>
                </p:oleObj>
              </mc:Choice>
              <mc:Fallback>
                <p:oleObj name="think-cell Slide" r:id="rId4" imgW="352" imgH="355" progId="TCLayout.ActiveDocument.1">
                  <p:embed/>
                  <p:pic>
                    <p:nvPicPr>
                      <p:cNvPr id="2" name="Object 1"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12" name="Freeform 18"/>
          <p:cNvSpPr/>
          <p:nvPr userDrawn="1"/>
        </p:nvSpPr>
        <p:spPr bwMode="white">
          <a:xfrm>
            <a:off x="0" y="0"/>
            <a:ext cx="8446239" cy="6858000"/>
          </a:xfrm>
          <a:custGeom>
            <a:avLst/>
            <a:gdLst>
              <a:gd name="connsiteX0" fmla="*/ 0 w 8446239"/>
              <a:gd name="connsiteY0" fmla="*/ 0 h 6858000"/>
              <a:gd name="connsiteX1" fmla="*/ 7645979 w 8446239"/>
              <a:gd name="connsiteY1" fmla="*/ 0 h 6858000"/>
              <a:gd name="connsiteX2" fmla="*/ 8446239 w 8446239"/>
              <a:gd name="connsiteY2" fmla="*/ 3429000 h 6858000"/>
              <a:gd name="connsiteX3" fmla="*/ 7645979 w 8446239"/>
              <a:gd name="connsiteY3" fmla="*/ 6858000 h 6858000"/>
              <a:gd name="connsiteX4" fmla="*/ 0 w 8446239"/>
              <a:gd name="connsiteY4" fmla="*/ 6858000 h 6858000"/>
              <a:gd name="connsiteX5" fmla="*/ 0 w 8446239"/>
              <a:gd name="connsiteY5"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446239" h="6858000">
                <a:moveTo>
                  <a:pt x="0" y="0"/>
                </a:moveTo>
                <a:lnTo>
                  <a:pt x="7645979" y="0"/>
                </a:lnTo>
                <a:lnTo>
                  <a:pt x="8446239" y="3429000"/>
                </a:lnTo>
                <a:lnTo>
                  <a:pt x="7645979" y="6858000"/>
                </a:lnTo>
                <a:lnTo>
                  <a:pt x="0" y="6858000"/>
                </a:lnTo>
                <a:lnTo>
                  <a:pt x="0" y="0"/>
                </a:lnTo>
                <a:close/>
              </a:path>
            </a:pathLst>
          </a:cu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lnSpc>
                <a:spcPct val="90000"/>
              </a:lnSpc>
              <a:spcAft>
                <a:spcPts val="1000"/>
              </a:spcAft>
            </a:pPr>
            <a:endParaRPr lang="en-US" sz="1200">
              <a:solidFill>
                <a:schemeClr val="bg1"/>
              </a:solidFill>
              <a:latin typeface="+mn-lt"/>
              <a:sym typeface="Trebuchet MS" panose="020B0603020202020204" pitchFamily="34" charset="0"/>
            </a:endParaRPr>
          </a:p>
        </p:txBody>
      </p:sp>
      <p:sp>
        <p:nvSpPr>
          <p:cNvPr id="9" name="Copyright" hidden="1"/>
          <p:cNvSpPr txBox="1"/>
          <p:nvPr userDrawn="1"/>
        </p:nvSpPr>
        <p:spPr>
          <a:xfrm rot="16200000">
            <a:off x="9486900" y="3921600"/>
            <a:ext cx="5133975" cy="98745"/>
          </a:xfrm>
          <a:prstGeom prst="rect">
            <a:avLst/>
          </a:prstGeom>
          <a:noFill/>
        </p:spPr>
        <p:txBody>
          <a:bodyPr wrap="square" lIns="0" tIns="0" rIns="0" bIns="0" rtlCol="0" anchor="t">
            <a:spAutoFit/>
          </a:bodyPr>
          <a:lstStyle/>
          <a:p>
            <a:pPr>
              <a:lnSpc>
                <a:spcPct val="90000"/>
              </a:lnSpc>
              <a:spcAft>
                <a:spcPts val="600"/>
              </a:spcAft>
            </a:pPr>
            <a:r>
              <a:rPr lang="en-US" sz="700">
                <a:solidFill>
                  <a:schemeClr val="bg1"/>
                </a:solidFill>
                <a:latin typeface="+mn-lt"/>
                <a:sym typeface="Trebuchet MS" panose="020B0603020202020204" pitchFamily="34" charset="0"/>
              </a:rPr>
              <a:t>Copyright © 2018 by The Boston Consulting Group, Inc. All rights reserved.</a:t>
            </a:r>
          </a:p>
        </p:txBody>
      </p:sp>
      <p:sp>
        <p:nvSpPr>
          <p:cNvPr id="15" name="TextBox 14"/>
          <p:cNvSpPr txBox="1"/>
          <p:nvPr userDrawn="1"/>
        </p:nvSpPr>
        <p:spPr>
          <a:xfrm>
            <a:off x="11167872" y="6405036"/>
            <a:ext cx="381000" cy="153888"/>
          </a:xfrm>
          <a:prstGeom prst="rect">
            <a:avLst/>
          </a:prstGeom>
          <a:noFill/>
        </p:spPr>
        <p:txBody>
          <a:bodyPr wrap="square" lIns="0" tIns="0" rIns="0" bIns="0" rtlCol="0" anchor="b">
            <a:spAutoFit/>
          </a:bodyPr>
          <a:lstStyle/>
          <a:p>
            <a:pPr marL="0" marR="0" indent="0" algn="r" defTabSz="914400" rtl="0" eaLnBrk="1" fontAlgn="auto" latinLnBrk="0" hangingPunct="1">
              <a:lnSpc>
                <a:spcPct val="100000"/>
              </a:lnSpc>
              <a:spcBef>
                <a:spcPts val="0"/>
              </a:spcBef>
              <a:spcAft>
                <a:spcPts val="0"/>
              </a:spcAft>
              <a:buClrTx/>
              <a:buSzTx/>
              <a:buFontTx/>
              <a:buNone/>
              <a:tabLst/>
              <a:defRPr/>
            </a:pPr>
            <a:fld id="{DFCF27A5-1A5B-48D3-A060-2758FFBB1ADD}" type="slidenum">
              <a:rPr lang="en-US" sz="1000" kern="1200" smtClean="0">
                <a:solidFill>
                  <a:schemeClr val="bg1"/>
                </a:solidFill>
                <a:latin typeface="+mn-lt"/>
                <a:ea typeface="+mn-ea"/>
                <a:cs typeface="+mn-cs"/>
                <a:sym typeface="Trebuchet MS" panose="020B0603020202020204" pitchFamily="34" charset="0"/>
              </a:rPr>
              <a:pPr marL="0" marR="0" indent="0" algn="r" defTabSz="914400" rtl="0" eaLnBrk="1" fontAlgn="auto" latinLnBrk="0" hangingPunct="1">
                <a:lnSpc>
                  <a:spcPct val="100000"/>
                </a:lnSpc>
                <a:spcBef>
                  <a:spcPts val="0"/>
                </a:spcBef>
                <a:spcAft>
                  <a:spcPts val="0"/>
                </a:spcAft>
                <a:buClrTx/>
                <a:buSzTx/>
                <a:buFontTx/>
                <a:buNone/>
                <a:tabLst/>
                <a:defRPr/>
              </a:pPr>
              <a:t>‹#›</a:t>
            </a:fld>
            <a:endParaRPr lang="en-US" sz="1000" kern="1200">
              <a:solidFill>
                <a:schemeClr val="bg1"/>
              </a:solidFill>
              <a:latin typeface="+mn-lt"/>
              <a:ea typeface="+mn-ea"/>
              <a:cs typeface="+mn-cs"/>
              <a:sym typeface="Trebuchet MS" panose="020B0603020202020204" pitchFamily="34" charset="0"/>
            </a:endParaRPr>
          </a:p>
        </p:txBody>
      </p:sp>
      <p:sp>
        <p:nvSpPr>
          <p:cNvPr id="11" name="Title 3"/>
          <p:cNvSpPr>
            <a:spLocks noGrp="1"/>
          </p:cNvSpPr>
          <p:nvPr>
            <p:ph type="title" hasCustomPrompt="1"/>
          </p:nvPr>
        </p:nvSpPr>
        <p:spPr>
          <a:xfrm>
            <a:off x="630000" y="622800"/>
            <a:ext cx="6256800" cy="470898"/>
          </a:xfrm>
          <a:prstGeom prst="rect">
            <a:avLst/>
          </a:prstGeom>
        </p:spPr>
        <p:txBody>
          <a:bodyPr vert="horz" wrap="square" lIns="0" tIns="0" rIns="0" bIns="0" anchor="t" anchorCtr="0">
            <a:spAutoFit/>
          </a:bodyPr>
          <a:lstStyle>
            <a:lvl1pPr marL="0" indent="0" algn="l">
              <a:lnSpc>
                <a:spcPct val="90000"/>
              </a:lnSpc>
              <a:spcBef>
                <a:spcPct val="0"/>
              </a:spcBef>
              <a:spcAft>
                <a:spcPts val="0"/>
              </a:spcAft>
              <a:defRPr sz="3400" b="0" i="0" u="none" kern="1200" spc="0">
                <a:solidFill>
                  <a:srgbClr val="00529B"/>
                </a:solidFill>
                <a:latin typeface="+mn-lt"/>
                <a:sym typeface="+mj-lt"/>
              </a:defRPr>
            </a:lvl1pPr>
          </a:lstStyle>
          <a:p>
            <a:pPr lvl="0"/>
            <a:r>
              <a:rPr lang="en-US"/>
              <a:t>Click to add title</a:t>
            </a:r>
          </a:p>
        </p:txBody>
      </p:sp>
      <p:sp>
        <p:nvSpPr>
          <p:cNvPr id="14" name="FooterSimple" hidden="1"/>
          <p:cNvSpPr txBox="1"/>
          <p:nvPr userDrawn="1">
            <p:custDataLst>
              <p:tags r:id="rId2"/>
            </p:custDataLst>
          </p:nvPr>
        </p:nvSpPr>
        <p:spPr>
          <a:xfrm rot="16200000">
            <a:off x="10561320" y="5117885"/>
            <a:ext cx="2743200" cy="96950"/>
          </a:xfrm>
          <a:prstGeom prst="rect">
            <a:avLst/>
          </a:prstGeom>
          <a:noFill/>
        </p:spPr>
        <p:txBody>
          <a:bodyPr wrap="square" lIns="0" tIns="0" rIns="0" bIns="0" rtlCol="0" anchor="b">
            <a:spAutoFit/>
          </a:bodyPr>
          <a:lstStyle/>
          <a:p>
            <a:pPr>
              <a:lnSpc>
                <a:spcPct val="90000"/>
              </a:lnSpc>
              <a:spcAft>
                <a:spcPts val="600"/>
              </a:spcAft>
            </a:pPr>
            <a:r>
              <a:rPr lang="en-US" sz="700">
                <a:solidFill>
                  <a:schemeClr val="bg1"/>
                </a:solidFill>
                <a:latin typeface="+mn-lt"/>
                <a:sym typeface="Trebuchet MS" panose="020B0603020202020204" pitchFamily="34" charset="0"/>
              </a:rPr>
              <a:t>20231128_AdvisoryGroupMeeting.pptx</a:t>
            </a:r>
          </a:p>
        </p:txBody>
      </p:sp>
      <p:pic>
        <p:nvPicPr>
          <p:cNvPr id="16" name="Picture 15"/>
          <p:cNvPicPr>
            <a:picLocks noChangeAspect="1" noChangeArrowheads="1"/>
          </p:cNvPicPr>
          <p:nvPr userDrawn="1"/>
        </p:nvPicPr>
        <p:blipFill>
          <a:blip r:embed="rId6">
            <a:extLst>
              <a:ext uri="{28A0092B-C50C-407E-A947-70E740481C1C}">
                <a14:useLocalDpi xmlns:a14="http://schemas.microsoft.com/office/drawing/2010/main"/>
              </a:ext>
            </a:extLst>
          </a:blip>
          <a:srcRect/>
          <a:stretch>
            <a:fillRect/>
          </a:stretch>
        </p:blipFill>
        <p:spPr bwMode="auto">
          <a:xfrm>
            <a:off x="7490339" y="3589606"/>
            <a:ext cx="1365250" cy="3382962"/>
          </a:xfrm>
          <a:custGeom>
            <a:avLst/>
            <a:gdLst>
              <a:gd name="connsiteX0" fmla="*/ 911531 w 1365250"/>
              <a:gd name="connsiteY0" fmla="*/ 0 h 3382962"/>
              <a:gd name="connsiteX1" fmla="*/ 1365250 w 1365250"/>
              <a:gd name="connsiteY1" fmla="*/ 0 h 3382962"/>
              <a:gd name="connsiteX2" fmla="*/ 1365250 w 1365250"/>
              <a:gd name="connsiteY2" fmla="*/ 3382962 h 3382962"/>
              <a:gd name="connsiteX3" fmla="*/ 107988 w 1365250"/>
              <a:gd name="connsiteY3" fmla="*/ 3382962 h 3382962"/>
              <a:gd name="connsiteX4" fmla="*/ 111422 w 1365250"/>
              <a:gd name="connsiteY4" fmla="*/ 3368118 h 3382962"/>
              <a:gd name="connsiteX5" fmla="*/ 129661 w 1365250"/>
              <a:gd name="connsiteY5" fmla="*/ 3368407 h 3382962"/>
              <a:gd name="connsiteX6" fmla="*/ 890411 w 1365250"/>
              <a:gd name="connsiteY6" fmla="*/ 0 h 3382962"/>
              <a:gd name="connsiteX7" fmla="*/ 897808 w 1365250"/>
              <a:gd name="connsiteY7" fmla="*/ 0 h 3382962"/>
              <a:gd name="connsiteX8" fmla="*/ 870584 w 1365250"/>
              <a:gd name="connsiteY8" fmla="*/ 85726 h 3382962"/>
              <a:gd name="connsiteX9" fmla="*/ 0 w 1365250"/>
              <a:gd name="connsiteY9" fmla="*/ 0 h 3382962"/>
              <a:gd name="connsiteX10" fmla="*/ 852736 w 1365250"/>
              <a:gd name="connsiteY10" fmla="*/ 0 h 3382962"/>
              <a:gd name="connsiteX11" fmla="*/ 0 w 1365250"/>
              <a:gd name="connsiteY11" fmla="*/ 1883543 h 3382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365250" h="3382962">
                <a:moveTo>
                  <a:pt x="911531" y="0"/>
                </a:moveTo>
                <a:lnTo>
                  <a:pt x="1365250" y="0"/>
                </a:lnTo>
                <a:lnTo>
                  <a:pt x="1365250" y="3382962"/>
                </a:lnTo>
                <a:lnTo>
                  <a:pt x="107988" y="3382962"/>
                </a:lnTo>
                <a:lnTo>
                  <a:pt x="111422" y="3368118"/>
                </a:lnTo>
                <a:lnTo>
                  <a:pt x="129661" y="3368407"/>
                </a:lnTo>
                <a:close/>
                <a:moveTo>
                  <a:pt x="890411" y="0"/>
                </a:moveTo>
                <a:lnTo>
                  <a:pt x="897808" y="0"/>
                </a:lnTo>
                <a:lnTo>
                  <a:pt x="870584" y="85726"/>
                </a:lnTo>
                <a:close/>
                <a:moveTo>
                  <a:pt x="0" y="0"/>
                </a:moveTo>
                <a:lnTo>
                  <a:pt x="852736" y="0"/>
                </a:lnTo>
                <a:lnTo>
                  <a:pt x="0" y="1883543"/>
                </a:ln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098707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6DD2AB52-3520-4185-840D-69649027815F}"/>
              </a:ext>
            </a:extLst>
          </p:cNvPr>
          <p:cNvGraphicFramePr>
            <a:graphicFrameLocks noChangeAspect="1"/>
          </p:cNvGraphicFramePr>
          <p:nvPr userDrawn="1">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95" imgH="394" progId="TCLayout.ActiveDocument.1">
                  <p:embed/>
                </p:oleObj>
              </mc:Choice>
              <mc:Fallback>
                <p:oleObj name="think-cell Slide" r:id="rId3" imgW="395" imgH="394" progId="TCLayout.ActiveDocument.1">
                  <p:embed/>
                  <p:pic>
                    <p:nvPicPr>
                      <p:cNvPr id="8" name="Object 7" hidden="1">
                        <a:extLst>
                          <a:ext uri="{FF2B5EF4-FFF2-40B4-BE49-F238E27FC236}">
                            <a16:creationId xmlns:a16="http://schemas.microsoft.com/office/drawing/2014/main" id="{6DD2AB52-3520-4185-840D-69649027815F}"/>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a:xfrm>
            <a:off x="285750" y="166264"/>
            <a:ext cx="10515600" cy="618385"/>
          </a:xfrm>
        </p:spPr>
        <p:txBody>
          <a:bodyPr vert="horz"/>
          <a:lstStyle>
            <a:lvl1pPr>
              <a:defRPr sz="2400"/>
            </a:lvl1pPr>
          </a:lstStyle>
          <a:p>
            <a:r>
              <a:rPr lang="en-US"/>
              <a:t>Click to edit Master title style</a:t>
            </a:r>
          </a:p>
        </p:txBody>
      </p:sp>
      <p:sp>
        <p:nvSpPr>
          <p:cNvPr id="3" name="Content Placeholder 2"/>
          <p:cNvSpPr>
            <a:spLocks noGrp="1"/>
          </p:cNvSpPr>
          <p:nvPr>
            <p:ph idx="1"/>
          </p:nvPr>
        </p:nvSpPr>
        <p:spPr>
          <a:xfrm>
            <a:off x="285750" y="1062518"/>
            <a:ext cx="10515600" cy="428714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077185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6DD2AB52-3520-4185-840D-69649027815F}"/>
              </a:ext>
            </a:extLst>
          </p:cNvPr>
          <p:cNvGraphicFramePr>
            <a:graphicFrameLocks noChangeAspect="1"/>
          </p:cNvGraphicFramePr>
          <p:nvPr userDrawn="1">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95" imgH="394" progId="TCLayout.ActiveDocument.1">
                  <p:embed/>
                </p:oleObj>
              </mc:Choice>
              <mc:Fallback>
                <p:oleObj name="think-cell Slide" r:id="rId3" imgW="395" imgH="394" progId="TCLayout.ActiveDocument.1">
                  <p:embed/>
                  <p:pic>
                    <p:nvPicPr>
                      <p:cNvPr id="8" name="Object 7" hidden="1">
                        <a:extLst>
                          <a:ext uri="{FF2B5EF4-FFF2-40B4-BE49-F238E27FC236}">
                            <a16:creationId xmlns:a16="http://schemas.microsoft.com/office/drawing/2014/main" id="{6DD2AB52-3520-4185-840D-69649027815F}"/>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a:xfrm>
            <a:off x="285750" y="166264"/>
            <a:ext cx="10515600" cy="618385"/>
          </a:xfrm>
        </p:spPr>
        <p:txBody>
          <a:bodyPr vert="horz"/>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r>
              <a:rPr lang="en-US"/>
              <a:t> </a:t>
            </a:r>
          </a:p>
        </p:txBody>
      </p:sp>
      <p:sp>
        <p:nvSpPr>
          <p:cNvPr id="6" name="Slide Number Placeholder 5"/>
          <p:cNvSpPr>
            <a:spLocks noGrp="1"/>
          </p:cNvSpPr>
          <p:nvPr>
            <p:ph type="sldNum" sz="quarter" idx="12"/>
          </p:nvPr>
        </p:nvSpPr>
        <p:spPr>
          <a:xfrm>
            <a:off x="9293994" y="6356350"/>
            <a:ext cx="2743200" cy="365125"/>
          </a:xfrm>
        </p:spPr>
        <p:txBody>
          <a:bodyPr/>
          <a:lstStyle/>
          <a:p>
            <a:fld id="{670A9334-4E67-F94F-A05E-0CE8B74A054E}" type="slidenum">
              <a:rPr lang="en-US" smtClean="0"/>
              <a:t>‹#›</a:t>
            </a:fld>
            <a:endParaRPr lang="en-US"/>
          </a:p>
        </p:txBody>
      </p:sp>
    </p:spTree>
    <p:extLst>
      <p:ext uri="{BB962C8B-B14F-4D97-AF65-F5344CB8AC3E}">
        <p14:creationId xmlns:p14="http://schemas.microsoft.com/office/powerpoint/2010/main" val="315603863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4400" y="2763838"/>
            <a:ext cx="10363200" cy="1330324"/>
          </a:xfrm>
        </p:spPr>
        <p:txBody>
          <a:bodyPr anchor="ctr">
            <a:normAutofit/>
          </a:bodyPr>
          <a:lstStyle>
            <a:lvl1pPr algn="ctr">
              <a:defRPr sz="4400">
                <a:solidFill>
                  <a:schemeClr val="tx1"/>
                </a:solidFill>
              </a:defRPr>
            </a:lvl1pPr>
          </a:lstStyle>
          <a:p>
            <a:r>
              <a:rPr lang="en-US"/>
              <a:t>CLICK TO EDIT MASTER TITLE STYLE</a:t>
            </a:r>
          </a:p>
        </p:txBody>
      </p:sp>
      <p:sp>
        <p:nvSpPr>
          <p:cNvPr id="3" name="Subtitle 2"/>
          <p:cNvSpPr>
            <a:spLocks noGrp="1"/>
          </p:cNvSpPr>
          <p:nvPr>
            <p:ph type="subTitle" idx="1"/>
          </p:nvPr>
        </p:nvSpPr>
        <p:spPr>
          <a:xfrm>
            <a:off x="1524000" y="4316415"/>
            <a:ext cx="9144000" cy="6905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2" name="Text Placeholder 11">
            <a:extLst>
              <a:ext uri="{FF2B5EF4-FFF2-40B4-BE49-F238E27FC236}">
                <a16:creationId xmlns:a16="http://schemas.microsoft.com/office/drawing/2014/main" id="{AE38B46A-E2D9-F648-8C4B-C6DF64595CDF}"/>
              </a:ext>
            </a:extLst>
          </p:cNvPr>
          <p:cNvSpPr>
            <a:spLocks noGrp="1"/>
          </p:cNvSpPr>
          <p:nvPr>
            <p:ph type="body" sz="quarter" idx="10" hasCustomPrompt="1"/>
          </p:nvPr>
        </p:nvSpPr>
        <p:spPr>
          <a:xfrm>
            <a:off x="1524000" y="5006977"/>
            <a:ext cx="9144000" cy="774700"/>
          </a:xfrm>
        </p:spPr>
        <p:txBody>
          <a:bodyPr>
            <a:normAutofit/>
          </a:bodyPr>
          <a:lstStyle>
            <a:lvl1pPr marL="0" indent="0" algn="ctr">
              <a:buNone/>
              <a:defRPr sz="2000">
                <a:latin typeface="+mj-lt"/>
              </a:defRPr>
            </a:lvl1pPr>
          </a:lstStyle>
          <a:p>
            <a:pPr lvl="0"/>
            <a:r>
              <a:rPr lang="en-US"/>
              <a:t>Briefer: Name and Title</a:t>
            </a:r>
          </a:p>
        </p:txBody>
      </p:sp>
      <p:sp>
        <p:nvSpPr>
          <p:cNvPr id="4" name="Slide Number Placeholder 3">
            <a:extLst>
              <a:ext uri="{FF2B5EF4-FFF2-40B4-BE49-F238E27FC236}">
                <a16:creationId xmlns:a16="http://schemas.microsoft.com/office/drawing/2014/main" id="{6405287A-C762-B04C-8C78-1932680E8B86}"/>
              </a:ext>
            </a:extLst>
          </p:cNvPr>
          <p:cNvSpPr>
            <a:spLocks noGrp="1"/>
          </p:cNvSpPr>
          <p:nvPr>
            <p:ph type="sldNum" sz="quarter" idx="11"/>
          </p:nvPr>
        </p:nvSpPr>
        <p:spPr/>
        <p:txBody>
          <a:bodyPr/>
          <a:lstStyle/>
          <a:p>
            <a:fld id="{670A9334-4E67-F94F-A05E-0CE8B74A054E}" type="slidenum">
              <a:rPr lang="en-US" smtClean="0"/>
              <a:pPr/>
              <a:t>‹#›</a:t>
            </a:fld>
            <a:endParaRPr lang="en-US"/>
          </a:p>
        </p:txBody>
      </p:sp>
      <p:pic>
        <p:nvPicPr>
          <p:cNvPr id="6" name="Picture 5">
            <a:extLst>
              <a:ext uri="{FF2B5EF4-FFF2-40B4-BE49-F238E27FC236}">
                <a16:creationId xmlns:a16="http://schemas.microsoft.com/office/drawing/2014/main" id="{3DCF8BCC-BFA1-F642-84C1-3DEA215A8FE4}"/>
              </a:ext>
              <a:ext uri="{C183D7F6-B498-43B3-948B-1728B52AA6E4}">
                <adec:decorative xmlns:adec="http://schemas.microsoft.com/office/drawing/2017/decorative" val="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227320" y="1076323"/>
            <a:ext cx="1737360" cy="1633538"/>
          </a:xfrm>
          <a:prstGeom prst="rect">
            <a:avLst/>
          </a:prstGeom>
        </p:spPr>
      </p:pic>
    </p:spTree>
    <p:extLst>
      <p:ext uri="{BB962C8B-B14F-4D97-AF65-F5344CB8AC3E}">
        <p14:creationId xmlns:p14="http://schemas.microsoft.com/office/powerpoint/2010/main" val="2831586486"/>
      </p:ext>
    </p:extLst>
  </p:cSld>
  <p:clrMapOvr>
    <a:masterClrMapping/>
  </p:clrMapOvr>
  <p:extLst>
    <p:ext uri="{DCECCB84-F9BA-43D5-87BE-67443E8EF086}">
      <p15:sldGuideLst xmlns:p15="http://schemas.microsoft.com/office/powerpoint/2012/main">
        <p15:guide id="1" orient="horz" pos="3984">
          <p15:clr>
            <a:srgbClr val="FBAE40"/>
          </p15:clr>
        </p15:guide>
        <p15:guide id="2" pos="3840">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BE2E7A7-A876-6AD4-5A17-4C809EC94665}"/>
              </a:ext>
            </a:extLst>
          </p:cNvPr>
          <p:cNvSpPr>
            <a:spLocks noGrp="1"/>
          </p:cNvSpPr>
          <p:nvPr>
            <p:ph type="dt" sz="half" idx="10"/>
          </p:nvPr>
        </p:nvSpPr>
        <p:spPr/>
        <p:txBody>
          <a:bodyPr/>
          <a:lstStyle/>
          <a:p>
            <a:fld id="{C633F186-FB2C-4ABD-A910-CC39FDE09F4E}" type="datetimeFigureOut">
              <a:rPr lang="en-US" smtClean="0"/>
              <a:t>11/28/2023</a:t>
            </a:fld>
            <a:endParaRPr lang="en-US"/>
          </a:p>
        </p:txBody>
      </p:sp>
      <p:sp>
        <p:nvSpPr>
          <p:cNvPr id="3" name="Footer Placeholder 2">
            <a:extLst>
              <a:ext uri="{FF2B5EF4-FFF2-40B4-BE49-F238E27FC236}">
                <a16:creationId xmlns:a16="http://schemas.microsoft.com/office/drawing/2014/main" id="{F87D9F87-A213-4B51-D0D0-66E78A59E20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AB307AB-940B-F5A6-6723-4B843A2A6ABE}"/>
              </a:ext>
            </a:extLst>
          </p:cNvPr>
          <p:cNvSpPr>
            <a:spLocks noGrp="1"/>
          </p:cNvSpPr>
          <p:nvPr>
            <p:ph type="sldNum" sz="quarter" idx="12"/>
          </p:nvPr>
        </p:nvSpPr>
        <p:spPr/>
        <p:txBody>
          <a:bodyPr/>
          <a:lstStyle/>
          <a:p>
            <a:fld id="{FBB93BEC-F996-4DE6-8713-A3BAFBDAE062}" type="slidenum">
              <a:rPr lang="en-US" smtClean="0"/>
              <a:t>‹#›</a:t>
            </a:fld>
            <a:endParaRPr lang="en-US"/>
          </a:p>
        </p:txBody>
      </p:sp>
    </p:spTree>
    <p:extLst>
      <p:ext uri="{BB962C8B-B14F-4D97-AF65-F5344CB8AC3E}">
        <p14:creationId xmlns:p14="http://schemas.microsoft.com/office/powerpoint/2010/main" val="111668215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4400" y="2763838"/>
            <a:ext cx="10363200" cy="1330324"/>
          </a:xfrm>
        </p:spPr>
        <p:txBody>
          <a:bodyPr anchor="ctr">
            <a:normAutofit/>
          </a:bodyPr>
          <a:lstStyle>
            <a:lvl1pPr algn="ctr">
              <a:defRPr sz="4400">
                <a:solidFill>
                  <a:schemeClr val="tx1"/>
                </a:solidFill>
              </a:defRPr>
            </a:lvl1pPr>
          </a:lstStyle>
          <a:p>
            <a:r>
              <a:rPr lang="en-US"/>
              <a:t>CLICK TO EDIT MASTER TITLE STYLE</a:t>
            </a:r>
          </a:p>
        </p:txBody>
      </p:sp>
      <p:sp>
        <p:nvSpPr>
          <p:cNvPr id="3" name="Subtitle 2"/>
          <p:cNvSpPr>
            <a:spLocks noGrp="1"/>
          </p:cNvSpPr>
          <p:nvPr>
            <p:ph type="subTitle" idx="1"/>
          </p:nvPr>
        </p:nvSpPr>
        <p:spPr>
          <a:xfrm>
            <a:off x="1524000" y="4316415"/>
            <a:ext cx="9144000" cy="6905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2" name="Text Placeholder 11">
            <a:extLst>
              <a:ext uri="{FF2B5EF4-FFF2-40B4-BE49-F238E27FC236}">
                <a16:creationId xmlns:a16="http://schemas.microsoft.com/office/drawing/2014/main" id="{AE38B46A-E2D9-F648-8C4B-C6DF64595CDF}"/>
              </a:ext>
            </a:extLst>
          </p:cNvPr>
          <p:cNvSpPr>
            <a:spLocks noGrp="1"/>
          </p:cNvSpPr>
          <p:nvPr>
            <p:ph type="body" sz="quarter" idx="10" hasCustomPrompt="1"/>
          </p:nvPr>
        </p:nvSpPr>
        <p:spPr>
          <a:xfrm>
            <a:off x="1524000" y="5006977"/>
            <a:ext cx="9144000" cy="774700"/>
          </a:xfrm>
        </p:spPr>
        <p:txBody>
          <a:bodyPr>
            <a:normAutofit/>
          </a:bodyPr>
          <a:lstStyle>
            <a:lvl1pPr marL="0" indent="0" algn="ctr">
              <a:buNone/>
              <a:defRPr sz="2000">
                <a:latin typeface="+mj-lt"/>
              </a:defRPr>
            </a:lvl1pPr>
          </a:lstStyle>
          <a:p>
            <a:pPr lvl="0"/>
            <a:r>
              <a:rPr lang="en-US"/>
              <a:t>Briefer: Name and Title</a:t>
            </a:r>
          </a:p>
        </p:txBody>
      </p:sp>
      <p:sp>
        <p:nvSpPr>
          <p:cNvPr id="4" name="Slide Number Placeholder 3">
            <a:extLst>
              <a:ext uri="{FF2B5EF4-FFF2-40B4-BE49-F238E27FC236}">
                <a16:creationId xmlns:a16="http://schemas.microsoft.com/office/drawing/2014/main" id="{6405287A-C762-B04C-8C78-1932680E8B86}"/>
              </a:ext>
            </a:extLst>
          </p:cNvPr>
          <p:cNvSpPr>
            <a:spLocks noGrp="1"/>
          </p:cNvSpPr>
          <p:nvPr>
            <p:ph type="sldNum" sz="quarter" idx="11"/>
          </p:nvPr>
        </p:nvSpPr>
        <p:spPr/>
        <p:txBody>
          <a:bodyPr/>
          <a:lstStyle/>
          <a:p>
            <a:fld id="{670A9334-4E67-F94F-A05E-0CE8B74A054E}" type="slidenum">
              <a:rPr lang="en-US" smtClean="0"/>
              <a:pPr/>
              <a:t>‹#›</a:t>
            </a:fld>
            <a:endParaRPr lang="en-US"/>
          </a:p>
        </p:txBody>
      </p:sp>
      <p:pic>
        <p:nvPicPr>
          <p:cNvPr id="6" name="Picture 5">
            <a:extLst>
              <a:ext uri="{FF2B5EF4-FFF2-40B4-BE49-F238E27FC236}">
                <a16:creationId xmlns:a16="http://schemas.microsoft.com/office/drawing/2014/main" id="{3DCF8BCC-BFA1-F642-84C1-3DEA215A8FE4}"/>
              </a:ext>
              <a:ext uri="{C183D7F6-B498-43B3-948B-1728B52AA6E4}">
                <adec:decorative xmlns:adec="http://schemas.microsoft.com/office/drawing/2017/decorative" val="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227320" y="1076323"/>
            <a:ext cx="1737360" cy="1633538"/>
          </a:xfrm>
          <a:prstGeom prst="rect">
            <a:avLst/>
          </a:prstGeom>
        </p:spPr>
      </p:pic>
    </p:spTree>
    <p:extLst>
      <p:ext uri="{BB962C8B-B14F-4D97-AF65-F5344CB8AC3E}">
        <p14:creationId xmlns:p14="http://schemas.microsoft.com/office/powerpoint/2010/main" val="3146705907"/>
      </p:ext>
    </p:extLst>
  </p:cSld>
  <p:clrMapOvr>
    <a:masterClrMapping/>
  </p:clrMapOvr>
  <p:extLst>
    <p:ext uri="{DCECCB84-F9BA-43D5-87BE-67443E8EF086}">
      <p15:sldGuideLst xmlns:p15="http://schemas.microsoft.com/office/powerpoint/2012/main">
        <p15:guide id="1" orient="horz" pos="3984">
          <p15:clr>
            <a:srgbClr val="FBAE40"/>
          </p15:clr>
        </p15:guide>
        <p15:guide id="2" pos="3840">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type="obj">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4227512" y="255719"/>
            <a:ext cx="3736975" cy="325923"/>
          </a:xfrm>
        </p:spPr>
        <p:txBody>
          <a:bodyPr lIns="0" tIns="0" rIns="0" bIns="0"/>
          <a:lstStyle>
            <a:lvl1pPr>
              <a:defRPr sz="2118" b="0" i="0">
                <a:solidFill>
                  <a:schemeClr val="tx1"/>
                </a:solidFill>
                <a:latin typeface="Calibri"/>
                <a:cs typeface="Calibri"/>
              </a:defRPr>
            </a:lvl1pPr>
          </a:lstStyle>
          <a:p>
            <a:endParaRPr/>
          </a:p>
        </p:txBody>
      </p:sp>
      <p:sp>
        <p:nvSpPr>
          <p:cNvPr id="3" name="Holder 3"/>
          <p:cNvSpPr>
            <a:spLocks noGrp="1"/>
          </p:cNvSpPr>
          <p:nvPr>
            <p:ph sz="half" idx="2"/>
          </p:nvPr>
        </p:nvSpPr>
        <p:spPr>
          <a:xfrm>
            <a:off x="609600" y="1577340"/>
            <a:ext cx="530352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276999"/>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11/28/2023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42542293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11/28/2023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0A9334-4E67-F94F-A05E-0CE8B74A054E}" type="slidenum">
              <a:rPr lang="en-US" smtClean="0"/>
              <a:t>‹#›</a:t>
            </a:fld>
            <a:endParaRPr lang="en-US"/>
          </a:p>
        </p:txBody>
      </p:sp>
      <p:cxnSp>
        <p:nvCxnSpPr>
          <p:cNvPr id="7" name="Straight Connector 6" descr="&quot;&quot;">
            <a:extLst>
              <a:ext uri="{FF2B5EF4-FFF2-40B4-BE49-F238E27FC236}">
                <a16:creationId xmlns:a16="http://schemas.microsoft.com/office/drawing/2014/main" id="{BEAC91FE-22FD-4E6A-87EB-4B75B31CDEB8}"/>
              </a:ext>
            </a:extLst>
          </p:cNvPr>
          <p:cNvCxnSpPr/>
          <p:nvPr userDrawn="1"/>
        </p:nvCxnSpPr>
        <p:spPr>
          <a:xfrm>
            <a:off x="831851" y="3571876"/>
            <a:ext cx="10515600" cy="0"/>
          </a:xfrm>
          <a:prstGeom prst="line">
            <a:avLst/>
          </a:prstGeom>
          <a:ln>
            <a:solidFill>
              <a:srgbClr val="003F7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0016434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Title and Content w/ Alt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4" y="118875"/>
            <a:ext cx="10515600" cy="752929"/>
          </a:xfrm>
        </p:spPr>
        <p:txBody>
          <a:bodyPr/>
          <a:lstStyle/>
          <a:p>
            <a:r>
              <a:rPr lang="en-US"/>
              <a:t>Click to edit master title style</a:t>
            </a:r>
          </a:p>
        </p:txBody>
      </p:sp>
      <p:sp>
        <p:nvSpPr>
          <p:cNvPr id="3" name="Content Placeholder 2"/>
          <p:cNvSpPr>
            <a:spLocks noGrp="1"/>
          </p:cNvSpPr>
          <p:nvPr>
            <p:ph idx="1"/>
          </p:nvPr>
        </p:nvSpPr>
        <p:spPr>
          <a:xfrm>
            <a:off x="838204" y="1133859"/>
            <a:ext cx="10515600" cy="4818857"/>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FD912DB-CF58-2B44-B78F-FA5C3CCFF15B}"/>
              </a:ext>
            </a:extLst>
          </p:cNvPr>
          <p:cNvSpPr>
            <a:spLocks noGrp="1"/>
          </p:cNvSpPr>
          <p:nvPr>
            <p:ph type="body" sz="quarter" idx="13" hasCustomPrompt="1"/>
          </p:nvPr>
        </p:nvSpPr>
        <p:spPr>
          <a:xfrm>
            <a:off x="-3383278" y="982666"/>
            <a:ext cx="3108114" cy="5064125"/>
          </a:xfrm>
        </p:spPr>
        <p:txBody>
          <a:bodyPr/>
          <a:lstStyle>
            <a:lvl1pPr>
              <a:defRPr/>
            </a:lvl1pPr>
          </a:lstStyle>
          <a:p>
            <a:pPr lvl="0"/>
            <a:r>
              <a:rPr lang="en-US"/>
              <a:t>Insert alt text for complex graphic</a:t>
            </a:r>
          </a:p>
        </p:txBody>
      </p:sp>
      <p:sp>
        <p:nvSpPr>
          <p:cNvPr id="6" name="Slide Number Placeholder 5"/>
          <p:cNvSpPr>
            <a:spLocks noGrp="1"/>
          </p:cNvSpPr>
          <p:nvPr>
            <p:ph type="sldNum" sz="quarter" idx="12"/>
          </p:nvPr>
        </p:nvSpPr>
        <p:spPr/>
        <p:txBody>
          <a:bodyPr/>
          <a:lstStyle/>
          <a:p>
            <a:fld id="{670A9334-4E67-F94F-A05E-0CE8B74A054E}" type="slidenum">
              <a:rPr lang="en-US" smtClean="0"/>
              <a:t>‹#›</a:t>
            </a:fld>
            <a:endParaRPr lang="en-US"/>
          </a:p>
        </p:txBody>
      </p:sp>
    </p:spTree>
    <p:extLst>
      <p:ext uri="{BB962C8B-B14F-4D97-AF65-F5344CB8AC3E}">
        <p14:creationId xmlns:p14="http://schemas.microsoft.com/office/powerpoint/2010/main" val="336012984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FF0C9-A759-41CD-91B1-9887B3481B2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01BB956-B822-4E72-8D4C-5B8C8552822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168748454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1320800" y="198438"/>
            <a:ext cx="10261600" cy="487362"/>
          </a:xfrm>
          <a:prstGeom prst="rect">
            <a:avLst/>
          </a:prstGeom>
        </p:spPr>
        <p:txBody>
          <a:bodyPr vert="horz"/>
          <a:lstStyle>
            <a:lvl1pPr algn="l">
              <a:defRPr sz="2200" cap="all" baseline="0">
                <a:solidFill>
                  <a:schemeClr val="bg1"/>
                </a:solidFill>
                <a:latin typeface="Georgia"/>
              </a:defRPr>
            </a:lvl1pPr>
          </a:lstStyle>
          <a:p>
            <a:r>
              <a:rPr lang="en-US"/>
              <a:t>Click to edit Master title style</a:t>
            </a:r>
          </a:p>
        </p:txBody>
      </p:sp>
      <p:sp>
        <p:nvSpPr>
          <p:cNvPr id="6" name="Content Placeholder 2"/>
          <p:cNvSpPr>
            <a:spLocks noGrp="1"/>
          </p:cNvSpPr>
          <p:nvPr>
            <p:ph idx="1"/>
          </p:nvPr>
        </p:nvSpPr>
        <p:spPr>
          <a:xfrm>
            <a:off x="609600" y="1600201"/>
            <a:ext cx="10972800" cy="4525963"/>
          </a:xfrm>
          <a:prstGeom prst="rect">
            <a:avLst/>
          </a:prstGeom>
        </p:spPr>
        <p:txBody>
          <a:bodyPr/>
          <a:lstStyle>
            <a:lvl1pPr>
              <a:defRPr>
                <a:solidFill>
                  <a:srgbClr val="174782"/>
                </a:solidFill>
                <a:latin typeface="Georgia"/>
              </a:defRPr>
            </a:lvl1pPr>
            <a:lvl2pPr>
              <a:defRPr>
                <a:latin typeface="Georgia"/>
              </a:defRPr>
            </a:lvl2pPr>
            <a:lvl3pPr>
              <a:defRPr>
                <a:latin typeface="Georgia"/>
              </a:defRPr>
            </a:lvl3pPr>
            <a:lvl4pPr>
              <a:defRPr>
                <a:latin typeface="Georgia"/>
              </a:defRPr>
            </a:lvl4pPr>
            <a:lvl5pPr>
              <a:defRPr>
                <a:latin typeface="Georgi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8"/>
          <p:cNvSpPr>
            <a:spLocks noGrp="1"/>
          </p:cNvSpPr>
          <p:nvPr>
            <p:ph type="dt" sz="half" idx="10"/>
          </p:nvPr>
        </p:nvSpPr>
        <p:spPr/>
        <p:txBody>
          <a:bodyPr/>
          <a:lstStyle>
            <a:lvl1pPr>
              <a:defRPr/>
            </a:lvl1pPr>
          </a:lstStyle>
          <a:p>
            <a:pPr>
              <a:defRPr/>
            </a:pPr>
            <a:r>
              <a:rPr lang="en-US"/>
              <a:t>DATE</a:t>
            </a:r>
          </a:p>
        </p:txBody>
      </p:sp>
      <p:sp>
        <p:nvSpPr>
          <p:cNvPr id="5" name="Footer Placeholder 9"/>
          <p:cNvSpPr>
            <a:spLocks noGrp="1"/>
          </p:cNvSpPr>
          <p:nvPr>
            <p:ph type="ftr" sz="quarter" idx="11"/>
          </p:nvPr>
        </p:nvSpPr>
        <p:spPr/>
        <p:txBody>
          <a:bodyPr/>
          <a:lstStyle>
            <a:lvl1pPr>
              <a:defRPr/>
            </a:lvl1pPr>
          </a:lstStyle>
          <a:p>
            <a:pPr>
              <a:defRPr/>
            </a:pPr>
            <a:r>
              <a:rPr lang="en-US"/>
              <a:t>DOCUMENT TYPE/STATUS</a:t>
            </a:r>
          </a:p>
        </p:txBody>
      </p:sp>
      <p:sp>
        <p:nvSpPr>
          <p:cNvPr id="7" name="Slide Number Placeholder 10"/>
          <p:cNvSpPr>
            <a:spLocks noGrp="1"/>
          </p:cNvSpPr>
          <p:nvPr>
            <p:ph type="sldNum" sz="quarter" idx="12"/>
          </p:nvPr>
        </p:nvSpPr>
        <p:spPr/>
        <p:txBody>
          <a:bodyPr/>
          <a:lstStyle>
            <a:lvl1pPr>
              <a:defRPr/>
            </a:lvl1pPr>
          </a:lstStyle>
          <a:p>
            <a:pPr>
              <a:defRPr/>
            </a:pPr>
            <a:fld id="{149DAFAA-7812-4B15-926F-EFC797A2885C}" type="slidenum">
              <a:rPr lang="en-US" altLang="en-US"/>
              <a:pPr>
                <a:defRPr/>
              </a:pPr>
              <a:t>‹#›</a:t>
            </a:fld>
            <a:endParaRPr lang="en-US" altLang="en-US"/>
          </a:p>
        </p:txBody>
      </p:sp>
    </p:spTree>
    <p:extLst>
      <p:ext uri="{BB962C8B-B14F-4D97-AF65-F5344CB8AC3E}">
        <p14:creationId xmlns:p14="http://schemas.microsoft.com/office/powerpoint/2010/main" val="57316533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a:xfrm>
            <a:off x="9361370" y="6356350"/>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0A9334-4E67-F94F-A05E-0CE8B74A054E}"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07039575"/>
      </p:ext>
    </p:extLst>
  </p:cSld>
  <p:clrMapOvr>
    <a:masterClrMapping/>
  </p:clrMapOvr>
  <p:hf hdr="0" ftr="0" dt="0"/>
</p:sldLayout>
</file>

<file path=ppt/slideLayouts/slideLayout3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9274743" y="6356350"/>
            <a:ext cx="2743200" cy="365125"/>
          </a:xfrm>
        </p:spPr>
        <p:txBody>
          <a:bodyPr/>
          <a:lstStyle/>
          <a:p>
            <a:fld id="{670A9334-4E67-F94F-A05E-0CE8B74A054E}" type="slidenum">
              <a:rPr lang="en-US" smtClean="0"/>
              <a:t>‹#›</a:t>
            </a:fld>
            <a:endParaRPr lang="en-US"/>
          </a:p>
        </p:txBody>
      </p:sp>
    </p:spTree>
    <p:extLst>
      <p:ext uri="{BB962C8B-B14F-4D97-AF65-F5344CB8AC3E}">
        <p14:creationId xmlns:p14="http://schemas.microsoft.com/office/powerpoint/2010/main" val="228133405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Only" preserve="1">
  <p:cSld name="Blank_no_bottom_b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Rectangle 5">
            <a:extLst>
              <a:ext uri="{FF2B5EF4-FFF2-40B4-BE49-F238E27FC236}">
                <a16:creationId xmlns:a16="http://schemas.microsoft.com/office/drawing/2014/main" id="{EE0F0B21-0107-480B-A6FF-33E8F92913BC}"/>
              </a:ext>
            </a:extLst>
          </p:cNvPr>
          <p:cNvSpPr/>
          <p:nvPr userDrawn="1"/>
        </p:nvSpPr>
        <p:spPr>
          <a:xfrm>
            <a:off x="0" y="6131277"/>
            <a:ext cx="12191994" cy="745011"/>
          </a:xfrm>
          <a:prstGeom prst="rect">
            <a:avLst/>
          </a:prstGeom>
          <a:solidFill>
            <a:schemeClr val="bg1"/>
          </a:solidFill>
          <a:ln w="5501">
            <a:noFill/>
          </a:ln>
        </p:spPr>
        <p:style>
          <a:lnRef idx="2">
            <a:schemeClr val="accent1">
              <a:shade val="50000"/>
            </a:schemeClr>
          </a:lnRef>
          <a:fillRef idx="1">
            <a:schemeClr val="accent1"/>
          </a:fillRef>
          <a:effectRef idx="0">
            <a:schemeClr val="accent1"/>
          </a:effectRef>
          <a:fontRef idx="minor">
            <a:schemeClr val="lt1"/>
          </a:fontRef>
        </p:style>
        <p:txBody>
          <a:bodyPr lIns="79210" tIns="39605" rIns="79210" bIns="39605" rtlCol="0" anchor="t"/>
          <a:lstStyle/>
          <a:p>
            <a:pPr marL="91440" marR="0" lvl="0" indent="-91440" algn="l" defTabSz="914400" rtl="0" eaLnBrk="1" fontAlgn="auto" latinLnBrk="0" hangingPunct="1">
              <a:lnSpc>
                <a:spcPct val="100000"/>
              </a:lnSpc>
              <a:spcBef>
                <a:spcPts val="100"/>
              </a:spcBef>
              <a:spcAft>
                <a:spcPts val="100"/>
              </a:spcAft>
              <a:buClrTx/>
              <a:buSzTx/>
              <a:buFont typeface="Arial" panose="020B0604020202020204" pitchFamily="34" charset="0"/>
              <a:buChar char="•"/>
              <a:tabLst/>
              <a:defRPr/>
            </a:pPr>
            <a:endParaRPr lang="en-US" sz="1200" u="sng">
              <a:solidFill>
                <a:srgbClr val="C55A11"/>
              </a:solidFill>
              <a:latin typeface="Calibri" panose="020F0502020204030204"/>
            </a:endParaRPr>
          </a:p>
        </p:txBody>
      </p:sp>
    </p:spTree>
    <p:extLst>
      <p:ext uri="{BB962C8B-B14F-4D97-AF65-F5344CB8AC3E}">
        <p14:creationId xmlns:p14="http://schemas.microsoft.com/office/powerpoint/2010/main" val="294692688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Section Break">
    <p:bg>
      <p:bgPr>
        <a:solidFill>
          <a:srgbClr val="002F56"/>
        </a:solidFill>
        <a:effectLst/>
      </p:bgPr>
    </p:bg>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2DE3D11B-5FAF-4A20-BC91-DC09E07A8D6B}"/>
              </a:ext>
            </a:extLst>
          </p:cNvPr>
          <p:cNvCxnSpPr>
            <a:cxnSpLocks/>
          </p:cNvCxnSpPr>
          <p:nvPr userDrawn="1"/>
        </p:nvCxnSpPr>
        <p:spPr>
          <a:xfrm>
            <a:off x="955497" y="3705225"/>
            <a:ext cx="11236503"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8EFF66FB-DCA5-48F3-A735-3BE74D09ACD8}"/>
              </a:ext>
            </a:extLst>
          </p:cNvPr>
          <p:cNvSpPr>
            <a:spLocks noGrp="1"/>
          </p:cNvSpPr>
          <p:nvPr>
            <p:ph type="body" sz="quarter" idx="10"/>
          </p:nvPr>
        </p:nvSpPr>
        <p:spPr>
          <a:xfrm>
            <a:off x="955497" y="3705225"/>
            <a:ext cx="9144000" cy="1828800"/>
          </a:xfrm>
        </p:spPr>
        <p:txBody>
          <a:bodyPr/>
          <a:lstStyle>
            <a:lvl1pPr marL="0" indent="0">
              <a:buNone/>
              <a:defRPr sz="4000">
                <a:solidFill>
                  <a:schemeClr val="bg1"/>
                </a:solidFill>
              </a:defRPr>
            </a:lvl1pPr>
          </a:lstStyle>
          <a:p>
            <a:pPr lvl="0"/>
            <a:r>
              <a:rPr lang="en-US"/>
              <a:t>Click to edit Master text styles</a:t>
            </a:r>
          </a:p>
        </p:txBody>
      </p:sp>
    </p:spTree>
    <p:extLst>
      <p:ext uri="{BB962C8B-B14F-4D97-AF65-F5344CB8AC3E}">
        <p14:creationId xmlns:p14="http://schemas.microsoft.com/office/powerpoint/2010/main" val="110019424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610600" y="6356358"/>
            <a:ext cx="2743200" cy="365125"/>
          </a:xfrm>
          <a:prstGeom prst="rect">
            <a:avLst/>
          </a:prstGeom>
        </p:spPr>
        <p:txBody>
          <a:bodyPr/>
          <a:lstStyle/>
          <a:p>
            <a:fld id="{FE09C639-C7C7-9848-BE32-492A9B56F14C}" type="slidenum">
              <a:rPr lang="en-US" smtClean="0"/>
              <a:t>‹#›</a:t>
            </a:fld>
            <a:endParaRPr lang="en-US"/>
          </a:p>
        </p:txBody>
      </p:sp>
      <p:grpSp>
        <p:nvGrpSpPr>
          <p:cNvPr id="15" name="Group 14">
            <a:extLst>
              <a:ext uri="{FF2B5EF4-FFF2-40B4-BE49-F238E27FC236}">
                <a16:creationId xmlns:a16="http://schemas.microsoft.com/office/drawing/2014/main" id="{D9B18402-97FF-41B9-A0F8-4E70EA1A736C}"/>
              </a:ext>
            </a:extLst>
          </p:cNvPr>
          <p:cNvGrpSpPr/>
          <p:nvPr userDrawn="1"/>
        </p:nvGrpSpPr>
        <p:grpSpPr>
          <a:xfrm>
            <a:off x="-4064" y="1311866"/>
            <a:ext cx="12196064" cy="46732"/>
            <a:chOff x="-4064" y="1396390"/>
            <a:chExt cx="12196064" cy="46732"/>
          </a:xfrm>
        </p:grpSpPr>
        <p:grpSp>
          <p:nvGrpSpPr>
            <p:cNvPr id="16" name="Group 15">
              <a:extLst>
                <a:ext uri="{FF2B5EF4-FFF2-40B4-BE49-F238E27FC236}">
                  <a16:creationId xmlns:a16="http://schemas.microsoft.com/office/drawing/2014/main" id="{4671C90E-ED8C-45B3-B185-2E5880B693E9}"/>
                </a:ext>
              </a:extLst>
            </p:cNvPr>
            <p:cNvGrpSpPr/>
            <p:nvPr userDrawn="1"/>
          </p:nvGrpSpPr>
          <p:grpSpPr>
            <a:xfrm>
              <a:off x="-4064" y="1396390"/>
              <a:ext cx="12196064" cy="15240"/>
              <a:chOff x="-3048" y="1344168"/>
              <a:chExt cx="9147048" cy="15240"/>
            </a:xfrm>
          </p:grpSpPr>
          <p:cxnSp>
            <p:nvCxnSpPr>
              <p:cNvPr id="20" name="Straight Connector 19">
                <a:extLst>
                  <a:ext uri="{FF2B5EF4-FFF2-40B4-BE49-F238E27FC236}">
                    <a16:creationId xmlns:a16="http://schemas.microsoft.com/office/drawing/2014/main" id="{38645419-0FA9-4759-8636-09E75908B383}"/>
                  </a:ext>
                </a:extLst>
              </p:cNvPr>
              <p:cNvCxnSpPr/>
              <p:nvPr userDrawn="1"/>
            </p:nvCxnSpPr>
            <p:spPr>
              <a:xfrm>
                <a:off x="0" y="1344168"/>
                <a:ext cx="9144000" cy="0"/>
              </a:xfrm>
              <a:prstGeom prst="line">
                <a:avLst/>
              </a:prstGeom>
              <a:ln w="15875">
                <a:solidFill>
                  <a:srgbClr val="1D3D78"/>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E4768868-C34C-4707-B36D-C1BD9643BC90}"/>
                  </a:ext>
                </a:extLst>
              </p:cNvPr>
              <p:cNvCxnSpPr/>
              <p:nvPr userDrawn="1"/>
            </p:nvCxnSpPr>
            <p:spPr>
              <a:xfrm>
                <a:off x="-3048" y="1359408"/>
                <a:ext cx="9144000" cy="0"/>
              </a:xfrm>
              <a:prstGeom prst="line">
                <a:avLst/>
              </a:prstGeom>
              <a:ln w="15875">
                <a:solidFill>
                  <a:srgbClr val="1D3D78"/>
                </a:solidFill>
              </a:ln>
            </p:spPr>
            <p:style>
              <a:lnRef idx="1">
                <a:schemeClr val="accent1"/>
              </a:lnRef>
              <a:fillRef idx="0">
                <a:schemeClr val="accent1"/>
              </a:fillRef>
              <a:effectRef idx="0">
                <a:schemeClr val="accent1"/>
              </a:effectRef>
              <a:fontRef idx="minor">
                <a:schemeClr val="tx1"/>
              </a:fontRef>
            </p:style>
          </p:cxnSp>
        </p:grpSp>
        <p:grpSp>
          <p:nvGrpSpPr>
            <p:cNvPr id="17" name="Group 16">
              <a:extLst>
                <a:ext uri="{FF2B5EF4-FFF2-40B4-BE49-F238E27FC236}">
                  <a16:creationId xmlns:a16="http://schemas.microsoft.com/office/drawing/2014/main" id="{9977A6D1-9034-4A80-B59D-5FCB6FF47B77}"/>
                </a:ext>
              </a:extLst>
            </p:cNvPr>
            <p:cNvGrpSpPr/>
            <p:nvPr userDrawn="1"/>
          </p:nvGrpSpPr>
          <p:grpSpPr>
            <a:xfrm>
              <a:off x="-4064" y="1427882"/>
              <a:ext cx="12196064" cy="15240"/>
              <a:chOff x="-3048" y="1344168"/>
              <a:chExt cx="9147048" cy="15240"/>
            </a:xfrm>
          </p:grpSpPr>
          <p:cxnSp>
            <p:nvCxnSpPr>
              <p:cNvPr id="18" name="Straight Connector 17">
                <a:extLst>
                  <a:ext uri="{FF2B5EF4-FFF2-40B4-BE49-F238E27FC236}">
                    <a16:creationId xmlns:a16="http://schemas.microsoft.com/office/drawing/2014/main" id="{7B94AB9B-8BC2-4FC5-AAE3-94E7776FAB76}"/>
                  </a:ext>
                </a:extLst>
              </p:cNvPr>
              <p:cNvCxnSpPr/>
              <p:nvPr userDrawn="1"/>
            </p:nvCxnSpPr>
            <p:spPr>
              <a:xfrm>
                <a:off x="0" y="1344168"/>
                <a:ext cx="9144000" cy="0"/>
              </a:xfrm>
              <a:prstGeom prst="line">
                <a:avLst/>
              </a:prstGeom>
              <a:ln w="15875">
                <a:solidFill>
                  <a:srgbClr val="167B57"/>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32C1DE8E-F8BE-4FC7-BEC4-06C4F168A5CE}"/>
                  </a:ext>
                </a:extLst>
              </p:cNvPr>
              <p:cNvCxnSpPr/>
              <p:nvPr userDrawn="1"/>
            </p:nvCxnSpPr>
            <p:spPr>
              <a:xfrm>
                <a:off x="-3048" y="1359408"/>
                <a:ext cx="9144000" cy="0"/>
              </a:xfrm>
              <a:prstGeom prst="line">
                <a:avLst/>
              </a:prstGeom>
              <a:ln w="15875">
                <a:solidFill>
                  <a:srgbClr val="167B57"/>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386844596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64DE79-268F-4C1A-8933-263129D2AF90}" type="datetimeFigureOut">
              <a:rPr lang="en-US" dirty="0"/>
              <a:t>11/28/2023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0A9334-4E67-F94F-A05E-0CE8B74A054E}" type="slidenum">
              <a:rPr lang="en-US" smtClean="0"/>
              <a:t>‹#›</a:t>
            </a:fld>
            <a:endParaRPr lang="en-US"/>
          </a:p>
        </p:txBody>
      </p:sp>
    </p:spTree>
    <p:extLst>
      <p:ext uri="{BB962C8B-B14F-4D97-AF65-F5344CB8AC3E}">
        <p14:creationId xmlns:p14="http://schemas.microsoft.com/office/powerpoint/2010/main" val="275399679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cSld name="1_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AC71FE-F79C-46FE-B31D-207784C0EA9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271315D-ECBC-DC65-0034-65387586F04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F86BA62-18E8-6558-303A-9AFDB2F3F19F}"/>
              </a:ext>
            </a:extLst>
          </p:cNvPr>
          <p:cNvSpPr>
            <a:spLocks noGrp="1"/>
          </p:cNvSpPr>
          <p:nvPr>
            <p:ph type="dt" sz="half" idx="10"/>
          </p:nvPr>
        </p:nvSpPr>
        <p:spPr/>
        <p:txBody>
          <a:bodyPr/>
          <a:lstStyle/>
          <a:p>
            <a:fld id="{C633F186-FB2C-4ABD-A910-CC39FDE09F4E}" type="datetimeFigureOut">
              <a:rPr lang="en-US" smtClean="0"/>
              <a:t>11/28/2023</a:t>
            </a:fld>
            <a:endParaRPr lang="en-US"/>
          </a:p>
        </p:txBody>
      </p:sp>
      <p:sp>
        <p:nvSpPr>
          <p:cNvPr id="5" name="Footer Placeholder 4">
            <a:extLst>
              <a:ext uri="{FF2B5EF4-FFF2-40B4-BE49-F238E27FC236}">
                <a16:creationId xmlns:a16="http://schemas.microsoft.com/office/drawing/2014/main" id="{B464D01A-1BA7-02AF-8885-0763CEF257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B55AA4-D22B-E5DB-2770-73A2309BADAF}"/>
              </a:ext>
            </a:extLst>
          </p:cNvPr>
          <p:cNvSpPr>
            <a:spLocks noGrp="1"/>
          </p:cNvSpPr>
          <p:nvPr>
            <p:ph type="sldNum" sz="quarter" idx="12"/>
          </p:nvPr>
        </p:nvSpPr>
        <p:spPr/>
        <p:txBody>
          <a:bodyPr/>
          <a:lstStyle/>
          <a:p>
            <a:fld id="{FBB93BEC-F996-4DE6-8713-A3BAFBDAE062}" type="slidenum">
              <a:rPr lang="en-US" smtClean="0"/>
              <a:t>‹#›</a:t>
            </a:fld>
            <a:endParaRPr lang="en-US"/>
          </a:p>
        </p:txBody>
      </p:sp>
    </p:spTree>
    <p:extLst>
      <p:ext uri="{BB962C8B-B14F-4D97-AF65-F5344CB8AC3E}">
        <p14:creationId xmlns:p14="http://schemas.microsoft.com/office/powerpoint/2010/main" val="3177841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64DE79-268F-4C1A-8933-263129D2AF90}" type="datetimeFigureOut">
              <a:rPr lang="en-US" dirty="0"/>
              <a:t>11/28/2023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0A9334-4E67-F94F-A05E-0CE8B74A054E}" type="slidenum">
              <a:rPr lang="en-US" smtClean="0"/>
              <a:pPr/>
              <a:t>‹#›</a:t>
            </a:fld>
            <a:endParaRPr lang="en-US"/>
          </a:p>
        </p:txBody>
      </p:sp>
    </p:spTree>
    <p:extLst>
      <p:ext uri="{BB962C8B-B14F-4D97-AF65-F5344CB8AC3E}">
        <p14:creationId xmlns:p14="http://schemas.microsoft.com/office/powerpoint/2010/main" val="1608013844"/>
      </p:ext>
    </p:extLst>
  </p:cSld>
  <p:clrMapOvr>
    <a:masterClrMapping/>
  </p:clrMapOvr>
  <p:hf hdr="0" ftr="0" dt="0"/>
</p:sldLayout>
</file>

<file path=ppt/slideLayouts/slideLayout40.xml><?xml version="1.0" encoding="utf-8"?>
<p:sldLayout xmlns:a="http://schemas.openxmlformats.org/drawingml/2006/main" xmlns:r="http://schemas.openxmlformats.org/officeDocument/2006/relationships" xmlns:p="http://schemas.openxmlformats.org/presentationml/2006/main" type="secHead">
  <p:cSld name="2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0A9334-4E67-F94F-A05E-0CE8B74A054E}" type="slidenum">
              <a:rPr lang="en-US" smtClean="0"/>
              <a:t>‹#›</a:t>
            </a:fld>
            <a:endParaRPr lang="en-US"/>
          </a:p>
        </p:txBody>
      </p:sp>
      <p:cxnSp>
        <p:nvCxnSpPr>
          <p:cNvPr id="7" name="Straight Connector 6" descr="&quot;&quot;">
            <a:extLst>
              <a:ext uri="{FF2B5EF4-FFF2-40B4-BE49-F238E27FC236}">
                <a16:creationId xmlns:a16="http://schemas.microsoft.com/office/drawing/2014/main" id="{BEAC91FE-22FD-4E6A-87EB-4B75B31CDEB8}"/>
              </a:ext>
            </a:extLst>
          </p:cNvPr>
          <p:cNvCxnSpPr/>
          <p:nvPr userDrawn="1"/>
        </p:nvCxnSpPr>
        <p:spPr>
          <a:xfrm>
            <a:off x="831851" y="3571876"/>
            <a:ext cx="10515600" cy="0"/>
          </a:xfrm>
          <a:prstGeom prst="line">
            <a:avLst/>
          </a:prstGeom>
          <a:ln>
            <a:solidFill>
              <a:srgbClr val="003F7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5154908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Title, Header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19B824-BC4D-BC4E-8F89-78915197848F}"/>
              </a:ext>
            </a:extLst>
          </p:cNvPr>
          <p:cNvSpPr>
            <a:spLocks noGrp="1"/>
          </p:cNvSpPr>
          <p:nvPr>
            <p:ph type="title" hasCustomPrompt="1"/>
          </p:nvPr>
        </p:nvSpPr>
        <p:spPr>
          <a:xfrm>
            <a:off x="838200" y="118873"/>
            <a:ext cx="10515600" cy="752929"/>
          </a:xfrm>
        </p:spPr>
        <p:txBody>
          <a:bodyPr/>
          <a:lstStyle>
            <a:lvl1pPr>
              <a:defRPr/>
            </a:lvl1pPr>
          </a:lstStyle>
          <a:p>
            <a:r>
              <a:rPr lang="en-US"/>
              <a:t>Click to edit master title style</a:t>
            </a:r>
          </a:p>
        </p:txBody>
      </p:sp>
      <p:sp>
        <p:nvSpPr>
          <p:cNvPr id="6" name="Text Placeholder 2">
            <a:extLst>
              <a:ext uri="{FF2B5EF4-FFF2-40B4-BE49-F238E27FC236}">
                <a16:creationId xmlns:a16="http://schemas.microsoft.com/office/drawing/2014/main" id="{D126D2C3-64E2-7440-99AC-F8DC77F0E964}"/>
              </a:ext>
            </a:extLst>
          </p:cNvPr>
          <p:cNvSpPr>
            <a:spLocks noGrp="1"/>
          </p:cNvSpPr>
          <p:nvPr>
            <p:ph type="body" idx="1" hasCustomPrompt="1"/>
          </p:nvPr>
        </p:nvSpPr>
        <p:spPr>
          <a:xfrm>
            <a:off x="839789" y="1137442"/>
            <a:ext cx="10514011" cy="421194"/>
          </a:xfrm>
        </p:spPr>
        <p:txBody>
          <a:bodyPr anchor="t"/>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Sub-heading</a:t>
            </a:r>
          </a:p>
        </p:txBody>
      </p:sp>
      <p:sp>
        <p:nvSpPr>
          <p:cNvPr id="7" name="Content Placeholder 2">
            <a:extLst>
              <a:ext uri="{FF2B5EF4-FFF2-40B4-BE49-F238E27FC236}">
                <a16:creationId xmlns:a16="http://schemas.microsoft.com/office/drawing/2014/main" id="{33D4B0C3-AED5-1149-A608-D92E5AF5417A}"/>
              </a:ext>
            </a:extLst>
          </p:cNvPr>
          <p:cNvSpPr>
            <a:spLocks noGrp="1"/>
          </p:cNvSpPr>
          <p:nvPr>
            <p:ph idx="11"/>
          </p:nvPr>
        </p:nvSpPr>
        <p:spPr>
          <a:xfrm>
            <a:off x="838200" y="1641764"/>
            <a:ext cx="10515600" cy="4281993"/>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Slide Number Placeholder 2">
            <a:extLst>
              <a:ext uri="{FF2B5EF4-FFF2-40B4-BE49-F238E27FC236}">
                <a16:creationId xmlns:a16="http://schemas.microsoft.com/office/drawing/2014/main" id="{4A79C999-42AF-3D4F-A523-E1CD40483976}"/>
              </a:ext>
            </a:extLst>
          </p:cNvPr>
          <p:cNvSpPr>
            <a:spLocks noGrp="1"/>
          </p:cNvSpPr>
          <p:nvPr>
            <p:ph type="sldNum" sz="quarter" idx="10"/>
          </p:nvPr>
        </p:nvSpPr>
        <p:spPr/>
        <p:txBody>
          <a:bodyPr/>
          <a:lstStyle/>
          <a:p>
            <a:fld id="{670A9334-4E67-F94F-A05E-0CE8B74A054E}" type="slidenum">
              <a:rPr lang="en-US" smtClean="0"/>
              <a:t>‹#›</a:t>
            </a:fld>
            <a:endParaRPr lang="en-US"/>
          </a:p>
        </p:txBody>
      </p:sp>
    </p:spTree>
    <p:extLst>
      <p:ext uri="{BB962C8B-B14F-4D97-AF65-F5344CB8AC3E}">
        <p14:creationId xmlns:p14="http://schemas.microsoft.com/office/powerpoint/2010/main" val="213982752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6DD2AB52-3520-4185-840D-69649027815F}"/>
              </a:ext>
            </a:extLst>
          </p:cNvPr>
          <p:cNvGraphicFramePr>
            <a:graphicFrameLocks noChangeAspect="1"/>
          </p:cNvGraphicFramePr>
          <p:nvPr userDrawn="1">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95" imgH="394" progId="TCLayout.ActiveDocument.1">
                  <p:embed/>
                </p:oleObj>
              </mc:Choice>
              <mc:Fallback>
                <p:oleObj name="think-cell Slide" r:id="rId3" imgW="395" imgH="394" progId="TCLayout.ActiveDocument.1">
                  <p:embed/>
                  <p:pic>
                    <p:nvPicPr>
                      <p:cNvPr id="8" name="Object 7" hidden="1">
                        <a:extLst>
                          <a:ext uri="{FF2B5EF4-FFF2-40B4-BE49-F238E27FC236}">
                            <a16:creationId xmlns:a16="http://schemas.microsoft.com/office/drawing/2014/main" id="{6DD2AB52-3520-4185-840D-69649027815F}"/>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a:xfrm>
            <a:off x="285750" y="166264"/>
            <a:ext cx="10515600" cy="618385"/>
          </a:xfrm>
        </p:spPr>
        <p:txBody>
          <a:bodyPr vert="horz"/>
          <a:lstStyle>
            <a:lvl1pPr>
              <a:defRPr sz="2400"/>
            </a:lvl1pPr>
          </a:lstStyle>
          <a:p>
            <a:r>
              <a:rPr lang="en-US"/>
              <a:t>Click to edit Master title style</a:t>
            </a:r>
          </a:p>
        </p:txBody>
      </p:sp>
      <p:sp>
        <p:nvSpPr>
          <p:cNvPr id="3" name="Content Placeholder 2"/>
          <p:cNvSpPr>
            <a:spLocks noGrp="1"/>
          </p:cNvSpPr>
          <p:nvPr>
            <p:ph idx="1"/>
          </p:nvPr>
        </p:nvSpPr>
        <p:spPr>
          <a:xfrm>
            <a:off x="285750" y="1062518"/>
            <a:ext cx="10515600" cy="428714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339526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64DE79-268F-4C1A-8933-263129D2AF90}" type="datetimeFigureOut">
              <a:rPr lang="en-US" dirty="0"/>
              <a:t>11/28/2023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0A9334-4E67-F94F-A05E-0CE8B74A054E}" type="slidenum">
              <a:rPr lang="en-US" smtClean="0"/>
              <a:t>‹#›</a:t>
            </a:fld>
            <a:endParaRPr lang="en-US"/>
          </a:p>
        </p:txBody>
      </p:sp>
    </p:spTree>
    <p:extLst>
      <p:ext uri="{BB962C8B-B14F-4D97-AF65-F5344CB8AC3E}">
        <p14:creationId xmlns:p14="http://schemas.microsoft.com/office/powerpoint/2010/main" val="29882021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11/28/2023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0A9334-4E67-F94F-A05E-0CE8B74A054E}" type="slidenum">
              <a:rPr lang="en-US" smtClean="0"/>
              <a:t>‹#›</a:t>
            </a:fld>
            <a:endParaRPr lang="en-US"/>
          </a:p>
        </p:txBody>
      </p:sp>
    </p:spTree>
    <p:extLst>
      <p:ext uri="{BB962C8B-B14F-4D97-AF65-F5344CB8AC3E}">
        <p14:creationId xmlns:p14="http://schemas.microsoft.com/office/powerpoint/2010/main" val="998883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11/28/2023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0A9334-4E67-F94F-A05E-0CE8B74A054E}" type="slidenum">
              <a:rPr lang="en-US" smtClean="0"/>
              <a:pPr/>
              <a:t>‹#›</a:t>
            </a:fld>
            <a:endParaRPr lang="en-US"/>
          </a:p>
        </p:txBody>
      </p:sp>
    </p:spTree>
    <p:extLst>
      <p:ext uri="{BB962C8B-B14F-4D97-AF65-F5344CB8AC3E}">
        <p14:creationId xmlns:p14="http://schemas.microsoft.com/office/powerpoint/2010/main" val="2625447317"/>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11/28/2023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0A9334-4E67-F94F-A05E-0CE8B74A054E}" type="slidenum">
              <a:rPr lang="en-US" smtClean="0"/>
              <a:pPr/>
              <a:t>‹#›</a:t>
            </a:fld>
            <a:endParaRPr lang="en-US"/>
          </a:p>
        </p:txBody>
      </p:sp>
    </p:spTree>
    <p:extLst>
      <p:ext uri="{BB962C8B-B14F-4D97-AF65-F5344CB8AC3E}">
        <p14:creationId xmlns:p14="http://schemas.microsoft.com/office/powerpoint/2010/main" val="487984557"/>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11/28/2023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0A9334-4E67-F94F-A05E-0CE8B74A054E}" type="slidenum">
              <a:rPr lang="en-US" smtClean="0"/>
              <a:pPr/>
              <a:t>‹#›</a:t>
            </a:fld>
            <a:endParaRPr lang="en-US"/>
          </a:p>
        </p:txBody>
      </p:sp>
    </p:spTree>
    <p:extLst>
      <p:ext uri="{BB962C8B-B14F-4D97-AF65-F5344CB8AC3E}">
        <p14:creationId xmlns:p14="http://schemas.microsoft.com/office/powerpoint/2010/main" val="3602349891"/>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ags" Target="../tags/tag2.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oleObject" Target="../embeddings/oleObject1.bin"/><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ags" Target="../tags/tag3.xml"/><Relationship Id="rId30"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18" Type="http://schemas.openxmlformats.org/officeDocument/2006/relationships/slideLayout" Target="../slideLayouts/slideLayout42.xml"/><Relationship Id="rId3" Type="http://schemas.openxmlformats.org/officeDocument/2006/relationships/slideLayout" Target="../slideLayouts/slideLayout27.xml"/><Relationship Id="rId21" Type="http://schemas.openxmlformats.org/officeDocument/2006/relationships/tags" Target="../tags/tag11.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17" Type="http://schemas.openxmlformats.org/officeDocument/2006/relationships/slideLayout" Target="../slideLayouts/slideLayout41.xml"/><Relationship Id="rId25" Type="http://schemas.openxmlformats.org/officeDocument/2006/relationships/image" Target="../media/image9.png"/><Relationship Id="rId2" Type="http://schemas.openxmlformats.org/officeDocument/2006/relationships/slideLayout" Target="../slideLayouts/slideLayout26.xml"/><Relationship Id="rId16" Type="http://schemas.openxmlformats.org/officeDocument/2006/relationships/slideLayout" Target="../slideLayouts/slideLayout40.xml"/><Relationship Id="rId20" Type="http://schemas.openxmlformats.org/officeDocument/2006/relationships/tags" Target="../tags/tag10.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24" Type="http://schemas.openxmlformats.org/officeDocument/2006/relationships/image" Target="../media/image8.png"/><Relationship Id="rId5" Type="http://schemas.openxmlformats.org/officeDocument/2006/relationships/slideLayout" Target="../slideLayouts/slideLayout29.xml"/><Relationship Id="rId15" Type="http://schemas.openxmlformats.org/officeDocument/2006/relationships/slideLayout" Target="../slideLayouts/slideLayout39.xml"/><Relationship Id="rId23" Type="http://schemas.openxmlformats.org/officeDocument/2006/relationships/image" Target="../media/image1.emf"/><Relationship Id="rId10" Type="http://schemas.openxmlformats.org/officeDocument/2006/relationships/slideLayout" Target="../slideLayouts/slideLayout34.xml"/><Relationship Id="rId19" Type="http://schemas.openxmlformats.org/officeDocument/2006/relationships/theme" Target="../theme/theme2.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slideLayout" Target="../slideLayouts/slideLayout38.xml"/><Relationship Id="rId22" Type="http://schemas.openxmlformats.org/officeDocument/2006/relationships/oleObject" Target="../embeddings/oleObject6.bin"/></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13" name="Object 12" hidden="1">
            <a:extLst>
              <a:ext uri="{FF2B5EF4-FFF2-40B4-BE49-F238E27FC236}">
                <a16:creationId xmlns:a16="http://schemas.microsoft.com/office/drawing/2014/main" id="{BCCC815A-F2C9-434C-A69F-6B52C370B91D}"/>
              </a:ext>
            </a:extLst>
          </p:cNvPr>
          <p:cNvGraphicFramePr>
            <a:graphicFrameLocks noChangeAspect="1"/>
          </p:cNvGraphicFramePr>
          <p:nvPr userDrawn="1">
            <p:custDataLst>
              <p:tags r:id="rId26"/>
            </p:custDataLst>
            <p:extLst>
              <p:ext uri="{D42A27DB-BD31-4B8C-83A1-F6EECF244321}">
                <p14:modId xmlns:p14="http://schemas.microsoft.com/office/powerpoint/2010/main" val="74729087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28" imgW="395" imgH="396" progId="TCLayout.ActiveDocument.1">
                  <p:embed/>
                </p:oleObj>
              </mc:Choice>
              <mc:Fallback>
                <p:oleObj name="think-cell Slide" r:id="rId28" imgW="395" imgH="396" progId="TCLayout.ActiveDocument.1">
                  <p:embed/>
                  <p:pic>
                    <p:nvPicPr>
                      <p:cNvPr id="13" name="Object 12" hidden="1">
                        <a:extLst>
                          <a:ext uri="{FF2B5EF4-FFF2-40B4-BE49-F238E27FC236}">
                            <a16:creationId xmlns:a16="http://schemas.microsoft.com/office/drawing/2014/main" id="{BCCC815A-F2C9-434C-A69F-6B52C370B91D}"/>
                          </a:ext>
                        </a:extLst>
                      </p:cNvPr>
                      <p:cNvPicPr/>
                      <p:nvPr/>
                    </p:nvPicPr>
                    <p:blipFill>
                      <a:blip r:embed="rId29"/>
                      <a:stretch>
                        <a:fillRect/>
                      </a:stretch>
                    </p:blipFill>
                    <p:spPr>
                      <a:xfrm>
                        <a:off x="1588" y="1588"/>
                        <a:ext cx="1588" cy="1588"/>
                      </a:xfrm>
                      <a:prstGeom prst="rect">
                        <a:avLst/>
                      </a:prstGeom>
                    </p:spPr>
                  </p:pic>
                </p:oleObj>
              </mc:Fallback>
            </mc:AlternateContent>
          </a:graphicData>
        </a:graphic>
      </p:graphicFrame>
      <p:sp>
        <p:nvSpPr>
          <p:cNvPr id="12" name="Rectangle 11" hidden="1">
            <a:extLst>
              <a:ext uri="{FF2B5EF4-FFF2-40B4-BE49-F238E27FC236}">
                <a16:creationId xmlns:a16="http://schemas.microsoft.com/office/drawing/2014/main" id="{7E99BCBC-83A5-40D0-8DE3-4DB102CDECA1}"/>
              </a:ext>
            </a:extLst>
          </p:cNvPr>
          <p:cNvSpPr/>
          <p:nvPr userDrawn="1">
            <p:custDataLst>
              <p:tags r:id="rId27"/>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4400" b="0" i="0" baseline="0">
              <a:latin typeface="Calibri Light" panose="020F0302020204030204" pitchFamily="34" charset="0"/>
              <a:ea typeface="+mj-ea"/>
              <a:cs typeface="+mj-cs"/>
              <a:sym typeface="Calibri Light" panose="020F0302020204030204" pitchFamily="34" charset="0"/>
            </a:endParaRPr>
          </a:p>
        </p:txBody>
      </p:sp>
      <p:sp>
        <p:nvSpPr>
          <p:cNvPr id="3" name="Text Placeholder 2"/>
          <p:cNvSpPr>
            <a:spLocks noGrp="1"/>
          </p:cNvSpPr>
          <p:nvPr>
            <p:ph type="body" idx="1"/>
          </p:nvPr>
        </p:nvSpPr>
        <p:spPr>
          <a:xfrm>
            <a:off x="371475" y="1361621"/>
            <a:ext cx="10515600" cy="4351338"/>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11/28/2023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0A9334-4E67-F94F-A05E-0CE8B74A054E}" type="slidenum">
              <a:rPr lang="en-US" smtClean="0"/>
              <a:pPr/>
              <a:t>‹#›</a:t>
            </a:fld>
            <a:endParaRPr lang="en-US"/>
          </a:p>
        </p:txBody>
      </p:sp>
      <p:sp>
        <p:nvSpPr>
          <p:cNvPr id="7" name="Rectangle 6" descr="&quot;&quot;">
            <a:extLst>
              <a:ext uri="{FF2B5EF4-FFF2-40B4-BE49-F238E27FC236}">
                <a16:creationId xmlns:a16="http://schemas.microsoft.com/office/drawing/2014/main" id="{9A344643-0805-4A78-8519-399E280674A5}"/>
              </a:ext>
            </a:extLst>
          </p:cNvPr>
          <p:cNvSpPr/>
          <p:nvPr userDrawn="1"/>
        </p:nvSpPr>
        <p:spPr>
          <a:xfrm>
            <a:off x="0" y="0"/>
            <a:ext cx="12192000" cy="872671"/>
          </a:xfrm>
          <a:prstGeom prst="rect">
            <a:avLst/>
          </a:prstGeom>
          <a:solidFill>
            <a:srgbClr val="002F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a:extLst>
              <a:ext uri="{FF2B5EF4-FFF2-40B4-BE49-F238E27FC236}">
                <a16:creationId xmlns:a16="http://schemas.microsoft.com/office/drawing/2014/main" id="{451C4A79-7B67-4263-9C21-0F0F093D2ECB}"/>
              </a:ext>
            </a:extLst>
          </p:cNvPr>
          <p:cNvSpPr/>
          <p:nvPr userDrawn="1"/>
        </p:nvSpPr>
        <p:spPr>
          <a:xfrm>
            <a:off x="0" y="6140681"/>
            <a:ext cx="12192000" cy="731839"/>
          </a:xfrm>
          <a:prstGeom prst="rect">
            <a:avLst/>
          </a:prstGeom>
          <a:solidFill>
            <a:srgbClr val="002F56"/>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a:solidFill>
                <a:prstClr val="white"/>
              </a:solidFill>
            </a:endParaRPr>
          </a:p>
        </p:txBody>
      </p:sp>
      <p:pic>
        <p:nvPicPr>
          <p:cNvPr id="9" name="Picture 2" descr="Choose VA logo">
            <a:extLst>
              <a:ext uri="{FF2B5EF4-FFF2-40B4-BE49-F238E27FC236}">
                <a16:creationId xmlns:a16="http://schemas.microsoft.com/office/drawing/2014/main" id="{ED68DA6A-5DF1-4139-9A45-26BF50A0D2A3}"/>
              </a:ext>
            </a:extLst>
          </p:cNvPr>
          <p:cNvPicPr>
            <a:picLocks noChangeAspect="1" noChangeArrowheads="1"/>
          </p:cNvPicPr>
          <p:nvPr userDrawn="1"/>
        </p:nvPicPr>
        <p:blipFill>
          <a:blip r:embed="rId30" cstate="screen">
            <a:extLst>
              <a:ext uri="{28A0092B-C50C-407E-A947-70E740481C1C}">
                <a14:useLocalDpi xmlns:a14="http://schemas.microsoft.com/office/drawing/2010/main"/>
              </a:ext>
            </a:extLst>
          </a:blip>
          <a:srcRect/>
          <a:stretch>
            <a:fillRect/>
          </a:stretch>
        </p:blipFill>
        <p:spPr bwMode="auto">
          <a:xfrm>
            <a:off x="203201" y="6191250"/>
            <a:ext cx="2368550" cy="54864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Seal and logo for the U.S. Department of Veterans Affairs">
            <a:extLst>
              <a:ext uri="{FF2B5EF4-FFF2-40B4-BE49-F238E27FC236}">
                <a16:creationId xmlns:a16="http://schemas.microsoft.com/office/drawing/2014/main" id="{89C54729-2C98-4A73-B5EB-4446016F3463}"/>
              </a:ext>
            </a:extLst>
          </p:cNvPr>
          <p:cNvPicPr>
            <a:picLocks noChangeAspect="1"/>
          </p:cNvPicPr>
          <p:nvPr userDrawn="1"/>
        </p:nvPicPr>
        <p:blipFill>
          <a:blip r:embed="rId31" cstate="screen">
            <a:extLst>
              <a:ext uri="{28A0092B-C50C-407E-A947-70E740481C1C}">
                <a14:useLocalDpi xmlns:a14="http://schemas.microsoft.com/office/drawing/2010/main"/>
              </a:ext>
            </a:extLst>
          </a:blip>
          <a:stretch>
            <a:fillRect/>
          </a:stretch>
        </p:blipFill>
        <p:spPr>
          <a:xfrm>
            <a:off x="8743950" y="6184206"/>
            <a:ext cx="2940051" cy="641708"/>
          </a:xfrm>
          <a:prstGeom prst="rect">
            <a:avLst/>
          </a:prstGeom>
        </p:spPr>
      </p:pic>
      <p:sp>
        <p:nvSpPr>
          <p:cNvPr id="2" name="Title Placeholder 1"/>
          <p:cNvSpPr>
            <a:spLocks noGrp="1"/>
          </p:cNvSpPr>
          <p:nvPr>
            <p:ph type="title"/>
          </p:nvPr>
        </p:nvSpPr>
        <p:spPr>
          <a:xfrm>
            <a:off x="390525" y="97245"/>
            <a:ext cx="10515600" cy="680223"/>
          </a:xfrm>
          <a:prstGeom prst="rect">
            <a:avLst/>
          </a:prstGeom>
        </p:spPr>
        <p:txBody>
          <a:bodyPr vert="horz" lIns="91440" tIns="45720" rIns="91440" bIns="45720" rtlCol="0" anchor="ctr">
            <a:noAutofit/>
          </a:bodyPr>
          <a:lstStyle/>
          <a:p>
            <a:r>
              <a:rPr lang="en-US"/>
              <a:t>Click to edit Master title style</a:t>
            </a:r>
          </a:p>
        </p:txBody>
      </p:sp>
    </p:spTree>
    <p:extLst>
      <p:ext uri="{BB962C8B-B14F-4D97-AF65-F5344CB8AC3E}">
        <p14:creationId xmlns:p14="http://schemas.microsoft.com/office/powerpoint/2010/main" val="38982053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 id="2147483690" r:id="rId18"/>
    <p:sldLayoutId id="2147483691" r:id="rId19"/>
    <p:sldLayoutId id="2147483692" r:id="rId20"/>
    <p:sldLayoutId id="2147483693" r:id="rId21"/>
    <p:sldLayoutId id="2147483694" r:id="rId22"/>
    <p:sldLayoutId id="2147483695" r:id="rId23"/>
    <p:sldLayoutId id="2147483715" r:id="rId24"/>
  </p:sldLayoutIdLst>
  <p:hf hdr="0" ftr="0" dt="0"/>
  <p:txStyles>
    <p:titleStyle>
      <a:lvl1pPr algn="l" defTabSz="914400" rtl="0" eaLnBrk="1" latinLnBrk="0" hangingPunct="1">
        <a:lnSpc>
          <a:spcPct val="90000"/>
        </a:lnSpc>
        <a:spcBef>
          <a:spcPct val="0"/>
        </a:spcBef>
        <a:buNone/>
        <a:defRPr sz="3600" b="1"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13" name="Object 12" hidden="1">
            <a:extLst>
              <a:ext uri="{FF2B5EF4-FFF2-40B4-BE49-F238E27FC236}">
                <a16:creationId xmlns:a16="http://schemas.microsoft.com/office/drawing/2014/main" id="{BCCC815A-F2C9-434C-A69F-6B52C370B91D}"/>
              </a:ext>
            </a:extLst>
          </p:cNvPr>
          <p:cNvGraphicFramePr>
            <a:graphicFrameLocks noChangeAspect="1"/>
          </p:cNvGraphicFramePr>
          <p:nvPr userDrawn="1">
            <p:custDataLst>
              <p:tags r:id="rId20"/>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22" imgW="395" imgH="396" progId="TCLayout.ActiveDocument.1">
                  <p:embed/>
                </p:oleObj>
              </mc:Choice>
              <mc:Fallback>
                <p:oleObj name="think-cell Slide" r:id="rId22" imgW="395" imgH="396" progId="TCLayout.ActiveDocument.1">
                  <p:embed/>
                  <p:pic>
                    <p:nvPicPr>
                      <p:cNvPr id="13" name="Object 12" hidden="1">
                        <a:extLst>
                          <a:ext uri="{FF2B5EF4-FFF2-40B4-BE49-F238E27FC236}">
                            <a16:creationId xmlns:a16="http://schemas.microsoft.com/office/drawing/2014/main" id="{BCCC815A-F2C9-434C-A69F-6B52C370B91D}"/>
                          </a:ext>
                        </a:extLst>
                      </p:cNvPr>
                      <p:cNvPicPr/>
                      <p:nvPr/>
                    </p:nvPicPr>
                    <p:blipFill>
                      <a:blip r:embed="rId23"/>
                      <a:stretch>
                        <a:fillRect/>
                      </a:stretch>
                    </p:blipFill>
                    <p:spPr>
                      <a:xfrm>
                        <a:off x="1588" y="1588"/>
                        <a:ext cx="1588" cy="1588"/>
                      </a:xfrm>
                      <a:prstGeom prst="rect">
                        <a:avLst/>
                      </a:prstGeom>
                    </p:spPr>
                  </p:pic>
                </p:oleObj>
              </mc:Fallback>
            </mc:AlternateContent>
          </a:graphicData>
        </a:graphic>
      </p:graphicFrame>
      <p:sp>
        <p:nvSpPr>
          <p:cNvPr id="12" name="Rectangle 11" hidden="1">
            <a:extLst>
              <a:ext uri="{FF2B5EF4-FFF2-40B4-BE49-F238E27FC236}">
                <a16:creationId xmlns:a16="http://schemas.microsoft.com/office/drawing/2014/main" id="{7E99BCBC-83A5-40D0-8DE3-4DB102CDECA1}"/>
              </a:ext>
            </a:extLst>
          </p:cNvPr>
          <p:cNvSpPr/>
          <p:nvPr userDrawn="1">
            <p:custDataLst>
              <p:tags r:id="rId21"/>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4400" b="0" i="0" baseline="0">
              <a:latin typeface="Calibri Light" panose="020F0302020204030204" pitchFamily="34" charset="0"/>
              <a:ea typeface="+mj-ea"/>
              <a:cs typeface="+mj-cs"/>
              <a:sym typeface="Calibri Light" panose="020F0302020204030204" pitchFamily="34" charset="0"/>
            </a:endParaRPr>
          </a:p>
        </p:txBody>
      </p:sp>
      <p:sp>
        <p:nvSpPr>
          <p:cNvPr id="3" name="Text Placeholder 2"/>
          <p:cNvSpPr>
            <a:spLocks noGrp="1"/>
          </p:cNvSpPr>
          <p:nvPr>
            <p:ph type="body" idx="1"/>
          </p:nvPr>
        </p:nvSpPr>
        <p:spPr>
          <a:xfrm>
            <a:off x="371475" y="1361621"/>
            <a:ext cx="10515600" cy="4351338"/>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11/28/2023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0A9334-4E67-F94F-A05E-0CE8B74A054E}" type="slidenum">
              <a:rPr lang="en-US" smtClean="0"/>
              <a:pPr/>
              <a:t>‹#›</a:t>
            </a:fld>
            <a:endParaRPr lang="en-US"/>
          </a:p>
        </p:txBody>
      </p:sp>
      <p:sp>
        <p:nvSpPr>
          <p:cNvPr id="7" name="Rectangle 6" descr="&quot;&quot;">
            <a:extLst>
              <a:ext uri="{FF2B5EF4-FFF2-40B4-BE49-F238E27FC236}">
                <a16:creationId xmlns:a16="http://schemas.microsoft.com/office/drawing/2014/main" id="{9A344643-0805-4A78-8519-399E280674A5}"/>
              </a:ext>
            </a:extLst>
          </p:cNvPr>
          <p:cNvSpPr/>
          <p:nvPr userDrawn="1"/>
        </p:nvSpPr>
        <p:spPr>
          <a:xfrm>
            <a:off x="0" y="0"/>
            <a:ext cx="12192000" cy="872671"/>
          </a:xfrm>
          <a:prstGeom prst="rect">
            <a:avLst/>
          </a:prstGeom>
          <a:solidFill>
            <a:srgbClr val="002F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a:extLst>
              <a:ext uri="{FF2B5EF4-FFF2-40B4-BE49-F238E27FC236}">
                <a16:creationId xmlns:a16="http://schemas.microsoft.com/office/drawing/2014/main" id="{451C4A79-7B67-4263-9C21-0F0F093D2ECB}"/>
              </a:ext>
            </a:extLst>
          </p:cNvPr>
          <p:cNvSpPr/>
          <p:nvPr userDrawn="1"/>
        </p:nvSpPr>
        <p:spPr>
          <a:xfrm>
            <a:off x="0" y="6140681"/>
            <a:ext cx="12192000" cy="731839"/>
          </a:xfrm>
          <a:prstGeom prst="rect">
            <a:avLst/>
          </a:prstGeom>
          <a:solidFill>
            <a:srgbClr val="002F56"/>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a:solidFill>
                <a:prstClr val="white"/>
              </a:solidFill>
            </a:endParaRPr>
          </a:p>
        </p:txBody>
      </p:sp>
      <p:pic>
        <p:nvPicPr>
          <p:cNvPr id="9" name="Picture 2" descr="Choose VA logo">
            <a:extLst>
              <a:ext uri="{FF2B5EF4-FFF2-40B4-BE49-F238E27FC236}">
                <a16:creationId xmlns:a16="http://schemas.microsoft.com/office/drawing/2014/main" id="{ED68DA6A-5DF1-4139-9A45-26BF50A0D2A3}"/>
              </a:ext>
            </a:extLst>
          </p:cNvPr>
          <p:cNvPicPr>
            <a:picLocks noChangeAspect="1" noChangeArrowheads="1"/>
          </p:cNvPicPr>
          <p:nvPr userDrawn="1"/>
        </p:nvPicPr>
        <p:blipFill>
          <a:blip r:embed="rId24" cstate="print">
            <a:extLst>
              <a:ext uri="{28A0092B-C50C-407E-A947-70E740481C1C}">
                <a14:useLocalDpi xmlns:a14="http://schemas.microsoft.com/office/drawing/2010/main"/>
              </a:ext>
            </a:extLst>
          </a:blip>
          <a:srcRect/>
          <a:stretch>
            <a:fillRect/>
          </a:stretch>
        </p:blipFill>
        <p:spPr bwMode="auto">
          <a:xfrm>
            <a:off x="203201" y="6191250"/>
            <a:ext cx="2368550" cy="54864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Seal and logo for the U.S. Department of Veterans Affairs">
            <a:extLst>
              <a:ext uri="{FF2B5EF4-FFF2-40B4-BE49-F238E27FC236}">
                <a16:creationId xmlns:a16="http://schemas.microsoft.com/office/drawing/2014/main" id="{89C54729-2C98-4A73-B5EB-4446016F3463}"/>
              </a:ext>
            </a:extLst>
          </p:cNvPr>
          <p:cNvPicPr>
            <a:picLocks noChangeAspect="1"/>
          </p:cNvPicPr>
          <p:nvPr userDrawn="1"/>
        </p:nvPicPr>
        <p:blipFill>
          <a:blip r:embed="rId25" cstate="print">
            <a:extLst>
              <a:ext uri="{28A0092B-C50C-407E-A947-70E740481C1C}">
                <a14:useLocalDpi xmlns:a14="http://schemas.microsoft.com/office/drawing/2010/main"/>
              </a:ext>
            </a:extLst>
          </a:blip>
          <a:stretch>
            <a:fillRect/>
          </a:stretch>
        </p:blipFill>
        <p:spPr>
          <a:xfrm>
            <a:off x="8743950" y="6184206"/>
            <a:ext cx="2940051" cy="641708"/>
          </a:xfrm>
          <a:prstGeom prst="rect">
            <a:avLst/>
          </a:prstGeom>
        </p:spPr>
      </p:pic>
      <p:sp>
        <p:nvSpPr>
          <p:cNvPr id="2" name="Title Placeholder 1"/>
          <p:cNvSpPr>
            <a:spLocks noGrp="1"/>
          </p:cNvSpPr>
          <p:nvPr>
            <p:ph type="title"/>
          </p:nvPr>
        </p:nvSpPr>
        <p:spPr>
          <a:xfrm>
            <a:off x="390525" y="97245"/>
            <a:ext cx="10515600" cy="680223"/>
          </a:xfrm>
          <a:prstGeom prst="rect">
            <a:avLst/>
          </a:prstGeom>
        </p:spPr>
        <p:txBody>
          <a:bodyPr vert="horz" lIns="91440" tIns="45720" rIns="91440" bIns="45720" rtlCol="0" anchor="ctr">
            <a:noAutofit/>
          </a:bodyPr>
          <a:lstStyle/>
          <a:p>
            <a:r>
              <a:rPr lang="en-US"/>
              <a:t>Click to edit Master title style</a:t>
            </a:r>
          </a:p>
        </p:txBody>
      </p:sp>
    </p:spTree>
    <p:extLst>
      <p:ext uri="{BB962C8B-B14F-4D97-AF65-F5344CB8AC3E}">
        <p14:creationId xmlns:p14="http://schemas.microsoft.com/office/powerpoint/2010/main" val="101903845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 id="2147483714" r:id="rId18"/>
  </p:sldLayoutIdLst>
  <p:hf hdr="0" ftr="0" dt="0"/>
  <p:txStyles>
    <p:titleStyle>
      <a:lvl1pPr algn="l" defTabSz="914400" rtl="0" eaLnBrk="1" latinLnBrk="0" hangingPunct="1">
        <a:lnSpc>
          <a:spcPct val="90000"/>
        </a:lnSpc>
        <a:spcBef>
          <a:spcPct val="0"/>
        </a:spcBef>
        <a:buNone/>
        <a:defRPr sz="3600" b="1"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package" Target="../embeddings/Microsoft_Excel_Worksheet.xlsx"/><Relationship Id="rId1" Type="http://schemas.openxmlformats.org/officeDocument/2006/relationships/slideLayout" Target="../slideLayouts/slideLayout6.xml"/><Relationship Id="rId4" Type="http://schemas.openxmlformats.org/officeDocument/2006/relationships/image" Target="../media/image12.png"/></Relationships>
</file>

<file path=ppt/slides/_rels/slide12.xml.rels><?xml version="1.0" encoding="UTF-8" standalone="yes"?>
<Relationships xmlns="http://schemas.openxmlformats.org/package/2006/relationships"><Relationship Id="rId2" Type="http://schemas.openxmlformats.org/officeDocument/2006/relationships/hyperlink" Target="https://nam10.safelinks.protection.outlook.com/?url=https%3A%2F%2Fvaredcap.rcp.vaec.va.gov%2Fredcap%2Fsurveys%2F%3Fs%3DYFFAAJLKJKYJNR44&amp;data=05%7C01%7CMaharsi.Naidu%40riospartners.com%7C91cfc3a3ddf14459281808dbef832425%7C58196b33812d4eb0ad27fc2dd9de53eb%7C0%7C0%7C638367118748953669%7CUnknown%7CTWFpbGZsb3d8eyJWIjoiMC4wLjAwMDAiLCJQIjoiV2luMzIiLCJBTiI6Ik1haWwiLCJXVCI6Mn0%3D%7C3000%7C%7C%7C&amp;sdata=6TTdw3oLJ%2B7XVHV7kR28Mdsywc1R2lkNWpHzImxE7eo%3D&amp;reserved=0" TargetMode="Externa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8" Type="http://schemas.openxmlformats.org/officeDocument/2006/relationships/hyperlink" Target="https://pubmed.ncbi.nlm.nih.gov/32024751/" TargetMode="External"/><Relationship Id="rId3" Type="http://schemas.openxmlformats.org/officeDocument/2006/relationships/diagramLayout" Target="../diagrams/layout2.xml"/><Relationship Id="rId7" Type="http://schemas.openxmlformats.org/officeDocument/2006/relationships/hyperlink" Target="https://onlinelibrary.wiley.com/doi/10.1111/1475-6773.13944" TargetMode="Externa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 Id="rId9" Type="http://schemas.openxmlformats.org/officeDocument/2006/relationships/hyperlink" Target="https://journals.lww.com/lww-medicalcare/Fulltext/2019/10001/Research_Lifecycle_to_Increase_the_Substantial.4.aspx"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pubmed.ncbi.nlm.nih.gov/28252892/" TargetMode="External"/><Relationship Id="rId3" Type="http://schemas.openxmlformats.org/officeDocument/2006/relationships/hyperlink" Target="https://www.em-consulte.com/article/1276018/alertePM" TargetMode="External"/><Relationship Id="rId7" Type="http://schemas.openxmlformats.org/officeDocument/2006/relationships/hyperlink" Target="https://www.npr.org/sections/health-shots/2015/01/05/371894919/what-heroin-addiction-tells-us-about-changing-bad-habits" TargetMode="External"/><Relationship Id="rId2" Type="http://schemas.openxmlformats.org/officeDocument/2006/relationships/hyperlink" Target="https://www.heal.nih.gov/news/stories/eppic-net-effective-pain-treatments" TargetMode="External"/><Relationship Id="rId1" Type="http://schemas.openxmlformats.org/officeDocument/2006/relationships/slideLayout" Target="../slideLayouts/slideLayout2.xml"/><Relationship Id="rId6" Type="http://schemas.openxmlformats.org/officeDocument/2006/relationships/hyperlink" Target="https://pubmed.ncbi.nlm.nih.gov/27650054/" TargetMode="External"/><Relationship Id="rId11" Type="http://schemas.openxmlformats.org/officeDocument/2006/relationships/hyperlink" Target="https://statics.teams.cdn.office.net/evergreen-assets/safelinks/1/atp-safelinks.html" TargetMode="External"/><Relationship Id="rId5" Type="http://schemas.openxmlformats.org/officeDocument/2006/relationships/hyperlink" Target="https://www.bing.com/ck/a?!&amp;&amp;p=757643960e2345a4JmltdHM9MTY4MDQ4MDAwMCZpZ3VpZD0wYWQ4M2VkMi1lYzYzLTYyYTctMTJiZC0yYzY4ZWRmNzYzOGUmaW5zaWQ9NTIxMg&amp;ptn=3&amp;hsh=3&amp;fclid=0ad83ed2-ec63-62a7-12bd-2c68edf7638e&amp;psq=sam+quinones+least+of+us&amp;u=a1aHR0cHM6Ly93d3cuYW1hem9uLmNvbS9MZWFzdC1Vcy1UYWxlcy1BbWVyaWNhLUZlbnRhbnlsL2RwLzE2MzU1NzQzNTg&amp;ntb=1" TargetMode="External"/><Relationship Id="rId10" Type="http://schemas.openxmlformats.org/officeDocument/2006/relationships/hyperlink" Target="https://thejournalofmhealth.com/5-new-technologies-for-managing-pain/#:~:text=5%20New%20Technologies%20for%20Managing%20Pain%201%20Heated,...%203%20ActiPatch%20...%204%20BurstDR%20Stimulation%20" TargetMode="External"/><Relationship Id="rId4" Type="http://schemas.openxmlformats.org/officeDocument/2006/relationships/hyperlink" Target="https://effectivehealthcare.ahrq.gov/sites/default/files/cer-209-evidence-summary-non-pharma-chronic-pain.pdf" TargetMode="External"/><Relationship Id="rId9" Type="http://schemas.openxmlformats.org/officeDocument/2006/relationships/hyperlink" Target="https://heal.nih.gov/funding/awarded?research_program=116#project-title-41851"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8" Type="http://schemas.openxmlformats.org/officeDocument/2006/relationships/hyperlink" Target="https://media.defense.gov/2023/Feb/24/2003167430/-1/-1/0/SPRIRC-FINAL-REPORT.PDF" TargetMode="External"/><Relationship Id="rId13" Type="http://schemas.openxmlformats.org/officeDocument/2006/relationships/hyperlink" Target="https://www.nimh.nih.gov/research/priority-research-areas" TargetMode="External"/><Relationship Id="rId18" Type="http://schemas.openxmlformats.org/officeDocument/2006/relationships/hyperlink" Target="https://hsrd.research.va.gov/centers/core/sprint/priorities.cfm" TargetMode="External"/><Relationship Id="rId3" Type="http://schemas.openxmlformats.org/officeDocument/2006/relationships/hyperlink" Target="https://www.apa.org/monitor/2021/09/news-suicide-prevention" TargetMode="External"/><Relationship Id="rId21" Type="http://schemas.openxmlformats.org/officeDocument/2006/relationships/hyperlink" Target="https://www.ncbi.nlm.nih.gov/pmc/articles/PMC10013359/" TargetMode="External"/><Relationship Id="rId7" Type="http://schemas.openxmlformats.org/officeDocument/2006/relationships/hyperlink" Target="https://mrdc.health.mil/assets/docs/DoD_Suicide_Prevention_Research_Strategy.pdf" TargetMode="External"/><Relationship Id="rId12" Type="http://schemas.openxmlformats.org/officeDocument/2006/relationships/hyperlink" Target="https://theactionalliance.org/resource/prioritized-research-agenda-suicide-prevention-action-plan-save-lives" TargetMode="External"/><Relationship Id="rId17" Type="http://schemas.openxmlformats.org/officeDocument/2006/relationships/hyperlink" Target="https://www.mentalhealth.va.gov/docs/data-sheets/2022/2022-National-Veteran-Suicide-Prevention-Annual-Report-FINAL-508.pdf" TargetMode="External"/><Relationship Id="rId2" Type="http://schemas.openxmlformats.org/officeDocument/2006/relationships/hyperlink" Target="https://afsp.org/public-policy-priorities/" TargetMode="External"/><Relationship Id="rId16" Type="http://schemas.openxmlformats.org/officeDocument/2006/relationships/hyperlink" Target="https://www.mentalhealth.va.gov/suicide_prevention/docs/Office-of-Mental-Health-and-Suicide-Prevention-National-Strategy-for-Preventing-Veterans-Suicide.pdf" TargetMode="External"/><Relationship Id="rId20" Type="http://schemas.openxmlformats.org/officeDocument/2006/relationships/hyperlink" Target="https://www.whitehouse.gov/briefing-room/statements-releases/2021/11/02/fact-sheet-new-strategy-outlines-five-priorities-for-reducing-military-and-veteran-suicide/" TargetMode="External"/><Relationship Id="rId1" Type="http://schemas.openxmlformats.org/officeDocument/2006/relationships/slideLayout" Target="../slideLayouts/slideLayout35.xml"/><Relationship Id="rId6" Type="http://schemas.openxmlformats.org/officeDocument/2006/relationships/hyperlink" Target="https://health.mil/Military-Health-Topics/Centers-of-Excellence/Psychological-Health-Center-of-Excellence/Clinicians-Corner-Blog/The-2020-Research-Gaps-Report-Suicide-Prevention-Research-Priorities" TargetMode="External"/><Relationship Id="rId11" Type="http://schemas.openxmlformats.org/officeDocument/2006/relationships/hyperlink" Target="https://www.ihs.gov/zerosuicide/about/" TargetMode="External"/><Relationship Id="rId24" Type="http://schemas.openxmlformats.org/officeDocument/2006/relationships/hyperlink" Target="https://www.psychologicalscience.org/observer/emerging-science-suicide-prevention" TargetMode="External"/><Relationship Id="rId5" Type="http://schemas.openxmlformats.org/officeDocument/2006/relationships/hyperlink" Target="https://health.mil/Reference-Center/Publications/2021/04/29/PHCoE-Research-Gaps-Report-for-Suicide-Prevention-Topics_2020_508" TargetMode="External"/><Relationship Id="rId15" Type="http://schemas.openxmlformats.org/officeDocument/2006/relationships/hyperlink" Target="https://www.samhsa.gov/about-us/strategic-plan" TargetMode="External"/><Relationship Id="rId23" Type="http://schemas.openxmlformats.org/officeDocument/2006/relationships/hyperlink" Target="https://www.frontiersin.org/articles/10.3389/fpsyg.2022.683147/full" TargetMode="External"/><Relationship Id="rId10" Type="http://schemas.openxmlformats.org/officeDocument/2006/relationships/hyperlink" Target="https://www.esd.whs.mil/Portals/54/Documents/DD/issuances/dodi/640009p.pdf?ver=2020-09-11-104936-223" TargetMode="External"/><Relationship Id="rId19" Type="http://schemas.openxmlformats.org/officeDocument/2006/relationships/hyperlink" Target="https://www.whitehouse.gov/wp-content/uploads/2023/02/White-House-Report-on-Mental-Health-Research-Priorities.pdf" TargetMode="External"/><Relationship Id="rId4" Type="http://schemas.openxmlformats.org/officeDocument/2006/relationships/hyperlink" Target="https://www.cdc.gov/injury/pdfs/researchpriorities/Research-Priorities_Suicide.pdf" TargetMode="External"/><Relationship Id="rId9" Type="http://schemas.openxmlformats.org/officeDocument/2006/relationships/hyperlink" Target="https://www.prevention.mil/Portals/130/Documents/2023%20Integrated%20Prevention%20Research%20Agenda.pdf?ver=5nWUoNuEExzzlw9Y0GczGA%3d%3d" TargetMode="External"/><Relationship Id="rId14" Type="http://schemas.openxmlformats.org/officeDocument/2006/relationships/hyperlink" Target="https://www.nimh.nih.gov/research/research-funded-by-nimh/research-initiatives/practice-based-suicide-prevention-research-centers-0" TargetMode="External"/><Relationship Id="rId22" Type="http://schemas.openxmlformats.org/officeDocument/2006/relationships/hyperlink" Target="https://ajp.psychiatryonline.org/doi/10.1176/appi.ajp.2020.20060864"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health.mil/Military-Health-Topics/Centers-of-Excellence/Psychological-Health-Center-of-Excellence/Clinicians-Corner-Blog/The-2020-Research-Gaps-Report-Suicide-Prevention-Research-Priorities" TargetMode="External"/><Relationship Id="rId2" Type="http://schemas.openxmlformats.org/officeDocument/2006/relationships/hyperlink" Target="https://health.mil/Reference-Center/Publications/2021/04/29/PHCoE-Research-Gaps-Report-for-Suicide-Prevention-Topics_2020_508"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829DDB9-030D-7FAE-413A-FA37C7340027}"/>
              </a:ext>
            </a:extLst>
          </p:cNvPr>
          <p:cNvSpPr>
            <a:spLocks noGrp="1"/>
          </p:cNvSpPr>
          <p:nvPr>
            <p:ph type="ctrTitle"/>
          </p:nvPr>
        </p:nvSpPr>
        <p:spPr/>
        <p:txBody>
          <a:bodyPr/>
          <a:lstStyle/>
          <a:p>
            <a:r>
              <a:rPr lang="en-US" dirty="0"/>
              <a:t>Suicide Prevention</a:t>
            </a:r>
            <a:br>
              <a:rPr lang="en-US" dirty="0"/>
            </a:br>
            <a:r>
              <a:rPr lang="en-US" dirty="0"/>
              <a:t>Advisory Group Meeting</a:t>
            </a:r>
          </a:p>
        </p:txBody>
      </p:sp>
      <p:sp>
        <p:nvSpPr>
          <p:cNvPr id="5" name="Subtitle 4">
            <a:extLst>
              <a:ext uri="{FF2B5EF4-FFF2-40B4-BE49-F238E27FC236}">
                <a16:creationId xmlns:a16="http://schemas.microsoft.com/office/drawing/2014/main" id="{CB39E6F3-0221-2A34-B126-1FFEB3545CF3}"/>
              </a:ext>
            </a:extLst>
          </p:cNvPr>
          <p:cNvSpPr>
            <a:spLocks noGrp="1"/>
          </p:cNvSpPr>
          <p:nvPr>
            <p:ph type="subTitle" idx="1"/>
          </p:nvPr>
        </p:nvSpPr>
        <p:spPr/>
        <p:txBody>
          <a:bodyPr/>
          <a:lstStyle/>
          <a:p>
            <a:r>
              <a:rPr lang="en-US" dirty="0"/>
              <a:t>November 28, 2023</a:t>
            </a:r>
          </a:p>
        </p:txBody>
      </p:sp>
      <p:sp>
        <p:nvSpPr>
          <p:cNvPr id="6" name="Text Placeholder 5">
            <a:extLst>
              <a:ext uri="{FF2B5EF4-FFF2-40B4-BE49-F238E27FC236}">
                <a16:creationId xmlns:a16="http://schemas.microsoft.com/office/drawing/2014/main" id="{2A5331FB-0B28-8E07-05A7-33AA2F51BC9B}"/>
              </a:ext>
            </a:extLst>
          </p:cNvPr>
          <p:cNvSpPr>
            <a:spLocks noGrp="1"/>
          </p:cNvSpPr>
          <p:nvPr>
            <p:ph type="body" sz="quarter" idx="10"/>
          </p:nvPr>
        </p:nvSpPr>
        <p:spPr/>
        <p:txBody>
          <a:bodyPr/>
          <a:lstStyle/>
          <a:p>
            <a:r>
              <a:rPr lang="en-US" dirty="0"/>
              <a:t>Joe Constans</a:t>
            </a:r>
          </a:p>
          <a:p>
            <a:r>
              <a:rPr lang="en-US"/>
              <a:t>Maharsi Naidu</a:t>
            </a:r>
            <a:endParaRPr lang="en-US" dirty="0"/>
          </a:p>
        </p:txBody>
      </p:sp>
      <p:sp>
        <p:nvSpPr>
          <p:cNvPr id="3" name="Slide Number Placeholder 2">
            <a:extLst>
              <a:ext uri="{FF2B5EF4-FFF2-40B4-BE49-F238E27FC236}">
                <a16:creationId xmlns:a16="http://schemas.microsoft.com/office/drawing/2014/main" id="{EF3C7AE6-CF8C-E59F-4C66-64D413C1652F}"/>
              </a:ext>
            </a:extLst>
          </p:cNvPr>
          <p:cNvSpPr>
            <a:spLocks noGrp="1"/>
          </p:cNvSpPr>
          <p:nvPr>
            <p:ph type="sldNum" sz="quarter" idx="11"/>
          </p:nvPr>
        </p:nvSpPr>
        <p:spPr/>
        <p:txBody>
          <a:bodyPr/>
          <a:lstStyle/>
          <a:p>
            <a:fld id="{670A9334-4E67-F94F-A05E-0CE8B74A054E}" type="slidenum">
              <a:rPr lang="en-US" smtClean="0"/>
              <a:t>1</a:t>
            </a:fld>
            <a:endParaRPr lang="en-US"/>
          </a:p>
        </p:txBody>
      </p:sp>
    </p:spTree>
    <p:extLst>
      <p:ext uri="{BB962C8B-B14F-4D97-AF65-F5344CB8AC3E}">
        <p14:creationId xmlns:p14="http://schemas.microsoft.com/office/powerpoint/2010/main" val="27088574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3A5C82-5F7A-8596-DD57-4395E39BC366}"/>
              </a:ext>
            </a:extLst>
          </p:cNvPr>
          <p:cNvSpPr>
            <a:spLocks noGrp="1"/>
          </p:cNvSpPr>
          <p:nvPr>
            <p:ph type="title"/>
          </p:nvPr>
        </p:nvSpPr>
        <p:spPr/>
        <p:txBody>
          <a:bodyPr/>
          <a:lstStyle/>
          <a:p>
            <a:r>
              <a:rPr lang="en-US" dirty="0"/>
              <a:t>Drafting Priority Statements based on Initial Research</a:t>
            </a:r>
          </a:p>
        </p:txBody>
      </p:sp>
      <p:sp>
        <p:nvSpPr>
          <p:cNvPr id="3" name="Slide Number Placeholder 2">
            <a:extLst>
              <a:ext uri="{FF2B5EF4-FFF2-40B4-BE49-F238E27FC236}">
                <a16:creationId xmlns:a16="http://schemas.microsoft.com/office/drawing/2014/main" id="{F168EB58-4D72-BD92-701D-30D395376733}"/>
              </a:ext>
            </a:extLst>
          </p:cNvPr>
          <p:cNvSpPr>
            <a:spLocks noGrp="1"/>
          </p:cNvSpPr>
          <p:nvPr>
            <p:ph type="sldNum" sz="quarter" idx="12"/>
          </p:nvPr>
        </p:nvSpPr>
        <p:spPr/>
        <p:txBody>
          <a:bodyPr/>
          <a:lstStyle/>
          <a:p>
            <a:fld id="{670A9334-4E67-F94F-A05E-0CE8B74A054E}" type="slidenum">
              <a:rPr lang="en-US" smtClean="0"/>
              <a:t>10</a:t>
            </a:fld>
            <a:endParaRPr lang="en-US"/>
          </a:p>
        </p:txBody>
      </p:sp>
      <p:sp>
        <p:nvSpPr>
          <p:cNvPr id="5" name="TextBox 4">
            <a:extLst>
              <a:ext uri="{FF2B5EF4-FFF2-40B4-BE49-F238E27FC236}">
                <a16:creationId xmlns:a16="http://schemas.microsoft.com/office/drawing/2014/main" id="{FEE385F6-F041-7E99-0D07-7FABD42484FD}"/>
              </a:ext>
            </a:extLst>
          </p:cNvPr>
          <p:cNvSpPr txBox="1"/>
          <p:nvPr/>
        </p:nvSpPr>
        <p:spPr>
          <a:xfrm>
            <a:off x="527901" y="879133"/>
            <a:ext cx="4790251" cy="369332"/>
          </a:xfrm>
          <a:prstGeom prst="rect">
            <a:avLst/>
          </a:prstGeom>
          <a:noFill/>
        </p:spPr>
        <p:txBody>
          <a:bodyPr wrap="square" rtlCol="0">
            <a:spAutoFit/>
          </a:bodyPr>
          <a:lstStyle/>
          <a:p>
            <a:r>
              <a:rPr lang="en-US" i="1" dirty="0"/>
              <a:t>Defining priority clusters </a:t>
            </a:r>
          </a:p>
        </p:txBody>
      </p:sp>
      <p:graphicFrame>
        <p:nvGraphicFramePr>
          <p:cNvPr id="11" name="Table 10">
            <a:extLst>
              <a:ext uri="{FF2B5EF4-FFF2-40B4-BE49-F238E27FC236}">
                <a16:creationId xmlns:a16="http://schemas.microsoft.com/office/drawing/2014/main" id="{D36E3D1A-6143-E03E-4838-88ECB4F9E9D2}"/>
              </a:ext>
            </a:extLst>
          </p:cNvPr>
          <p:cNvGraphicFramePr>
            <a:graphicFrameLocks noGrp="1"/>
          </p:cNvGraphicFramePr>
          <p:nvPr>
            <p:extLst>
              <p:ext uri="{D42A27DB-BD31-4B8C-83A1-F6EECF244321}">
                <p14:modId xmlns:p14="http://schemas.microsoft.com/office/powerpoint/2010/main" val="3053595877"/>
              </p:ext>
            </p:extLst>
          </p:nvPr>
        </p:nvGraphicFramePr>
        <p:xfrm>
          <a:off x="168676" y="1350130"/>
          <a:ext cx="11833934" cy="4734094"/>
        </p:xfrm>
        <a:graphic>
          <a:graphicData uri="http://schemas.openxmlformats.org/drawingml/2006/table">
            <a:tbl>
              <a:tblPr/>
              <a:tblGrid>
                <a:gridCol w="2327645">
                  <a:extLst>
                    <a:ext uri="{9D8B030D-6E8A-4147-A177-3AD203B41FA5}">
                      <a16:colId xmlns:a16="http://schemas.microsoft.com/office/drawing/2014/main" val="4169099901"/>
                    </a:ext>
                  </a:extLst>
                </a:gridCol>
                <a:gridCol w="9506289">
                  <a:extLst>
                    <a:ext uri="{9D8B030D-6E8A-4147-A177-3AD203B41FA5}">
                      <a16:colId xmlns:a16="http://schemas.microsoft.com/office/drawing/2014/main" val="2452509755"/>
                    </a:ext>
                  </a:extLst>
                </a:gridCol>
              </a:tblGrid>
              <a:tr h="135168">
                <a:tc>
                  <a:txBody>
                    <a:bodyPr/>
                    <a:lstStyle/>
                    <a:p>
                      <a:pPr algn="l" fontAlgn="ctr"/>
                      <a:r>
                        <a:rPr lang="en-US" sz="1200" b="1" i="0" u="none" strike="noStrike" dirty="0">
                          <a:solidFill>
                            <a:srgbClr val="305496"/>
                          </a:solidFill>
                          <a:effectLst/>
                          <a:latin typeface="Calibri" panose="020F0502020204030204" pitchFamily="34" charset="0"/>
                        </a:rPr>
                        <a:t>Category</a:t>
                      </a:r>
                    </a:p>
                  </a:txBody>
                  <a:tcPr marL="4044" marR="4044" marT="4044" marB="0" anchor="ctr">
                    <a:lnL>
                      <a:noFill/>
                    </a:lnL>
                    <a:lnR>
                      <a:noFill/>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l" fontAlgn="ctr"/>
                      <a:r>
                        <a:rPr lang="en-US" sz="1200" b="1" i="0" u="none" strike="noStrike">
                          <a:solidFill>
                            <a:srgbClr val="305496"/>
                          </a:solidFill>
                          <a:effectLst/>
                          <a:latin typeface="Calibri" panose="020F0502020204030204" pitchFamily="34" charset="0"/>
                        </a:rPr>
                        <a:t>Statement</a:t>
                      </a:r>
                    </a:p>
                  </a:txBody>
                  <a:tcPr marL="4044" marR="4044" marT="4044" marB="0" anchor="ctr">
                    <a:lnL>
                      <a:noFill/>
                    </a:lnL>
                    <a:lnR>
                      <a:noFill/>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extLst>
                  <a:ext uri="{0D108BD9-81ED-4DB2-BD59-A6C34878D82A}">
                    <a16:rowId xmlns:a16="http://schemas.microsoft.com/office/drawing/2014/main" val="466113489"/>
                  </a:ext>
                </a:extLst>
              </a:tr>
              <a:tr h="238153">
                <a:tc>
                  <a:txBody>
                    <a:bodyPr/>
                    <a:lstStyle/>
                    <a:p>
                      <a:pPr algn="l" fontAlgn="ctr"/>
                      <a:r>
                        <a:rPr lang="en-US" sz="1200" b="1" i="0" u="none" strike="noStrike" dirty="0">
                          <a:solidFill>
                            <a:srgbClr val="305496"/>
                          </a:solidFill>
                          <a:effectLst/>
                          <a:latin typeface="Calibri" panose="020F0502020204030204" pitchFamily="34" charset="0"/>
                        </a:rPr>
                        <a:t>Biology/Genomics/Brain</a:t>
                      </a:r>
                    </a:p>
                  </a:txBody>
                  <a:tcPr marL="4044" marR="4044" marT="4044" marB="0" anchor="ctr">
                    <a:lnL>
                      <a:noFill/>
                    </a:lnL>
                    <a:lnR>
                      <a:noFill/>
                    </a:lnR>
                    <a:lnT w="6350" cap="flat" cmpd="sng" algn="ctr">
                      <a:solidFill>
                        <a:srgbClr val="4472C4"/>
                      </a:solidFill>
                      <a:prstDash val="solid"/>
                      <a:round/>
                      <a:headEnd type="none" w="med" len="med"/>
                      <a:tailEnd type="none" w="med" len="med"/>
                    </a:lnT>
                    <a:lnB>
                      <a:noFill/>
                    </a:lnB>
                    <a:solidFill>
                      <a:srgbClr val="D9E1F2"/>
                    </a:solidFill>
                  </a:tcPr>
                </a:tc>
                <a:tc>
                  <a:txBody>
                    <a:bodyPr/>
                    <a:lstStyle/>
                    <a:p>
                      <a:pPr algn="l" fontAlgn="ctr"/>
                      <a:r>
                        <a:rPr lang="en-US" sz="1200" b="0" i="0" u="none" strike="noStrike">
                          <a:solidFill>
                            <a:srgbClr val="305496"/>
                          </a:solidFill>
                          <a:effectLst/>
                          <a:latin typeface="Calibri" panose="020F0502020204030204" pitchFamily="34" charset="0"/>
                        </a:rPr>
                        <a:t>Advancing our understanding of biological pathways and genetic mechanisms associated with suicide and suicide risk.</a:t>
                      </a:r>
                    </a:p>
                  </a:txBody>
                  <a:tcPr marL="4044" marR="4044" marT="4044" marB="0" anchor="ctr">
                    <a:lnL>
                      <a:noFill/>
                    </a:lnL>
                    <a:lnR>
                      <a:noFill/>
                    </a:lnR>
                    <a:lnT w="6350" cap="flat" cmpd="sng" algn="ctr">
                      <a:solidFill>
                        <a:srgbClr val="4472C4"/>
                      </a:solidFill>
                      <a:prstDash val="solid"/>
                      <a:round/>
                      <a:headEnd type="none" w="med" len="med"/>
                      <a:tailEnd type="none" w="med" len="med"/>
                    </a:lnT>
                    <a:lnB>
                      <a:noFill/>
                    </a:lnB>
                    <a:solidFill>
                      <a:srgbClr val="D9E1F2"/>
                    </a:solidFill>
                  </a:tcPr>
                </a:tc>
                <a:extLst>
                  <a:ext uri="{0D108BD9-81ED-4DB2-BD59-A6C34878D82A}">
                    <a16:rowId xmlns:a16="http://schemas.microsoft.com/office/drawing/2014/main" val="1875582317"/>
                  </a:ext>
                </a:extLst>
              </a:tr>
              <a:tr h="238153">
                <a:tc>
                  <a:txBody>
                    <a:bodyPr/>
                    <a:lstStyle/>
                    <a:p>
                      <a:pPr algn="l" fontAlgn="ctr"/>
                      <a:r>
                        <a:rPr lang="en-US" sz="1200" b="1" i="1" u="none" strike="noStrike" dirty="0">
                          <a:solidFill>
                            <a:srgbClr val="305496"/>
                          </a:solidFill>
                          <a:effectLst/>
                          <a:latin typeface="Calibri" panose="020F0502020204030204" pitchFamily="34" charset="0"/>
                        </a:rPr>
                        <a:t>Risk Factors</a:t>
                      </a:r>
                    </a:p>
                    <a:p>
                      <a:pPr algn="l" fontAlgn="ctr"/>
                      <a:r>
                        <a:rPr lang="en-US" sz="1200" b="1" i="0" u="none" strike="noStrike" dirty="0">
                          <a:solidFill>
                            <a:srgbClr val="305496"/>
                          </a:solidFill>
                          <a:effectLst/>
                          <a:latin typeface="Calibri" panose="020F0502020204030204" pitchFamily="34" charset="0"/>
                        </a:rPr>
                        <a:t>Assessment / Screening</a:t>
                      </a:r>
                    </a:p>
                    <a:p>
                      <a:pPr algn="l" fontAlgn="ctr"/>
                      <a:r>
                        <a:rPr lang="en-US" sz="1200" b="1" i="0" u="none" strike="noStrike" dirty="0">
                          <a:solidFill>
                            <a:srgbClr val="305496"/>
                          </a:solidFill>
                          <a:effectLst/>
                          <a:latin typeface="Calibri" panose="020F0502020204030204" pitchFamily="34" charset="0"/>
                        </a:rPr>
                        <a:t>Clinician Assessment</a:t>
                      </a:r>
                    </a:p>
                  </a:txBody>
                  <a:tcPr marL="4044" marR="4044" marT="4044" marB="0" anchor="ctr">
                    <a:lnL>
                      <a:noFill/>
                    </a:lnL>
                    <a:lnR>
                      <a:noFill/>
                    </a:lnR>
                    <a:lnT>
                      <a:noFill/>
                    </a:lnT>
                    <a:lnB>
                      <a:noFill/>
                    </a:lnB>
                  </a:tcPr>
                </a:tc>
                <a:tc>
                  <a:txBody>
                    <a:bodyPr/>
                    <a:lstStyle/>
                    <a:p>
                      <a:pPr algn="l" fontAlgn="ctr"/>
                      <a:r>
                        <a:rPr lang="en-US" sz="1200" b="0" i="0" u="none" strike="noStrike" dirty="0">
                          <a:solidFill>
                            <a:srgbClr val="305496"/>
                          </a:solidFill>
                          <a:effectLst/>
                          <a:latin typeface="Calibri" panose="020F0502020204030204" pitchFamily="34" charset="0"/>
                        </a:rPr>
                        <a:t>Advancing our understanding of suicide risk factors and developing methods to assess risk using clinician/psychological assessment and clinician-administered scales. </a:t>
                      </a:r>
                    </a:p>
                  </a:txBody>
                  <a:tcPr marL="4044" marR="4044" marT="4044" marB="0" anchor="ctr">
                    <a:lnL>
                      <a:noFill/>
                    </a:lnL>
                    <a:lnR>
                      <a:noFill/>
                    </a:lnR>
                    <a:lnT>
                      <a:noFill/>
                    </a:lnT>
                    <a:lnB>
                      <a:noFill/>
                    </a:lnB>
                  </a:tcPr>
                </a:tc>
                <a:extLst>
                  <a:ext uri="{0D108BD9-81ED-4DB2-BD59-A6C34878D82A}">
                    <a16:rowId xmlns:a16="http://schemas.microsoft.com/office/drawing/2014/main" val="1905146759"/>
                  </a:ext>
                </a:extLst>
              </a:tr>
              <a:tr h="357228">
                <a:tc>
                  <a:txBody>
                    <a:bodyPr/>
                    <a:lstStyle/>
                    <a:p>
                      <a:pPr algn="l" fontAlgn="ctr"/>
                      <a:r>
                        <a:rPr lang="en-US" sz="1200" b="1" i="1" u="none" strike="noStrike" dirty="0">
                          <a:solidFill>
                            <a:srgbClr val="305496"/>
                          </a:solidFill>
                          <a:effectLst/>
                          <a:latin typeface="Calibri" panose="020F0502020204030204" pitchFamily="34" charset="0"/>
                        </a:rPr>
                        <a:t>Risk Factors</a:t>
                      </a:r>
                    </a:p>
                    <a:p>
                      <a:pPr algn="l" fontAlgn="ctr"/>
                      <a:r>
                        <a:rPr lang="en-US" sz="1200" b="1" i="0" u="none" strike="noStrike" dirty="0">
                          <a:solidFill>
                            <a:srgbClr val="305496"/>
                          </a:solidFill>
                          <a:effectLst/>
                          <a:latin typeface="Calibri" panose="020F0502020204030204" pitchFamily="34" charset="0"/>
                        </a:rPr>
                        <a:t>Assessment / Screening</a:t>
                      </a:r>
                    </a:p>
                    <a:p>
                      <a:pPr algn="l" fontAlgn="ctr"/>
                      <a:r>
                        <a:rPr lang="en-US" sz="1200" b="1" i="0" u="none" strike="noStrike" dirty="0">
                          <a:solidFill>
                            <a:srgbClr val="305496"/>
                          </a:solidFill>
                          <a:effectLst/>
                          <a:latin typeface="Calibri" panose="020F0502020204030204" pitchFamily="34" charset="0"/>
                        </a:rPr>
                        <a:t>Machine Based</a:t>
                      </a:r>
                    </a:p>
                  </a:txBody>
                  <a:tcPr marL="4044" marR="4044" marT="4044" marB="0" anchor="ctr">
                    <a:lnL>
                      <a:noFill/>
                    </a:lnL>
                    <a:lnR>
                      <a:noFill/>
                    </a:lnR>
                    <a:lnT>
                      <a:noFill/>
                    </a:lnT>
                    <a:lnB>
                      <a:noFill/>
                    </a:lnB>
                    <a:solidFill>
                      <a:srgbClr val="D9E1F2"/>
                    </a:solidFill>
                  </a:tcPr>
                </a:tc>
                <a:tc>
                  <a:txBody>
                    <a:bodyPr/>
                    <a:lstStyle/>
                    <a:p>
                      <a:pPr algn="l" fontAlgn="ctr"/>
                      <a:r>
                        <a:rPr lang="en-US" sz="1200" b="0" i="0" u="none" strike="noStrike" dirty="0">
                          <a:solidFill>
                            <a:srgbClr val="305496"/>
                          </a:solidFill>
                          <a:effectLst/>
                          <a:latin typeface="Calibri" panose="020F0502020204030204" pitchFamily="34" charset="0"/>
                        </a:rPr>
                        <a:t>Advancing our understanding of suicide risk factors and developing methods to assess risk utilizing machine learning and other large data approaches.  </a:t>
                      </a:r>
                    </a:p>
                  </a:txBody>
                  <a:tcPr marL="4044" marR="4044" marT="4044" marB="0" anchor="ctr">
                    <a:lnL>
                      <a:noFill/>
                    </a:lnL>
                    <a:lnR>
                      <a:noFill/>
                    </a:lnR>
                    <a:lnT>
                      <a:noFill/>
                    </a:lnT>
                    <a:lnB>
                      <a:noFill/>
                    </a:lnB>
                    <a:solidFill>
                      <a:srgbClr val="D9E1F2"/>
                    </a:solidFill>
                  </a:tcPr>
                </a:tc>
                <a:extLst>
                  <a:ext uri="{0D108BD9-81ED-4DB2-BD59-A6C34878D82A}">
                    <a16:rowId xmlns:a16="http://schemas.microsoft.com/office/drawing/2014/main" val="4293193287"/>
                  </a:ext>
                </a:extLst>
              </a:tr>
              <a:tr h="238153">
                <a:tc>
                  <a:txBody>
                    <a:bodyPr/>
                    <a:lstStyle/>
                    <a:p>
                      <a:pPr algn="l" fontAlgn="ctr"/>
                      <a:r>
                        <a:rPr lang="en-US" sz="1200" b="1" i="0" u="none" strike="noStrike" dirty="0">
                          <a:solidFill>
                            <a:srgbClr val="305496"/>
                          </a:solidFill>
                          <a:effectLst/>
                          <a:latin typeface="Calibri" panose="020F0502020204030204" pitchFamily="34" charset="0"/>
                        </a:rPr>
                        <a:t>Active Monitoring</a:t>
                      </a:r>
                    </a:p>
                  </a:txBody>
                  <a:tcPr marL="4044" marR="4044" marT="4044" marB="0" anchor="ctr">
                    <a:lnL>
                      <a:noFill/>
                    </a:lnL>
                    <a:lnR>
                      <a:noFill/>
                    </a:lnR>
                    <a:lnT>
                      <a:noFill/>
                    </a:lnT>
                    <a:lnB>
                      <a:noFill/>
                    </a:lnB>
                  </a:tcPr>
                </a:tc>
                <a:tc>
                  <a:txBody>
                    <a:bodyPr/>
                    <a:lstStyle/>
                    <a:p>
                      <a:pPr algn="l" fontAlgn="ctr"/>
                      <a:r>
                        <a:rPr lang="en-US" sz="1200" b="0" i="0" u="none" strike="noStrike" dirty="0">
                          <a:solidFill>
                            <a:srgbClr val="305496"/>
                          </a:solidFill>
                          <a:effectLst/>
                          <a:latin typeface="Calibri" panose="020F0502020204030204" pitchFamily="34" charset="0"/>
                        </a:rPr>
                        <a:t>Advancing our understand of how technology, including wearable devices and text data, can be used to assess for suicide risk and to provide suicide prevention interventions. </a:t>
                      </a:r>
                    </a:p>
                  </a:txBody>
                  <a:tcPr marL="4044" marR="4044" marT="4044" marB="0" anchor="ctr">
                    <a:lnL>
                      <a:noFill/>
                    </a:lnL>
                    <a:lnR>
                      <a:noFill/>
                    </a:lnR>
                    <a:lnT>
                      <a:noFill/>
                    </a:lnT>
                    <a:lnB>
                      <a:noFill/>
                    </a:lnB>
                  </a:tcPr>
                </a:tc>
                <a:extLst>
                  <a:ext uri="{0D108BD9-81ED-4DB2-BD59-A6C34878D82A}">
                    <a16:rowId xmlns:a16="http://schemas.microsoft.com/office/drawing/2014/main" val="663545848"/>
                  </a:ext>
                </a:extLst>
              </a:tr>
              <a:tr h="357228">
                <a:tc>
                  <a:txBody>
                    <a:bodyPr/>
                    <a:lstStyle/>
                    <a:p>
                      <a:pPr algn="l" fontAlgn="ctr"/>
                      <a:r>
                        <a:rPr lang="en-US" sz="1200" b="1" i="0" u="none" strike="noStrike" dirty="0">
                          <a:solidFill>
                            <a:srgbClr val="305496"/>
                          </a:solidFill>
                          <a:effectLst/>
                          <a:latin typeface="Calibri" panose="020F0502020204030204" pitchFamily="34" charset="0"/>
                        </a:rPr>
                        <a:t>Family / Social Network</a:t>
                      </a:r>
                    </a:p>
                  </a:txBody>
                  <a:tcPr marL="4044" marR="4044" marT="4044" marB="0" anchor="ctr">
                    <a:lnL>
                      <a:noFill/>
                    </a:lnL>
                    <a:lnR>
                      <a:noFill/>
                    </a:lnR>
                    <a:lnT>
                      <a:noFill/>
                    </a:lnT>
                    <a:lnB>
                      <a:noFill/>
                    </a:lnB>
                    <a:solidFill>
                      <a:srgbClr val="D9E1F2"/>
                    </a:solidFill>
                  </a:tcPr>
                </a:tc>
                <a:tc>
                  <a:txBody>
                    <a:bodyPr/>
                    <a:lstStyle/>
                    <a:p>
                      <a:pPr algn="l" fontAlgn="ctr"/>
                      <a:r>
                        <a:rPr lang="en-US" sz="1200" b="0" i="0" u="none" strike="noStrike" dirty="0">
                          <a:solidFill>
                            <a:srgbClr val="305496"/>
                          </a:solidFill>
                          <a:effectLst/>
                          <a:latin typeface="Calibri" panose="020F0502020204030204" pitchFamily="34" charset="0"/>
                        </a:rPr>
                        <a:t>Advancing understanding of family/social network risk factors for suicide and developing family-based interventions to prevent suicide. </a:t>
                      </a:r>
                    </a:p>
                  </a:txBody>
                  <a:tcPr marL="4044" marR="4044" marT="4044" marB="0" anchor="ctr">
                    <a:lnL>
                      <a:noFill/>
                    </a:lnL>
                    <a:lnR>
                      <a:noFill/>
                    </a:lnR>
                    <a:lnT>
                      <a:noFill/>
                    </a:lnT>
                    <a:lnB>
                      <a:noFill/>
                    </a:lnB>
                    <a:solidFill>
                      <a:srgbClr val="D9E1F2"/>
                    </a:solidFill>
                  </a:tcPr>
                </a:tc>
                <a:extLst>
                  <a:ext uri="{0D108BD9-81ED-4DB2-BD59-A6C34878D82A}">
                    <a16:rowId xmlns:a16="http://schemas.microsoft.com/office/drawing/2014/main" val="2824423447"/>
                  </a:ext>
                </a:extLst>
              </a:tr>
              <a:tr h="540670">
                <a:tc>
                  <a:txBody>
                    <a:bodyPr/>
                    <a:lstStyle/>
                    <a:p>
                      <a:pPr algn="l" fontAlgn="ctr"/>
                      <a:r>
                        <a:rPr lang="en-US" sz="1200" b="1" i="0" u="none" strike="noStrike" dirty="0">
                          <a:solidFill>
                            <a:srgbClr val="305496"/>
                          </a:solidFill>
                          <a:effectLst/>
                          <a:latin typeface="Calibri" panose="020F0502020204030204" pitchFamily="34" charset="0"/>
                        </a:rPr>
                        <a:t>Pharmacological / Somatic Interventions</a:t>
                      </a:r>
                    </a:p>
                  </a:txBody>
                  <a:tcPr marL="4044" marR="4044" marT="4044" marB="0" anchor="ctr">
                    <a:lnL>
                      <a:noFill/>
                    </a:lnL>
                    <a:lnR>
                      <a:noFill/>
                    </a:lnR>
                    <a:lnT>
                      <a:noFill/>
                    </a:lnT>
                    <a:lnB>
                      <a:noFill/>
                    </a:lnB>
                    <a:solidFill>
                      <a:schemeClr val="bg1"/>
                    </a:solidFill>
                  </a:tcPr>
                </a:tc>
                <a:tc>
                  <a:txBody>
                    <a:bodyPr/>
                    <a:lstStyle/>
                    <a:p>
                      <a:pPr algn="l" fontAlgn="ctr"/>
                      <a:r>
                        <a:rPr lang="en-US" sz="1200" b="0" i="0" u="none" strike="noStrike" dirty="0">
                          <a:solidFill>
                            <a:srgbClr val="305496"/>
                          </a:solidFill>
                          <a:effectLst/>
                          <a:latin typeface="Calibri" panose="020F0502020204030204" pitchFamily="34" charset="0"/>
                        </a:rPr>
                        <a:t>Advancing the development of psychopharmacological and other somatic interventions (e.g., TMS).</a:t>
                      </a:r>
                    </a:p>
                  </a:txBody>
                  <a:tcPr marL="4044" marR="4044" marT="4044" marB="0" anchor="ctr">
                    <a:lnL>
                      <a:noFill/>
                    </a:lnL>
                    <a:lnR>
                      <a:noFill/>
                    </a:lnR>
                    <a:lnT>
                      <a:noFill/>
                    </a:lnT>
                    <a:lnB>
                      <a:noFill/>
                    </a:lnB>
                    <a:solidFill>
                      <a:schemeClr val="bg1"/>
                    </a:solidFill>
                  </a:tcPr>
                </a:tc>
                <a:extLst>
                  <a:ext uri="{0D108BD9-81ED-4DB2-BD59-A6C34878D82A}">
                    <a16:rowId xmlns:a16="http://schemas.microsoft.com/office/drawing/2014/main" val="670597898"/>
                  </a:ext>
                </a:extLst>
              </a:tr>
              <a:tr h="405502">
                <a:tc>
                  <a:txBody>
                    <a:bodyPr/>
                    <a:lstStyle/>
                    <a:p>
                      <a:pPr algn="l" fontAlgn="ctr"/>
                      <a:r>
                        <a:rPr lang="en-US" sz="1200" b="1" i="0" u="none" strike="noStrike" dirty="0">
                          <a:solidFill>
                            <a:srgbClr val="305496"/>
                          </a:solidFill>
                          <a:effectLst/>
                          <a:latin typeface="Calibri" panose="020F0502020204030204" pitchFamily="34" charset="0"/>
                        </a:rPr>
                        <a:t>Psychotherapy  /Non-Somatic Interventions</a:t>
                      </a:r>
                    </a:p>
                  </a:txBody>
                  <a:tcPr marL="4044" marR="4044" marT="4044" marB="0" anchor="ctr">
                    <a:lnL>
                      <a:noFill/>
                    </a:lnL>
                    <a:lnR>
                      <a:noFill/>
                    </a:lnR>
                    <a:lnT>
                      <a:noFill/>
                    </a:lnT>
                    <a:lnB>
                      <a:noFill/>
                    </a:lnB>
                    <a:solidFill>
                      <a:schemeClr val="tx2">
                        <a:lumMod val="20000"/>
                        <a:lumOff val="80000"/>
                      </a:schemeClr>
                    </a:solidFill>
                  </a:tcPr>
                </a:tc>
                <a:tc>
                  <a:txBody>
                    <a:bodyPr/>
                    <a:lstStyle/>
                    <a:p>
                      <a:pPr algn="l" fontAlgn="ctr"/>
                      <a:r>
                        <a:rPr lang="en-US" sz="1200" b="0" i="0" u="none" strike="noStrike" dirty="0">
                          <a:solidFill>
                            <a:srgbClr val="305496"/>
                          </a:solidFill>
                          <a:effectLst/>
                          <a:latin typeface="Calibri" panose="020F0502020204030204" pitchFamily="34" charset="0"/>
                        </a:rPr>
                        <a:t>Psychotherapies including problem solving therapy, cognitive behavior therapy, lethal means safety counseling, dialectical behavioral therapy (DBT),  and family counseling(?). Would also include case management. </a:t>
                      </a:r>
                    </a:p>
                  </a:txBody>
                  <a:tcPr marL="4044" marR="4044" marT="4044" marB="0" anchor="ctr">
                    <a:lnL>
                      <a:noFill/>
                    </a:lnL>
                    <a:lnR>
                      <a:noFill/>
                    </a:lnR>
                    <a:lnT>
                      <a:noFill/>
                    </a:lnT>
                    <a:lnB>
                      <a:noFill/>
                    </a:lnB>
                    <a:solidFill>
                      <a:schemeClr val="tx2">
                        <a:lumMod val="20000"/>
                        <a:lumOff val="80000"/>
                      </a:schemeClr>
                    </a:solidFill>
                  </a:tcPr>
                </a:tc>
                <a:extLst>
                  <a:ext uri="{0D108BD9-81ED-4DB2-BD59-A6C34878D82A}">
                    <a16:rowId xmlns:a16="http://schemas.microsoft.com/office/drawing/2014/main" val="2746807385"/>
                  </a:ext>
                </a:extLst>
              </a:tr>
              <a:tr h="238153">
                <a:tc>
                  <a:txBody>
                    <a:bodyPr/>
                    <a:lstStyle/>
                    <a:p>
                      <a:pPr algn="l" fontAlgn="ctr"/>
                      <a:r>
                        <a:rPr lang="en-US" sz="1200" b="1" i="0" u="none" strike="noStrike" dirty="0">
                          <a:solidFill>
                            <a:srgbClr val="305496"/>
                          </a:solidFill>
                          <a:effectLst/>
                          <a:latin typeface="Calibri" panose="020F0502020204030204" pitchFamily="34" charset="0"/>
                        </a:rPr>
                        <a:t>Community</a:t>
                      </a:r>
                    </a:p>
                  </a:txBody>
                  <a:tcPr marL="4044" marR="4044" marT="4044" marB="0" anchor="ctr">
                    <a:lnL>
                      <a:noFill/>
                    </a:lnL>
                    <a:lnR>
                      <a:noFill/>
                    </a:lnR>
                    <a:lnT>
                      <a:noFill/>
                    </a:lnT>
                    <a:lnB>
                      <a:noFill/>
                    </a:lnB>
                    <a:solidFill>
                      <a:schemeClr val="bg1"/>
                    </a:solidFill>
                  </a:tcPr>
                </a:tc>
                <a:tc>
                  <a:txBody>
                    <a:bodyPr/>
                    <a:lstStyle/>
                    <a:p>
                      <a:pPr algn="l" fontAlgn="ctr"/>
                      <a:r>
                        <a:rPr lang="en-US" sz="1200" b="0" i="0" u="none" strike="noStrike" dirty="0">
                          <a:solidFill>
                            <a:srgbClr val="305496"/>
                          </a:solidFill>
                          <a:effectLst/>
                          <a:latin typeface="Calibri" panose="020F0502020204030204" pitchFamily="34" charset="0"/>
                        </a:rPr>
                        <a:t>Advancing development of community-based interventions for suicide prevention.  These interventions are designed to be administered outside of medical setting and may address upstream risk factors such as financial, housing, social, and emotional support issues.  </a:t>
                      </a:r>
                    </a:p>
                  </a:txBody>
                  <a:tcPr marL="4044" marR="4044" marT="4044" marB="0" anchor="ctr">
                    <a:lnL>
                      <a:noFill/>
                    </a:lnL>
                    <a:lnR>
                      <a:noFill/>
                    </a:lnR>
                    <a:lnT>
                      <a:noFill/>
                    </a:lnT>
                    <a:lnB>
                      <a:noFill/>
                    </a:lnB>
                    <a:solidFill>
                      <a:schemeClr val="bg1"/>
                    </a:solidFill>
                  </a:tcPr>
                </a:tc>
                <a:extLst>
                  <a:ext uri="{0D108BD9-81ED-4DB2-BD59-A6C34878D82A}">
                    <a16:rowId xmlns:a16="http://schemas.microsoft.com/office/drawing/2014/main" val="2161790467"/>
                  </a:ext>
                </a:extLst>
              </a:tr>
              <a:tr h="238153">
                <a:tc>
                  <a:txBody>
                    <a:bodyPr/>
                    <a:lstStyle/>
                    <a:p>
                      <a:pPr algn="l" fontAlgn="ctr"/>
                      <a:r>
                        <a:rPr lang="en-US" sz="1200" b="1" i="0" u="none" strike="noStrike" dirty="0">
                          <a:solidFill>
                            <a:srgbClr val="305496"/>
                          </a:solidFill>
                          <a:effectLst/>
                          <a:latin typeface="Calibri" panose="020F0502020204030204" pitchFamily="34" charset="0"/>
                        </a:rPr>
                        <a:t>Education, Training, and Messaging</a:t>
                      </a:r>
                    </a:p>
                  </a:txBody>
                  <a:tcPr marL="4044" marR="4044" marT="4044" marB="0" anchor="ctr">
                    <a:lnL>
                      <a:noFill/>
                    </a:lnL>
                    <a:lnR>
                      <a:noFill/>
                    </a:lnR>
                    <a:lnT>
                      <a:noFill/>
                    </a:lnT>
                    <a:lnB w="6350" cap="flat" cmpd="sng" algn="ctr">
                      <a:noFill/>
                      <a:prstDash val="solid"/>
                      <a:round/>
                      <a:headEnd type="none" w="med" len="med"/>
                      <a:tailEnd type="none" w="med" len="med"/>
                    </a:lnB>
                    <a:solidFill>
                      <a:srgbClr val="D9E1F2"/>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200" b="0" i="0" u="none" strike="noStrike" dirty="0">
                          <a:solidFill>
                            <a:srgbClr val="305496"/>
                          </a:solidFill>
                          <a:effectLst/>
                          <a:latin typeface="Calibri" panose="020F0502020204030204" pitchFamily="34" charset="0"/>
                        </a:rPr>
                        <a:t>Advancing our understanding of educational or messaging offerings to Veterans that promote understanding of suicide risk, speaking with suicidal individuals, motivating help seeking behaviors, or establishing barriers to lethal means.</a:t>
                      </a:r>
                    </a:p>
                    <a:p>
                      <a:pPr algn="l" fontAlgn="ctr"/>
                      <a:r>
                        <a:rPr lang="en-US" sz="1200" b="0" i="0" u="none" strike="noStrike" dirty="0">
                          <a:solidFill>
                            <a:srgbClr val="305496"/>
                          </a:solidFill>
                          <a:effectLst/>
                          <a:latin typeface="Calibri" panose="020F0502020204030204" pitchFamily="34" charset="0"/>
                        </a:rPr>
                        <a:t>Advancing the development of training interventions for both clinical and non-clinical staff suicide prevention interventions.</a:t>
                      </a:r>
                    </a:p>
                  </a:txBody>
                  <a:tcPr marL="4044" marR="4044" marT="4044" marB="0" anchor="ctr">
                    <a:lnL>
                      <a:noFill/>
                    </a:lnL>
                    <a:lnR>
                      <a:noFill/>
                    </a:lnR>
                    <a:lnT>
                      <a:noFill/>
                    </a:lnT>
                    <a:lnB w="6350" cap="flat" cmpd="sng" algn="ctr">
                      <a:noFill/>
                      <a:prstDash val="solid"/>
                      <a:round/>
                      <a:headEnd type="none" w="med" len="med"/>
                      <a:tailEnd type="none" w="med" len="med"/>
                    </a:lnB>
                    <a:solidFill>
                      <a:srgbClr val="D9E1F2"/>
                    </a:solidFill>
                  </a:tcPr>
                </a:tc>
                <a:extLst>
                  <a:ext uri="{0D108BD9-81ED-4DB2-BD59-A6C34878D82A}">
                    <a16:rowId xmlns:a16="http://schemas.microsoft.com/office/drawing/2014/main" val="140273052"/>
                  </a:ext>
                </a:extLst>
              </a:tr>
              <a:tr h="238153">
                <a:tc>
                  <a:txBody>
                    <a:bodyPr/>
                    <a:lstStyle/>
                    <a:p>
                      <a:pPr algn="l" fontAlgn="ctr"/>
                      <a:r>
                        <a:rPr lang="en-US" sz="1200" b="1" i="0" u="none" strike="noStrike" dirty="0">
                          <a:solidFill>
                            <a:srgbClr val="305496"/>
                          </a:solidFill>
                          <a:effectLst/>
                          <a:latin typeface="Calibri" panose="020F0502020204030204" pitchFamily="34" charset="0"/>
                        </a:rPr>
                        <a:t>Postvention </a:t>
                      </a:r>
                    </a:p>
                  </a:txBody>
                  <a:tcPr marL="4044" marR="4044" marT="4044" marB="0" anchor="ctr">
                    <a:lnL>
                      <a:noFill/>
                    </a:lnL>
                    <a:lnR>
                      <a:noFill/>
                    </a:lnR>
                    <a:lnT>
                      <a:noFill/>
                    </a:lnT>
                    <a:lnB w="6350" cap="flat" cmpd="sng" algn="ctr">
                      <a:noFill/>
                      <a:prstDash val="solid"/>
                      <a:round/>
                      <a:headEnd type="none" w="med" len="med"/>
                      <a:tailEnd type="none" w="med" len="med"/>
                    </a:lnB>
                    <a:solidFill>
                      <a:schemeClr val="bg1"/>
                    </a:solidFill>
                  </a:tcPr>
                </a:tc>
                <a:tc>
                  <a:txBody>
                    <a:bodyPr/>
                    <a:lstStyle/>
                    <a:p>
                      <a:pPr algn="l" fontAlgn="ctr"/>
                      <a:r>
                        <a:rPr lang="en-US" sz="1200" b="0" i="0" u="none" strike="noStrike" dirty="0">
                          <a:solidFill>
                            <a:srgbClr val="305496"/>
                          </a:solidFill>
                          <a:effectLst/>
                          <a:latin typeface="Calibri" panose="020F0502020204030204" pitchFamily="34" charset="0"/>
                        </a:rPr>
                        <a:t>Advancing our understanding of how to care for the family and other members of the social network following death by suicide. </a:t>
                      </a:r>
                    </a:p>
                  </a:txBody>
                  <a:tcPr marL="4044" marR="4044" marT="4044" marB="0" anchor="ctr">
                    <a:lnL>
                      <a:noFill/>
                    </a:lnL>
                    <a:lnR>
                      <a:noFill/>
                    </a:lnR>
                    <a:lnT>
                      <a:noFill/>
                    </a:lnT>
                    <a:lnB w="6350"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1841952784"/>
                  </a:ext>
                </a:extLst>
              </a:tr>
              <a:tr h="238153">
                <a:tc>
                  <a:txBody>
                    <a:bodyPr/>
                    <a:lstStyle/>
                    <a:p>
                      <a:pPr algn="l" fontAlgn="ctr"/>
                      <a:r>
                        <a:rPr lang="en-US" sz="1200" b="1" i="0" u="none" strike="noStrike" dirty="0">
                          <a:solidFill>
                            <a:srgbClr val="305496"/>
                          </a:solidFill>
                          <a:effectLst/>
                          <a:latin typeface="Calibri" panose="020F0502020204030204" pitchFamily="34" charset="0"/>
                        </a:rPr>
                        <a:t>Precision Medicine Approaches to Suicide Prevention</a:t>
                      </a:r>
                    </a:p>
                  </a:txBody>
                  <a:tcPr marL="4044" marR="4044" marT="4044" marB="0" anchor="ctr">
                    <a:lnL>
                      <a:noFill/>
                    </a:lnL>
                    <a:lnR>
                      <a:noFill/>
                    </a:lnR>
                    <a:lnT>
                      <a:noFill/>
                    </a:lnT>
                    <a:lnB w="6350" cap="flat" cmpd="sng" algn="ctr">
                      <a:solidFill>
                        <a:srgbClr val="4472C4"/>
                      </a:solidFill>
                      <a:prstDash val="solid"/>
                      <a:round/>
                      <a:headEnd type="none" w="med" len="med"/>
                      <a:tailEnd type="none" w="med" len="med"/>
                    </a:lnB>
                    <a:solidFill>
                      <a:schemeClr val="accent1">
                        <a:lumMod val="20000"/>
                        <a:lumOff val="80000"/>
                      </a:schemeClr>
                    </a:solidFill>
                  </a:tcPr>
                </a:tc>
                <a:tc>
                  <a:txBody>
                    <a:bodyPr/>
                    <a:lstStyle/>
                    <a:p>
                      <a:pPr algn="l" fontAlgn="ctr"/>
                      <a:r>
                        <a:rPr lang="en-US" sz="1200" b="0" i="0" u="none" strike="noStrike" dirty="0">
                          <a:solidFill>
                            <a:srgbClr val="305496"/>
                          </a:solidFill>
                          <a:effectLst/>
                          <a:latin typeface="Calibri" panose="020F0502020204030204" pitchFamily="34" charset="0"/>
                        </a:rPr>
                        <a:t>Advancing our understanding of strategies to improve suicide prevention through tailoring intervention to needs of the at-risk individual. </a:t>
                      </a:r>
                    </a:p>
                  </a:txBody>
                  <a:tcPr marL="4044" marR="4044" marT="4044" marB="0" anchor="ctr">
                    <a:lnL>
                      <a:noFill/>
                    </a:lnL>
                    <a:lnR>
                      <a:noFill/>
                    </a:lnR>
                    <a:lnT>
                      <a:noFill/>
                    </a:lnT>
                    <a:lnB w="6350" cap="flat" cmpd="sng" algn="ctr">
                      <a:solidFill>
                        <a:srgbClr val="4472C4"/>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843166210"/>
                  </a:ext>
                </a:extLst>
              </a:tr>
            </a:tbl>
          </a:graphicData>
        </a:graphic>
      </p:graphicFrame>
    </p:spTree>
    <p:extLst>
      <p:ext uri="{BB962C8B-B14F-4D97-AF65-F5344CB8AC3E}">
        <p14:creationId xmlns:p14="http://schemas.microsoft.com/office/powerpoint/2010/main" val="14839729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D6ECC9-02BE-C44A-AFC6-DCF03EC46D23}"/>
              </a:ext>
            </a:extLst>
          </p:cNvPr>
          <p:cNvSpPr>
            <a:spLocks noGrp="1"/>
          </p:cNvSpPr>
          <p:nvPr>
            <p:ph type="title"/>
          </p:nvPr>
        </p:nvSpPr>
        <p:spPr/>
        <p:txBody>
          <a:bodyPr/>
          <a:lstStyle/>
          <a:p>
            <a:r>
              <a:rPr lang="en-US" dirty="0"/>
              <a:t>Priority Matrix</a:t>
            </a:r>
          </a:p>
        </p:txBody>
      </p:sp>
      <p:sp>
        <p:nvSpPr>
          <p:cNvPr id="3" name="Slide Number Placeholder 2">
            <a:extLst>
              <a:ext uri="{FF2B5EF4-FFF2-40B4-BE49-F238E27FC236}">
                <a16:creationId xmlns:a16="http://schemas.microsoft.com/office/drawing/2014/main" id="{F3BF877A-25E9-E0C9-1EBB-99CDE9935F7C}"/>
              </a:ext>
            </a:extLst>
          </p:cNvPr>
          <p:cNvSpPr>
            <a:spLocks noGrp="1"/>
          </p:cNvSpPr>
          <p:nvPr>
            <p:ph type="sldNum" sz="quarter" idx="12"/>
          </p:nvPr>
        </p:nvSpPr>
        <p:spPr/>
        <p:txBody>
          <a:bodyPr/>
          <a:lstStyle/>
          <a:p>
            <a:fld id="{670A9334-4E67-F94F-A05E-0CE8B74A054E}" type="slidenum">
              <a:rPr lang="en-US" smtClean="0"/>
              <a:t>11</a:t>
            </a:fld>
            <a:endParaRPr lang="en-US"/>
          </a:p>
        </p:txBody>
      </p:sp>
      <p:graphicFrame>
        <p:nvGraphicFramePr>
          <p:cNvPr id="4" name="Table 3">
            <a:extLst>
              <a:ext uri="{FF2B5EF4-FFF2-40B4-BE49-F238E27FC236}">
                <a16:creationId xmlns:a16="http://schemas.microsoft.com/office/drawing/2014/main" id="{A3C7D616-6787-F8B6-8B69-EE16D8BFE4F9}"/>
              </a:ext>
            </a:extLst>
          </p:cNvPr>
          <p:cNvGraphicFramePr>
            <a:graphicFrameLocks noGrp="1"/>
          </p:cNvGraphicFramePr>
          <p:nvPr>
            <p:extLst>
              <p:ext uri="{D42A27DB-BD31-4B8C-83A1-F6EECF244321}">
                <p14:modId xmlns:p14="http://schemas.microsoft.com/office/powerpoint/2010/main" val="2455699961"/>
              </p:ext>
            </p:extLst>
          </p:nvPr>
        </p:nvGraphicFramePr>
        <p:xfrm>
          <a:off x="390525" y="1146026"/>
          <a:ext cx="3557059" cy="4841766"/>
        </p:xfrm>
        <a:graphic>
          <a:graphicData uri="http://schemas.openxmlformats.org/drawingml/2006/table">
            <a:tbl>
              <a:tblPr>
                <a:tableStyleId>{5C22544A-7EE6-4342-B048-85BDC9FD1C3A}</a:tableStyleId>
              </a:tblPr>
              <a:tblGrid>
                <a:gridCol w="3557059">
                  <a:extLst>
                    <a:ext uri="{9D8B030D-6E8A-4147-A177-3AD203B41FA5}">
                      <a16:colId xmlns:a16="http://schemas.microsoft.com/office/drawing/2014/main" val="291682901"/>
                    </a:ext>
                  </a:extLst>
                </a:gridCol>
              </a:tblGrid>
              <a:tr h="322321">
                <a:tc>
                  <a:txBody>
                    <a:bodyPr/>
                    <a:lstStyle/>
                    <a:p>
                      <a:pPr algn="l" fontAlgn="ctr"/>
                      <a:r>
                        <a:rPr lang="en-US" sz="1400" b="1" i="0" u="none" strike="noStrike" dirty="0">
                          <a:solidFill>
                            <a:srgbClr val="305496"/>
                          </a:solidFill>
                          <a:effectLst/>
                          <a:latin typeface="Calibri" panose="020F0502020204030204" pitchFamily="34" charset="0"/>
                        </a:rPr>
                        <a:t>Categories </a:t>
                      </a:r>
                    </a:p>
                  </a:txBody>
                  <a:tcPr marL="3837" marR="3837" marT="3837" marB="0" anchor="ctr"/>
                </a:tc>
                <a:extLst>
                  <a:ext uri="{0D108BD9-81ED-4DB2-BD59-A6C34878D82A}">
                    <a16:rowId xmlns:a16="http://schemas.microsoft.com/office/drawing/2014/main" val="3198477240"/>
                  </a:ext>
                </a:extLst>
              </a:tr>
              <a:tr h="322321">
                <a:tc>
                  <a:txBody>
                    <a:bodyPr/>
                    <a:lstStyle/>
                    <a:p>
                      <a:pPr algn="l" fontAlgn="ctr"/>
                      <a:r>
                        <a:rPr lang="en-US" sz="1400" u="none" strike="noStrike" dirty="0">
                          <a:effectLst/>
                        </a:rPr>
                        <a:t>Biology/ Genomics/Brain</a:t>
                      </a:r>
                      <a:endParaRPr lang="en-US" sz="1400" b="1" i="0" u="none" strike="noStrike" dirty="0">
                        <a:solidFill>
                          <a:srgbClr val="305496"/>
                        </a:solidFill>
                        <a:effectLst/>
                        <a:latin typeface="Calibri" panose="020F0502020204030204" pitchFamily="34" charset="0"/>
                      </a:endParaRPr>
                    </a:p>
                  </a:txBody>
                  <a:tcPr marL="3837" marR="3837" marT="3837" marB="0" anchor="ctr"/>
                </a:tc>
                <a:extLst>
                  <a:ext uri="{0D108BD9-81ED-4DB2-BD59-A6C34878D82A}">
                    <a16:rowId xmlns:a16="http://schemas.microsoft.com/office/drawing/2014/main" val="897649805"/>
                  </a:ext>
                </a:extLst>
              </a:tr>
              <a:tr h="805803">
                <a:tc>
                  <a:txBody>
                    <a:bodyPr/>
                    <a:lstStyle/>
                    <a:p>
                      <a:pPr algn="l" fontAlgn="ctr"/>
                      <a:r>
                        <a:rPr lang="en-US" sz="1400" u="none" strike="noStrike" dirty="0">
                          <a:effectLst/>
                        </a:rPr>
                        <a:t>Risk Factor Assessment/ Screening - clinician/questionnaire</a:t>
                      </a:r>
                      <a:endParaRPr lang="en-US" sz="1400" b="1" i="0" u="none" strike="noStrike" dirty="0">
                        <a:solidFill>
                          <a:srgbClr val="305496"/>
                        </a:solidFill>
                        <a:effectLst/>
                        <a:latin typeface="Calibri" panose="020F0502020204030204" pitchFamily="34" charset="0"/>
                      </a:endParaRPr>
                    </a:p>
                  </a:txBody>
                  <a:tcPr marL="3837" marR="3837" marT="3837" marB="0" anchor="ctr"/>
                </a:tc>
                <a:extLst>
                  <a:ext uri="{0D108BD9-81ED-4DB2-BD59-A6C34878D82A}">
                    <a16:rowId xmlns:a16="http://schemas.microsoft.com/office/drawing/2014/main" val="1385555589"/>
                  </a:ext>
                </a:extLst>
              </a:tr>
              <a:tr h="483482">
                <a:tc>
                  <a:txBody>
                    <a:bodyPr/>
                    <a:lstStyle/>
                    <a:p>
                      <a:pPr algn="l" fontAlgn="ctr"/>
                      <a:r>
                        <a:rPr lang="en-US" sz="1400" u="none" strike="noStrike" dirty="0">
                          <a:effectLst/>
                        </a:rPr>
                        <a:t>Risk Factor Assessment - machine learning</a:t>
                      </a:r>
                      <a:endParaRPr lang="en-US" sz="1400" b="1" i="0" u="none" strike="noStrike" dirty="0">
                        <a:solidFill>
                          <a:srgbClr val="305496"/>
                        </a:solidFill>
                        <a:effectLst/>
                        <a:latin typeface="Calibri" panose="020F0502020204030204" pitchFamily="34" charset="0"/>
                      </a:endParaRPr>
                    </a:p>
                  </a:txBody>
                  <a:tcPr marL="3837" marR="3837" marT="3837" marB="0" anchor="ctr"/>
                </a:tc>
                <a:extLst>
                  <a:ext uri="{0D108BD9-81ED-4DB2-BD59-A6C34878D82A}">
                    <a16:rowId xmlns:a16="http://schemas.microsoft.com/office/drawing/2014/main" val="1570188356"/>
                  </a:ext>
                </a:extLst>
              </a:tr>
              <a:tr h="322321">
                <a:tc>
                  <a:txBody>
                    <a:bodyPr/>
                    <a:lstStyle/>
                    <a:p>
                      <a:pPr algn="l" fontAlgn="ctr"/>
                      <a:r>
                        <a:rPr lang="en-US" sz="1400" u="none" strike="noStrike" dirty="0">
                          <a:effectLst/>
                        </a:rPr>
                        <a:t>Continuous monitoring</a:t>
                      </a:r>
                      <a:endParaRPr lang="en-US" sz="1400" b="1" i="0" u="none" strike="noStrike" dirty="0">
                        <a:solidFill>
                          <a:srgbClr val="305496"/>
                        </a:solidFill>
                        <a:effectLst/>
                        <a:latin typeface="Calibri" panose="020F0502020204030204" pitchFamily="34" charset="0"/>
                      </a:endParaRPr>
                    </a:p>
                  </a:txBody>
                  <a:tcPr marL="3837" marR="3837" marT="3837" marB="0" anchor="ctr"/>
                </a:tc>
                <a:extLst>
                  <a:ext uri="{0D108BD9-81ED-4DB2-BD59-A6C34878D82A}">
                    <a16:rowId xmlns:a16="http://schemas.microsoft.com/office/drawing/2014/main" val="169535674"/>
                  </a:ext>
                </a:extLst>
              </a:tr>
              <a:tr h="322321">
                <a:tc>
                  <a:txBody>
                    <a:bodyPr/>
                    <a:lstStyle/>
                    <a:p>
                      <a:pPr algn="l" fontAlgn="ctr"/>
                      <a:r>
                        <a:rPr lang="en-US" sz="1400" u="none" strike="noStrike">
                          <a:effectLst/>
                        </a:rPr>
                        <a:t>Family /Social Network</a:t>
                      </a:r>
                      <a:endParaRPr lang="en-US" sz="1400" b="1" i="0" u="none" strike="noStrike">
                        <a:solidFill>
                          <a:srgbClr val="305496"/>
                        </a:solidFill>
                        <a:effectLst/>
                        <a:latin typeface="Calibri" panose="020F0502020204030204" pitchFamily="34" charset="0"/>
                      </a:endParaRPr>
                    </a:p>
                  </a:txBody>
                  <a:tcPr marL="3837" marR="3837" marT="3837" marB="0" anchor="ctr"/>
                </a:tc>
                <a:extLst>
                  <a:ext uri="{0D108BD9-81ED-4DB2-BD59-A6C34878D82A}">
                    <a16:rowId xmlns:a16="http://schemas.microsoft.com/office/drawing/2014/main" val="814939195"/>
                  </a:ext>
                </a:extLst>
              </a:tr>
              <a:tr h="483482">
                <a:tc>
                  <a:txBody>
                    <a:bodyPr/>
                    <a:lstStyle/>
                    <a:p>
                      <a:pPr algn="l" fontAlgn="ctr"/>
                      <a:r>
                        <a:rPr lang="en-US" sz="1400" u="none" strike="noStrike">
                          <a:effectLst/>
                        </a:rPr>
                        <a:t>Pharmacotherapy and other Somatic Interventions</a:t>
                      </a:r>
                      <a:endParaRPr lang="en-US" sz="1400" b="1" i="0" u="none" strike="noStrike">
                        <a:solidFill>
                          <a:srgbClr val="305496"/>
                        </a:solidFill>
                        <a:effectLst/>
                        <a:latin typeface="Calibri" panose="020F0502020204030204" pitchFamily="34" charset="0"/>
                      </a:endParaRPr>
                    </a:p>
                  </a:txBody>
                  <a:tcPr marL="3837" marR="3837" marT="3837" marB="0" anchor="ctr"/>
                </a:tc>
                <a:extLst>
                  <a:ext uri="{0D108BD9-81ED-4DB2-BD59-A6C34878D82A}">
                    <a16:rowId xmlns:a16="http://schemas.microsoft.com/office/drawing/2014/main" val="1427074040"/>
                  </a:ext>
                </a:extLst>
              </a:tr>
              <a:tr h="483482">
                <a:tc>
                  <a:txBody>
                    <a:bodyPr/>
                    <a:lstStyle/>
                    <a:p>
                      <a:pPr algn="l" fontAlgn="ctr"/>
                      <a:r>
                        <a:rPr lang="en-US" sz="1400" u="none" strike="noStrike">
                          <a:effectLst/>
                        </a:rPr>
                        <a:t>Psychotherapy and other Non-Somatic Interventions</a:t>
                      </a:r>
                      <a:endParaRPr lang="en-US" sz="1400" b="1" i="0" u="none" strike="noStrike">
                        <a:solidFill>
                          <a:srgbClr val="305496"/>
                        </a:solidFill>
                        <a:effectLst/>
                        <a:latin typeface="Calibri" panose="020F0502020204030204" pitchFamily="34" charset="0"/>
                      </a:endParaRPr>
                    </a:p>
                  </a:txBody>
                  <a:tcPr marL="3837" marR="3837" marT="3837" marB="0" anchor="ctr"/>
                </a:tc>
                <a:extLst>
                  <a:ext uri="{0D108BD9-81ED-4DB2-BD59-A6C34878D82A}">
                    <a16:rowId xmlns:a16="http://schemas.microsoft.com/office/drawing/2014/main" val="3558472321"/>
                  </a:ext>
                </a:extLst>
              </a:tr>
              <a:tr h="322321">
                <a:tc>
                  <a:txBody>
                    <a:bodyPr/>
                    <a:lstStyle/>
                    <a:p>
                      <a:pPr algn="l" fontAlgn="ctr"/>
                      <a:r>
                        <a:rPr lang="en-US" sz="1400" u="none" strike="noStrike">
                          <a:effectLst/>
                        </a:rPr>
                        <a:t>Community Interventions</a:t>
                      </a:r>
                      <a:endParaRPr lang="en-US" sz="1400" b="1" i="0" u="none" strike="noStrike">
                        <a:solidFill>
                          <a:srgbClr val="305496"/>
                        </a:solidFill>
                        <a:effectLst/>
                        <a:latin typeface="Calibri" panose="020F0502020204030204" pitchFamily="34" charset="0"/>
                      </a:endParaRPr>
                    </a:p>
                  </a:txBody>
                  <a:tcPr marL="3837" marR="3837" marT="3837" marB="0" anchor="ctr"/>
                </a:tc>
                <a:extLst>
                  <a:ext uri="{0D108BD9-81ED-4DB2-BD59-A6C34878D82A}">
                    <a16:rowId xmlns:a16="http://schemas.microsoft.com/office/drawing/2014/main" val="3834184873"/>
                  </a:ext>
                </a:extLst>
              </a:tr>
              <a:tr h="322321">
                <a:tc>
                  <a:txBody>
                    <a:bodyPr/>
                    <a:lstStyle/>
                    <a:p>
                      <a:pPr algn="l" fontAlgn="ctr"/>
                      <a:r>
                        <a:rPr lang="en-US" sz="1400" u="none" strike="noStrike">
                          <a:effectLst/>
                        </a:rPr>
                        <a:t>Education, Training, &amp; Messaging</a:t>
                      </a:r>
                      <a:endParaRPr lang="en-US" sz="1400" b="1" i="0" u="none" strike="noStrike">
                        <a:solidFill>
                          <a:srgbClr val="305496"/>
                        </a:solidFill>
                        <a:effectLst/>
                        <a:latin typeface="Calibri" panose="020F0502020204030204" pitchFamily="34" charset="0"/>
                      </a:endParaRPr>
                    </a:p>
                  </a:txBody>
                  <a:tcPr marL="3837" marR="3837" marT="3837" marB="0" anchor="ctr"/>
                </a:tc>
                <a:extLst>
                  <a:ext uri="{0D108BD9-81ED-4DB2-BD59-A6C34878D82A}">
                    <a16:rowId xmlns:a16="http://schemas.microsoft.com/office/drawing/2014/main" val="2636268837"/>
                  </a:ext>
                </a:extLst>
              </a:tr>
              <a:tr h="161161">
                <a:tc>
                  <a:txBody>
                    <a:bodyPr/>
                    <a:lstStyle/>
                    <a:p>
                      <a:pPr algn="l" fontAlgn="ctr"/>
                      <a:r>
                        <a:rPr lang="en-US" sz="1400" u="none" strike="noStrike">
                          <a:effectLst/>
                        </a:rPr>
                        <a:t>Precision Medicine ?</a:t>
                      </a:r>
                      <a:endParaRPr lang="en-US" sz="1400" b="1" i="0" u="none" strike="noStrike">
                        <a:solidFill>
                          <a:srgbClr val="305496"/>
                        </a:solidFill>
                        <a:effectLst/>
                        <a:latin typeface="Calibri" panose="020F0502020204030204" pitchFamily="34" charset="0"/>
                      </a:endParaRPr>
                    </a:p>
                  </a:txBody>
                  <a:tcPr marL="3837" marR="3837" marT="3837" marB="0" anchor="ctr"/>
                </a:tc>
                <a:extLst>
                  <a:ext uri="{0D108BD9-81ED-4DB2-BD59-A6C34878D82A}">
                    <a16:rowId xmlns:a16="http://schemas.microsoft.com/office/drawing/2014/main" val="863835092"/>
                  </a:ext>
                </a:extLst>
              </a:tr>
              <a:tr h="161161">
                <a:tc>
                  <a:txBody>
                    <a:bodyPr/>
                    <a:lstStyle/>
                    <a:p>
                      <a:pPr algn="l" fontAlgn="ctr"/>
                      <a:r>
                        <a:rPr lang="en-US" sz="1400" u="none" strike="noStrike" dirty="0">
                          <a:effectLst/>
                        </a:rPr>
                        <a:t>Cross-Cutting</a:t>
                      </a:r>
                      <a:endParaRPr lang="en-US" sz="1400" b="1" i="0" u="none" strike="noStrike" dirty="0">
                        <a:solidFill>
                          <a:srgbClr val="305496"/>
                        </a:solidFill>
                        <a:effectLst/>
                        <a:latin typeface="Calibri" panose="020F0502020204030204" pitchFamily="34" charset="0"/>
                      </a:endParaRPr>
                    </a:p>
                  </a:txBody>
                  <a:tcPr marL="3837" marR="3837" marT="3837" marB="0" anchor="ctr"/>
                </a:tc>
                <a:extLst>
                  <a:ext uri="{0D108BD9-81ED-4DB2-BD59-A6C34878D82A}">
                    <a16:rowId xmlns:a16="http://schemas.microsoft.com/office/drawing/2014/main" val="4000743220"/>
                  </a:ext>
                </a:extLst>
              </a:tr>
              <a:tr h="161161">
                <a:tc>
                  <a:txBody>
                    <a:bodyPr/>
                    <a:lstStyle/>
                    <a:p>
                      <a:pPr algn="l" fontAlgn="ctr"/>
                      <a:r>
                        <a:rPr lang="en-US" sz="1400" u="none" strike="noStrike" dirty="0">
                          <a:effectLst/>
                        </a:rPr>
                        <a:t>Postvention</a:t>
                      </a:r>
                      <a:endParaRPr lang="en-US" sz="1400" b="1" i="0" u="none" strike="noStrike" dirty="0">
                        <a:solidFill>
                          <a:srgbClr val="305496"/>
                        </a:solidFill>
                        <a:effectLst/>
                        <a:latin typeface="Calibri" panose="020F0502020204030204" pitchFamily="34" charset="0"/>
                      </a:endParaRPr>
                    </a:p>
                  </a:txBody>
                  <a:tcPr marL="3837" marR="3837" marT="3837" marB="0" anchor="ctr"/>
                </a:tc>
                <a:extLst>
                  <a:ext uri="{0D108BD9-81ED-4DB2-BD59-A6C34878D82A}">
                    <a16:rowId xmlns:a16="http://schemas.microsoft.com/office/drawing/2014/main" val="1030254720"/>
                  </a:ext>
                </a:extLst>
              </a:tr>
            </a:tbl>
          </a:graphicData>
        </a:graphic>
      </p:graphicFrame>
      <p:graphicFrame>
        <p:nvGraphicFramePr>
          <p:cNvPr id="5" name="Table 4">
            <a:extLst>
              <a:ext uri="{FF2B5EF4-FFF2-40B4-BE49-F238E27FC236}">
                <a16:creationId xmlns:a16="http://schemas.microsoft.com/office/drawing/2014/main" id="{C380970F-5FF5-5E6E-3860-A3005D89CD35}"/>
              </a:ext>
            </a:extLst>
          </p:cNvPr>
          <p:cNvGraphicFramePr>
            <a:graphicFrameLocks noGrp="1"/>
          </p:cNvGraphicFramePr>
          <p:nvPr>
            <p:extLst>
              <p:ext uri="{D42A27DB-BD31-4B8C-83A1-F6EECF244321}">
                <p14:modId xmlns:p14="http://schemas.microsoft.com/office/powerpoint/2010/main" val="1203207115"/>
              </p:ext>
            </p:extLst>
          </p:nvPr>
        </p:nvGraphicFramePr>
        <p:xfrm>
          <a:off x="4280958" y="1146026"/>
          <a:ext cx="2319193" cy="4865156"/>
        </p:xfrm>
        <a:graphic>
          <a:graphicData uri="http://schemas.openxmlformats.org/drawingml/2006/table">
            <a:tbl>
              <a:tblPr>
                <a:tableStyleId>{5C22544A-7EE6-4342-B048-85BDC9FD1C3A}</a:tableStyleId>
              </a:tblPr>
              <a:tblGrid>
                <a:gridCol w="2319193">
                  <a:extLst>
                    <a:ext uri="{9D8B030D-6E8A-4147-A177-3AD203B41FA5}">
                      <a16:colId xmlns:a16="http://schemas.microsoft.com/office/drawing/2014/main" val="495572821"/>
                    </a:ext>
                  </a:extLst>
                </a:gridCol>
              </a:tblGrid>
              <a:tr h="271959">
                <a:tc>
                  <a:txBody>
                    <a:bodyPr/>
                    <a:lstStyle/>
                    <a:p>
                      <a:pPr algn="l" fontAlgn="ctr"/>
                      <a:r>
                        <a:rPr lang="en-US" sz="1400" b="1" i="0" u="none" strike="noStrike">
                          <a:solidFill>
                            <a:srgbClr val="4472C4"/>
                          </a:solidFill>
                          <a:effectLst/>
                          <a:latin typeface="Calibri" panose="020F0502020204030204" pitchFamily="34" charset="0"/>
                        </a:rPr>
                        <a:t>Population Groups</a:t>
                      </a:r>
                      <a:endParaRPr lang="en-US" sz="1400" b="1" i="0" u="none" strike="noStrike" dirty="0">
                        <a:solidFill>
                          <a:srgbClr val="4472C4"/>
                        </a:solidFill>
                        <a:effectLst/>
                        <a:latin typeface="Calibri" panose="020F0502020204030204" pitchFamily="34" charset="0"/>
                      </a:endParaRPr>
                    </a:p>
                  </a:txBody>
                  <a:tcPr marL="3238" marR="3238" marT="3238" marB="0" anchor="ctr"/>
                </a:tc>
                <a:extLst>
                  <a:ext uri="{0D108BD9-81ED-4DB2-BD59-A6C34878D82A}">
                    <a16:rowId xmlns:a16="http://schemas.microsoft.com/office/drawing/2014/main" val="2081147310"/>
                  </a:ext>
                </a:extLst>
              </a:tr>
              <a:tr h="271959">
                <a:tc>
                  <a:txBody>
                    <a:bodyPr/>
                    <a:lstStyle/>
                    <a:p>
                      <a:pPr algn="l" fontAlgn="ctr"/>
                      <a:r>
                        <a:rPr lang="en-US" sz="1400" u="none" strike="noStrike" dirty="0">
                          <a:effectLst/>
                        </a:rPr>
                        <a:t>Cross-Cutting</a:t>
                      </a:r>
                      <a:endParaRPr lang="en-US" sz="1400" b="1" i="0" u="none" strike="noStrike" dirty="0">
                        <a:solidFill>
                          <a:srgbClr val="4472C4"/>
                        </a:solidFill>
                        <a:effectLst/>
                        <a:latin typeface="Calibri" panose="020F0502020204030204" pitchFamily="34" charset="0"/>
                      </a:endParaRPr>
                    </a:p>
                  </a:txBody>
                  <a:tcPr marL="3238" marR="3238" marT="3238" marB="0" anchor="ctr"/>
                </a:tc>
                <a:extLst>
                  <a:ext uri="{0D108BD9-81ED-4DB2-BD59-A6C34878D82A}">
                    <a16:rowId xmlns:a16="http://schemas.microsoft.com/office/drawing/2014/main" val="2526935548"/>
                  </a:ext>
                </a:extLst>
              </a:tr>
              <a:tr h="679897">
                <a:tc>
                  <a:txBody>
                    <a:bodyPr/>
                    <a:lstStyle/>
                    <a:p>
                      <a:pPr algn="l" fontAlgn="b"/>
                      <a:r>
                        <a:rPr lang="en-US" sz="1400" u="none" strike="noStrike">
                          <a:effectLst/>
                        </a:rPr>
                        <a:t>Firearms</a:t>
                      </a:r>
                      <a:endParaRPr lang="en-US" sz="1400" b="1" i="0" u="none" strike="noStrike">
                        <a:solidFill>
                          <a:srgbClr val="4472C4"/>
                        </a:solidFill>
                        <a:effectLst/>
                        <a:latin typeface="Calibri" panose="020F0502020204030204" pitchFamily="34" charset="0"/>
                      </a:endParaRPr>
                    </a:p>
                  </a:txBody>
                  <a:tcPr marL="3238" marR="3238" marT="3238" marB="0" anchor="b"/>
                </a:tc>
                <a:extLst>
                  <a:ext uri="{0D108BD9-81ED-4DB2-BD59-A6C34878D82A}">
                    <a16:rowId xmlns:a16="http://schemas.microsoft.com/office/drawing/2014/main" val="3127555609"/>
                  </a:ext>
                </a:extLst>
              </a:tr>
              <a:tr h="407938">
                <a:tc>
                  <a:txBody>
                    <a:bodyPr/>
                    <a:lstStyle/>
                    <a:p>
                      <a:pPr algn="l" fontAlgn="b"/>
                      <a:r>
                        <a:rPr lang="en-US" sz="1400" u="none" strike="noStrike" dirty="0">
                          <a:effectLst/>
                        </a:rPr>
                        <a:t>Older Veterans</a:t>
                      </a:r>
                      <a:endParaRPr lang="en-US" sz="1400" b="1" i="0" u="none" strike="noStrike" dirty="0">
                        <a:solidFill>
                          <a:srgbClr val="4472C4"/>
                        </a:solidFill>
                        <a:effectLst/>
                        <a:latin typeface="Calibri" panose="020F0502020204030204" pitchFamily="34" charset="0"/>
                      </a:endParaRPr>
                    </a:p>
                  </a:txBody>
                  <a:tcPr marL="3238" marR="3238" marT="3238" marB="0" anchor="b"/>
                </a:tc>
                <a:extLst>
                  <a:ext uri="{0D108BD9-81ED-4DB2-BD59-A6C34878D82A}">
                    <a16:rowId xmlns:a16="http://schemas.microsoft.com/office/drawing/2014/main" val="1768412391"/>
                  </a:ext>
                </a:extLst>
              </a:tr>
              <a:tr h="407938">
                <a:tc>
                  <a:txBody>
                    <a:bodyPr/>
                    <a:lstStyle/>
                    <a:p>
                      <a:pPr algn="l" fontAlgn="b"/>
                      <a:r>
                        <a:rPr lang="en-US" sz="1400" u="none" strike="noStrike">
                          <a:effectLst/>
                        </a:rPr>
                        <a:t>Younger Veterans (22-34)</a:t>
                      </a:r>
                      <a:endParaRPr lang="en-US" sz="1400" b="1" i="0" u="none" strike="noStrike">
                        <a:solidFill>
                          <a:srgbClr val="4472C4"/>
                        </a:solidFill>
                        <a:effectLst/>
                        <a:latin typeface="Calibri" panose="020F0502020204030204" pitchFamily="34" charset="0"/>
                      </a:endParaRPr>
                    </a:p>
                  </a:txBody>
                  <a:tcPr marL="3238" marR="3238" marT="3238" marB="0" anchor="b"/>
                </a:tc>
                <a:extLst>
                  <a:ext uri="{0D108BD9-81ED-4DB2-BD59-A6C34878D82A}">
                    <a16:rowId xmlns:a16="http://schemas.microsoft.com/office/drawing/2014/main" val="3336987801"/>
                  </a:ext>
                </a:extLst>
              </a:tr>
              <a:tr h="271959">
                <a:tc>
                  <a:txBody>
                    <a:bodyPr/>
                    <a:lstStyle/>
                    <a:p>
                      <a:pPr algn="l" fontAlgn="b"/>
                      <a:r>
                        <a:rPr lang="en-US" sz="1400" u="none" strike="noStrike">
                          <a:effectLst/>
                        </a:rPr>
                        <a:t>Female Veterans</a:t>
                      </a:r>
                      <a:endParaRPr lang="en-US" sz="1400" b="1" i="0" u="none" strike="noStrike">
                        <a:solidFill>
                          <a:srgbClr val="4472C4"/>
                        </a:solidFill>
                        <a:effectLst/>
                        <a:latin typeface="Calibri" panose="020F0502020204030204" pitchFamily="34" charset="0"/>
                      </a:endParaRPr>
                    </a:p>
                  </a:txBody>
                  <a:tcPr marL="3238" marR="3238" marT="3238" marB="0" anchor="b"/>
                </a:tc>
                <a:extLst>
                  <a:ext uri="{0D108BD9-81ED-4DB2-BD59-A6C34878D82A}">
                    <a16:rowId xmlns:a16="http://schemas.microsoft.com/office/drawing/2014/main" val="921284835"/>
                  </a:ext>
                </a:extLst>
              </a:tr>
              <a:tr h="407938">
                <a:tc>
                  <a:txBody>
                    <a:bodyPr/>
                    <a:lstStyle/>
                    <a:p>
                      <a:pPr algn="l" fontAlgn="b"/>
                      <a:r>
                        <a:rPr lang="en-US" sz="1400" u="none" strike="noStrike" dirty="0">
                          <a:effectLst/>
                        </a:rPr>
                        <a:t>Race/Ethnicity</a:t>
                      </a:r>
                      <a:endParaRPr lang="en-US" sz="1400" b="1" i="0" u="none" strike="noStrike" dirty="0">
                        <a:solidFill>
                          <a:srgbClr val="4472C4"/>
                        </a:solidFill>
                        <a:effectLst/>
                        <a:latin typeface="Calibri" panose="020F0502020204030204" pitchFamily="34" charset="0"/>
                      </a:endParaRPr>
                    </a:p>
                  </a:txBody>
                  <a:tcPr marL="3238" marR="3238" marT="3238" marB="0" anchor="b"/>
                </a:tc>
                <a:extLst>
                  <a:ext uri="{0D108BD9-81ED-4DB2-BD59-A6C34878D82A}">
                    <a16:rowId xmlns:a16="http://schemas.microsoft.com/office/drawing/2014/main" val="172571119"/>
                  </a:ext>
                </a:extLst>
              </a:tr>
              <a:tr h="407938">
                <a:tc>
                  <a:txBody>
                    <a:bodyPr/>
                    <a:lstStyle/>
                    <a:p>
                      <a:pPr algn="l" fontAlgn="b"/>
                      <a:r>
                        <a:rPr lang="en-US" sz="1400" u="none" strike="noStrike">
                          <a:effectLst/>
                        </a:rPr>
                        <a:t>SDOH</a:t>
                      </a:r>
                      <a:endParaRPr lang="en-US" sz="1400" b="1" i="0" u="none" strike="noStrike">
                        <a:solidFill>
                          <a:srgbClr val="4472C4"/>
                        </a:solidFill>
                        <a:effectLst/>
                        <a:latin typeface="Calibri" panose="020F0502020204030204" pitchFamily="34" charset="0"/>
                      </a:endParaRPr>
                    </a:p>
                  </a:txBody>
                  <a:tcPr marL="3238" marR="3238" marT="3238" marB="0" anchor="b"/>
                </a:tc>
                <a:extLst>
                  <a:ext uri="{0D108BD9-81ED-4DB2-BD59-A6C34878D82A}">
                    <a16:rowId xmlns:a16="http://schemas.microsoft.com/office/drawing/2014/main" val="1439352040"/>
                  </a:ext>
                </a:extLst>
              </a:tr>
              <a:tr h="271959">
                <a:tc>
                  <a:txBody>
                    <a:bodyPr/>
                    <a:lstStyle/>
                    <a:p>
                      <a:pPr algn="l" fontAlgn="b"/>
                      <a:r>
                        <a:rPr lang="en-US" sz="1400" u="none" strike="noStrike">
                          <a:effectLst/>
                        </a:rPr>
                        <a:t>Substance Abuse</a:t>
                      </a:r>
                      <a:endParaRPr lang="en-US" sz="1400" b="1" i="0" u="none" strike="noStrike">
                        <a:solidFill>
                          <a:srgbClr val="4472C4"/>
                        </a:solidFill>
                        <a:effectLst/>
                        <a:latin typeface="Calibri" panose="020F0502020204030204" pitchFamily="34" charset="0"/>
                      </a:endParaRPr>
                    </a:p>
                  </a:txBody>
                  <a:tcPr marL="3238" marR="3238" marT="3238" marB="0" anchor="b"/>
                </a:tc>
                <a:extLst>
                  <a:ext uri="{0D108BD9-81ED-4DB2-BD59-A6C34878D82A}">
                    <a16:rowId xmlns:a16="http://schemas.microsoft.com/office/drawing/2014/main" val="3832199815"/>
                  </a:ext>
                </a:extLst>
              </a:tr>
              <a:tr h="271959">
                <a:tc>
                  <a:txBody>
                    <a:bodyPr/>
                    <a:lstStyle/>
                    <a:p>
                      <a:pPr algn="l" fontAlgn="b"/>
                      <a:r>
                        <a:rPr lang="en-US" sz="1400" u="none" strike="noStrike" dirty="0">
                          <a:effectLst/>
                        </a:rPr>
                        <a:t>Medical Disease</a:t>
                      </a:r>
                      <a:endParaRPr lang="en-US" sz="1400" b="1" i="0" u="none" strike="noStrike" dirty="0">
                        <a:solidFill>
                          <a:srgbClr val="4472C4"/>
                        </a:solidFill>
                        <a:effectLst/>
                        <a:latin typeface="Calibri" panose="020F0502020204030204" pitchFamily="34" charset="0"/>
                      </a:endParaRPr>
                    </a:p>
                  </a:txBody>
                  <a:tcPr marL="3238" marR="3238" marT="3238" marB="0" anchor="b"/>
                </a:tc>
                <a:extLst>
                  <a:ext uri="{0D108BD9-81ED-4DB2-BD59-A6C34878D82A}">
                    <a16:rowId xmlns:a16="http://schemas.microsoft.com/office/drawing/2014/main" val="1924034276"/>
                  </a:ext>
                </a:extLst>
              </a:tr>
              <a:tr h="135979">
                <a:tc>
                  <a:txBody>
                    <a:bodyPr/>
                    <a:lstStyle/>
                    <a:p>
                      <a:pPr algn="l" fontAlgn="b"/>
                      <a:r>
                        <a:rPr lang="en-US" sz="1400" u="none" strike="noStrike" dirty="0">
                          <a:effectLst/>
                        </a:rPr>
                        <a:t>TBI</a:t>
                      </a:r>
                      <a:endParaRPr lang="en-US" sz="1400" b="1" i="0" u="none" strike="noStrike" dirty="0">
                        <a:solidFill>
                          <a:srgbClr val="4472C4"/>
                        </a:solidFill>
                        <a:effectLst/>
                        <a:latin typeface="Calibri" panose="020F0502020204030204" pitchFamily="34" charset="0"/>
                      </a:endParaRPr>
                    </a:p>
                  </a:txBody>
                  <a:tcPr marL="3238" marR="3238" marT="3238" marB="0" anchor="b"/>
                </a:tc>
                <a:extLst>
                  <a:ext uri="{0D108BD9-81ED-4DB2-BD59-A6C34878D82A}">
                    <a16:rowId xmlns:a16="http://schemas.microsoft.com/office/drawing/2014/main" val="2463257494"/>
                  </a:ext>
                </a:extLst>
              </a:tr>
              <a:tr h="271959">
                <a:tc>
                  <a:txBody>
                    <a:bodyPr/>
                    <a:lstStyle/>
                    <a:p>
                      <a:pPr algn="l" fontAlgn="b"/>
                      <a:r>
                        <a:rPr lang="en-US" sz="1400" u="none" strike="noStrike" dirty="0">
                          <a:effectLst/>
                        </a:rPr>
                        <a:t>Justice Involvement</a:t>
                      </a:r>
                      <a:endParaRPr lang="en-US" sz="1400" b="1" i="0" u="none" strike="noStrike" dirty="0">
                        <a:solidFill>
                          <a:srgbClr val="4472C4"/>
                        </a:solidFill>
                        <a:effectLst/>
                        <a:latin typeface="Calibri" panose="020F0502020204030204" pitchFamily="34" charset="0"/>
                      </a:endParaRPr>
                    </a:p>
                  </a:txBody>
                  <a:tcPr marL="3238" marR="3238" marT="3238" marB="0" anchor="b"/>
                </a:tc>
                <a:extLst>
                  <a:ext uri="{0D108BD9-81ED-4DB2-BD59-A6C34878D82A}">
                    <a16:rowId xmlns:a16="http://schemas.microsoft.com/office/drawing/2014/main" val="862904699"/>
                  </a:ext>
                </a:extLst>
              </a:tr>
              <a:tr h="135979">
                <a:tc>
                  <a:txBody>
                    <a:bodyPr/>
                    <a:lstStyle/>
                    <a:p>
                      <a:pPr algn="l" fontAlgn="b"/>
                      <a:r>
                        <a:rPr lang="en-US" sz="1400" u="none" strike="noStrike" dirty="0">
                          <a:effectLst/>
                        </a:rPr>
                        <a:t>LGBTQ</a:t>
                      </a:r>
                      <a:endParaRPr lang="en-US" sz="1400" b="1" i="0" u="none" strike="noStrike" dirty="0">
                        <a:solidFill>
                          <a:srgbClr val="4472C4"/>
                        </a:solidFill>
                        <a:effectLst/>
                        <a:latin typeface="Calibri" panose="020F0502020204030204" pitchFamily="34" charset="0"/>
                      </a:endParaRPr>
                    </a:p>
                  </a:txBody>
                  <a:tcPr marL="3238" marR="3238" marT="3238" marB="0" anchor="b"/>
                </a:tc>
                <a:extLst>
                  <a:ext uri="{0D108BD9-81ED-4DB2-BD59-A6C34878D82A}">
                    <a16:rowId xmlns:a16="http://schemas.microsoft.com/office/drawing/2014/main" val="3092059435"/>
                  </a:ext>
                </a:extLst>
              </a:tr>
              <a:tr h="271959">
                <a:tc>
                  <a:txBody>
                    <a:bodyPr/>
                    <a:lstStyle/>
                    <a:p>
                      <a:pPr algn="l" fontAlgn="b"/>
                      <a:r>
                        <a:rPr lang="en-US" sz="1400" u="none" strike="noStrike" dirty="0">
                          <a:effectLst/>
                        </a:rPr>
                        <a:t>Trauma/ Moral Injury</a:t>
                      </a:r>
                      <a:endParaRPr lang="en-US" sz="1400" b="1" i="0" u="none" strike="noStrike" dirty="0">
                        <a:solidFill>
                          <a:srgbClr val="4472C4"/>
                        </a:solidFill>
                        <a:effectLst/>
                        <a:latin typeface="Calibri" panose="020F0502020204030204" pitchFamily="34" charset="0"/>
                      </a:endParaRPr>
                    </a:p>
                  </a:txBody>
                  <a:tcPr marL="3238" marR="3238" marT="3238" marB="0" anchor="b"/>
                </a:tc>
                <a:extLst>
                  <a:ext uri="{0D108BD9-81ED-4DB2-BD59-A6C34878D82A}">
                    <a16:rowId xmlns:a16="http://schemas.microsoft.com/office/drawing/2014/main" val="394141611"/>
                  </a:ext>
                </a:extLst>
              </a:tr>
              <a:tr h="135979">
                <a:tc>
                  <a:txBody>
                    <a:bodyPr/>
                    <a:lstStyle/>
                    <a:p>
                      <a:pPr algn="l" fontAlgn="b"/>
                      <a:r>
                        <a:rPr lang="en-US" sz="1400" u="none" strike="noStrike" dirty="0">
                          <a:effectLst/>
                        </a:rPr>
                        <a:t>Mental Health</a:t>
                      </a:r>
                      <a:endParaRPr lang="en-US" sz="1400" b="1" i="0" u="none" strike="noStrike" dirty="0">
                        <a:solidFill>
                          <a:srgbClr val="4472C4"/>
                        </a:solidFill>
                        <a:effectLst/>
                        <a:latin typeface="Calibri" panose="020F0502020204030204" pitchFamily="34" charset="0"/>
                      </a:endParaRPr>
                    </a:p>
                  </a:txBody>
                  <a:tcPr marL="3238" marR="3238" marT="3238" marB="0" anchor="b"/>
                </a:tc>
                <a:extLst>
                  <a:ext uri="{0D108BD9-81ED-4DB2-BD59-A6C34878D82A}">
                    <a16:rowId xmlns:a16="http://schemas.microsoft.com/office/drawing/2014/main" val="3695745911"/>
                  </a:ext>
                </a:extLst>
              </a:tr>
            </a:tbl>
          </a:graphicData>
        </a:graphic>
      </p:graphicFrame>
      <p:sp>
        <p:nvSpPr>
          <p:cNvPr id="6" name="TextBox 5">
            <a:extLst>
              <a:ext uri="{FF2B5EF4-FFF2-40B4-BE49-F238E27FC236}">
                <a16:creationId xmlns:a16="http://schemas.microsoft.com/office/drawing/2014/main" id="{214137B3-2891-63C8-406C-861B47BA229C}"/>
              </a:ext>
            </a:extLst>
          </p:cNvPr>
          <p:cNvSpPr txBox="1"/>
          <p:nvPr/>
        </p:nvSpPr>
        <p:spPr>
          <a:xfrm>
            <a:off x="7298267" y="1146026"/>
            <a:ext cx="4148666" cy="369332"/>
          </a:xfrm>
          <a:prstGeom prst="rect">
            <a:avLst/>
          </a:prstGeom>
          <a:noFill/>
        </p:spPr>
        <p:txBody>
          <a:bodyPr wrap="square" rtlCol="0">
            <a:spAutoFit/>
          </a:bodyPr>
          <a:lstStyle/>
          <a:p>
            <a:r>
              <a:rPr lang="en-US" dirty="0"/>
              <a:t>Lorem ipsum…</a:t>
            </a:r>
          </a:p>
        </p:txBody>
      </p:sp>
      <p:graphicFrame>
        <p:nvGraphicFramePr>
          <p:cNvPr id="7" name="Object 6">
            <a:extLst>
              <a:ext uri="{FF2B5EF4-FFF2-40B4-BE49-F238E27FC236}">
                <a16:creationId xmlns:a16="http://schemas.microsoft.com/office/drawing/2014/main" id="{750F51D9-4DDA-0E24-5313-AD3C9C16A756}"/>
              </a:ext>
            </a:extLst>
          </p:cNvPr>
          <p:cNvGraphicFramePr>
            <a:graphicFrameLocks noChangeAspect="1"/>
          </p:cNvGraphicFramePr>
          <p:nvPr>
            <p:extLst>
              <p:ext uri="{D42A27DB-BD31-4B8C-83A1-F6EECF244321}">
                <p14:modId xmlns:p14="http://schemas.microsoft.com/office/powerpoint/2010/main" val="2350637015"/>
              </p:ext>
            </p:extLst>
          </p:nvPr>
        </p:nvGraphicFramePr>
        <p:xfrm>
          <a:off x="5483225" y="3240088"/>
          <a:ext cx="1225550" cy="374650"/>
        </p:xfrm>
        <a:graphic>
          <a:graphicData uri="http://schemas.openxmlformats.org/presentationml/2006/ole">
            <mc:AlternateContent xmlns:mc="http://schemas.openxmlformats.org/markup-compatibility/2006">
              <mc:Choice xmlns:v="urn:schemas-microsoft-com:vml" Requires="v">
                <p:oleObj name="Worksheet" r:id="rId2" imgW="1225513" imgH="374825" progId="Excel.Sheet.12">
                  <p:embed/>
                </p:oleObj>
              </mc:Choice>
              <mc:Fallback>
                <p:oleObj name="Worksheet" r:id="rId2" imgW="1225513" imgH="374825" progId="Excel.Sheet.12">
                  <p:embed/>
                  <p:pic>
                    <p:nvPicPr>
                      <p:cNvPr id="7" name="Object 6">
                        <a:extLst>
                          <a:ext uri="{FF2B5EF4-FFF2-40B4-BE49-F238E27FC236}">
                            <a16:creationId xmlns:a16="http://schemas.microsoft.com/office/drawing/2014/main" id="{750F51D9-4DDA-0E24-5313-AD3C9C16A756}"/>
                          </a:ext>
                        </a:extLst>
                      </p:cNvPr>
                      <p:cNvPicPr/>
                      <p:nvPr/>
                    </p:nvPicPr>
                    <p:blipFill>
                      <a:blip r:embed="rId3"/>
                      <a:stretch>
                        <a:fillRect/>
                      </a:stretch>
                    </p:blipFill>
                    <p:spPr>
                      <a:xfrm>
                        <a:off x="5483225" y="3240088"/>
                        <a:ext cx="1225550" cy="374650"/>
                      </a:xfrm>
                      <a:prstGeom prst="rect">
                        <a:avLst/>
                      </a:prstGeom>
                    </p:spPr>
                  </p:pic>
                </p:oleObj>
              </mc:Fallback>
            </mc:AlternateContent>
          </a:graphicData>
        </a:graphic>
      </p:graphicFrame>
      <p:pic>
        <p:nvPicPr>
          <p:cNvPr id="14" name="Picture 13">
            <a:extLst>
              <a:ext uri="{FF2B5EF4-FFF2-40B4-BE49-F238E27FC236}">
                <a16:creationId xmlns:a16="http://schemas.microsoft.com/office/drawing/2014/main" id="{D5578362-BD26-854D-7295-085DBAF7948D}"/>
              </a:ext>
            </a:extLst>
          </p:cNvPr>
          <p:cNvPicPr>
            <a:picLocks noChangeAspect="1"/>
          </p:cNvPicPr>
          <p:nvPr/>
        </p:nvPicPr>
        <p:blipFill>
          <a:blip r:embed="rId4"/>
          <a:stretch>
            <a:fillRect/>
          </a:stretch>
        </p:blipFill>
        <p:spPr>
          <a:xfrm>
            <a:off x="0" y="835136"/>
            <a:ext cx="12192000" cy="5318776"/>
          </a:xfrm>
          <a:prstGeom prst="rect">
            <a:avLst/>
          </a:prstGeom>
        </p:spPr>
      </p:pic>
      <p:sp>
        <p:nvSpPr>
          <p:cNvPr id="15" name="TextBox 14">
            <a:extLst>
              <a:ext uri="{FF2B5EF4-FFF2-40B4-BE49-F238E27FC236}">
                <a16:creationId xmlns:a16="http://schemas.microsoft.com/office/drawing/2014/main" id="{5E16BB04-5A64-4695-42E4-DD1E947BD54E}"/>
              </a:ext>
            </a:extLst>
          </p:cNvPr>
          <p:cNvSpPr txBox="1"/>
          <p:nvPr/>
        </p:nvSpPr>
        <p:spPr>
          <a:xfrm>
            <a:off x="4178808" y="2505456"/>
            <a:ext cx="5550408" cy="1477328"/>
          </a:xfrm>
          <a:prstGeom prst="rect">
            <a:avLst/>
          </a:prstGeom>
          <a:solidFill>
            <a:schemeClr val="accent1"/>
          </a:solidFill>
        </p:spPr>
        <p:txBody>
          <a:bodyPr wrap="square" rtlCol="0">
            <a:spAutoFit/>
          </a:bodyPr>
          <a:lstStyle/>
          <a:p>
            <a:r>
              <a:rPr lang="en-US" dirty="0">
                <a:solidFill>
                  <a:schemeClr val="bg1"/>
                </a:solidFill>
              </a:rPr>
              <a:t>First Column – Categories reflect Method or Procedure.</a:t>
            </a:r>
          </a:p>
          <a:p>
            <a:r>
              <a:rPr lang="en-US" dirty="0">
                <a:solidFill>
                  <a:schemeClr val="bg1"/>
                </a:solidFill>
              </a:rPr>
              <a:t>First Row – Categories reflect Risk Factors  </a:t>
            </a:r>
          </a:p>
          <a:p>
            <a:endParaRPr lang="en-US" dirty="0">
              <a:solidFill>
                <a:schemeClr val="bg1"/>
              </a:solidFill>
            </a:endParaRPr>
          </a:p>
          <a:p>
            <a:r>
              <a:rPr lang="en-US" dirty="0">
                <a:solidFill>
                  <a:schemeClr val="bg1"/>
                </a:solidFill>
              </a:rPr>
              <a:t>A priority could be placed into a cell reflecting risk factor and method. </a:t>
            </a:r>
          </a:p>
        </p:txBody>
      </p:sp>
    </p:spTree>
    <p:extLst>
      <p:ext uri="{BB962C8B-B14F-4D97-AF65-F5344CB8AC3E}">
        <p14:creationId xmlns:p14="http://schemas.microsoft.com/office/powerpoint/2010/main" val="5500305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3A5C82-5F7A-8596-DD57-4395E39BC366}"/>
              </a:ext>
            </a:extLst>
          </p:cNvPr>
          <p:cNvSpPr>
            <a:spLocks noGrp="1"/>
          </p:cNvSpPr>
          <p:nvPr>
            <p:ph type="title"/>
          </p:nvPr>
        </p:nvSpPr>
        <p:spPr/>
        <p:txBody>
          <a:bodyPr/>
          <a:lstStyle/>
          <a:p>
            <a:r>
              <a:rPr lang="en-US" dirty="0"/>
              <a:t>Priority Questionnaire Distribution to Field</a:t>
            </a:r>
          </a:p>
        </p:txBody>
      </p:sp>
      <p:sp>
        <p:nvSpPr>
          <p:cNvPr id="6" name="TextBox 5">
            <a:extLst>
              <a:ext uri="{FF2B5EF4-FFF2-40B4-BE49-F238E27FC236}">
                <a16:creationId xmlns:a16="http://schemas.microsoft.com/office/drawing/2014/main" id="{E41A0662-E76A-38EE-5955-5F9E0260B420}"/>
              </a:ext>
            </a:extLst>
          </p:cNvPr>
          <p:cNvSpPr txBox="1"/>
          <p:nvPr/>
        </p:nvSpPr>
        <p:spPr>
          <a:xfrm>
            <a:off x="390525" y="1071396"/>
            <a:ext cx="11362387" cy="5355312"/>
          </a:xfrm>
          <a:prstGeom prst="rect">
            <a:avLst/>
          </a:prstGeom>
          <a:noFill/>
        </p:spPr>
        <p:txBody>
          <a:bodyPr wrap="square">
            <a:spAutoFit/>
          </a:bodyPr>
          <a:lstStyle/>
          <a:p>
            <a:pPr marL="0" marR="0" algn="l">
              <a:spcBef>
                <a:spcPts val="0"/>
              </a:spcBef>
              <a:spcAft>
                <a:spcPts val="0"/>
              </a:spcAft>
            </a:pPr>
            <a:r>
              <a:rPr lang="en-US" sz="1800" b="0" i="0" dirty="0">
                <a:solidFill>
                  <a:srgbClr val="242424"/>
                </a:solidFill>
                <a:effectLst/>
                <a:latin typeface="Calibri" panose="020F0502020204030204" pitchFamily="34" charset="0"/>
              </a:rPr>
              <a:t>Greetings VA Suicide Prevention investigators,</a:t>
            </a:r>
          </a:p>
          <a:p>
            <a:pPr marL="0" marR="0" algn="l">
              <a:spcBef>
                <a:spcPts val="0"/>
              </a:spcBef>
              <a:spcAft>
                <a:spcPts val="0"/>
              </a:spcAft>
            </a:pPr>
            <a:r>
              <a:rPr lang="en-US" sz="1800" b="0" i="0" dirty="0">
                <a:solidFill>
                  <a:srgbClr val="242424"/>
                </a:solidFill>
                <a:effectLst/>
                <a:latin typeface="Calibri" panose="020F0502020204030204" pitchFamily="34" charset="0"/>
              </a:rPr>
              <a:t> </a:t>
            </a:r>
          </a:p>
          <a:p>
            <a:pPr marL="0" marR="0" algn="l">
              <a:spcBef>
                <a:spcPts val="0"/>
              </a:spcBef>
              <a:spcAft>
                <a:spcPts val="0"/>
              </a:spcAft>
            </a:pPr>
            <a:r>
              <a:rPr lang="en-US" sz="1800" b="0" i="0" dirty="0">
                <a:solidFill>
                  <a:srgbClr val="242424"/>
                </a:solidFill>
                <a:effectLst/>
                <a:latin typeface="Calibri" panose="020F0502020204030204" pitchFamily="34" charset="0"/>
              </a:rPr>
              <a:t>Beginning October 1, 2024, suicide prevention research will be housed within the Suicide Prevention Actively Managed Portfolio (SP AMP). The SP AMP team is currently working with an Executive Steering Committee to establish governance policy and processes for the SP AMP and to establish initial priority areas for VA suicide prevention research. </a:t>
            </a:r>
          </a:p>
          <a:p>
            <a:pPr marL="0" marR="0" algn="l">
              <a:spcBef>
                <a:spcPts val="0"/>
              </a:spcBef>
              <a:spcAft>
                <a:spcPts val="0"/>
              </a:spcAft>
            </a:pPr>
            <a:r>
              <a:rPr lang="en-US" sz="1800" b="0" i="0" dirty="0">
                <a:solidFill>
                  <a:srgbClr val="242424"/>
                </a:solidFill>
                <a:effectLst/>
                <a:latin typeface="Calibri" panose="020F0502020204030204" pitchFamily="34" charset="0"/>
              </a:rPr>
              <a:t> </a:t>
            </a:r>
          </a:p>
          <a:p>
            <a:pPr marL="0" marR="0" algn="l">
              <a:spcBef>
                <a:spcPts val="0"/>
              </a:spcBef>
              <a:spcAft>
                <a:spcPts val="0"/>
              </a:spcAft>
            </a:pPr>
            <a:r>
              <a:rPr lang="en-US" sz="1800" b="0" i="0" dirty="0">
                <a:solidFill>
                  <a:srgbClr val="242424"/>
                </a:solidFill>
                <a:effectLst/>
                <a:latin typeface="Calibri" panose="020F0502020204030204" pitchFamily="34" charset="0"/>
              </a:rPr>
              <a:t>The priority setting efforts will follow a strategy developed by QUERI which seeks input from multiple stakeholders throughout the priority setting process. As part of our initial efforts, we are asking for your assistance in identifying topic areas that you believe are important to advance suicide prevention efforts in VA. To help us gather a thorough body of topic areas, we ask that you identify </a:t>
            </a:r>
            <a:r>
              <a:rPr lang="en-US" sz="1800" b="0" i="0" u="sng" dirty="0">
                <a:solidFill>
                  <a:srgbClr val="242424"/>
                </a:solidFill>
                <a:effectLst/>
                <a:latin typeface="Calibri" panose="020F0502020204030204" pitchFamily="34" charset="0"/>
              </a:rPr>
              <a:t>up to</a:t>
            </a:r>
            <a:r>
              <a:rPr lang="en-US" sz="1800" b="0" i="0" dirty="0">
                <a:solidFill>
                  <a:srgbClr val="242424"/>
                </a:solidFill>
                <a:effectLst/>
                <a:latin typeface="Calibri" panose="020F0502020204030204" pitchFamily="34" charset="0"/>
              </a:rPr>
              <a:t> 10 research areas for which there are significant gaps in extant knowledge and for which research support is needed.</a:t>
            </a:r>
          </a:p>
          <a:p>
            <a:pPr marL="0" marR="0" algn="l">
              <a:spcBef>
                <a:spcPts val="0"/>
              </a:spcBef>
              <a:spcAft>
                <a:spcPts val="0"/>
              </a:spcAft>
            </a:pPr>
            <a:r>
              <a:rPr lang="en-US" sz="1800" b="0" i="0" dirty="0">
                <a:solidFill>
                  <a:srgbClr val="242424"/>
                </a:solidFill>
                <a:effectLst/>
                <a:latin typeface="Calibri" panose="020F0502020204030204" pitchFamily="34" charset="0"/>
              </a:rPr>
              <a:t> </a:t>
            </a:r>
          </a:p>
          <a:p>
            <a:pPr marL="0" marR="0" algn="l">
              <a:spcBef>
                <a:spcPts val="0"/>
              </a:spcBef>
              <a:spcAft>
                <a:spcPts val="0"/>
              </a:spcAft>
            </a:pPr>
            <a:r>
              <a:rPr lang="en-US" sz="1800" b="0" i="0" dirty="0">
                <a:solidFill>
                  <a:srgbClr val="242424"/>
                </a:solidFill>
                <a:effectLst/>
                <a:latin typeface="Calibri" panose="020F0502020204030204" pitchFamily="34" charset="0"/>
              </a:rPr>
              <a:t>If you are willing to assist us in these initial efforts to identify possible priority areas, please click on this </a:t>
            </a:r>
            <a:r>
              <a:rPr lang="en-US" sz="1800" b="0" i="0" u="sng" dirty="0">
                <a:solidFill>
                  <a:srgbClr val="0563C1"/>
                </a:solidFill>
                <a:effectLst/>
                <a:latin typeface="Calibri" panose="020F0502020204030204" pitchFamily="34" charset="0"/>
                <a:hlinkClick r:id="rId2" tooltip="Original URL: https://varedcap.rcp.vaec.va.gov/redcap/surveys/?s=YFFAAJLKJKYJNR44. Click or tap if you trust this link."/>
              </a:rPr>
              <a:t>link</a:t>
            </a:r>
            <a:r>
              <a:rPr lang="en-US" sz="1800" b="0" i="0" dirty="0">
                <a:solidFill>
                  <a:srgbClr val="242424"/>
                </a:solidFill>
                <a:effectLst/>
                <a:latin typeface="Calibri" panose="020F0502020204030204" pitchFamily="34" charset="0"/>
              </a:rPr>
              <a:t> which will provide further instruction. </a:t>
            </a:r>
            <a:r>
              <a:rPr lang="en-US" sz="1800" b="1" i="0" dirty="0">
                <a:solidFill>
                  <a:srgbClr val="242424"/>
                </a:solidFill>
                <a:effectLst/>
                <a:latin typeface="Calibri" panose="020F0502020204030204" pitchFamily="34" charset="0"/>
              </a:rPr>
              <a:t>Please provide feedback as soon as possible but no later than November 17</a:t>
            </a:r>
            <a:r>
              <a:rPr lang="en-US" sz="1800" b="1" i="0" baseline="30000" dirty="0">
                <a:solidFill>
                  <a:srgbClr val="242424"/>
                </a:solidFill>
                <a:effectLst/>
                <a:latin typeface="Calibri" panose="020F0502020204030204" pitchFamily="34" charset="0"/>
              </a:rPr>
              <a:t>th</a:t>
            </a:r>
            <a:r>
              <a:rPr lang="en-US" sz="1800" b="1" i="0" dirty="0">
                <a:solidFill>
                  <a:srgbClr val="242424"/>
                </a:solidFill>
                <a:effectLst/>
                <a:latin typeface="Calibri" panose="020F0502020204030204" pitchFamily="34" charset="0"/>
              </a:rPr>
              <a:t>.</a:t>
            </a:r>
            <a:endParaRPr lang="en-US" sz="1800" b="0" i="0" dirty="0">
              <a:solidFill>
                <a:srgbClr val="242424"/>
              </a:solidFill>
              <a:effectLst/>
              <a:latin typeface="Calibri" panose="020F0502020204030204" pitchFamily="34" charset="0"/>
            </a:endParaRPr>
          </a:p>
          <a:p>
            <a:pPr marL="0" marR="0" algn="l">
              <a:spcBef>
                <a:spcPts val="0"/>
              </a:spcBef>
              <a:spcAft>
                <a:spcPts val="0"/>
              </a:spcAft>
            </a:pPr>
            <a:r>
              <a:rPr lang="en-US" sz="1800" b="0" i="0" dirty="0">
                <a:solidFill>
                  <a:srgbClr val="242424"/>
                </a:solidFill>
                <a:effectLst/>
                <a:latin typeface="Calibri" panose="020F0502020204030204" pitchFamily="34" charset="0"/>
              </a:rPr>
              <a:t> </a:t>
            </a:r>
          </a:p>
          <a:p>
            <a:pPr marL="0" marR="0" algn="l">
              <a:spcBef>
                <a:spcPts val="0"/>
              </a:spcBef>
              <a:spcAft>
                <a:spcPts val="0"/>
              </a:spcAft>
            </a:pPr>
            <a:r>
              <a:rPr lang="en-US" sz="1800" b="0" i="0" dirty="0">
                <a:solidFill>
                  <a:srgbClr val="242424"/>
                </a:solidFill>
                <a:effectLst/>
                <a:latin typeface="Calibri" panose="020F0502020204030204" pitchFamily="34" charset="0"/>
              </a:rPr>
              <a:t>Thanks in advance for your willingness to help. We will be providing more information to the field as this process advances.</a:t>
            </a:r>
          </a:p>
          <a:p>
            <a:pPr marL="0" marR="0" algn="l">
              <a:spcBef>
                <a:spcPts val="0"/>
              </a:spcBef>
              <a:spcAft>
                <a:spcPts val="0"/>
              </a:spcAft>
            </a:pPr>
            <a:r>
              <a:rPr lang="en-US" sz="1800" b="0" i="0" dirty="0">
                <a:solidFill>
                  <a:srgbClr val="242424"/>
                </a:solidFill>
                <a:effectLst/>
                <a:latin typeface="Calibri" panose="020F0502020204030204" pitchFamily="34" charset="0"/>
              </a:rPr>
              <a:t> </a:t>
            </a:r>
          </a:p>
        </p:txBody>
      </p:sp>
    </p:spTree>
    <p:extLst>
      <p:ext uri="{BB962C8B-B14F-4D97-AF65-F5344CB8AC3E}">
        <p14:creationId xmlns:p14="http://schemas.microsoft.com/office/powerpoint/2010/main" val="14818168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74B93-F925-E981-3B02-8D435985BCD1}"/>
              </a:ext>
            </a:extLst>
          </p:cNvPr>
          <p:cNvSpPr>
            <a:spLocks noGrp="1"/>
          </p:cNvSpPr>
          <p:nvPr>
            <p:ph type="title"/>
          </p:nvPr>
        </p:nvSpPr>
        <p:spPr/>
        <p:txBody>
          <a:bodyPr/>
          <a:lstStyle/>
          <a:p>
            <a:r>
              <a:rPr lang="en-US" dirty="0"/>
              <a:t>Questionnaire – Summary Statistics</a:t>
            </a:r>
          </a:p>
        </p:txBody>
      </p:sp>
      <p:sp>
        <p:nvSpPr>
          <p:cNvPr id="3" name="Slide Number Placeholder 2">
            <a:extLst>
              <a:ext uri="{FF2B5EF4-FFF2-40B4-BE49-F238E27FC236}">
                <a16:creationId xmlns:a16="http://schemas.microsoft.com/office/drawing/2014/main" id="{FC957E0B-A195-377D-4EEC-A43F0C185A59}"/>
              </a:ext>
            </a:extLst>
          </p:cNvPr>
          <p:cNvSpPr>
            <a:spLocks noGrp="1"/>
          </p:cNvSpPr>
          <p:nvPr>
            <p:ph type="sldNum" sz="quarter" idx="12"/>
          </p:nvPr>
        </p:nvSpPr>
        <p:spPr/>
        <p:txBody>
          <a:bodyPr/>
          <a:lstStyle/>
          <a:p>
            <a:fld id="{670A9334-4E67-F94F-A05E-0CE8B74A054E}" type="slidenum">
              <a:rPr lang="en-US" smtClean="0"/>
              <a:t>13</a:t>
            </a:fld>
            <a:endParaRPr lang="en-US"/>
          </a:p>
        </p:txBody>
      </p:sp>
      <p:graphicFrame>
        <p:nvGraphicFramePr>
          <p:cNvPr id="5" name="Table 4">
            <a:extLst>
              <a:ext uri="{FF2B5EF4-FFF2-40B4-BE49-F238E27FC236}">
                <a16:creationId xmlns:a16="http://schemas.microsoft.com/office/drawing/2014/main" id="{55E93DD6-571A-5AD5-0D74-F7171410257E}"/>
              </a:ext>
            </a:extLst>
          </p:cNvPr>
          <p:cNvGraphicFramePr>
            <a:graphicFrameLocks noGrp="1"/>
          </p:cNvGraphicFramePr>
          <p:nvPr>
            <p:extLst>
              <p:ext uri="{D42A27DB-BD31-4B8C-83A1-F6EECF244321}">
                <p14:modId xmlns:p14="http://schemas.microsoft.com/office/powerpoint/2010/main" val="3320686243"/>
              </p:ext>
            </p:extLst>
          </p:nvPr>
        </p:nvGraphicFramePr>
        <p:xfrm>
          <a:off x="390525" y="1253331"/>
          <a:ext cx="2074333" cy="1483360"/>
        </p:xfrm>
        <a:graphic>
          <a:graphicData uri="http://schemas.openxmlformats.org/drawingml/2006/table">
            <a:tbl>
              <a:tblPr firstRow="1" bandRow="1">
                <a:tableStyleId>{5C22544A-7EE6-4342-B048-85BDC9FD1C3A}</a:tableStyleId>
              </a:tblPr>
              <a:tblGrid>
                <a:gridCol w="954705">
                  <a:extLst>
                    <a:ext uri="{9D8B030D-6E8A-4147-A177-3AD203B41FA5}">
                      <a16:colId xmlns:a16="http://schemas.microsoft.com/office/drawing/2014/main" val="333039642"/>
                    </a:ext>
                  </a:extLst>
                </a:gridCol>
                <a:gridCol w="1119628">
                  <a:extLst>
                    <a:ext uri="{9D8B030D-6E8A-4147-A177-3AD203B41FA5}">
                      <a16:colId xmlns:a16="http://schemas.microsoft.com/office/drawing/2014/main" val="2082480808"/>
                    </a:ext>
                  </a:extLst>
                </a:gridCol>
              </a:tblGrid>
              <a:tr h="370840">
                <a:tc gridSpan="2">
                  <a:txBody>
                    <a:bodyPr/>
                    <a:lstStyle/>
                    <a:p>
                      <a:r>
                        <a:rPr lang="en-US" dirty="0"/>
                        <a:t>Summary Statistics</a:t>
                      </a:r>
                    </a:p>
                  </a:txBody>
                  <a:tcPr/>
                </a:tc>
                <a:tc hMerge="1">
                  <a:txBody>
                    <a:bodyPr/>
                    <a:lstStyle/>
                    <a:p>
                      <a:endParaRPr lang="en-US" dirty="0"/>
                    </a:p>
                  </a:txBody>
                  <a:tcPr/>
                </a:tc>
                <a:extLst>
                  <a:ext uri="{0D108BD9-81ED-4DB2-BD59-A6C34878D82A}">
                    <a16:rowId xmlns:a16="http://schemas.microsoft.com/office/drawing/2014/main" val="301727770"/>
                  </a:ext>
                </a:extLst>
              </a:tr>
              <a:tr h="370840">
                <a:tc>
                  <a:txBody>
                    <a:bodyPr/>
                    <a:lstStyle/>
                    <a:p>
                      <a:r>
                        <a:rPr lang="en-US" dirty="0"/>
                        <a:t>Count</a:t>
                      </a:r>
                    </a:p>
                  </a:txBody>
                  <a:tcPr/>
                </a:tc>
                <a:tc>
                  <a:txBody>
                    <a:bodyPr/>
                    <a:lstStyle/>
                    <a:p>
                      <a:r>
                        <a:rPr lang="en-US" dirty="0"/>
                        <a:t>54</a:t>
                      </a:r>
                    </a:p>
                  </a:txBody>
                  <a:tcPr/>
                </a:tc>
                <a:extLst>
                  <a:ext uri="{0D108BD9-81ED-4DB2-BD59-A6C34878D82A}">
                    <a16:rowId xmlns:a16="http://schemas.microsoft.com/office/drawing/2014/main" val="2769768756"/>
                  </a:ext>
                </a:extLst>
              </a:tr>
              <a:tr h="370840">
                <a:tc>
                  <a:txBody>
                    <a:bodyPr/>
                    <a:lstStyle/>
                    <a:p>
                      <a:r>
                        <a:rPr lang="en-US" dirty="0"/>
                        <a:t>Mean</a:t>
                      </a:r>
                    </a:p>
                  </a:txBody>
                  <a:tcPr/>
                </a:tc>
                <a:tc>
                  <a:txBody>
                    <a:bodyPr/>
                    <a:lstStyle/>
                    <a:p>
                      <a:r>
                        <a:rPr lang="en-US" dirty="0"/>
                        <a:t>6.4</a:t>
                      </a:r>
                    </a:p>
                  </a:txBody>
                  <a:tcPr/>
                </a:tc>
                <a:extLst>
                  <a:ext uri="{0D108BD9-81ED-4DB2-BD59-A6C34878D82A}">
                    <a16:rowId xmlns:a16="http://schemas.microsoft.com/office/drawing/2014/main" val="2127114038"/>
                  </a:ext>
                </a:extLst>
              </a:tr>
              <a:tr h="370840">
                <a:tc>
                  <a:txBody>
                    <a:bodyPr/>
                    <a:lstStyle/>
                    <a:p>
                      <a:r>
                        <a:rPr lang="en-US" dirty="0"/>
                        <a:t>Median</a:t>
                      </a:r>
                    </a:p>
                  </a:txBody>
                  <a:tcPr/>
                </a:tc>
                <a:tc>
                  <a:txBody>
                    <a:bodyPr/>
                    <a:lstStyle/>
                    <a:p>
                      <a:r>
                        <a:rPr lang="en-US" dirty="0"/>
                        <a:t>4</a:t>
                      </a:r>
                    </a:p>
                  </a:txBody>
                  <a:tcPr/>
                </a:tc>
                <a:extLst>
                  <a:ext uri="{0D108BD9-81ED-4DB2-BD59-A6C34878D82A}">
                    <a16:rowId xmlns:a16="http://schemas.microsoft.com/office/drawing/2014/main" val="818251129"/>
                  </a:ext>
                </a:extLst>
              </a:tr>
            </a:tbl>
          </a:graphicData>
        </a:graphic>
      </p:graphicFrame>
      <p:graphicFrame>
        <p:nvGraphicFramePr>
          <p:cNvPr id="6" name="Table 5">
            <a:extLst>
              <a:ext uri="{FF2B5EF4-FFF2-40B4-BE49-F238E27FC236}">
                <a16:creationId xmlns:a16="http://schemas.microsoft.com/office/drawing/2014/main" id="{11095D69-5138-92C7-0D21-65D124ACE678}"/>
              </a:ext>
            </a:extLst>
          </p:cNvPr>
          <p:cNvGraphicFramePr>
            <a:graphicFrameLocks noGrp="1"/>
          </p:cNvGraphicFramePr>
          <p:nvPr>
            <p:extLst>
              <p:ext uri="{D42A27DB-BD31-4B8C-83A1-F6EECF244321}">
                <p14:modId xmlns:p14="http://schemas.microsoft.com/office/powerpoint/2010/main" val="1860855709"/>
              </p:ext>
            </p:extLst>
          </p:nvPr>
        </p:nvGraphicFramePr>
        <p:xfrm>
          <a:off x="2844799" y="1253331"/>
          <a:ext cx="8956675" cy="4485640"/>
        </p:xfrm>
        <a:graphic>
          <a:graphicData uri="http://schemas.openxmlformats.org/drawingml/2006/table">
            <a:tbl>
              <a:tblPr firstRow="1" bandRow="1">
                <a:tableStyleId>{5C22544A-7EE6-4342-B048-85BDC9FD1C3A}</a:tableStyleId>
              </a:tblPr>
              <a:tblGrid>
                <a:gridCol w="1854005">
                  <a:extLst>
                    <a:ext uri="{9D8B030D-6E8A-4147-A177-3AD203B41FA5}">
                      <a16:colId xmlns:a16="http://schemas.microsoft.com/office/drawing/2014/main" val="3162619471"/>
                    </a:ext>
                  </a:extLst>
                </a:gridCol>
                <a:gridCol w="7102670">
                  <a:extLst>
                    <a:ext uri="{9D8B030D-6E8A-4147-A177-3AD203B41FA5}">
                      <a16:colId xmlns:a16="http://schemas.microsoft.com/office/drawing/2014/main" val="3134914383"/>
                    </a:ext>
                  </a:extLst>
                </a:gridCol>
              </a:tblGrid>
              <a:tr h="370840">
                <a:tc gridSpan="2">
                  <a:txBody>
                    <a:bodyPr/>
                    <a:lstStyle/>
                    <a:p>
                      <a:pPr algn="ctr"/>
                      <a:r>
                        <a:rPr lang="en-US" dirty="0"/>
                        <a:t>Evaluation of Priorities</a:t>
                      </a:r>
                    </a:p>
                  </a:txBody>
                  <a:tcPr/>
                </a:tc>
                <a:tc hMerge="1">
                  <a:txBody>
                    <a:bodyPr/>
                    <a:lstStyle/>
                    <a:p>
                      <a:endParaRPr lang="en-US" dirty="0"/>
                    </a:p>
                  </a:txBody>
                  <a:tcPr/>
                </a:tc>
                <a:extLst>
                  <a:ext uri="{0D108BD9-81ED-4DB2-BD59-A6C34878D82A}">
                    <a16:rowId xmlns:a16="http://schemas.microsoft.com/office/drawing/2014/main" val="2155649447"/>
                  </a:ext>
                </a:extLst>
              </a:tr>
              <a:tr h="370840">
                <a:tc>
                  <a:txBody>
                    <a:bodyPr/>
                    <a:lstStyle/>
                    <a:p>
                      <a:r>
                        <a:rPr lang="en-US" dirty="0"/>
                        <a:t>Process</a:t>
                      </a:r>
                    </a:p>
                  </a:txBody>
                  <a:tcPr/>
                </a:tc>
                <a:tc>
                  <a:txBody>
                    <a:bodyPr/>
                    <a:lstStyle/>
                    <a:p>
                      <a:r>
                        <a:rPr lang="en-US" dirty="0"/>
                        <a:t>Review Priorities #1 - #5 for all records and code into a cell of the priority matrix. In order to apply a weight to the #1 through #5 priorities, #1 was given a weight of 5, #2 was given a weight of 4, and so on. </a:t>
                      </a:r>
                    </a:p>
                  </a:txBody>
                  <a:tcPr/>
                </a:tc>
                <a:extLst>
                  <a:ext uri="{0D108BD9-81ED-4DB2-BD59-A6C34878D82A}">
                    <a16:rowId xmlns:a16="http://schemas.microsoft.com/office/drawing/2014/main" val="3372622239"/>
                  </a:ext>
                </a:extLst>
              </a:tr>
              <a:tr h="370840">
                <a:tc>
                  <a:txBody>
                    <a:bodyPr/>
                    <a:lstStyle/>
                    <a:p>
                      <a:r>
                        <a:rPr lang="en-US" dirty="0"/>
                        <a:t>Decision Rule</a:t>
                      </a:r>
                    </a:p>
                  </a:txBody>
                  <a:tcPr/>
                </a:tc>
                <a:tc>
                  <a:txBody>
                    <a:bodyPr/>
                    <a:lstStyle/>
                    <a:p>
                      <a:r>
                        <a:rPr lang="en-US" dirty="0"/>
                        <a:t>Each response was coded based on the destination cell of the category and the population grouping. Any responses that was not specific to a category or populations was designated into a “cross-cutting” group. If there was a specific reference to multiple categories or populations, the priority was coded into both. </a:t>
                      </a:r>
                    </a:p>
                  </a:txBody>
                  <a:tcPr/>
                </a:tc>
                <a:extLst>
                  <a:ext uri="{0D108BD9-81ED-4DB2-BD59-A6C34878D82A}">
                    <a16:rowId xmlns:a16="http://schemas.microsoft.com/office/drawing/2014/main" val="1525078980"/>
                  </a:ext>
                </a:extLst>
              </a:tr>
              <a:tr h="370840">
                <a:tc>
                  <a:txBody>
                    <a:bodyPr/>
                    <a:lstStyle/>
                    <a:p>
                      <a:r>
                        <a:rPr lang="en-US" dirty="0"/>
                        <a:t>Example</a:t>
                      </a:r>
                    </a:p>
                  </a:txBody>
                  <a:tcPr/>
                </a:tc>
                <a:tc>
                  <a:txBody>
                    <a:bodyPr/>
                    <a:lstStyle/>
                    <a:p>
                      <a:r>
                        <a:rPr lang="en-US" dirty="0"/>
                        <a:t>“Improve understanding of female veteran suicide risk; test interventions and upstream opportunities to reduce risk (e.g., preventing/treating MH, SU, IPV)” was coded with F12 [Female Veterans, Cross-Cutting] H12 [Social Determinants of Health, Cross-Cutting]. As this was a Priority #2, it was given a weight of “4” in each F12 and H12 in the final Priority </a:t>
                      </a:r>
                      <a:r>
                        <a:rPr lang="en-US"/>
                        <a:t>Matrix calculations.</a:t>
                      </a:r>
                      <a:endParaRPr lang="en-US" dirty="0"/>
                    </a:p>
                  </a:txBody>
                  <a:tcPr/>
                </a:tc>
                <a:extLst>
                  <a:ext uri="{0D108BD9-81ED-4DB2-BD59-A6C34878D82A}">
                    <a16:rowId xmlns:a16="http://schemas.microsoft.com/office/drawing/2014/main" val="3941041785"/>
                  </a:ext>
                </a:extLst>
              </a:tr>
            </a:tbl>
          </a:graphicData>
        </a:graphic>
      </p:graphicFrame>
    </p:spTree>
    <p:extLst>
      <p:ext uri="{BB962C8B-B14F-4D97-AF65-F5344CB8AC3E}">
        <p14:creationId xmlns:p14="http://schemas.microsoft.com/office/powerpoint/2010/main" val="22779568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6EDEB06A-9E14-65AB-01F1-0C624191605A}"/>
              </a:ext>
            </a:extLst>
          </p:cNvPr>
          <p:cNvSpPr>
            <a:spLocks noGrp="1" noRot="1" noMove="1" noResize="1" noEditPoints="1" noAdjustHandles="1" noChangeArrowheads="1" noChangeShapeType="1"/>
          </p:cNvSpPr>
          <p:nvPr/>
        </p:nvSpPr>
        <p:spPr>
          <a:xfrm>
            <a:off x="-5499" y="6094689"/>
            <a:ext cx="12192000" cy="888446"/>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E3A5C82-5F7A-8596-DD57-4395E39BC366}"/>
              </a:ext>
            </a:extLst>
          </p:cNvPr>
          <p:cNvSpPr>
            <a:spLocks noGrp="1"/>
          </p:cNvSpPr>
          <p:nvPr>
            <p:ph type="title"/>
          </p:nvPr>
        </p:nvSpPr>
        <p:spPr/>
        <p:txBody>
          <a:bodyPr/>
          <a:lstStyle/>
          <a:p>
            <a:r>
              <a:rPr lang="en-US" dirty="0"/>
              <a:t>Populating the Priority Matrix</a:t>
            </a:r>
          </a:p>
        </p:txBody>
      </p:sp>
      <p:sp>
        <p:nvSpPr>
          <p:cNvPr id="5" name="TextBox 4">
            <a:extLst>
              <a:ext uri="{FF2B5EF4-FFF2-40B4-BE49-F238E27FC236}">
                <a16:creationId xmlns:a16="http://schemas.microsoft.com/office/drawing/2014/main" id="{FEE385F6-F041-7E99-0D07-7FABD42484FD}"/>
              </a:ext>
            </a:extLst>
          </p:cNvPr>
          <p:cNvSpPr txBox="1"/>
          <p:nvPr/>
        </p:nvSpPr>
        <p:spPr>
          <a:xfrm>
            <a:off x="157600" y="1048329"/>
            <a:ext cx="6855565" cy="369332"/>
          </a:xfrm>
          <a:prstGeom prst="rect">
            <a:avLst/>
          </a:prstGeom>
          <a:noFill/>
        </p:spPr>
        <p:txBody>
          <a:bodyPr wrap="square" rtlCol="0">
            <a:spAutoFit/>
          </a:bodyPr>
          <a:lstStyle/>
          <a:p>
            <a:r>
              <a:rPr lang="en-US" i="1" dirty="0"/>
              <a:t> Initial Categorization of Priorities Identified by Survey Respondents</a:t>
            </a:r>
          </a:p>
        </p:txBody>
      </p:sp>
      <p:graphicFrame>
        <p:nvGraphicFramePr>
          <p:cNvPr id="6" name="Table 5">
            <a:extLst>
              <a:ext uri="{FF2B5EF4-FFF2-40B4-BE49-F238E27FC236}">
                <a16:creationId xmlns:a16="http://schemas.microsoft.com/office/drawing/2014/main" id="{BC2087DD-8312-5C80-1899-E5E45C22F6B1}"/>
              </a:ext>
            </a:extLst>
          </p:cNvPr>
          <p:cNvGraphicFramePr>
            <a:graphicFrameLocks noGrp="1"/>
          </p:cNvGraphicFramePr>
          <p:nvPr>
            <p:extLst>
              <p:ext uri="{D42A27DB-BD31-4B8C-83A1-F6EECF244321}">
                <p14:modId xmlns:p14="http://schemas.microsoft.com/office/powerpoint/2010/main" val="3727828860"/>
              </p:ext>
            </p:extLst>
          </p:nvPr>
        </p:nvGraphicFramePr>
        <p:xfrm>
          <a:off x="184998" y="1542796"/>
          <a:ext cx="11811005" cy="5315204"/>
        </p:xfrm>
        <a:graphic>
          <a:graphicData uri="http://schemas.openxmlformats.org/drawingml/2006/table">
            <a:tbl>
              <a:tblPr/>
              <a:tblGrid>
                <a:gridCol w="1125583">
                  <a:extLst>
                    <a:ext uri="{9D8B030D-6E8A-4147-A177-3AD203B41FA5}">
                      <a16:colId xmlns:a16="http://schemas.microsoft.com/office/drawing/2014/main" val="2771522495"/>
                    </a:ext>
                  </a:extLst>
                </a:gridCol>
                <a:gridCol w="783344">
                  <a:extLst>
                    <a:ext uri="{9D8B030D-6E8A-4147-A177-3AD203B41FA5}">
                      <a16:colId xmlns:a16="http://schemas.microsoft.com/office/drawing/2014/main" val="22264688"/>
                    </a:ext>
                  </a:extLst>
                </a:gridCol>
                <a:gridCol w="783344">
                  <a:extLst>
                    <a:ext uri="{9D8B030D-6E8A-4147-A177-3AD203B41FA5}">
                      <a16:colId xmlns:a16="http://schemas.microsoft.com/office/drawing/2014/main" val="2337279277"/>
                    </a:ext>
                  </a:extLst>
                </a:gridCol>
                <a:gridCol w="783344">
                  <a:extLst>
                    <a:ext uri="{9D8B030D-6E8A-4147-A177-3AD203B41FA5}">
                      <a16:colId xmlns:a16="http://schemas.microsoft.com/office/drawing/2014/main" val="1635669319"/>
                    </a:ext>
                  </a:extLst>
                </a:gridCol>
                <a:gridCol w="783344">
                  <a:extLst>
                    <a:ext uri="{9D8B030D-6E8A-4147-A177-3AD203B41FA5}">
                      <a16:colId xmlns:a16="http://schemas.microsoft.com/office/drawing/2014/main" val="4209492326"/>
                    </a:ext>
                  </a:extLst>
                </a:gridCol>
                <a:gridCol w="783344">
                  <a:extLst>
                    <a:ext uri="{9D8B030D-6E8A-4147-A177-3AD203B41FA5}">
                      <a16:colId xmlns:a16="http://schemas.microsoft.com/office/drawing/2014/main" val="542281327"/>
                    </a:ext>
                  </a:extLst>
                </a:gridCol>
                <a:gridCol w="783344">
                  <a:extLst>
                    <a:ext uri="{9D8B030D-6E8A-4147-A177-3AD203B41FA5}">
                      <a16:colId xmlns:a16="http://schemas.microsoft.com/office/drawing/2014/main" val="1429606140"/>
                    </a:ext>
                  </a:extLst>
                </a:gridCol>
                <a:gridCol w="783344">
                  <a:extLst>
                    <a:ext uri="{9D8B030D-6E8A-4147-A177-3AD203B41FA5}">
                      <a16:colId xmlns:a16="http://schemas.microsoft.com/office/drawing/2014/main" val="3122736378"/>
                    </a:ext>
                  </a:extLst>
                </a:gridCol>
                <a:gridCol w="783344">
                  <a:extLst>
                    <a:ext uri="{9D8B030D-6E8A-4147-A177-3AD203B41FA5}">
                      <a16:colId xmlns:a16="http://schemas.microsoft.com/office/drawing/2014/main" val="4091270058"/>
                    </a:ext>
                  </a:extLst>
                </a:gridCol>
                <a:gridCol w="783344">
                  <a:extLst>
                    <a:ext uri="{9D8B030D-6E8A-4147-A177-3AD203B41FA5}">
                      <a16:colId xmlns:a16="http://schemas.microsoft.com/office/drawing/2014/main" val="251283850"/>
                    </a:ext>
                  </a:extLst>
                </a:gridCol>
                <a:gridCol w="327028">
                  <a:extLst>
                    <a:ext uri="{9D8B030D-6E8A-4147-A177-3AD203B41FA5}">
                      <a16:colId xmlns:a16="http://schemas.microsoft.com/office/drawing/2014/main" val="2437542011"/>
                    </a:ext>
                  </a:extLst>
                </a:gridCol>
                <a:gridCol w="783344">
                  <a:extLst>
                    <a:ext uri="{9D8B030D-6E8A-4147-A177-3AD203B41FA5}">
                      <a16:colId xmlns:a16="http://schemas.microsoft.com/office/drawing/2014/main" val="1684053101"/>
                    </a:ext>
                  </a:extLst>
                </a:gridCol>
                <a:gridCol w="463923">
                  <a:extLst>
                    <a:ext uri="{9D8B030D-6E8A-4147-A177-3AD203B41FA5}">
                      <a16:colId xmlns:a16="http://schemas.microsoft.com/office/drawing/2014/main" val="1825459345"/>
                    </a:ext>
                  </a:extLst>
                </a:gridCol>
                <a:gridCol w="783344">
                  <a:extLst>
                    <a:ext uri="{9D8B030D-6E8A-4147-A177-3AD203B41FA5}">
                      <a16:colId xmlns:a16="http://schemas.microsoft.com/office/drawing/2014/main" val="64544994"/>
                    </a:ext>
                  </a:extLst>
                </a:gridCol>
                <a:gridCol w="783344">
                  <a:extLst>
                    <a:ext uri="{9D8B030D-6E8A-4147-A177-3AD203B41FA5}">
                      <a16:colId xmlns:a16="http://schemas.microsoft.com/office/drawing/2014/main" val="574499883"/>
                    </a:ext>
                  </a:extLst>
                </a:gridCol>
                <a:gridCol w="494343">
                  <a:extLst>
                    <a:ext uri="{9D8B030D-6E8A-4147-A177-3AD203B41FA5}">
                      <a16:colId xmlns:a16="http://schemas.microsoft.com/office/drawing/2014/main" val="3176111800"/>
                    </a:ext>
                  </a:extLst>
                </a:gridCol>
              </a:tblGrid>
              <a:tr h="514375">
                <a:tc>
                  <a:txBody>
                    <a:bodyPr/>
                    <a:lstStyle/>
                    <a:p>
                      <a:pPr algn="l" fontAlgn="ctr"/>
                      <a:r>
                        <a:rPr lang="en-US" sz="900" b="1" i="0" u="none" strike="noStrike" dirty="0">
                          <a:solidFill>
                            <a:srgbClr val="4472C4"/>
                          </a:solidFill>
                          <a:effectLst/>
                          <a:latin typeface="Calibri" panose="020F0502020204030204" pitchFamily="34" charset="0"/>
                        </a:rPr>
                        <a:t>Category</a:t>
                      </a:r>
                    </a:p>
                  </a:txBody>
                  <a:tcPr marL="3342" marR="3342" marT="3342" marB="0" anchor="ctr">
                    <a:lnL>
                      <a:noFill/>
                    </a:lnL>
                    <a:lnR>
                      <a:noFill/>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ctr" fontAlgn="ctr"/>
                      <a:r>
                        <a:rPr lang="en-US" sz="900" b="1" i="0" u="none" strike="noStrike" dirty="0">
                          <a:solidFill>
                            <a:srgbClr val="4472C4"/>
                          </a:solidFill>
                          <a:effectLst/>
                          <a:latin typeface="Calibri" panose="020F0502020204030204" pitchFamily="34" charset="0"/>
                        </a:rPr>
                        <a:t>Cross-Cutting</a:t>
                      </a:r>
                    </a:p>
                  </a:txBody>
                  <a:tcPr marL="3342" marR="3342" marT="3342" marB="0" anchor="ctr">
                    <a:lnL>
                      <a:noFill/>
                    </a:lnL>
                    <a:lnR>
                      <a:noFill/>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ctr" fontAlgn="b"/>
                      <a:r>
                        <a:rPr lang="en-US" sz="900" b="1" i="0" u="none" strike="noStrike" dirty="0">
                          <a:solidFill>
                            <a:srgbClr val="4472C4"/>
                          </a:solidFill>
                          <a:effectLst/>
                          <a:latin typeface="Calibri" panose="020F0502020204030204" pitchFamily="34" charset="0"/>
                        </a:rPr>
                        <a:t>Firearms</a:t>
                      </a:r>
                    </a:p>
                  </a:txBody>
                  <a:tcPr marL="3342" marR="3342" marT="3342" marB="0" anchor="ctr">
                    <a:lnL>
                      <a:noFill/>
                    </a:lnL>
                    <a:lnR>
                      <a:noFill/>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ctr" fontAlgn="b"/>
                      <a:r>
                        <a:rPr lang="en-US" sz="900" b="1" i="0" u="none" strike="noStrike" dirty="0">
                          <a:solidFill>
                            <a:srgbClr val="4472C4"/>
                          </a:solidFill>
                          <a:effectLst/>
                          <a:latin typeface="Calibri" panose="020F0502020204030204" pitchFamily="34" charset="0"/>
                        </a:rPr>
                        <a:t>Older Veterans</a:t>
                      </a:r>
                    </a:p>
                  </a:txBody>
                  <a:tcPr marL="3342" marR="3342" marT="3342" marB="0" anchor="ctr">
                    <a:lnL>
                      <a:noFill/>
                    </a:lnL>
                    <a:lnR>
                      <a:noFill/>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ctr" fontAlgn="b"/>
                      <a:r>
                        <a:rPr lang="en-US" sz="900" b="1" i="0" u="none" strike="noStrike" dirty="0">
                          <a:solidFill>
                            <a:srgbClr val="4472C4"/>
                          </a:solidFill>
                          <a:effectLst/>
                          <a:latin typeface="Calibri" panose="020F0502020204030204" pitchFamily="34" charset="0"/>
                        </a:rPr>
                        <a:t>Younger Veterans (22-34)</a:t>
                      </a:r>
                    </a:p>
                  </a:txBody>
                  <a:tcPr marL="3342" marR="3342" marT="3342" marB="0" anchor="ctr">
                    <a:lnL>
                      <a:noFill/>
                    </a:lnL>
                    <a:lnR>
                      <a:noFill/>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ctr" fontAlgn="b"/>
                      <a:r>
                        <a:rPr lang="en-US" sz="900" b="1" i="0" u="none" strike="noStrike">
                          <a:solidFill>
                            <a:srgbClr val="4472C4"/>
                          </a:solidFill>
                          <a:effectLst/>
                          <a:latin typeface="Calibri" panose="020F0502020204030204" pitchFamily="34" charset="0"/>
                        </a:rPr>
                        <a:t>Female Veterans</a:t>
                      </a:r>
                    </a:p>
                  </a:txBody>
                  <a:tcPr marL="3342" marR="3342" marT="3342" marB="0" anchor="ctr">
                    <a:lnL>
                      <a:noFill/>
                    </a:lnL>
                    <a:lnR>
                      <a:noFill/>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ctr" fontAlgn="b"/>
                      <a:r>
                        <a:rPr lang="en-US" sz="900" b="1" i="0" u="none" strike="noStrike">
                          <a:solidFill>
                            <a:srgbClr val="4472C4"/>
                          </a:solidFill>
                          <a:effectLst/>
                          <a:latin typeface="Calibri" panose="020F0502020204030204" pitchFamily="34" charset="0"/>
                        </a:rPr>
                        <a:t>Race/Ethnicity</a:t>
                      </a:r>
                    </a:p>
                  </a:txBody>
                  <a:tcPr marL="3342" marR="3342" marT="3342" marB="0" anchor="ctr">
                    <a:lnL>
                      <a:noFill/>
                    </a:lnL>
                    <a:lnR>
                      <a:noFill/>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ctr" fontAlgn="b"/>
                      <a:r>
                        <a:rPr lang="en-US" sz="900" b="1" i="0" u="none" strike="noStrike" dirty="0">
                          <a:solidFill>
                            <a:srgbClr val="4472C4"/>
                          </a:solidFill>
                          <a:effectLst/>
                          <a:latin typeface="Calibri" panose="020F0502020204030204" pitchFamily="34" charset="0"/>
                        </a:rPr>
                        <a:t>SDOH</a:t>
                      </a:r>
                    </a:p>
                  </a:txBody>
                  <a:tcPr marL="3342" marR="3342" marT="3342" marB="0" anchor="ctr">
                    <a:lnL>
                      <a:noFill/>
                    </a:lnL>
                    <a:lnR>
                      <a:noFill/>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ctr" fontAlgn="b"/>
                      <a:r>
                        <a:rPr lang="en-US" sz="900" b="1" i="0" u="none" strike="noStrike" dirty="0">
                          <a:solidFill>
                            <a:srgbClr val="4472C4"/>
                          </a:solidFill>
                          <a:effectLst/>
                          <a:latin typeface="Calibri" panose="020F0502020204030204" pitchFamily="34" charset="0"/>
                        </a:rPr>
                        <a:t>Substance Abuse</a:t>
                      </a:r>
                    </a:p>
                  </a:txBody>
                  <a:tcPr marL="3342" marR="3342" marT="3342" marB="0" anchor="ctr">
                    <a:lnL>
                      <a:noFill/>
                    </a:lnL>
                    <a:lnR>
                      <a:noFill/>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ctr" fontAlgn="b"/>
                      <a:r>
                        <a:rPr lang="en-US" sz="900" b="1" i="0" u="none" strike="noStrike" dirty="0">
                          <a:solidFill>
                            <a:srgbClr val="4472C4"/>
                          </a:solidFill>
                          <a:effectLst/>
                          <a:latin typeface="Calibri" panose="020F0502020204030204" pitchFamily="34" charset="0"/>
                        </a:rPr>
                        <a:t>Medical Disease</a:t>
                      </a:r>
                    </a:p>
                  </a:txBody>
                  <a:tcPr marL="3342" marR="3342" marT="3342" marB="0" anchor="ctr">
                    <a:lnL>
                      <a:noFill/>
                    </a:lnL>
                    <a:lnR>
                      <a:noFill/>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ctr" fontAlgn="b"/>
                      <a:r>
                        <a:rPr lang="en-US" sz="900" b="1" i="0" u="none" strike="noStrike" dirty="0">
                          <a:solidFill>
                            <a:srgbClr val="4472C4"/>
                          </a:solidFill>
                          <a:effectLst/>
                          <a:latin typeface="Calibri" panose="020F0502020204030204" pitchFamily="34" charset="0"/>
                        </a:rPr>
                        <a:t>TBI</a:t>
                      </a:r>
                    </a:p>
                  </a:txBody>
                  <a:tcPr marL="3342" marR="3342" marT="3342" marB="0" anchor="ctr">
                    <a:lnL>
                      <a:noFill/>
                    </a:lnL>
                    <a:lnR>
                      <a:noFill/>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ctr" fontAlgn="b"/>
                      <a:r>
                        <a:rPr lang="en-US" sz="900" b="1" i="0" u="none" strike="noStrike" dirty="0">
                          <a:solidFill>
                            <a:srgbClr val="4472C4"/>
                          </a:solidFill>
                          <a:effectLst/>
                          <a:latin typeface="Calibri" panose="020F0502020204030204" pitchFamily="34" charset="0"/>
                        </a:rPr>
                        <a:t>Justice Involvement</a:t>
                      </a:r>
                    </a:p>
                  </a:txBody>
                  <a:tcPr marL="3342" marR="3342" marT="3342" marB="0" anchor="ctr">
                    <a:lnL>
                      <a:noFill/>
                    </a:lnL>
                    <a:lnR>
                      <a:noFill/>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ctr" fontAlgn="b"/>
                      <a:r>
                        <a:rPr lang="en-US" sz="900" b="1" i="0" u="none" strike="noStrike" dirty="0">
                          <a:solidFill>
                            <a:srgbClr val="4472C4"/>
                          </a:solidFill>
                          <a:effectLst/>
                          <a:latin typeface="Calibri" panose="020F0502020204030204" pitchFamily="34" charset="0"/>
                        </a:rPr>
                        <a:t>LGBTQ</a:t>
                      </a:r>
                    </a:p>
                  </a:txBody>
                  <a:tcPr marL="3342" marR="3342" marT="3342" marB="0" anchor="ctr">
                    <a:lnL>
                      <a:noFill/>
                    </a:lnL>
                    <a:lnR>
                      <a:noFill/>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ctr" fontAlgn="b"/>
                      <a:r>
                        <a:rPr lang="en-US" sz="900" b="1" i="0" u="none" strike="noStrike" dirty="0">
                          <a:solidFill>
                            <a:srgbClr val="4472C4"/>
                          </a:solidFill>
                          <a:effectLst/>
                          <a:latin typeface="Calibri" panose="020F0502020204030204" pitchFamily="34" charset="0"/>
                        </a:rPr>
                        <a:t>Trauma/ Moral Injury</a:t>
                      </a:r>
                    </a:p>
                  </a:txBody>
                  <a:tcPr marL="3342" marR="3342" marT="3342" marB="0" anchor="ctr">
                    <a:lnL>
                      <a:noFill/>
                    </a:lnL>
                    <a:lnR>
                      <a:noFill/>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ctr" fontAlgn="b"/>
                      <a:r>
                        <a:rPr lang="en-US" sz="900" b="1" i="0" u="none" strike="noStrike" dirty="0">
                          <a:solidFill>
                            <a:srgbClr val="4472C4"/>
                          </a:solidFill>
                          <a:effectLst/>
                          <a:latin typeface="Calibri" panose="020F0502020204030204" pitchFamily="34" charset="0"/>
                        </a:rPr>
                        <a:t>Mental Health</a:t>
                      </a:r>
                    </a:p>
                  </a:txBody>
                  <a:tcPr marL="3342" marR="3342" marT="3342" marB="0" anchor="ctr">
                    <a:lnL>
                      <a:noFill/>
                    </a:lnL>
                    <a:lnR>
                      <a:noFill/>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ctr" fontAlgn="b"/>
                      <a:r>
                        <a:rPr lang="en-US" sz="900" b="1" i="0" u="none" strike="noStrike" dirty="0">
                          <a:solidFill>
                            <a:srgbClr val="4472C4"/>
                          </a:solidFill>
                          <a:effectLst/>
                          <a:latin typeface="Calibri" panose="020F0502020204030204" pitchFamily="34" charset="0"/>
                        </a:rPr>
                        <a:t>SUM</a:t>
                      </a:r>
                    </a:p>
                  </a:txBody>
                  <a:tcPr marL="3342" marR="3342" marT="3342" marB="0" anchor="ctr">
                    <a:lnL>
                      <a:noFill/>
                    </a:lnL>
                    <a:lnR>
                      <a:noFill/>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extLst>
                  <a:ext uri="{0D108BD9-81ED-4DB2-BD59-A6C34878D82A}">
                    <a16:rowId xmlns:a16="http://schemas.microsoft.com/office/drawing/2014/main" val="143555884"/>
                  </a:ext>
                </a:extLst>
              </a:tr>
              <a:tr h="342916">
                <a:tc>
                  <a:txBody>
                    <a:bodyPr/>
                    <a:lstStyle/>
                    <a:p>
                      <a:pPr algn="ctr" fontAlgn="ctr"/>
                      <a:r>
                        <a:rPr lang="en-US" sz="900" b="1" i="0" u="none" strike="noStrike" dirty="0">
                          <a:solidFill>
                            <a:srgbClr val="305496"/>
                          </a:solidFill>
                          <a:effectLst/>
                          <a:latin typeface="Calibri" panose="020F0502020204030204" pitchFamily="34" charset="0"/>
                        </a:rPr>
                        <a:t>Biology/ Genomics/Brain</a:t>
                      </a:r>
                    </a:p>
                  </a:txBody>
                  <a:tcPr marL="3342" marR="3342" marT="3342" marB="0" anchor="ctr">
                    <a:lnL>
                      <a:noFill/>
                    </a:lnL>
                    <a:lnR>
                      <a:noFill/>
                    </a:lnR>
                    <a:lnT w="6350" cap="flat" cmpd="sng" algn="ctr">
                      <a:solidFill>
                        <a:srgbClr val="4472C4"/>
                      </a:solidFill>
                      <a:prstDash val="solid"/>
                      <a:round/>
                      <a:headEnd type="none" w="med" len="med"/>
                      <a:tailEnd type="none" w="med" len="med"/>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45</a:t>
                      </a:r>
                    </a:p>
                  </a:txBody>
                  <a:tcPr marL="3342" marR="3342" marT="3342" marB="0" anchor="ctr">
                    <a:lnL>
                      <a:noFill/>
                    </a:lnL>
                    <a:lnR>
                      <a:noFill/>
                    </a:lnR>
                    <a:lnT w="6350" cap="flat" cmpd="sng" algn="ctr">
                      <a:solidFill>
                        <a:srgbClr val="4472C4"/>
                      </a:solidFill>
                      <a:prstDash val="solid"/>
                      <a:round/>
                      <a:headEnd type="none" w="med" len="med"/>
                      <a:tailEnd type="none" w="med" len="med"/>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w="6350" cap="flat" cmpd="sng" algn="ctr">
                      <a:solidFill>
                        <a:srgbClr val="4472C4"/>
                      </a:solidFill>
                      <a:prstDash val="solid"/>
                      <a:round/>
                      <a:headEnd type="none" w="med" len="med"/>
                      <a:tailEnd type="none" w="med" len="med"/>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w="6350" cap="flat" cmpd="sng" algn="ctr">
                      <a:solidFill>
                        <a:srgbClr val="4472C4"/>
                      </a:solidFill>
                      <a:prstDash val="solid"/>
                      <a:round/>
                      <a:headEnd type="none" w="med" len="med"/>
                      <a:tailEnd type="none" w="med" len="med"/>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w="6350" cap="flat" cmpd="sng" algn="ctr">
                      <a:solidFill>
                        <a:srgbClr val="4472C4"/>
                      </a:solidFill>
                      <a:prstDash val="solid"/>
                      <a:round/>
                      <a:headEnd type="none" w="med" len="med"/>
                      <a:tailEnd type="none" w="med" len="med"/>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w="6350" cap="flat" cmpd="sng" algn="ctr">
                      <a:solidFill>
                        <a:srgbClr val="4472C4"/>
                      </a:solidFill>
                      <a:prstDash val="solid"/>
                      <a:round/>
                      <a:headEnd type="none" w="med" len="med"/>
                      <a:tailEnd type="none" w="med" len="med"/>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w="6350" cap="flat" cmpd="sng" algn="ctr">
                      <a:solidFill>
                        <a:srgbClr val="4472C4"/>
                      </a:solidFill>
                      <a:prstDash val="solid"/>
                      <a:round/>
                      <a:headEnd type="none" w="med" len="med"/>
                      <a:tailEnd type="none" w="med" len="med"/>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w="6350" cap="flat" cmpd="sng" algn="ctr">
                      <a:solidFill>
                        <a:srgbClr val="4472C4"/>
                      </a:solidFill>
                      <a:prstDash val="solid"/>
                      <a:round/>
                      <a:headEnd type="none" w="med" len="med"/>
                      <a:tailEnd type="none" w="med" len="med"/>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w="6350" cap="flat" cmpd="sng" algn="ctr">
                      <a:solidFill>
                        <a:srgbClr val="4472C4"/>
                      </a:solidFill>
                      <a:prstDash val="solid"/>
                      <a:round/>
                      <a:headEnd type="none" w="med" len="med"/>
                      <a:tailEnd type="none" w="med" len="med"/>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w="6350" cap="flat" cmpd="sng" algn="ctr">
                      <a:solidFill>
                        <a:srgbClr val="4472C4"/>
                      </a:solidFill>
                      <a:prstDash val="solid"/>
                      <a:round/>
                      <a:headEnd type="none" w="med" len="med"/>
                      <a:tailEnd type="none" w="med" len="med"/>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w="6350" cap="flat" cmpd="sng" algn="ctr">
                      <a:solidFill>
                        <a:srgbClr val="4472C4"/>
                      </a:solidFill>
                      <a:prstDash val="solid"/>
                      <a:round/>
                      <a:headEnd type="none" w="med" len="med"/>
                      <a:tailEnd type="none" w="med" len="med"/>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w="6350" cap="flat" cmpd="sng" algn="ctr">
                      <a:solidFill>
                        <a:srgbClr val="4472C4"/>
                      </a:solidFill>
                      <a:prstDash val="solid"/>
                      <a:round/>
                      <a:headEnd type="none" w="med" len="med"/>
                      <a:tailEnd type="none" w="med" len="med"/>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w="6350" cap="flat" cmpd="sng" algn="ctr">
                      <a:solidFill>
                        <a:srgbClr val="4472C4"/>
                      </a:solidFill>
                      <a:prstDash val="solid"/>
                      <a:round/>
                      <a:headEnd type="none" w="med" len="med"/>
                      <a:tailEnd type="none" w="med" len="med"/>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w="6350" cap="flat" cmpd="sng" algn="ctr">
                      <a:solidFill>
                        <a:srgbClr val="4472C4"/>
                      </a:solidFill>
                      <a:prstDash val="solid"/>
                      <a:round/>
                      <a:headEnd type="none" w="med" len="med"/>
                      <a:tailEnd type="none" w="med" len="med"/>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w="6350" cap="flat" cmpd="sng" algn="ctr">
                      <a:solidFill>
                        <a:srgbClr val="4472C4"/>
                      </a:solidFill>
                      <a:prstDash val="solid"/>
                      <a:round/>
                      <a:headEnd type="none" w="med" len="med"/>
                      <a:tailEnd type="none" w="med" len="med"/>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45</a:t>
                      </a:r>
                    </a:p>
                  </a:txBody>
                  <a:tcPr marL="3342" marR="3342" marT="3342" marB="0" anchor="ctr">
                    <a:lnL>
                      <a:noFill/>
                    </a:lnL>
                    <a:lnR>
                      <a:noFill/>
                    </a:lnR>
                    <a:lnT w="6350" cap="flat" cmpd="sng" algn="ctr">
                      <a:solidFill>
                        <a:srgbClr val="4472C4"/>
                      </a:solidFill>
                      <a:prstDash val="solid"/>
                      <a:round/>
                      <a:headEnd type="none" w="med" len="med"/>
                      <a:tailEnd type="none" w="med" len="med"/>
                    </a:lnT>
                    <a:lnB>
                      <a:noFill/>
                    </a:lnB>
                    <a:solidFill>
                      <a:srgbClr val="D0EBD9"/>
                    </a:solidFill>
                  </a:tcPr>
                </a:tc>
                <a:extLst>
                  <a:ext uri="{0D108BD9-81ED-4DB2-BD59-A6C34878D82A}">
                    <a16:rowId xmlns:a16="http://schemas.microsoft.com/office/drawing/2014/main" val="1130906956"/>
                  </a:ext>
                </a:extLst>
              </a:tr>
              <a:tr h="857292">
                <a:tc>
                  <a:txBody>
                    <a:bodyPr/>
                    <a:lstStyle/>
                    <a:p>
                      <a:pPr algn="ctr" fontAlgn="ctr"/>
                      <a:r>
                        <a:rPr lang="en-US" sz="900" b="1" i="0" u="none" strike="noStrike" dirty="0">
                          <a:solidFill>
                            <a:srgbClr val="305496"/>
                          </a:solidFill>
                          <a:effectLst/>
                          <a:latin typeface="Calibri" panose="020F0502020204030204" pitchFamily="34" charset="0"/>
                        </a:rPr>
                        <a:t>Risk Factor Assessment/ Screening - clinician/questionnaire</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25</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tcPr>
                </a:tc>
                <a:tc>
                  <a:txBody>
                    <a:bodyPr/>
                    <a:lstStyle/>
                    <a:p>
                      <a:pPr algn="r" fontAlgn="ctr"/>
                      <a:r>
                        <a:rPr lang="en-US" sz="900" b="1" i="0" u="none" strike="noStrike" dirty="0">
                          <a:solidFill>
                            <a:srgbClr val="305496"/>
                          </a:solidFill>
                          <a:effectLst/>
                          <a:latin typeface="Calibri" panose="020F0502020204030204" pitchFamily="34" charset="0"/>
                        </a:rPr>
                        <a:t>5</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5</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8</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10</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3</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56</a:t>
                      </a:r>
                    </a:p>
                  </a:txBody>
                  <a:tcPr marL="3342" marR="3342" marT="3342" marB="0" anchor="ctr">
                    <a:lnL>
                      <a:noFill/>
                    </a:lnL>
                    <a:lnR>
                      <a:noFill/>
                    </a:lnR>
                    <a:lnT>
                      <a:noFill/>
                    </a:lnT>
                    <a:lnB>
                      <a:noFill/>
                    </a:lnB>
                    <a:solidFill>
                      <a:srgbClr val="BAE2C6"/>
                    </a:solidFill>
                  </a:tcPr>
                </a:tc>
                <a:extLst>
                  <a:ext uri="{0D108BD9-81ED-4DB2-BD59-A6C34878D82A}">
                    <a16:rowId xmlns:a16="http://schemas.microsoft.com/office/drawing/2014/main" val="3410557552"/>
                  </a:ext>
                </a:extLst>
              </a:tr>
              <a:tr h="514375">
                <a:tc>
                  <a:txBody>
                    <a:bodyPr/>
                    <a:lstStyle/>
                    <a:p>
                      <a:pPr algn="ctr" fontAlgn="ctr"/>
                      <a:r>
                        <a:rPr lang="en-US" sz="900" b="1" i="0" u="none" strike="noStrike" dirty="0">
                          <a:solidFill>
                            <a:srgbClr val="305496"/>
                          </a:solidFill>
                          <a:effectLst/>
                          <a:latin typeface="Calibri" panose="020F0502020204030204" pitchFamily="34" charset="0"/>
                        </a:rPr>
                        <a:t>Risk Factor Assessment - machine learning</a:t>
                      </a:r>
                    </a:p>
                  </a:txBody>
                  <a:tcPr marL="3342" marR="3342" marT="3342" marB="0" anchor="ctr">
                    <a:lnL>
                      <a:noFill/>
                    </a:lnL>
                    <a:lnR>
                      <a:noFill/>
                    </a:lnR>
                    <a:lnT>
                      <a:noFill/>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22</a:t>
                      </a:r>
                    </a:p>
                  </a:txBody>
                  <a:tcPr marL="3342" marR="3342" marT="3342" marB="0" anchor="ctr">
                    <a:lnL>
                      <a:noFill/>
                    </a:lnL>
                    <a:lnR>
                      <a:noFill/>
                    </a:lnR>
                    <a:lnT>
                      <a:noFill/>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solidFill>
                      <a:srgbClr val="D9E1F2"/>
                    </a:solidFill>
                  </a:tcPr>
                </a:tc>
                <a:tc>
                  <a:txBody>
                    <a:bodyPr/>
                    <a:lstStyle/>
                    <a:p>
                      <a:pPr algn="r" fontAlgn="ctr"/>
                      <a:r>
                        <a:rPr lang="en-US" sz="900" b="1" i="0" u="none" strike="noStrike" dirty="0">
                          <a:solidFill>
                            <a:srgbClr val="305496"/>
                          </a:solidFill>
                          <a:effectLst/>
                          <a:latin typeface="Calibri" panose="020F0502020204030204" pitchFamily="34" charset="0"/>
                        </a:rPr>
                        <a:t>0</a:t>
                      </a:r>
                    </a:p>
                  </a:txBody>
                  <a:tcPr marL="3342" marR="3342" marT="3342" marB="0" anchor="ctr">
                    <a:lnL>
                      <a:noFill/>
                    </a:lnL>
                    <a:lnR>
                      <a:noFill/>
                    </a:lnR>
                    <a:lnT>
                      <a:noFill/>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22</a:t>
                      </a:r>
                    </a:p>
                  </a:txBody>
                  <a:tcPr marL="3342" marR="3342" marT="3342" marB="0" anchor="ctr">
                    <a:lnL>
                      <a:noFill/>
                    </a:lnL>
                    <a:lnR>
                      <a:noFill/>
                    </a:lnR>
                    <a:lnT>
                      <a:noFill/>
                    </a:lnT>
                    <a:lnB>
                      <a:noFill/>
                    </a:lnB>
                    <a:solidFill>
                      <a:srgbClr val="FBF8FB"/>
                    </a:solidFill>
                  </a:tcPr>
                </a:tc>
                <a:extLst>
                  <a:ext uri="{0D108BD9-81ED-4DB2-BD59-A6C34878D82A}">
                    <a16:rowId xmlns:a16="http://schemas.microsoft.com/office/drawing/2014/main" val="2087316599"/>
                  </a:ext>
                </a:extLst>
              </a:tr>
              <a:tr h="342916">
                <a:tc>
                  <a:txBody>
                    <a:bodyPr/>
                    <a:lstStyle/>
                    <a:p>
                      <a:pPr algn="ctr" fontAlgn="ctr"/>
                      <a:r>
                        <a:rPr lang="en-US" sz="900" b="1" i="0" u="none" strike="noStrike" dirty="0">
                          <a:solidFill>
                            <a:srgbClr val="305496"/>
                          </a:solidFill>
                          <a:effectLst/>
                          <a:latin typeface="Calibri" panose="020F0502020204030204" pitchFamily="34" charset="0"/>
                        </a:rPr>
                        <a:t>Continuous monitoring</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13</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13</a:t>
                      </a:r>
                    </a:p>
                  </a:txBody>
                  <a:tcPr marL="3342" marR="3342" marT="3342" marB="0" anchor="ctr">
                    <a:lnL>
                      <a:noFill/>
                    </a:lnL>
                    <a:lnR>
                      <a:noFill/>
                    </a:lnR>
                    <a:lnT>
                      <a:noFill/>
                    </a:lnT>
                    <a:lnB>
                      <a:noFill/>
                    </a:lnB>
                    <a:solidFill>
                      <a:srgbClr val="FAB7BA"/>
                    </a:solidFill>
                  </a:tcPr>
                </a:tc>
                <a:extLst>
                  <a:ext uri="{0D108BD9-81ED-4DB2-BD59-A6C34878D82A}">
                    <a16:rowId xmlns:a16="http://schemas.microsoft.com/office/drawing/2014/main" val="1558306068"/>
                  </a:ext>
                </a:extLst>
              </a:tr>
              <a:tr h="342916">
                <a:tc>
                  <a:txBody>
                    <a:bodyPr/>
                    <a:lstStyle/>
                    <a:p>
                      <a:pPr algn="ctr" fontAlgn="ctr"/>
                      <a:r>
                        <a:rPr lang="en-US" sz="900" b="1" i="0" u="none" strike="noStrike" dirty="0">
                          <a:solidFill>
                            <a:srgbClr val="305496"/>
                          </a:solidFill>
                          <a:effectLst/>
                          <a:latin typeface="Calibri" panose="020F0502020204030204" pitchFamily="34" charset="0"/>
                        </a:rPr>
                        <a:t>Family /Social Network</a:t>
                      </a:r>
                    </a:p>
                  </a:txBody>
                  <a:tcPr marL="3342" marR="3342" marT="3342" marB="0" anchor="ctr">
                    <a:lnL>
                      <a:noFill/>
                    </a:lnL>
                    <a:lnR>
                      <a:noFill/>
                    </a:lnR>
                    <a:lnT>
                      <a:noFill/>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13</a:t>
                      </a:r>
                    </a:p>
                  </a:txBody>
                  <a:tcPr marL="3342" marR="3342" marT="3342" marB="0" anchor="ctr">
                    <a:lnL>
                      <a:noFill/>
                    </a:lnL>
                    <a:lnR>
                      <a:noFill/>
                    </a:lnR>
                    <a:lnT>
                      <a:noFill/>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6</a:t>
                      </a:r>
                    </a:p>
                  </a:txBody>
                  <a:tcPr marL="3342" marR="3342" marT="3342" marB="0" anchor="ctr">
                    <a:lnL>
                      <a:noFill/>
                    </a:lnL>
                    <a:lnR>
                      <a:noFill/>
                    </a:lnR>
                    <a:lnT>
                      <a:noFill/>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19</a:t>
                      </a:r>
                    </a:p>
                  </a:txBody>
                  <a:tcPr marL="3342" marR="3342" marT="3342" marB="0" anchor="ctr">
                    <a:lnL>
                      <a:noFill/>
                    </a:lnL>
                    <a:lnR>
                      <a:noFill/>
                    </a:lnR>
                    <a:lnT>
                      <a:noFill/>
                    </a:lnT>
                    <a:lnB>
                      <a:noFill/>
                    </a:lnB>
                    <a:solidFill>
                      <a:srgbClr val="FBE2E5"/>
                    </a:solidFill>
                  </a:tcPr>
                </a:tc>
                <a:extLst>
                  <a:ext uri="{0D108BD9-81ED-4DB2-BD59-A6C34878D82A}">
                    <a16:rowId xmlns:a16="http://schemas.microsoft.com/office/drawing/2014/main" val="742385557"/>
                  </a:ext>
                </a:extLst>
              </a:tr>
              <a:tr h="514375">
                <a:tc>
                  <a:txBody>
                    <a:bodyPr/>
                    <a:lstStyle/>
                    <a:p>
                      <a:pPr algn="ctr" fontAlgn="ctr"/>
                      <a:r>
                        <a:rPr lang="en-US" sz="900" b="1" i="0" u="none" strike="noStrike" dirty="0">
                          <a:solidFill>
                            <a:srgbClr val="305496"/>
                          </a:solidFill>
                          <a:effectLst/>
                          <a:latin typeface="Calibri" panose="020F0502020204030204" pitchFamily="34" charset="0"/>
                        </a:rPr>
                        <a:t>Pharmacotherapy and other Somatic Interventions</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29</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tcPr>
                </a:tc>
                <a:tc>
                  <a:txBody>
                    <a:bodyPr/>
                    <a:lstStyle/>
                    <a:p>
                      <a:pPr algn="r" fontAlgn="ctr"/>
                      <a:r>
                        <a:rPr lang="en-US" sz="900" b="1" i="0" u="none" strike="noStrike" dirty="0">
                          <a:solidFill>
                            <a:srgbClr val="305496"/>
                          </a:solidFill>
                          <a:effectLst/>
                          <a:latin typeface="Calibri" panose="020F0502020204030204" pitchFamily="34" charset="0"/>
                        </a:rPr>
                        <a:t>0</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1</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30</a:t>
                      </a:r>
                    </a:p>
                  </a:txBody>
                  <a:tcPr marL="3342" marR="3342" marT="3342" marB="0" anchor="ctr">
                    <a:lnL>
                      <a:noFill/>
                    </a:lnL>
                    <a:lnR>
                      <a:noFill/>
                    </a:lnR>
                    <a:lnT>
                      <a:noFill/>
                    </a:lnT>
                    <a:lnB>
                      <a:noFill/>
                    </a:lnB>
                    <a:solidFill>
                      <a:srgbClr val="EEF7F3"/>
                    </a:solidFill>
                  </a:tcPr>
                </a:tc>
                <a:extLst>
                  <a:ext uri="{0D108BD9-81ED-4DB2-BD59-A6C34878D82A}">
                    <a16:rowId xmlns:a16="http://schemas.microsoft.com/office/drawing/2014/main" val="1859882358"/>
                  </a:ext>
                </a:extLst>
              </a:tr>
              <a:tr h="514375">
                <a:tc>
                  <a:txBody>
                    <a:bodyPr/>
                    <a:lstStyle/>
                    <a:p>
                      <a:pPr algn="ctr" fontAlgn="ctr"/>
                      <a:r>
                        <a:rPr lang="en-US" sz="900" b="1" i="0" u="none" strike="noStrike" dirty="0">
                          <a:solidFill>
                            <a:srgbClr val="305496"/>
                          </a:solidFill>
                          <a:effectLst/>
                          <a:latin typeface="Calibri" panose="020F0502020204030204" pitchFamily="34" charset="0"/>
                        </a:rPr>
                        <a:t>Psychotherapy and other Non-Somatic Interventions</a:t>
                      </a:r>
                    </a:p>
                  </a:txBody>
                  <a:tcPr marL="3342" marR="3342" marT="3342" marB="0" anchor="ctr">
                    <a:lnL>
                      <a:noFill/>
                    </a:lnL>
                    <a:lnR>
                      <a:noFill/>
                    </a:lnR>
                    <a:lnT>
                      <a:noFill/>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42</a:t>
                      </a:r>
                    </a:p>
                  </a:txBody>
                  <a:tcPr marL="3342" marR="3342" marT="3342" marB="0" anchor="ctr">
                    <a:lnL>
                      <a:noFill/>
                    </a:lnL>
                    <a:lnR>
                      <a:noFill/>
                    </a:lnR>
                    <a:lnT>
                      <a:noFill/>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25</a:t>
                      </a:r>
                    </a:p>
                  </a:txBody>
                  <a:tcPr marL="3342" marR="3342" marT="3342" marB="0" anchor="ctr">
                    <a:lnL>
                      <a:noFill/>
                    </a:lnL>
                    <a:lnR>
                      <a:noFill/>
                    </a:lnR>
                    <a:lnT>
                      <a:noFill/>
                    </a:lnT>
                    <a:lnB>
                      <a:noFill/>
                    </a:lnB>
                    <a:solidFill>
                      <a:srgbClr val="D9E1F2"/>
                    </a:solidFill>
                  </a:tcPr>
                </a:tc>
                <a:tc>
                  <a:txBody>
                    <a:bodyPr/>
                    <a:lstStyle/>
                    <a:p>
                      <a:pPr algn="r" fontAlgn="ctr"/>
                      <a:r>
                        <a:rPr lang="en-US" sz="900" b="1" i="0" u="none" strike="noStrike" dirty="0">
                          <a:solidFill>
                            <a:srgbClr val="305496"/>
                          </a:solidFill>
                          <a:effectLst/>
                          <a:latin typeface="Calibri" panose="020F0502020204030204" pitchFamily="34" charset="0"/>
                        </a:rPr>
                        <a:t>0</a:t>
                      </a:r>
                    </a:p>
                  </a:txBody>
                  <a:tcPr marL="3342" marR="3342" marT="3342" marB="0" anchor="ctr">
                    <a:lnL>
                      <a:noFill/>
                    </a:lnL>
                    <a:lnR>
                      <a:noFill/>
                    </a:lnR>
                    <a:lnT>
                      <a:noFill/>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solidFill>
                      <a:srgbClr val="D9E1F2"/>
                    </a:solidFill>
                  </a:tcPr>
                </a:tc>
                <a:tc>
                  <a:txBody>
                    <a:bodyPr/>
                    <a:lstStyle/>
                    <a:p>
                      <a:pPr algn="r" fontAlgn="ctr"/>
                      <a:r>
                        <a:rPr lang="en-US" sz="900" b="1" i="0" u="none" strike="noStrike" dirty="0">
                          <a:solidFill>
                            <a:srgbClr val="305496"/>
                          </a:solidFill>
                          <a:effectLst/>
                          <a:latin typeface="Calibri" panose="020F0502020204030204" pitchFamily="34" charset="0"/>
                        </a:rPr>
                        <a:t>22</a:t>
                      </a:r>
                    </a:p>
                  </a:txBody>
                  <a:tcPr marL="3342" marR="3342" marT="3342" marB="0" anchor="ctr">
                    <a:lnL>
                      <a:noFill/>
                    </a:lnL>
                    <a:lnR>
                      <a:noFill/>
                    </a:lnR>
                    <a:lnT>
                      <a:noFill/>
                    </a:lnT>
                    <a:lnB>
                      <a:noFill/>
                    </a:lnB>
                    <a:solidFill>
                      <a:srgbClr val="D9E1F2"/>
                    </a:solidFill>
                  </a:tcPr>
                </a:tc>
                <a:tc>
                  <a:txBody>
                    <a:bodyPr/>
                    <a:lstStyle/>
                    <a:p>
                      <a:pPr algn="r" fontAlgn="ctr"/>
                      <a:r>
                        <a:rPr lang="en-US" sz="900" b="1" i="0" u="none" strike="noStrike" dirty="0">
                          <a:solidFill>
                            <a:srgbClr val="305496"/>
                          </a:solidFill>
                          <a:effectLst/>
                          <a:latin typeface="Calibri" panose="020F0502020204030204" pitchFamily="34" charset="0"/>
                        </a:rPr>
                        <a:t>0</a:t>
                      </a:r>
                    </a:p>
                  </a:txBody>
                  <a:tcPr marL="3342" marR="3342" marT="3342" marB="0" anchor="ctr">
                    <a:lnL>
                      <a:noFill/>
                    </a:lnL>
                    <a:lnR>
                      <a:noFill/>
                    </a:lnR>
                    <a:lnT>
                      <a:noFill/>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5</a:t>
                      </a:r>
                    </a:p>
                  </a:txBody>
                  <a:tcPr marL="3342" marR="3342" marT="3342" marB="0" anchor="ctr">
                    <a:lnL>
                      <a:noFill/>
                    </a:lnL>
                    <a:lnR>
                      <a:noFill/>
                    </a:lnR>
                    <a:lnT>
                      <a:noFill/>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5</a:t>
                      </a:r>
                    </a:p>
                  </a:txBody>
                  <a:tcPr marL="3342" marR="3342" marT="3342" marB="0" anchor="ctr">
                    <a:lnL>
                      <a:noFill/>
                    </a:lnL>
                    <a:lnR>
                      <a:noFill/>
                    </a:lnR>
                    <a:lnT>
                      <a:noFill/>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1</a:t>
                      </a:r>
                    </a:p>
                  </a:txBody>
                  <a:tcPr marL="3342" marR="3342" marT="3342" marB="0" anchor="ctr">
                    <a:lnL>
                      <a:noFill/>
                    </a:lnL>
                    <a:lnR>
                      <a:noFill/>
                    </a:lnR>
                    <a:lnT>
                      <a:noFill/>
                    </a:lnT>
                    <a:lnB>
                      <a:noFill/>
                    </a:lnB>
                    <a:solidFill>
                      <a:srgbClr val="D9E1F2"/>
                    </a:solidFill>
                  </a:tcPr>
                </a:tc>
                <a:tc>
                  <a:txBody>
                    <a:bodyPr/>
                    <a:lstStyle/>
                    <a:p>
                      <a:pPr algn="r" fontAlgn="ctr"/>
                      <a:r>
                        <a:rPr lang="en-US" sz="900" b="1" i="0" u="none" strike="noStrike" dirty="0">
                          <a:solidFill>
                            <a:srgbClr val="305496"/>
                          </a:solidFill>
                          <a:effectLst/>
                          <a:latin typeface="Calibri" panose="020F0502020204030204" pitchFamily="34" charset="0"/>
                        </a:rPr>
                        <a:t>100</a:t>
                      </a:r>
                    </a:p>
                  </a:txBody>
                  <a:tcPr marL="3342" marR="3342" marT="3342" marB="0" anchor="ctr">
                    <a:lnL>
                      <a:noFill/>
                    </a:lnL>
                    <a:lnR>
                      <a:noFill/>
                    </a:lnR>
                    <a:lnT>
                      <a:noFill/>
                    </a:lnT>
                    <a:lnB>
                      <a:noFill/>
                    </a:lnB>
                    <a:solidFill>
                      <a:srgbClr val="63BE7B"/>
                    </a:solidFill>
                  </a:tcPr>
                </a:tc>
                <a:extLst>
                  <a:ext uri="{0D108BD9-81ED-4DB2-BD59-A6C34878D82A}">
                    <a16:rowId xmlns:a16="http://schemas.microsoft.com/office/drawing/2014/main" val="1460950175"/>
                  </a:ext>
                </a:extLst>
              </a:tr>
              <a:tr h="342916">
                <a:tc>
                  <a:txBody>
                    <a:bodyPr/>
                    <a:lstStyle/>
                    <a:p>
                      <a:pPr algn="ctr" fontAlgn="ctr"/>
                      <a:r>
                        <a:rPr lang="en-US" sz="900" b="1" i="0" u="none" strike="noStrike" dirty="0">
                          <a:solidFill>
                            <a:srgbClr val="305496"/>
                          </a:solidFill>
                          <a:effectLst/>
                          <a:latin typeface="Calibri" panose="020F0502020204030204" pitchFamily="34" charset="0"/>
                        </a:rPr>
                        <a:t>Community Interventions</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56</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7</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5</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68</a:t>
                      </a:r>
                    </a:p>
                  </a:txBody>
                  <a:tcPr marL="3342" marR="3342" marT="3342" marB="0" anchor="ctr">
                    <a:lnL>
                      <a:noFill/>
                    </a:lnL>
                    <a:lnR>
                      <a:noFill/>
                    </a:lnR>
                    <a:lnT>
                      <a:noFill/>
                    </a:lnT>
                    <a:lnB>
                      <a:noFill/>
                    </a:lnB>
                    <a:solidFill>
                      <a:srgbClr val="A3D8B2"/>
                    </a:solidFill>
                  </a:tcPr>
                </a:tc>
                <a:extLst>
                  <a:ext uri="{0D108BD9-81ED-4DB2-BD59-A6C34878D82A}">
                    <a16:rowId xmlns:a16="http://schemas.microsoft.com/office/drawing/2014/main" val="92356644"/>
                  </a:ext>
                </a:extLst>
              </a:tr>
              <a:tr h="342916">
                <a:tc>
                  <a:txBody>
                    <a:bodyPr/>
                    <a:lstStyle/>
                    <a:p>
                      <a:pPr algn="ctr" fontAlgn="ctr"/>
                      <a:r>
                        <a:rPr lang="en-US" sz="900" b="1" i="0" u="none" strike="noStrike" dirty="0">
                          <a:solidFill>
                            <a:srgbClr val="305496"/>
                          </a:solidFill>
                          <a:effectLst/>
                          <a:latin typeface="Calibri" panose="020F0502020204030204" pitchFamily="34" charset="0"/>
                        </a:rPr>
                        <a:t>Education, Training, &amp; Messaging</a:t>
                      </a:r>
                    </a:p>
                  </a:txBody>
                  <a:tcPr marL="3342" marR="3342" marT="3342" marB="0" anchor="ctr">
                    <a:lnL>
                      <a:noFill/>
                    </a:lnL>
                    <a:lnR>
                      <a:noFill/>
                    </a:lnR>
                    <a:lnT>
                      <a:noFill/>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17</a:t>
                      </a:r>
                    </a:p>
                  </a:txBody>
                  <a:tcPr marL="3342" marR="3342" marT="3342" marB="0" anchor="ctr">
                    <a:lnL>
                      <a:noFill/>
                    </a:lnL>
                    <a:lnR>
                      <a:noFill/>
                    </a:lnR>
                    <a:lnT>
                      <a:noFill/>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10</a:t>
                      </a:r>
                    </a:p>
                  </a:txBody>
                  <a:tcPr marL="3342" marR="3342" marT="3342" marB="0" anchor="ctr">
                    <a:lnL>
                      <a:noFill/>
                    </a:lnL>
                    <a:lnR>
                      <a:noFill/>
                    </a:lnR>
                    <a:lnT>
                      <a:noFill/>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solidFill>
                      <a:srgbClr val="D9E1F2"/>
                    </a:solidFill>
                  </a:tcPr>
                </a:tc>
                <a:tc>
                  <a:txBody>
                    <a:bodyPr/>
                    <a:lstStyle/>
                    <a:p>
                      <a:pPr algn="r" fontAlgn="ctr"/>
                      <a:r>
                        <a:rPr lang="en-US" sz="900" b="1" i="0" u="none" strike="noStrike" dirty="0">
                          <a:solidFill>
                            <a:srgbClr val="305496"/>
                          </a:solidFill>
                          <a:effectLst/>
                          <a:latin typeface="Calibri" panose="020F0502020204030204" pitchFamily="34" charset="0"/>
                        </a:rPr>
                        <a:t>0</a:t>
                      </a:r>
                    </a:p>
                  </a:txBody>
                  <a:tcPr marL="3342" marR="3342" marT="3342" marB="0" anchor="ctr">
                    <a:lnL>
                      <a:noFill/>
                    </a:lnL>
                    <a:lnR>
                      <a:noFill/>
                    </a:lnR>
                    <a:lnT>
                      <a:noFill/>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27</a:t>
                      </a:r>
                    </a:p>
                  </a:txBody>
                  <a:tcPr marL="3342" marR="3342" marT="3342" marB="0" anchor="ctr">
                    <a:lnL>
                      <a:noFill/>
                    </a:lnL>
                    <a:lnR>
                      <a:noFill/>
                    </a:lnR>
                    <a:lnT>
                      <a:noFill/>
                    </a:lnT>
                    <a:lnB>
                      <a:noFill/>
                    </a:lnB>
                    <a:solidFill>
                      <a:srgbClr val="F4F9F8"/>
                    </a:solidFill>
                  </a:tcPr>
                </a:tc>
                <a:extLst>
                  <a:ext uri="{0D108BD9-81ED-4DB2-BD59-A6C34878D82A}">
                    <a16:rowId xmlns:a16="http://schemas.microsoft.com/office/drawing/2014/main" val="133891611"/>
                  </a:ext>
                </a:extLst>
              </a:tr>
              <a:tr h="171458">
                <a:tc>
                  <a:txBody>
                    <a:bodyPr/>
                    <a:lstStyle/>
                    <a:p>
                      <a:pPr algn="ctr" fontAlgn="ctr"/>
                      <a:r>
                        <a:rPr lang="en-US" sz="900" b="1" i="0" u="none" strike="noStrike" dirty="0">
                          <a:solidFill>
                            <a:srgbClr val="305496"/>
                          </a:solidFill>
                          <a:effectLst/>
                          <a:latin typeface="Calibri" panose="020F0502020204030204" pitchFamily="34" charset="0"/>
                        </a:rPr>
                        <a:t>Precision Medicine ?</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6</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6</a:t>
                      </a:r>
                    </a:p>
                  </a:txBody>
                  <a:tcPr marL="3342" marR="3342" marT="3342" marB="0" anchor="ctr">
                    <a:lnL>
                      <a:noFill/>
                    </a:lnL>
                    <a:lnR>
                      <a:noFill/>
                    </a:lnR>
                    <a:lnT>
                      <a:noFill/>
                    </a:lnT>
                    <a:lnB>
                      <a:noFill/>
                    </a:lnB>
                    <a:solidFill>
                      <a:srgbClr val="F88587"/>
                    </a:solidFill>
                  </a:tcPr>
                </a:tc>
                <a:extLst>
                  <a:ext uri="{0D108BD9-81ED-4DB2-BD59-A6C34878D82A}">
                    <a16:rowId xmlns:a16="http://schemas.microsoft.com/office/drawing/2014/main" val="1160943672"/>
                  </a:ext>
                </a:extLst>
              </a:tr>
              <a:tr h="171458">
                <a:tc>
                  <a:txBody>
                    <a:bodyPr/>
                    <a:lstStyle/>
                    <a:p>
                      <a:pPr algn="ctr" fontAlgn="ctr"/>
                      <a:r>
                        <a:rPr lang="en-US" sz="900" b="1" i="0" u="none" strike="noStrike" dirty="0">
                          <a:solidFill>
                            <a:srgbClr val="305496"/>
                          </a:solidFill>
                          <a:effectLst/>
                          <a:latin typeface="Calibri" panose="020F0502020204030204" pitchFamily="34" charset="0"/>
                        </a:rPr>
                        <a:t>Cross-Cutting</a:t>
                      </a:r>
                    </a:p>
                  </a:txBody>
                  <a:tcPr marL="3342" marR="3342" marT="3342" marB="0" anchor="ctr">
                    <a:lnL>
                      <a:noFill/>
                    </a:lnL>
                    <a:lnR>
                      <a:noFill/>
                    </a:lnR>
                    <a:lnT>
                      <a:noFill/>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5</a:t>
                      </a:r>
                    </a:p>
                  </a:txBody>
                  <a:tcPr marL="3342" marR="3342" marT="3342" marB="0" anchor="ctr">
                    <a:lnL>
                      <a:noFill/>
                    </a:lnL>
                    <a:lnR>
                      <a:noFill/>
                    </a:lnR>
                    <a:lnT>
                      <a:noFill/>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49</a:t>
                      </a:r>
                    </a:p>
                  </a:txBody>
                  <a:tcPr marL="3342" marR="3342" marT="3342" marB="0" anchor="ctr">
                    <a:lnL>
                      <a:noFill/>
                    </a:lnL>
                    <a:lnR>
                      <a:noFill/>
                    </a:lnR>
                    <a:lnT>
                      <a:noFill/>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34</a:t>
                      </a:r>
                    </a:p>
                  </a:txBody>
                  <a:tcPr marL="3342" marR="3342" marT="3342" marB="0" anchor="ctr">
                    <a:lnL>
                      <a:noFill/>
                    </a:lnL>
                    <a:lnR>
                      <a:noFill/>
                    </a:lnR>
                    <a:lnT>
                      <a:noFill/>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3</a:t>
                      </a:r>
                    </a:p>
                  </a:txBody>
                  <a:tcPr marL="3342" marR="3342" marT="3342" marB="0" anchor="ctr">
                    <a:lnL>
                      <a:noFill/>
                    </a:lnL>
                    <a:lnR>
                      <a:noFill/>
                    </a:lnR>
                    <a:lnT>
                      <a:noFill/>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25</a:t>
                      </a:r>
                    </a:p>
                  </a:txBody>
                  <a:tcPr marL="3342" marR="3342" marT="3342" marB="0" anchor="ctr">
                    <a:lnL>
                      <a:noFill/>
                    </a:lnL>
                    <a:lnR>
                      <a:noFill/>
                    </a:lnR>
                    <a:lnT>
                      <a:noFill/>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16</a:t>
                      </a:r>
                    </a:p>
                  </a:txBody>
                  <a:tcPr marL="3342" marR="3342" marT="3342" marB="0" anchor="ctr">
                    <a:lnL>
                      <a:noFill/>
                    </a:lnL>
                    <a:lnR>
                      <a:noFill/>
                    </a:lnR>
                    <a:lnT>
                      <a:noFill/>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32</a:t>
                      </a:r>
                    </a:p>
                  </a:txBody>
                  <a:tcPr marL="3342" marR="3342" marT="3342" marB="0" anchor="ctr">
                    <a:lnL>
                      <a:noFill/>
                    </a:lnL>
                    <a:lnR>
                      <a:noFill/>
                    </a:lnR>
                    <a:lnT>
                      <a:noFill/>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2</a:t>
                      </a:r>
                    </a:p>
                  </a:txBody>
                  <a:tcPr marL="3342" marR="3342" marT="3342" marB="0" anchor="ctr">
                    <a:lnL>
                      <a:noFill/>
                    </a:lnL>
                    <a:lnR>
                      <a:noFill/>
                    </a:lnR>
                    <a:lnT>
                      <a:noFill/>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4</a:t>
                      </a:r>
                    </a:p>
                  </a:txBody>
                  <a:tcPr marL="3342" marR="3342" marT="3342" marB="0" anchor="ctr">
                    <a:lnL>
                      <a:noFill/>
                    </a:lnL>
                    <a:lnR>
                      <a:noFill/>
                    </a:lnR>
                    <a:lnT>
                      <a:noFill/>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4</a:t>
                      </a:r>
                    </a:p>
                  </a:txBody>
                  <a:tcPr marL="3342" marR="3342" marT="3342" marB="0" anchor="ctr">
                    <a:lnL>
                      <a:noFill/>
                    </a:lnL>
                    <a:lnR>
                      <a:noFill/>
                    </a:lnR>
                    <a:lnT>
                      <a:noFill/>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5</a:t>
                      </a:r>
                    </a:p>
                  </a:txBody>
                  <a:tcPr marL="3342" marR="3342" marT="3342" marB="0" anchor="ctr">
                    <a:lnL>
                      <a:noFill/>
                    </a:lnL>
                    <a:lnR>
                      <a:noFill/>
                    </a:lnR>
                    <a:lnT>
                      <a:noFill/>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31</a:t>
                      </a:r>
                    </a:p>
                  </a:txBody>
                  <a:tcPr marL="3342" marR="3342" marT="3342" marB="0" anchor="ctr">
                    <a:lnL>
                      <a:noFill/>
                    </a:lnL>
                    <a:lnR>
                      <a:noFill/>
                    </a:lnR>
                    <a:lnT>
                      <a:noFill/>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6</a:t>
                      </a:r>
                    </a:p>
                  </a:txBody>
                  <a:tcPr marL="3342" marR="3342" marT="3342" marB="0" anchor="ctr">
                    <a:lnL>
                      <a:noFill/>
                    </a:lnL>
                    <a:lnR>
                      <a:noFill/>
                    </a:lnR>
                    <a:lnT>
                      <a:noFill/>
                    </a:lnT>
                    <a:lnB>
                      <a:noFill/>
                    </a:lnB>
                    <a:solidFill>
                      <a:srgbClr val="D9E1F2"/>
                    </a:solidFill>
                  </a:tcPr>
                </a:tc>
                <a:tc>
                  <a:txBody>
                    <a:bodyPr/>
                    <a:lstStyle/>
                    <a:p>
                      <a:pPr algn="r" fontAlgn="ctr"/>
                      <a:r>
                        <a:rPr lang="en-US" sz="900" b="1" i="0" u="none" strike="noStrike">
                          <a:solidFill>
                            <a:srgbClr val="305496"/>
                          </a:solidFill>
                          <a:effectLst/>
                          <a:latin typeface="Calibri" panose="020F0502020204030204" pitchFamily="34" charset="0"/>
                        </a:rPr>
                        <a:t>18</a:t>
                      </a:r>
                    </a:p>
                  </a:txBody>
                  <a:tcPr marL="3342" marR="3342" marT="3342" marB="0" anchor="ctr">
                    <a:lnL>
                      <a:noFill/>
                    </a:lnL>
                    <a:lnR>
                      <a:noFill/>
                    </a:lnR>
                    <a:lnT>
                      <a:noFill/>
                    </a:lnT>
                    <a:lnB>
                      <a:noFill/>
                    </a:lnB>
                    <a:solidFill>
                      <a:srgbClr val="D9E1F2"/>
                    </a:solidFill>
                  </a:tcPr>
                </a:tc>
                <a:tc>
                  <a:txBody>
                    <a:bodyPr/>
                    <a:lstStyle/>
                    <a:p>
                      <a:pPr algn="l" fontAlgn="ctr"/>
                      <a:endParaRPr lang="en-US" sz="900" b="1" i="0" u="none" strike="noStrike">
                        <a:solidFill>
                          <a:srgbClr val="305496"/>
                        </a:solidFill>
                        <a:effectLst/>
                        <a:latin typeface="Calibri" panose="020F0502020204030204" pitchFamily="34" charset="0"/>
                      </a:endParaRPr>
                    </a:p>
                  </a:txBody>
                  <a:tcPr marL="3342" marR="3342" marT="3342" marB="0" anchor="ctr">
                    <a:lnL>
                      <a:noFill/>
                    </a:lnL>
                    <a:lnR>
                      <a:noFill/>
                    </a:lnR>
                    <a:lnT>
                      <a:noFill/>
                    </a:lnT>
                    <a:lnB>
                      <a:noFill/>
                    </a:lnB>
                    <a:solidFill>
                      <a:srgbClr val="D9E1F2"/>
                    </a:solidFill>
                  </a:tcPr>
                </a:tc>
                <a:extLst>
                  <a:ext uri="{0D108BD9-81ED-4DB2-BD59-A6C34878D82A}">
                    <a16:rowId xmlns:a16="http://schemas.microsoft.com/office/drawing/2014/main" val="2365351470"/>
                  </a:ext>
                </a:extLst>
              </a:tr>
              <a:tr h="171458">
                <a:tc>
                  <a:txBody>
                    <a:bodyPr/>
                    <a:lstStyle/>
                    <a:p>
                      <a:pPr algn="ctr" fontAlgn="ctr"/>
                      <a:r>
                        <a:rPr lang="en-US" sz="900" b="1" i="0" u="none" strike="noStrike" dirty="0">
                          <a:solidFill>
                            <a:srgbClr val="305496"/>
                          </a:solidFill>
                          <a:effectLst/>
                          <a:latin typeface="Calibri" panose="020F0502020204030204" pitchFamily="34" charset="0"/>
                        </a:rPr>
                        <a:t>Postvention</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16</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0</a:t>
                      </a:r>
                    </a:p>
                  </a:txBody>
                  <a:tcPr marL="3342" marR="3342" marT="3342" marB="0" anchor="ctr">
                    <a:lnL>
                      <a:noFill/>
                    </a:lnL>
                    <a:lnR>
                      <a:noFill/>
                    </a:lnR>
                    <a:lnT>
                      <a:noFill/>
                    </a:lnT>
                    <a:lnB>
                      <a:noFill/>
                    </a:lnB>
                  </a:tcPr>
                </a:tc>
                <a:tc>
                  <a:txBody>
                    <a:bodyPr/>
                    <a:lstStyle/>
                    <a:p>
                      <a:pPr algn="r" fontAlgn="ctr"/>
                      <a:r>
                        <a:rPr lang="en-US" sz="900" b="1" i="0" u="none" strike="noStrike">
                          <a:solidFill>
                            <a:srgbClr val="305496"/>
                          </a:solidFill>
                          <a:effectLst/>
                          <a:latin typeface="Calibri" panose="020F0502020204030204" pitchFamily="34" charset="0"/>
                        </a:rPr>
                        <a:t>16</a:t>
                      </a:r>
                    </a:p>
                  </a:txBody>
                  <a:tcPr marL="3342" marR="3342" marT="3342" marB="0" anchor="ctr">
                    <a:lnL>
                      <a:noFill/>
                    </a:lnL>
                    <a:lnR>
                      <a:noFill/>
                    </a:lnR>
                    <a:lnT>
                      <a:noFill/>
                    </a:lnT>
                    <a:lnB>
                      <a:noFill/>
                    </a:lnB>
                    <a:solidFill>
                      <a:srgbClr val="FACDD0"/>
                    </a:solidFill>
                  </a:tcPr>
                </a:tc>
                <a:extLst>
                  <a:ext uri="{0D108BD9-81ED-4DB2-BD59-A6C34878D82A}">
                    <a16:rowId xmlns:a16="http://schemas.microsoft.com/office/drawing/2014/main" val="558684084"/>
                  </a:ext>
                </a:extLst>
              </a:tr>
              <a:tr h="171458">
                <a:tc>
                  <a:txBody>
                    <a:bodyPr/>
                    <a:lstStyle/>
                    <a:p>
                      <a:pPr algn="ctr" fontAlgn="ctr"/>
                      <a:r>
                        <a:rPr lang="en-US" sz="900" b="1" i="0" u="none" strike="noStrike" dirty="0">
                          <a:solidFill>
                            <a:srgbClr val="305496"/>
                          </a:solidFill>
                          <a:effectLst/>
                          <a:latin typeface="Calibri" panose="020F0502020204030204" pitchFamily="34" charset="0"/>
                        </a:rPr>
                        <a:t>SUM</a:t>
                      </a:r>
                    </a:p>
                  </a:txBody>
                  <a:tcPr marL="3342" marR="3342" marT="3342" marB="0" anchor="ctr">
                    <a:lnL>
                      <a:noFill/>
                    </a:lnL>
                    <a:lnR>
                      <a:noFill/>
                    </a:lnR>
                    <a:lnT>
                      <a:noFill/>
                    </a:lnT>
                    <a:lnB w="6350" cap="flat" cmpd="sng" algn="ctr">
                      <a:solidFill>
                        <a:srgbClr val="4472C4"/>
                      </a:solidFill>
                      <a:prstDash val="solid"/>
                      <a:round/>
                      <a:headEnd type="none" w="med" len="med"/>
                      <a:tailEnd type="none" w="med" len="med"/>
                    </a:lnB>
                    <a:solidFill>
                      <a:srgbClr val="D9E1F2"/>
                    </a:solidFill>
                  </a:tcPr>
                </a:tc>
                <a:tc>
                  <a:txBody>
                    <a:bodyPr/>
                    <a:lstStyle/>
                    <a:p>
                      <a:pPr algn="l" fontAlgn="ctr"/>
                      <a:endParaRPr lang="en-US" sz="900" b="1" i="0" u="none" strike="noStrike" dirty="0">
                        <a:solidFill>
                          <a:srgbClr val="305496"/>
                        </a:solidFill>
                        <a:effectLst/>
                        <a:latin typeface="Calibri" panose="020F0502020204030204" pitchFamily="34" charset="0"/>
                      </a:endParaRPr>
                    </a:p>
                  </a:txBody>
                  <a:tcPr marL="3342" marR="3342" marT="3342" marB="0" anchor="ctr">
                    <a:lnL>
                      <a:noFill/>
                    </a:lnL>
                    <a:lnR>
                      <a:noFill/>
                    </a:lnR>
                    <a:lnT>
                      <a:noFill/>
                    </a:lnT>
                    <a:lnB w="6350" cap="flat" cmpd="sng" algn="ctr">
                      <a:solidFill>
                        <a:srgbClr val="4472C4"/>
                      </a:solidFill>
                      <a:prstDash val="solid"/>
                      <a:round/>
                      <a:headEnd type="none" w="med" len="med"/>
                      <a:tailEnd type="none" w="med" len="med"/>
                    </a:lnB>
                    <a:solidFill>
                      <a:srgbClr val="D9E1F2"/>
                    </a:solidFill>
                  </a:tcPr>
                </a:tc>
                <a:tc>
                  <a:txBody>
                    <a:bodyPr/>
                    <a:lstStyle/>
                    <a:p>
                      <a:pPr algn="r" fontAlgn="ctr"/>
                      <a:r>
                        <a:rPr lang="en-US" sz="900" b="1" i="0" u="none" strike="noStrike" dirty="0">
                          <a:solidFill>
                            <a:srgbClr val="305496"/>
                          </a:solidFill>
                          <a:effectLst/>
                          <a:latin typeface="Calibri" panose="020F0502020204030204" pitchFamily="34" charset="0"/>
                        </a:rPr>
                        <a:t>97</a:t>
                      </a:r>
                    </a:p>
                  </a:txBody>
                  <a:tcPr marL="3342" marR="3342" marT="3342" marB="0" anchor="ctr">
                    <a:lnL>
                      <a:noFill/>
                    </a:lnL>
                    <a:lnR>
                      <a:noFill/>
                    </a:lnR>
                    <a:lnT>
                      <a:noFill/>
                    </a:lnT>
                    <a:lnB w="6350" cap="flat" cmpd="sng" algn="ctr">
                      <a:solidFill>
                        <a:srgbClr val="4472C4"/>
                      </a:solidFill>
                      <a:prstDash val="solid"/>
                      <a:round/>
                      <a:headEnd type="none" w="med" len="med"/>
                      <a:tailEnd type="none" w="med" len="med"/>
                    </a:lnB>
                    <a:solidFill>
                      <a:srgbClr val="69C181"/>
                    </a:solidFill>
                  </a:tcPr>
                </a:tc>
                <a:tc>
                  <a:txBody>
                    <a:bodyPr/>
                    <a:lstStyle/>
                    <a:p>
                      <a:pPr algn="r" fontAlgn="ctr"/>
                      <a:r>
                        <a:rPr lang="en-US" sz="900" b="1" i="0" u="none" strike="noStrike" dirty="0">
                          <a:solidFill>
                            <a:srgbClr val="305496"/>
                          </a:solidFill>
                          <a:effectLst/>
                          <a:latin typeface="Calibri" panose="020F0502020204030204" pitchFamily="34" charset="0"/>
                        </a:rPr>
                        <a:t>39</a:t>
                      </a:r>
                    </a:p>
                  </a:txBody>
                  <a:tcPr marL="3342" marR="3342" marT="3342" marB="0" anchor="ctr">
                    <a:lnL>
                      <a:noFill/>
                    </a:lnL>
                    <a:lnR>
                      <a:noFill/>
                    </a:lnR>
                    <a:lnT>
                      <a:noFill/>
                    </a:lnT>
                    <a:lnB w="6350" cap="flat" cmpd="sng" algn="ctr">
                      <a:solidFill>
                        <a:srgbClr val="4472C4"/>
                      </a:solidFill>
                      <a:prstDash val="solid"/>
                      <a:round/>
                      <a:headEnd type="none" w="med" len="med"/>
                      <a:tailEnd type="none" w="med" len="med"/>
                    </a:lnB>
                    <a:solidFill>
                      <a:srgbClr val="DCEFE3"/>
                    </a:solidFill>
                  </a:tcPr>
                </a:tc>
                <a:tc>
                  <a:txBody>
                    <a:bodyPr/>
                    <a:lstStyle/>
                    <a:p>
                      <a:pPr algn="r" fontAlgn="ctr"/>
                      <a:r>
                        <a:rPr lang="en-US" sz="900" b="1" i="0" u="none" strike="noStrike">
                          <a:solidFill>
                            <a:srgbClr val="305496"/>
                          </a:solidFill>
                          <a:effectLst/>
                          <a:latin typeface="Calibri" panose="020F0502020204030204" pitchFamily="34" charset="0"/>
                        </a:rPr>
                        <a:t>13</a:t>
                      </a:r>
                    </a:p>
                  </a:txBody>
                  <a:tcPr marL="3342" marR="3342" marT="3342" marB="0" anchor="ctr">
                    <a:lnL>
                      <a:noFill/>
                    </a:lnL>
                    <a:lnR>
                      <a:noFill/>
                    </a:lnR>
                    <a:lnT>
                      <a:noFill/>
                    </a:lnT>
                    <a:lnB w="6350" cap="flat" cmpd="sng" algn="ctr">
                      <a:solidFill>
                        <a:srgbClr val="4472C4"/>
                      </a:solidFill>
                      <a:prstDash val="solid"/>
                      <a:round/>
                      <a:headEnd type="none" w="med" len="med"/>
                      <a:tailEnd type="none" w="med" len="med"/>
                    </a:lnB>
                    <a:solidFill>
                      <a:srgbClr val="FAB7BA"/>
                    </a:solidFill>
                  </a:tcPr>
                </a:tc>
                <a:tc>
                  <a:txBody>
                    <a:bodyPr/>
                    <a:lstStyle/>
                    <a:p>
                      <a:pPr algn="r" fontAlgn="ctr"/>
                      <a:r>
                        <a:rPr lang="en-US" sz="900" b="1" i="0" u="none" strike="noStrike" dirty="0">
                          <a:solidFill>
                            <a:srgbClr val="305496"/>
                          </a:solidFill>
                          <a:effectLst/>
                          <a:latin typeface="Calibri" panose="020F0502020204030204" pitchFamily="34" charset="0"/>
                        </a:rPr>
                        <a:t>25</a:t>
                      </a:r>
                    </a:p>
                  </a:txBody>
                  <a:tcPr marL="3342" marR="3342" marT="3342" marB="0" anchor="ctr">
                    <a:lnL>
                      <a:noFill/>
                    </a:lnL>
                    <a:lnR>
                      <a:noFill/>
                    </a:lnR>
                    <a:lnT>
                      <a:noFill/>
                    </a:lnT>
                    <a:lnB w="6350" cap="flat" cmpd="sng" algn="ctr">
                      <a:solidFill>
                        <a:srgbClr val="4472C4"/>
                      </a:solidFill>
                      <a:prstDash val="solid"/>
                      <a:round/>
                      <a:headEnd type="none" w="med" len="med"/>
                      <a:tailEnd type="none" w="med" len="med"/>
                    </a:lnB>
                    <a:solidFill>
                      <a:srgbClr val="F8FBFB"/>
                    </a:solidFill>
                  </a:tcPr>
                </a:tc>
                <a:tc>
                  <a:txBody>
                    <a:bodyPr/>
                    <a:lstStyle/>
                    <a:p>
                      <a:pPr algn="r" fontAlgn="ctr"/>
                      <a:r>
                        <a:rPr lang="en-US" sz="900" b="1" i="0" u="none" strike="noStrike">
                          <a:solidFill>
                            <a:srgbClr val="305496"/>
                          </a:solidFill>
                          <a:effectLst/>
                          <a:latin typeface="Calibri" panose="020F0502020204030204" pitchFamily="34" charset="0"/>
                        </a:rPr>
                        <a:t>16</a:t>
                      </a:r>
                    </a:p>
                  </a:txBody>
                  <a:tcPr marL="3342" marR="3342" marT="3342" marB="0" anchor="ctr">
                    <a:lnL>
                      <a:noFill/>
                    </a:lnL>
                    <a:lnR>
                      <a:noFill/>
                    </a:lnR>
                    <a:lnT>
                      <a:noFill/>
                    </a:lnT>
                    <a:lnB w="6350" cap="flat" cmpd="sng" algn="ctr">
                      <a:solidFill>
                        <a:srgbClr val="4472C4"/>
                      </a:solidFill>
                      <a:prstDash val="solid"/>
                      <a:round/>
                      <a:headEnd type="none" w="med" len="med"/>
                      <a:tailEnd type="none" w="med" len="med"/>
                    </a:lnB>
                    <a:solidFill>
                      <a:srgbClr val="FACDD0"/>
                    </a:solidFill>
                  </a:tcPr>
                </a:tc>
                <a:tc>
                  <a:txBody>
                    <a:bodyPr/>
                    <a:lstStyle/>
                    <a:p>
                      <a:pPr algn="r" fontAlgn="ctr"/>
                      <a:r>
                        <a:rPr lang="en-US" sz="900" b="1" i="0" u="none" strike="noStrike">
                          <a:solidFill>
                            <a:srgbClr val="305496"/>
                          </a:solidFill>
                          <a:effectLst/>
                          <a:latin typeface="Calibri" panose="020F0502020204030204" pitchFamily="34" charset="0"/>
                        </a:rPr>
                        <a:t>62</a:t>
                      </a:r>
                    </a:p>
                  </a:txBody>
                  <a:tcPr marL="3342" marR="3342" marT="3342" marB="0" anchor="ctr">
                    <a:lnL>
                      <a:noFill/>
                    </a:lnL>
                    <a:lnR>
                      <a:noFill/>
                    </a:lnR>
                    <a:lnT>
                      <a:noFill/>
                    </a:lnT>
                    <a:lnB w="6350" cap="flat" cmpd="sng" algn="ctr">
                      <a:solidFill>
                        <a:srgbClr val="4472C4"/>
                      </a:solidFill>
                      <a:prstDash val="solid"/>
                      <a:round/>
                      <a:headEnd type="none" w="med" len="med"/>
                      <a:tailEnd type="none" w="med" len="med"/>
                    </a:lnB>
                    <a:solidFill>
                      <a:srgbClr val="AFDDBC"/>
                    </a:solidFill>
                  </a:tcPr>
                </a:tc>
                <a:tc>
                  <a:txBody>
                    <a:bodyPr/>
                    <a:lstStyle/>
                    <a:p>
                      <a:pPr algn="r" fontAlgn="ctr"/>
                      <a:r>
                        <a:rPr lang="en-US" sz="900" b="1" i="0" u="none" strike="noStrike">
                          <a:solidFill>
                            <a:srgbClr val="305496"/>
                          </a:solidFill>
                          <a:effectLst/>
                          <a:latin typeface="Calibri" panose="020F0502020204030204" pitchFamily="34" charset="0"/>
                        </a:rPr>
                        <a:t>2</a:t>
                      </a:r>
                    </a:p>
                  </a:txBody>
                  <a:tcPr marL="3342" marR="3342" marT="3342" marB="0" anchor="ctr">
                    <a:lnL>
                      <a:noFill/>
                    </a:lnL>
                    <a:lnR>
                      <a:noFill/>
                    </a:lnR>
                    <a:lnT>
                      <a:noFill/>
                    </a:lnT>
                    <a:lnB w="6350" cap="flat" cmpd="sng" algn="ctr">
                      <a:solidFill>
                        <a:srgbClr val="4472C4"/>
                      </a:solidFill>
                      <a:prstDash val="solid"/>
                      <a:round/>
                      <a:headEnd type="none" w="med" len="med"/>
                      <a:tailEnd type="none" w="med" len="med"/>
                    </a:lnB>
                    <a:solidFill>
                      <a:srgbClr val="F8696B"/>
                    </a:solidFill>
                  </a:tcPr>
                </a:tc>
                <a:tc>
                  <a:txBody>
                    <a:bodyPr/>
                    <a:lstStyle/>
                    <a:p>
                      <a:pPr algn="r" fontAlgn="ctr"/>
                      <a:r>
                        <a:rPr lang="en-US" sz="900" b="1" i="0" u="none" strike="noStrike">
                          <a:solidFill>
                            <a:srgbClr val="305496"/>
                          </a:solidFill>
                          <a:effectLst/>
                          <a:latin typeface="Calibri" panose="020F0502020204030204" pitchFamily="34" charset="0"/>
                        </a:rPr>
                        <a:t>14</a:t>
                      </a:r>
                    </a:p>
                  </a:txBody>
                  <a:tcPr marL="3342" marR="3342" marT="3342" marB="0" anchor="ctr">
                    <a:lnL>
                      <a:noFill/>
                    </a:lnL>
                    <a:lnR>
                      <a:noFill/>
                    </a:lnR>
                    <a:lnT>
                      <a:noFill/>
                    </a:lnT>
                    <a:lnB w="6350" cap="flat" cmpd="sng" algn="ctr">
                      <a:solidFill>
                        <a:srgbClr val="4472C4"/>
                      </a:solidFill>
                      <a:prstDash val="solid"/>
                      <a:round/>
                      <a:headEnd type="none" w="med" len="med"/>
                      <a:tailEnd type="none" w="med" len="med"/>
                    </a:lnB>
                    <a:solidFill>
                      <a:srgbClr val="FABFC1"/>
                    </a:solidFill>
                  </a:tcPr>
                </a:tc>
                <a:tc>
                  <a:txBody>
                    <a:bodyPr/>
                    <a:lstStyle/>
                    <a:p>
                      <a:pPr algn="r" fontAlgn="ctr"/>
                      <a:r>
                        <a:rPr lang="en-US" sz="900" b="1" i="0" u="none" strike="noStrike">
                          <a:solidFill>
                            <a:srgbClr val="305496"/>
                          </a:solidFill>
                          <a:effectLst/>
                          <a:latin typeface="Calibri" panose="020F0502020204030204" pitchFamily="34" charset="0"/>
                        </a:rPr>
                        <a:t>4</a:t>
                      </a:r>
                    </a:p>
                  </a:txBody>
                  <a:tcPr marL="3342" marR="3342" marT="3342" marB="0" anchor="ctr">
                    <a:lnL>
                      <a:noFill/>
                    </a:lnL>
                    <a:lnR>
                      <a:noFill/>
                    </a:lnR>
                    <a:lnT>
                      <a:noFill/>
                    </a:lnT>
                    <a:lnB w="6350" cap="flat" cmpd="sng" algn="ctr">
                      <a:solidFill>
                        <a:srgbClr val="4472C4"/>
                      </a:solidFill>
                      <a:prstDash val="solid"/>
                      <a:round/>
                      <a:headEnd type="none" w="med" len="med"/>
                      <a:tailEnd type="none" w="med" len="med"/>
                    </a:lnB>
                    <a:solidFill>
                      <a:srgbClr val="F87779"/>
                    </a:solidFill>
                  </a:tcPr>
                </a:tc>
                <a:tc>
                  <a:txBody>
                    <a:bodyPr/>
                    <a:lstStyle/>
                    <a:p>
                      <a:pPr algn="r" fontAlgn="ctr"/>
                      <a:r>
                        <a:rPr lang="en-US" sz="900" b="1" i="0" u="none" strike="noStrike">
                          <a:solidFill>
                            <a:srgbClr val="305496"/>
                          </a:solidFill>
                          <a:effectLst/>
                          <a:latin typeface="Calibri" panose="020F0502020204030204" pitchFamily="34" charset="0"/>
                        </a:rPr>
                        <a:t>5</a:t>
                      </a:r>
                    </a:p>
                  </a:txBody>
                  <a:tcPr marL="3342" marR="3342" marT="3342" marB="0" anchor="ctr">
                    <a:lnL>
                      <a:noFill/>
                    </a:lnL>
                    <a:lnR>
                      <a:noFill/>
                    </a:lnR>
                    <a:lnT>
                      <a:noFill/>
                    </a:lnT>
                    <a:lnB w="6350" cap="flat" cmpd="sng" algn="ctr">
                      <a:solidFill>
                        <a:srgbClr val="4472C4"/>
                      </a:solidFill>
                      <a:prstDash val="solid"/>
                      <a:round/>
                      <a:headEnd type="none" w="med" len="med"/>
                      <a:tailEnd type="none" w="med" len="med"/>
                    </a:lnB>
                    <a:solidFill>
                      <a:srgbClr val="F87E80"/>
                    </a:solidFill>
                  </a:tcPr>
                </a:tc>
                <a:tc>
                  <a:txBody>
                    <a:bodyPr/>
                    <a:lstStyle/>
                    <a:p>
                      <a:pPr algn="r" fontAlgn="ctr"/>
                      <a:r>
                        <a:rPr lang="en-US" sz="900" b="1" i="0" u="none" strike="noStrike">
                          <a:solidFill>
                            <a:srgbClr val="305496"/>
                          </a:solidFill>
                          <a:effectLst/>
                          <a:latin typeface="Calibri" panose="020F0502020204030204" pitchFamily="34" charset="0"/>
                        </a:rPr>
                        <a:t>36</a:t>
                      </a:r>
                    </a:p>
                  </a:txBody>
                  <a:tcPr marL="3342" marR="3342" marT="3342" marB="0" anchor="ctr">
                    <a:lnL>
                      <a:noFill/>
                    </a:lnL>
                    <a:lnR>
                      <a:noFill/>
                    </a:lnR>
                    <a:lnT>
                      <a:noFill/>
                    </a:lnT>
                    <a:lnB w="6350" cap="flat" cmpd="sng" algn="ctr">
                      <a:solidFill>
                        <a:srgbClr val="4472C4"/>
                      </a:solidFill>
                      <a:prstDash val="solid"/>
                      <a:round/>
                      <a:headEnd type="none" w="med" len="med"/>
                      <a:tailEnd type="none" w="med" len="med"/>
                    </a:lnB>
                    <a:solidFill>
                      <a:srgbClr val="E2F2E9"/>
                    </a:solidFill>
                  </a:tcPr>
                </a:tc>
                <a:tc>
                  <a:txBody>
                    <a:bodyPr/>
                    <a:lstStyle/>
                    <a:p>
                      <a:pPr algn="r" fontAlgn="ctr"/>
                      <a:r>
                        <a:rPr lang="en-US" sz="900" b="1" i="0" u="none" strike="noStrike">
                          <a:solidFill>
                            <a:srgbClr val="305496"/>
                          </a:solidFill>
                          <a:effectLst/>
                          <a:latin typeface="Calibri" panose="020F0502020204030204" pitchFamily="34" charset="0"/>
                        </a:rPr>
                        <a:t>11</a:t>
                      </a:r>
                    </a:p>
                  </a:txBody>
                  <a:tcPr marL="3342" marR="3342" marT="3342" marB="0" anchor="ctr">
                    <a:lnL>
                      <a:noFill/>
                    </a:lnL>
                    <a:lnR>
                      <a:noFill/>
                    </a:lnR>
                    <a:lnT>
                      <a:noFill/>
                    </a:lnT>
                    <a:lnB w="6350" cap="flat" cmpd="sng" algn="ctr">
                      <a:solidFill>
                        <a:srgbClr val="4472C4"/>
                      </a:solidFill>
                      <a:prstDash val="solid"/>
                      <a:round/>
                      <a:headEnd type="none" w="med" len="med"/>
                      <a:tailEnd type="none" w="med" len="med"/>
                    </a:lnB>
                    <a:solidFill>
                      <a:srgbClr val="F9A9AB"/>
                    </a:solidFill>
                  </a:tcPr>
                </a:tc>
                <a:tc>
                  <a:txBody>
                    <a:bodyPr/>
                    <a:lstStyle/>
                    <a:p>
                      <a:pPr algn="r" fontAlgn="ctr"/>
                      <a:r>
                        <a:rPr lang="en-US" sz="900" b="1" i="0" u="none" strike="noStrike">
                          <a:solidFill>
                            <a:srgbClr val="305496"/>
                          </a:solidFill>
                          <a:effectLst/>
                          <a:latin typeface="Calibri" panose="020F0502020204030204" pitchFamily="34" charset="0"/>
                        </a:rPr>
                        <a:t>23</a:t>
                      </a:r>
                    </a:p>
                  </a:txBody>
                  <a:tcPr marL="3342" marR="3342" marT="3342" marB="0" anchor="ctr">
                    <a:lnL>
                      <a:noFill/>
                    </a:lnL>
                    <a:lnR>
                      <a:noFill/>
                    </a:lnR>
                    <a:lnT>
                      <a:noFill/>
                    </a:lnT>
                    <a:lnB w="6350" cap="flat" cmpd="sng" algn="ctr">
                      <a:solidFill>
                        <a:srgbClr val="4472C4"/>
                      </a:solidFill>
                      <a:prstDash val="solid"/>
                      <a:round/>
                      <a:headEnd type="none" w="med" len="med"/>
                      <a:tailEnd type="none" w="med" len="med"/>
                    </a:lnB>
                    <a:solidFill>
                      <a:srgbClr val="FCFCFF"/>
                    </a:solidFill>
                  </a:tcPr>
                </a:tc>
                <a:tc>
                  <a:txBody>
                    <a:bodyPr/>
                    <a:lstStyle/>
                    <a:p>
                      <a:pPr algn="l" fontAlgn="ctr"/>
                      <a:endParaRPr lang="en-US" sz="900" b="1" i="0" u="none" strike="noStrike" dirty="0">
                        <a:solidFill>
                          <a:srgbClr val="305496"/>
                        </a:solidFill>
                        <a:effectLst/>
                        <a:latin typeface="Calibri" panose="020F0502020204030204" pitchFamily="34" charset="0"/>
                      </a:endParaRPr>
                    </a:p>
                  </a:txBody>
                  <a:tcPr marL="3342" marR="3342" marT="3342" marB="0" anchor="ctr">
                    <a:lnL>
                      <a:noFill/>
                    </a:lnL>
                    <a:lnR>
                      <a:noFill/>
                    </a:lnR>
                    <a:lnT>
                      <a:noFill/>
                    </a:lnT>
                    <a:lnB w="6350" cap="flat" cmpd="sng" algn="ctr">
                      <a:solidFill>
                        <a:srgbClr val="4472C4"/>
                      </a:solidFill>
                      <a:prstDash val="solid"/>
                      <a:round/>
                      <a:headEnd type="none" w="med" len="med"/>
                      <a:tailEnd type="none" w="med" len="med"/>
                    </a:lnB>
                    <a:solidFill>
                      <a:srgbClr val="D9E1F2"/>
                    </a:solidFill>
                  </a:tcPr>
                </a:tc>
                <a:extLst>
                  <a:ext uri="{0D108BD9-81ED-4DB2-BD59-A6C34878D82A}">
                    <a16:rowId xmlns:a16="http://schemas.microsoft.com/office/drawing/2014/main" val="591238447"/>
                  </a:ext>
                </a:extLst>
              </a:tr>
            </a:tbl>
          </a:graphicData>
        </a:graphic>
      </p:graphicFrame>
    </p:spTree>
    <p:extLst>
      <p:ext uri="{BB962C8B-B14F-4D97-AF65-F5344CB8AC3E}">
        <p14:creationId xmlns:p14="http://schemas.microsoft.com/office/powerpoint/2010/main" val="23347410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3A5C82-5F7A-8596-DD57-4395E39BC366}"/>
              </a:ext>
            </a:extLst>
          </p:cNvPr>
          <p:cNvSpPr>
            <a:spLocks noGrp="1"/>
          </p:cNvSpPr>
          <p:nvPr>
            <p:ph type="title"/>
          </p:nvPr>
        </p:nvSpPr>
        <p:spPr/>
        <p:txBody>
          <a:bodyPr/>
          <a:lstStyle/>
          <a:p>
            <a:r>
              <a:rPr lang="en-US" dirty="0"/>
              <a:t>Analyzing results through Matrix - Priorities Discussion</a:t>
            </a:r>
          </a:p>
        </p:txBody>
      </p:sp>
      <p:sp>
        <p:nvSpPr>
          <p:cNvPr id="3" name="Slide Number Placeholder 2">
            <a:extLst>
              <a:ext uri="{FF2B5EF4-FFF2-40B4-BE49-F238E27FC236}">
                <a16:creationId xmlns:a16="http://schemas.microsoft.com/office/drawing/2014/main" id="{F168EB58-4D72-BD92-701D-30D395376733}"/>
              </a:ext>
            </a:extLst>
          </p:cNvPr>
          <p:cNvSpPr>
            <a:spLocks noGrp="1"/>
          </p:cNvSpPr>
          <p:nvPr>
            <p:ph type="sldNum" sz="quarter" idx="12"/>
          </p:nvPr>
        </p:nvSpPr>
        <p:spPr/>
        <p:txBody>
          <a:bodyPr/>
          <a:lstStyle/>
          <a:p>
            <a:fld id="{670A9334-4E67-F94F-A05E-0CE8B74A054E}" type="slidenum">
              <a:rPr lang="en-US" smtClean="0"/>
              <a:t>15</a:t>
            </a:fld>
            <a:endParaRPr lang="en-US"/>
          </a:p>
        </p:txBody>
      </p:sp>
      <p:sp>
        <p:nvSpPr>
          <p:cNvPr id="5" name="TextBox 4">
            <a:extLst>
              <a:ext uri="{FF2B5EF4-FFF2-40B4-BE49-F238E27FC236}">
                <a16:creationId xmlns:a16="http://schemas.microsoft.com/office/drawing/2014/main" id="{1A4D056E-5AA2-698A-A68E-19A8DFAA487F}"/>
              </a:ext>
            </a:extLst>
          </p:cNvPr>
          <p:cNvSpPr txBox="1"/>
          <p:nvPr/>
        </p:nvSpPr>
        <p:spPr>
          <a:xfrm>
            <a:off x="390525" y="1055802"/>
            <a:ext cx="11421261" cy="646331"/>
          </a:xfrm>
          <a:prstGeom prst="rect">
            <a:avLst/>
          </a:prstGeom>
          <a:noFill/>
        </p:spPr>
        <p:txBody>
          <a:bodyPr wrap="square" rtlCol="0">
            <a:spAutoFit/>
          </a:bodyPr>
          <a:lstStyle/>
          <a:p>
            <a:r>
              <a:rPr lang="en-US" dirty="0"/>
              <a:t>Based on the coded results into our Priority Matrix, we assigned weighting to higher priorities than lower priorities to determine a “score” for each category in the Matrix. Below are the top 8 Categories of Suicide Prevention priorities.</a:t>
            </a:r>
          </a:p>
        </p:txBody>
      </p:sp>
      <p:graphicFrame>
        <p:nvGraphicFramePr>
          <p:cNvPr id="6" name="Table 5">
            <a:extLst>
              <a:ext uri="{FF2B5EF4-FFF2-40B4-BE49-F238E27FC236}">
                <a16:creationId xmlns:a16="http://schemas.microsoft.com/office/drawing/2014/main" id="{43DDB404-4EBD-6675-2F92-062954023554}"/>
              </a:ext>
            </a:extLst>
          </p:cNvPr>
          <p:cNvGraphicFramePr>
            <a:graphicFrameLocks noGrp="1"/>
          </p:cNvGraphicFramePr>
          <p:nvPr>
            <p:extLst>
              <p:ext uri="{D42A27DB-BD31-4B8C-83A1-F6EECF244321}">
                <p14:modId xmlns:p14="http://schemas.microsoft.com/office/powerpoint/2010/main" val="3941824851"/>
              </p:ext>
            </p:extLst>
          </p:nvPr>
        </p:nvGraphicFramePr>
        <p:xfrm>
          <a:off x="484259" y="1752200"/>
          <a:ext cx="10801808" cy="4378960"/>
        </p:xfrm>
        <a:graphic>
          <a:graphicData uri="http://schemas.openxmlformats.org/drawingml/2006/table">
            <a:tbl>
              <a:tblPr bandRow="1">
                <a:tableStyleId>{5C22544A-7EE6-4342-B048-85BDC9FD1C3A}</a:tableStyleId>
              </a:tblPr>
              <a:tblGrid>
                <a:gridCol w="2597608">
                  <a:extLst>
                    <a:ext uri="{9D8B030D-6E8A-4147-A177-3AD203B41FA5}">
                      <a16:colId xmlns:a16="http://schemas.microsoft.com/office/drawing/2014/main" val="3795465206"/>
                    </a:ext>
                  </a:extLst>
                </a:gridCol>
                <a:gridCol w="8204200">
                  <a:extLst>
                    <a:ext uri="{9D8B030D-6E8A-4147-A177-3AD203B41FA5}">
                      <a16:colId xmlns:a16="http://schemas.microsoft.com/office/drawing/2014/main" val="2356347096"/>
                    </a:ext>
                  </a:extLst>
                </a:gridCol>
              </a:tblGrid>
              <a:tr h="370840">
                <a:tc>
                  <a:txBody>
                    <a:bodyPr/>
                    <a:lstStyle/>
                    <a:p>
                      <a:r>
                        <a:rPr lang="en-US" sz="1600" b="1" u="sng" dirty="0"/>
                        <a:t>Category</a:t>
                      </a:r>
                    </a:p>
                  </a:txBody>
                  <a:tcPr/>
                </a:tc>
                <a:tc>
                  <a:txBody>
                    <a:bodyPr/>
                    <a:lstStyle/>
                    <a:p>
                      <a:r>
                        <a:rPr lang="en-US" sz="1600" b="1" u="sng" dirty="0"/>
                        <a:t>Example Priorities from Survey</a:t>
                      </a:r>
                    </a:p>
                  </a:txBody>
                  <a:tcPr/>
                </a:tc>
                <a:extLst>
                  <a:ext uri="{0D108BD9-81ED-4DB2-BD59-A6C34878D82A}">
                    <a16:rowId xmlns:a16="http://schemas.microsoft.com/office/drawing/2014/main" val="691415315"/>
                  </a:ext>
                </a:extLst>
              </a:tr>
              <a:tr h="370840">
                <a:tc>
                  <a:txBody>
                    <a:bodyPr/>
                    <a:lstStyle/>
                    <a:p>
                      <a:r>
                        <a:rPr lang="en-US" sz="1600" dirty="0"/>
                        <a:t>Psychotherapy and other Non-Somatic Interventions</a:t>
                      </a:r>
                    </a:p>
                  </a:txBody>
                  <a:tcPr/>
                </a:tc>
                <a:tc>
                  <a:txBody>
                    <a:bodyPr/>
                    <a:lstStyle/>
                    <a:p>
                      <a:r>
                        <a:rPr lang="en-US" sz="1600" dirty="0"/>
                        <a:t>Multi-site RTC to determine interventions most likely to prevention suicide death.</a:t>
                      </a:r>
                    </a:p>
                  </a:txBody>
                  <a:tcPr/>
                </a:tc>
                <a:extLst>
                  <a:ext uri="{0D108BD9-81ED-4DB2-BD59-A6C34878D82A}">
                    <a16:rowId xmlns:a16="http://schemas.microsoft.com/office/drawing/2014/main" val="65749475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Firearms, Lethal Means Safety</a:t>
                      </a:r>
                    </a:p>
                  </a:txBody>
                  <a:tcPr/>
                </a:tc>
                <a:tc>
                  <a:txBody>
                    <a:bodyPr/>
                    <a:lstStyle/>
                    <a:p>
                      <a:r>
                        <a:rPr lang="en-US" sz="1600" dirty="0"/>
                        <a:t>Does LMS counseling in primary care settings reduce suicide deaths?</a:t>
                      </a:r>
                    </a:p>
                  </a:txBody>
                  <a:tcPr/>
                </a:tc>
                <a:extLst>
                  <a:ext uri="{0D108BD9-81ED-4DB2-BD59-A6C34878D82A}">
                    <a16:rowId xmlns:a16="http://schemas.microsoft.com/office/drawing/2014/main" val="282536545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Community Interventions</a:t>
                      </a:r>
                    </a:p>
                  </a:txBody>
                  <a:tcPr/>
                </a:tc>
                <a:tc>
                  <a:txBody>
                    <a:bodyPr/>
                    <a:lstStyle/>
                    <a:p>
                      <a:r>
                        <a:rPr lang="en-US" sz="1600" dirty="0"/>
                        <a:t>What community interventions effectively promote safe storage?</a:t>
                      </a:r>
                    </a:p>
                  </a:txBody>
                  <a:tcPr/>
                </a:tc>
                <a:extLst>
                  <a:ext uri="{0D108BD9-81ED-4DB2-BD59-A6C34878D82A}">
                    <a16:rowId xmlns:a16="http://schemas.microsoft.com/office/drawing/2014/main" val="1565225135"/>
                  </a:ext>
                </a:extLst>
              </a:tr>
              <a:tr h="370840">
                <a:tc>
                  <a:txBody>
                    <a:bodyPr/>
                    <a:lstStyle/>
                    <a:p>
                      <a:r>
                        <a:rPr lang="en-US" sz="1600" dirty="0"/>
                        <a:t>Social Determinants of Health</a:t>
                      </a:r>
                    </a:p>
                  </a:txBody>
                  <a:tcPr/>
                </a:tc>
                <a:tc>
                  <a:txBody>
                    <a:bodyPr/>
                    <a:lstStyle/>
                    <a:p>
                      <a:r>
                        <a:rPr lang="en-US" sz="1600" dirty="0"/>
                        <a:t>Do programs that address SDOH (i.e., providing housing to unhoused Veterans) decrease suicide for those at risk?</a:t>
                      </a:r>
                    </a:p>
                  </a:txBody>
                  <a:tcPr/>
                </a:tc>
                <a:extLst>
                  <a:ext uri="{0D108BD9-81ED-4DB2-BD59-A6C34878D82A}">
                    <a16:rowId xmlns:a16="http://schemas.microsoft.com/office/drawing/2014/main" val="113873960"/>
                  </a:ext>
                </a:extLst>
              </a:tr>
              <a:tr h="370840">
                <a:tc>
                  <a:txBody>
                    <a:bodyPr/>
                    <a:lstStyle/>
                    <a:p>
                      <a:r>
                        <a:rPr lang="en-US" sz="1600" dirty="0"/>
                        <a:t>Risk Factor Assessment – Screening</a:t>
                      </a:r>
                    </a:p>
                  </a:txBody>
                  <a:tcPr/>
                </a:tc>
                <a:tc>
                  <a:txBody>
                    <a:bodyPr/>
                    <a:lstStyle/>
                    <a:p>
                      <a:r>
                        <a:rPr lang="en-US" sz="1600" dirty="0"/>
                        <a:t>How can algorithms be improved to include dynamic risk factors of suicide?</a:t>
                      </a:r>
                    </a:p>
                  </a:txBody>
                  <a:tcPr/>
                </a:tc>
                <a:extLst>
                  <a:ext uri="{0D108BD9-81ED-4DB2-BD59-A6C34878D82A}">
                    <a16:rowId xmlns:a16="http://schemas.microsoft.com/office/drawing/2014/main" val="1343539181"/>
                  </a:ext>
                </a:extLst>
              </a:tr>
              <a:tr h="370840">
                <a:tc>
                  <a:txBody>
                    <a:bodyPr/>
                    <a:lstStyle/>
                    <a:p>
                      <a:r>
                        <a:rPr lang="en-US" sz="1600" dirty="0"/>
                        <a:t>Biology, Genomics, Brain</a:t>
                      </a:r>
                    </a:p>
                  </a:txBody>
                  <a:tcPr/>
                </a:tc>
                <a:tc>
                  <a:txBody>
                    <a:bodyPr/>
                    <a:lstStyle/>
                    <a:p>
                      <a:r>
                        <a:rPr lang="en-US" sz="1600" dirty="0"/>
                        <a:t>Neuroimaging (fMRI, DTI, MRS) studies of suicide:  emphasis on measures of impulsivity, negative affect processing, reward, decision making.</a:t>
                      </a:r>
                    </a:p>
                  </a:txBody>
                  <a:tcPr/>
                </a:tc>
                <a:extLst>
                  <a:ext uri="{0D108BD9-81ED-4DB2-BD59-A6C34878D82A}">
                    <a16:rowId xmlns:a16="http://schemas.microsoft.com/office/drawing/2014/main" val="3843976128"/>
                  </a:ext>
                </a:extLst>
              </a:tr>
              <a:tr h="370840">
                <a:tc>
                  <a:txBody>
                    <a:bodyPr/>
                    <a:lstStyle/>
                    <a:p>
                      <a:r>
                        <a:rPr lang="en-US" sz="1600" dirty="0"/>
                        <a:t>Older Veterans</a:t>
                      </a:r>
                    </a:p>
                  </a:txBody>
                  <a:tcPr/>
                </a:tc>
                <a:tc>
                  <a:txBody>
                    <a:bodyPr/>
                    <a:lstStyle/>
                    <a:p>
                      <a:r>
                        <a:rPr lang="en-US" sz="1600" dirty="0"/>
                        <a:t>Developing age-specific interventions for older Veterans.</a:t>
                      </a:r>
                    </a:p>
                  </a:txBody>
                  <a:tcPr/>
                </a:tc>
                <a:extLst>
                  <a:ext uri="{0D108BD9-81ED-4DB2-BD59-A6C34878D82A}">
                    <a16:rowId xmlns:a16="http://schemas.microsoft.com/office/drawing/2014/main" val="3862055122"/>
                  </a:ext>
                </a:extLst>
              </a:tr>
              <a:tr h="370840">
                <a:tc>
                  <a:txBody>
                    <a:bodyPr/>
                    <a:lstStyle/>
                    <a:p>
                      <a:r>
                        <a:rPr lang="en-US" sz="1600" dirty="0"/>
                        <a:t>LGBTQ+ </a:t>
                      </a:r>
                    </a:p>
                  </a:txBody>
                  <a:tcPr/>
                </a:tc>
                <a:tc>
                  <a:txBody>
                    <a:bodyPr/>
                    <a:lstStyle/>
                    <a:p>
                      <a:r>
                        <a:rPr lang="en-US" sz="1600" dirty="0"/>
                        <a:t>Interventions for sexual minority / LGBQ veterans.</a:t>
                      </a:r>
                    </a:p>
                  </a:txBody>
                  <a:tcPr/>
                </a:tc>
                <a:extLst>
                  <a:ext uri="{0D108BD9-81ED-4DB2-BD59-A6C34878D82A}">
                    <a16:rowId xmlns:a16="http://schemas.microsoft.com/office/drawing/2014/main" val="1660804935"/>
                  </a:ext>
                </a:extLst>
              </a:tr>
            </a:tbl>
          </a:graphicData>
        </a:graphic>
      </p:graphicFrame>
    </p:spTree>
    <p:extLst>
      <p:ext uri="{BB962C8B-B14F-4D97-AF65-F5344CB8AC3E}">
        <p14:creationId xmlns:p14="http://schemas.microsoft.com/office/powerpoint/2010/main" val="9662773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3A5C82-5F7A-8596-DD57-4395E39BC366}"/>
              </a:ext>
            </a:extLst>
          </p:cNvPr>
          <p:cNvSpPr>
            <a:spLocks noGrp="1"/>
          </p:cNvSpPr>
          <p:nvPr>
            <p:ph type="title"/>
          </p:nvPr>
        </p:nvSpPr>
        <p:spPr/>
        <p:txBody>
          <a:bodyPr/>
          <a:lstStyle/>
          <a:p>
            <a:r>
              <a:rPr lang="en-US" dirty="0"/>
              <a:t>Priorities Setting Next Steps</a:t>
            </a:r>
          </a:p>
        </p:txBody>
      </p:sp>
      <p:sp>
        <p:nvSpPr>
          <p:cNvPr id="3" name="Slide Number Placeholder 2">
            <a:extLst>
              <a:ext uri="{FF2B5EF4-FFF2-40B4-BE49-F238E27FC236}">
                <a16:creationId xmlns:a16="http://schemas.microsoft.com/office/drawing/2014/main" id="{F168EB58-4D72-BD92-701D-30D395376733}"/>
              </a:ext>
            </a:extLst>
          </p:cNvPr>
          <p:cNvSpPr>
            <a:spLocks noGrp="1"/>
          </p:cNvSpPr>
          <p:nvPr>
            <p:ph type="sldNum" sz="quarter" idx="12"/>
          </p:nvPr>
        </p:nvSpPr>
        <p:spPr/>
        <p:txBody>
          <a:bodyPr/>
          <a:lstStyle/>
          <a:p>
            <a:fld id="{670A9334-4E67-F94F-A05E-0CE8B74A054E}" type="slidenum">
              <a:rPr lang="en-US" smtClean="0"/>
              <a:t>16</a:t>
            </a:fld>
            <a:endParaRPr lang="en-US"/>
          </a:p>
        </p:txBody>
      </p:sp>
      <p:sp>
        <p:nvSpPr>
          <p:cNvPr id="5" name="TextBox 4">
            <a:extLst>
              <a:ext uri="{FF2B5EF4-FFF2-40B4-BE49-F238E27FC236}">
                <a16:creationId xmlns:a16="http://schemas.microsoft.com/office/drawing/2014/main" id="{199B4256-00CF-88E0-E45A-CAC06E0D3D44}"/>
              </a:ext>
            </a:extLst>
          </p:cNvPr>
          <p:cNvSpPr txBox="1"/>
          <p:nvPr/>
        </p:nvSpPr>
        <p:spPr>
          <a:xfrm>
            <a:off x="390525" y="1131465"/>
            <a:ext cx="4681096" cy="646331"/>
          </a:xfrm>
          <a:prstGeom prst="rect">
            <a:avLst/>
          </a:prstGeom>
          <a:noFill/>
        </p:spPr>
        <p:txBody>
          <a:bodyPr wrap="square" rtlCol="0">
            <a:spAutoFit/>
          </a:bodyPr>
          <a:lstStyle/>
          <a:p>
            <a:r>
              <a:rPr lang="en-US" b="1" dirty="0"/>
              <a:t>Veteran’s Engagement Council Meeting</a:t>
            </a:r>
          </a:p>
          <a:p>
            <a:r>
              <a:rPr lang="en-US" dirty="0"/>
              <a:t>December 7</a:t>
            </a:r>
            <a:r>
              <a:rPr lang="en-US" baseline="30000" dirty="0"/>
              <a:t>th</a:t>
            </a:r>
            <a:r>
              <a:rPr lang="en-US" dirty="0"/>
              <a:t> 2023, 4-5PM EDT</a:t>
            </a:r>
          </a:p>
        </p:txBody>
      </p:sp>
      <p:sp>
        <p:nvSpPr>
          <p:cNvPr id="6" name="TextBox 5">
            <a:extLst>
              <a:ext uri="{FF2B5EF4-FFF2-40B4-BE49-F238E27FC236}">
                <a16:creationId xmlns:a16="http://schemas.microsoft.com/office/drawing/2014/main" id="{4F0953CF-7108-F125-CAEC-914B247A230F}"/>
              </a:ext>
            </a:extLst>
          </p:cNvPr>
          <p:cNvSpPr txBox="1"/>
          <p:nvPr/>
        </p:nvSpPr>
        <p:spPr>
          <a:xfrm>
            <a:off x="7442560" y="2131794"/>
            <a:ext cx="3463565" cy="369332"/>
          </a:xfrm>
          <a:prstGeom prst="rect">
            <a:avLst/>
          </a:prstGeom>
          <a:noFill/>
        </p:spPr>
        <p:txBody>
          <a:bodyPr wrap="square" rtlCol="0">
            <a:spAutoFit/>
          </a:bodyPr>
          <a:lstStyle/>
          <a:p>
            <a:pPr algn="ctr"/>
            <a:r>
              <a:rPr lang="en-US" b="1" u="sng" dirty="0"/>
              <a:t>VEC Priorities Discussion</a:t>
            </a:r>
          </a:p>
        </p:txBody>
      </p:sp>
      <p:cxnSp>
        <p:nvCxnSpPr>
          <p:cNvPr id="13" name="Straight Connector 12">
            <a:extLst>
              <a:ext uri="{FF2B5EF4-FFF2-40B4-BE49-F238E27FC236}">
                <a16:creationId xmlns:a16="http://schemas.microsoft.com/office/drawing/2014/main" id="{2571DF82-474E-10E2-BA1A-4B9B2A3BCA87}"/>
              </a:ext>
            </a:extLst>
          </p:cNvPr>
          <p:cNvCxnSpPr>
            <a:cxnSpLocks/>
          </p:cNvCxnSpPr>
          <p:nvPr/>
        </p:nvCxnSpPr>
        <p:spPr>
          <a:xfrm>
            <a:off x="6105427" y="2410289"/>
            <a:ext cx="0" cy="328114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E53707FB-42A3-66C4-F918-3B1B308C0A2E}"/>
              </a:ext>
            </a:extLst>
          </p:cNvPr>
          <p:cNvSpPr txBox="1"/>
          <p:nvPr/>
        </p:nvSpPr>
        <p:spPr>
          <a:xfrm>
            <a:off x="390525" y="2131794"/>
            <a:ext cx="5454091" cy="3970318"/>
          </a:xfrm>
          <a:prstGeom prst="rect">
            <a:avLst/>
          </a:prstGeom>
          <a:noFill/>
        </p:spPr>
        <p:txBody>
          <a:bodyPr wrap="square" rtlCol="0">
            <a:spAutoFit/>
          </a:bodyPr>
          <a:lstStyle/>
          <a:p>
            <a:pPr algn="ctr"/>
            <a:r>
              <a:rPr lang="en-US" b="1" u="sng" dirty="0"/>
              <a:t>Key Questions for Audience: </a:t>
            </a:r>
          </a:p>
          <a:p>
            <a:endParaRPr lang="en-US" dirty="0"/>
          </a:p>
          <a:p>
            <a:r>
              <a:rPr lang="en-US" dirty="0"/>
              <a:t>What suicide prevention research topics come to mind as most important for Veterans from your perspective?</a:t>
            </a:r>
          </a:p>
          <a:p>
            <a:endParaRPr lang="en-US" dirty="0"/>
          </a:p>
          <a:p>
            <a:r>
              <a:rPr lang="en-US" b="0" i="0" dirty="0">
                <a:solidFill>
                  <a:srgbClr val="000000"/>
                </a:solidFill>
                <a:effectLst/>
              </a:rPr>
              <a:t>Are there specific patient populations it would be important to study (if this has not come up)?</a:t>
            </a:r>
          </a:p>
          <a:p>
            <a:endParaRPr lang="en-US" dirty="0">
              <a:solidFill>
                <a:srgbClr val="000000"/>
              </a:solidFill>
            </a:endParaRPr>
          </a:p>
          <a:p>
            <a:r>
              <a:rPr lang="en-US" sz="1800" dirty="0"/>
              <a:t>Are there any research topics you don’t think are as high a priority?</a:t>
            </a:r>
          </a:p>
          <a:p>
            <a:endParaRPr lang="en-US" dirty="0"/>
          </a:p>
          <a:p>
            <a:r>
              <a:rPr lang="en-US" sz="1800" dirty="0"/>
              <a:t>Are there particular topics within this area that come to mind that would be important for VA researchers to work on?</a:t>
            </a:r>
            <a:endParaRPr lang="en-US" dirty="0"/>
          </a:p>
        </p:txBody>
      </p:sp>
      <p:sp>
        <p:nvSpPr>
          <p:cNvPr id="11" name="TextBox 10">
            <a:extLst>
              <a:ext uri="{FF2B5EF4-FFF2-40B4-BE49-F238E27FC236}">
                <a16:creationId xmlns:a16="http://schemas.microsoft.com/office/drawing/2014/main" id="{87972914-D271-56B4-B472-E675192C0E69}"/>
              </a:ext>
            </a:extLst>
          </p:cNvPr>
          <p:cNvSpPr txBox="1"/>
          <p:nvPr/>
        </p:nvSpPr>
        <p:spPr>
          <a:xfrm>
            <a:off x="6545344" y="2619700"/>
            <a:ext cx="5256130" cy="2585323"/>
          </a:xfrm>
          <a:prstGeom prst="rect">
            <a:avLst/>
          </a:prstGeom>
          <a:noFill/>
        </p:spPr>
        <p:txBody>
          <a:bodyPr wrap="square">
            <a:spAutoFit/>
          </a:bodyPr>
          <a:lstStyle/>
          <a:p>
            <a:pPr marL="285750" indent="-285750">
              <a:buFont typeface="Arial" panose="020B0604020202020204" pitchFamily="34" charset="0"/>
              <a:buChar char="•"/>
            </a:pPr>
            <a:r>
              <a:rPr lang="en-US" dirty="0"/>
              <a:t>Underlying biology—genetic factors</a:t>
            </a:r>
          </a:p>
          <a:p>
            <a:pPr marL="285750" indent="-285750">
              <a:buFont typeface="Arial" panose="020B0604020202020204" pitchFamily="34" charset="0"/>
              <a:buChar char="•"/>
            </a:pPr>
            <a:r>
              <a:rPr lang="en-US" dirty="0"/>
              <a:t>Determining the level of risk</a:t>
            </a:r>
          </a:p>
          <a:p>
            <a:pPr marL="285750" indent="-285750">
              <a:buFont typeface="Arial" panose="020B0604020202020204" pitchFamily="34" charset="0"/>
              <a:buChar char="•"/>
            </a:pPr>
            <a:r>
              <a:rPr lang="en-US" dirty="0"/>
              <a:t>Engaging families and social networks and communities</a:t>
            </a:r>
          </a:p>
          <a:p>
            <a:pPr marL="285750" indent="-285750">
              <a:buFont typeface="Arial" panose="020B0604020202020204" pitchFamily="34" charset="0"/>
              <a:buChar char="•"/>
            </a:pPr>
            <a:r>
              <a:rPr lang="en-US" dirty="0"/>
              <a:t>New medications or biological approaches (examples might be ketamine or transcranial magnetic stimulation)</a:t>
            </a:r>
          </a:p>
          <a:p>
            <a:pPr marL="285750" indent="-285750">
              <a:buFont typeface="Arial" panose="020B0604020202020204" pitchFamily="34" charset="0"/>
              <a:buChar char="•"/>
            </a:pPr>
            <a:r>
              <a:rPr lang="en-US" dirty="0"/>
              <a:t>Psychotherapies or counseling</a:t>
            </a:r>
          </a:p>
          <a:p>
            <a:pPr marL="285750" indent="-285750">
              <a:buFont typeface="Arial" panose="020B0604020202020204" pitchFamily="34" charset="0"/>
              <a:buChar char="•"/>
            </a:pPr>
            <a:r>
              <a:rPr lang="en-US" dirty="0"/>
              <a:t>Training clinical providers</a:t>
            </a:r>
          </a:p>
        </p:txBody>
      </p:sp>
    </p:spTree>
    <p:extLst>
      <p:ext uri="{BB962C8B-B14F-4D97-AF65-F5344CB8AC3E}">
        <p14:creationId xmlns:p14="http://schemas.microsoft.com/office/powerpoint/2010/main" val="27153863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3A5C82-5F7A-8596-DD57-4395E39BC366}"/>
              </a:ext>
            </a:extLst>
          </p:cNvPr>
          <p:cNvSpPr>
            <a:spLocks noGrp="1"/>
          </p:cNvSpPr>
          <p:nvPr>
            <p:ph type="title"/>
          </p:nvPr>
        </p:nvSpPr>
        <p:spPr/>
        <p:txBody>
          <a:bodyPr/>
          <a:lstStyle/>
          <a:p>
            <a:r>
              <a:rPr lang="en-US" dirty="0"/>
              <a:t>Priorities Setting Discussion and Next Steps </a:t>
            </a:r>
          </a:p>
        </p:txBody>
      </p:sp>
      <p:sp>
        <p:nvSpPr>
          <p:cNvPr id="3" name="Slide Number Placeholder 2">
            <a:extLst>
              <a:ext uri="{FF2B5EF4-FFF2-40B4-BE49-F238E27FC236}">
                <a16:creationId xmlns:a16="http://schemas.microsoft.com/office/drawing/2014/main" id="{F168EB58-4D72-BD92-701D-30D395376733}"/>
              </a:ext>
            </a:extLst>
          </p:cNvPr>
          <p:cNvSpPr>
            <a:spLocks noGrp="1"/>
          </p:cNvSpPr>
          <p:nvPr>
            <p:ph type="sldNum" sz="quarter" idx="12"/>
          </p:nvPr>
        </p:nvSpPr>
        <p:spPr/>
        <p:txBody>
          <a:bodyPr/>
          <a:lstStyle/>
          <a:p>
            <a:fld id="{670A9334-4E67-F94F-A05E-0CE8B74A054E}" type="slidenum">
              <a:rPr lang="en-US" smtClean="0"/>
              <a:t>17</a:t>
            </a:fld>
            <a:endParaRPr lang="en-US"/>
          </a:p>
        </p:txBody>
      </p:sp>
      <p:sp>
        <p:nvSpPr>
          <p:cNvPr id="5" name="TextBox 4">
            <a:extLst>
              <a:ext uri="{FF2B5EF4-FFF2-40B4-BE49-F238E27FC236}">
                <a16:creationId xmlns:a16="http://schemas.microsoft.com/office/drawing/2014/main" id="{199B4256-00CF-88E0-E45A-CAC06E0D3D44}"/>
              </a:ext>
            </a:extLst>
          </p:cNvPr>
          <p:cNvSpPr txBox="1"/>
          <p:nvPr/>
        </p:nvSpPr>
        <p:spPr>
          <a:xfrm>
            <a:off x="6467221" y="1312524"/>
            <a:ext cx="4681096" cy="1200329"/>
          </a:xfrm>
          <a:prstGeom prst="rect">
            <a:avLst/>
          </a:prstGeom>
          <a:noFill/>
        </p:spPr>
        <p:txBody>
          <a:bodyPr wrap="square" rtlCol="0">
            <a:spAutoFit/>
          </a:bodyPr>
          <a:lstStyle/>
          <a:p>
            <a:endParaRPr lang="en-US" dirty="0"/>
          </a:p>
          <a:p>
            <a:endParaRPr lang="en-US" dirty="0"/>
          </a:p>
          <a:p>
            <a:endParaRPr lang="en-US" dirty="0"/>
          </a:p>
          <a:p>
            <a:endParaRPr lang="en-US" dirty="0"/>
          </a:p>
        </p:txBody>
      </p:sp>
      <p:cxnSp>
        <p:nvCxnSpPr>
          <p:cNvPr id="13" name="Straight Connector 12">
            <a:extLst>
              <a:ext uri="{FF2B5EF4-FFF2-40B4-BE49-F238E27FC236}">
                <a16:creationId xmlns:a16="http://schemas.microsoft.com/office/drawing/2014/main" id="{2571DF82-474E-10E2-BA1A-4B9B2A3BCA87}"/>
              </a:ext>
            </a:extLst>
          </p:cNvPr>
          <p:cNvCxnSpPr/>
          <p:nvPr/>
        </p:nvCxnSpPr>
        <p:spPr>
          <a:xfrm>
            <a:off x="6105427" y="1166567"/>
            <a:ext cx="0" cy="452486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87972914-D271-56B4-B472-E675192C0E69}"/>
              </a:ext>
            </a:extLst>
          </p:cNvPr>
          <p:cNvSpPr txBox="1"/>
          <p:nvPr/>
        </p:nvSpPr>
        <p:spPr>
          <a:xfrm>
            <a:off x="524089" y="905091"/>
            <a:ext cx="5078759" cy="6478697"/>
          </a:xfrm>
          <a:prstGeom prst="rect">
            <a:avLst/>
          </a:prstGeom>
          <a:noFill/>
        </p:spPr>
        <p:txBody>
          <a:bodyPr wrap="square">
            <a:spAutoFit/>
          </a:bodyPr>
          <a:lstStyle/>
          <a:p>
            <a:r>
              <a:rPr lang="en-US" sz="2800" b="1" u="sng" dirty="0"/>
              <a:t>Next steps:</a:t>
            </a:r>
          </a:p>
          <a:p>
            <a:endParaRPr lang="en-US" dirty="0"/>
          </a:p>
          <a:p>
            <a:pPr marL="342900" indent="-342900">
              <a:spcAft>
                <a:spcPts val="600"/>
              </a:spcAft>
              <a:buAutoNum type="arabicPeriod"/>
            </a:pPr>
            <a:r>
              <a:rPr lang="en-US" dirty="0"/>
              <a:t>Reliability check on categorizations.</a:t>
            </a:r>
          </a:p>
          <a:p>
            <a:pPr marL="342900" indent="-342900">
              <a:spcAft>
                <a:spcPts val="600"/>
              </a:spcAft>
              <a:buAutoNum type="arabicPeriod"/>
            </a:pPr>
            <a:r>
              <a:rPr lang="en-US" dirty="0"/>
              <a:t>Identifying matrix cells that are frequently mentioned.</a:t>
            </a:r>
          </a:p>
          <a:p>
            <a:pPr marL="342900" indent="-342900">
              <a:spcAft>
                <a:spcPts val="600"/>
              </a:spcAft>
              <a:buAutoNum type="arabicPeriod"/>
            </a:pPr>
            <a:r>
              <a:rPr lang="en-US" dirty="0"/>
              <a:t>Veteran’s Engagement Council Meeting December 7</a:t>
            </a:r>
            <a:r>
              <a:rPr lang="en-US" baseline="30000" dirty="0"/>
              <a:t>th</a:t>
            </a:r>
            <a:r>
              <a:rPr lang="en-US" dirty="0"/>
              <a:t> 2023, 4-5PM EDT</a:t>
            </a:r>
          </a:p>
          <a:p>
            <a:pPr marL="342900" indent="-342900">
              <a:spcAft>
                <a:spcPts val="600"/>
              </a:spcAft>
              <a:buFont typeface="+mj-lt"/>
              <a:buAutoNum type="arabicPeriod"/>
            </a:pPr>
            <a:r>
              <a:rPr lang="en-US" dirty="0"/>
              <a:t>Create survey</a:t>
            </a:r>
          </a:p>
          <a:p>
            <a:pPr marL="342900" indent="-342900">
              <a:spcAft>
                <a:spcPts val="600"/>
              </a:spcAft>
              <a:buFont typeface="+mj-lt"/>
              <a:buAutoNum type="arabicPeriod"/>
            </a:pPr>
            <a:r>
              <a:rPr lang="en-US" dirty="0"/>
              <a:t>Determine survey recipients</a:t>
            </a:r>
          </a:p>
          <a:p>
            <a:pPr marL="800100" lvl="1" indent="-342900">
              <a:spcAft>
                <a:spcPts val="600"/>
              </a:spcAft>
              <a:buFont typeface="Arial" panose="020B0604020202020204" pitchFamily="34" charset="0"/>
              <a:buChar char="•"/>
            </a:pPr>
            <a:r>
              <a:rPr lang="en-US" dirty="0"/>
              <a:t>SPCs; OMHSP leadership; </a:t>
            </a:r>
          </a:p>
          <a:p>
            <a:pPr marL="342900" indent="-342900">
              <a:spcAft>
                <a:spcPts val="600"/>
              </a:spcAft>
              <a:buFont typeface="+mj-lt"/>
              <a:buAutoNum type="arabicPeriod"/>
            </a:pPr>
            <a:r>
              <a:rPr lang="en-US" dirty="0"/>
              <a:t>Hold discussion about candidate topics</a:t>
            </a:r>
          </a:p>
          <a:p>
            <a:pPr marL="800100" lvl="1" indent="-342900">
              <a:spcAft>
                <a:spcPts val="600"/>
              </a:spcAft>
              <a:buFont typeface="Arial" panose="020B0604020202020204" pitchFamily="34" charset="0"/>
              <a:buChar char="•"/>
            </a:pPr>
            <a:r>
              <a:rPr lang="en-US" dirty="0"/>
              <a:t>Expert presentations?</a:t>
            </a:r>
          </a:p>
          <a:p>
            <a:pPr marL="342900" indent="-342900">
              <a:spcAft>
                <a:spcPts val="600"/>
              </a:spcAft>
              <a:buFont typeface="+mj-lt"/>
              <a:buAutoNum type="arabicPeriod"/>
            </a:pPr>
            <a:r>
              <a:rPr lang="en-US" dirty="0"/>
              <a:t>Executive Steering Committee meeting to establish priorities and recommendations for RFAs</a:t>
            </a:r>
          </a:p>
          <a:p>
            <a:pPr marL="800100" lvl="1" indent="-342900">
              <a:buFont typeface="Arial" panose="020B0604020202020204" pitchFamily="34" charset="0"/>
              <a:buChar char="•"/>
            </a:pPr>
            <a:endParaRPr lang="en-US" dirty="0"/>
          </a:p>
          <a:p>
            <a:pPr marL="800100" lvl="1" indent="-342900">
              <a:buFont typeface="Arial" panose="020B0604020202020204" pitchFamily="34" charset="0"/>
              <a:buChar char="•"/>
            </a:pPr>
            <a:endParaRPr lang="en-US" dirty="0"/>
          </a:p>
          <a:p>
            <a:pPr marL="342900" indent="-342900">
              <a:buAutoNum type="arabicPeriod"/>
            </a:pPr>
            <a:endParaRPr lang="en-US" dirty="0"/>
          </a:p>
          <a:p>
            <a:pPr marL="342900" indent="-342900">
              <a:buAutoNum type="arabicPeriod"/>
            </a:pPr>
            <a:endParaRPr lang="en-US" dirty="0"/>
          </a:p>
          <a:p>
            <a:endParaRPr lang="en-US" dirty="0"/>
          </a:p>
        </p:txBody>
      </p:sp>
      <p:sp>
        <p:nvSpPr>
          <p:cNvPr id="4" name="TextBox 3">
            <a:extLst>
              <a:ext uri="{FF2B5EF4-FFF2-40B4-BE49-F238E27FC236}">
                <a16:creationId xmlns:a16="http://schemas.microsoft.com/office/drawing/2014/main" id="{96B25B99-D41B-5F30-CB3A-CEE137AC8EF9}"/>
              </a:ext>
            </a:extLst>
          </p:cNvPr>
          <p:cNvSpPr txBox="1"/>
          <p:nvPr/>
        </p:nvSpPr>
        <p:spPr>
          <a:xfrm>
            <a:off x="6298065" y="905092"/>
            <a:ext cx="5558312" cy="5047536"/>
          </a:xfrm>
          <a:prstGeom prst="rect">
            <a:avLst/>
          </a:prstGeom>
          <a:noFill/>
        </p:spPr>
        <p:txBody>
          <a:bodyPr wrap="square" rtlCol="0">
            <a:spAutoFit/>
          </a:bodyPr>
          <a:lstStyle/>
          <a:p>
            <a:r>
              <a:rPr lang="en-US" sz="2800" b="1" u="sng" dirty="0"/>
              <a:t>Questions:</a:t>
            </a:r>
          </a:p>
          <a:p>
            <a:endParaRPr lang="en-US" sz="1800" b="1" u="sng" dirty="0"/>
          </a:p>
          <a:p>
            <a:r>
              <a:rPr lang="en-US" dirty="0"/>
              <a:t>Are other focus groups needed to refine priority topics </a:t>
            </a:r>
            <a:r>
              <a:rPr lang="en-US" u="sng" dirty="0"/>
              <a:t>BEFORE survey</a:t>
            </a:r>
            <a:r>
              <a:rPr lang="en-US" dirty="0"/>
              <a:t>?</a:t>
            </a:r>
          </a:p>
          <a:p>
            <a:endParaRPr lang="en-US" sz="1000" dirty="0"/>
          </a:p>
          <a:p>
            <a:r>
              <a:rPr lang="en-US" dirty="0"/>
              <a:t>Other topic recommendations?</a:t>
            </a:r>
          </a:p>
          <a:p>
            <a:endParaRPr lang="en-US" sz="1000" u="sng" dirty="0"/>
          </a:p>
          <a:p>
            <a:r>
              <a:rPr lang="en-US" dirty="0"/>
              <a:t>Survey format – rating or ranking of priorities?</a:t>
            </a:r>
          </a:p>
          <a:p>
            <a:endParaRPr lang="en-US" sz="1000" dirty="0"/>
          </a:p>
          <a:p>
            <a:r>
              <a:rPr lang="en-US" dirty="0"/>
              <a:t>Should priorities on the survey be detailed (e.g., RCT for LMS) or broad (e.g., Firearms)?</a:t>
            </a:r>
          </a:p>
          <a:p>
            <a:endParaRPr lang="en-US" sz="1000" dirty="0"/>
          </a:p>
          <a:p>
            <a:r>
              <a:rPr lang="en-US" dirty="0"/>
              <a:t>Who should receive the survey?</a:t>
            </a:r>
          </a:p>
          <a:p>
            <a:endParaRPr lang="en-US" sz="1000" dirty="0"/>
          </a:p>
          <a:p>
            <a:r>
              <a:rPr lang="en-US" dirty="0"/>
              <a:t>Ideas for discussion on priorities?</a:t>
            </a:r>
          </a:p>
          <a:p>
            <a:endParaRPr lang="en-US" sz="1000" dirty="0"/>
          </a:p>
          <a:p>
            <a:r>
              <a:rPr lang="en-US" dirty="0"/>
              <a:t>Additional representation on Executive Steering Committee from operational partners?</a:t>
            </a:r>
          </a:p>
          <a:p>
            <a:endParaRPr lang="en-US" dirty="0"/>
          </a:p>
          <a:p>
            <a:endParaRPr lang="en-US" dirty="0"/>
          </a:p>
        </p:txBody>
      </p:sp>
    </p:spTree>
    <p:extLst>
      <p:ext uri="{BB962C8B-B14F-4D97-AF65-F5344CB8AC3E}">
        <p14:creationId xmlns:p14="http://schemas.microsoft.com/office/powerpoint/2010/main" val="10633931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F40953B9-4F0F-D355-21AA-C21A7F9FA537}"/>
              </a:ext>
            </a:extLst>
          </p:cNvPr>
          <p:cNvSpPr>
            <a:spLocks noGrp="1"/>
          </p:cNvSpPr>
          <p:nvPr>
            <p:ph type="body" sz="quarter" idx="10"/>
          </p:nvPr>
        </p:nvSpPr>
        <p:spPr/>
        <p:txBody>
          <a:bodyPr/>
          <a:lstStyle/>
          <a:p>
            <a:r>
              <a:rPr lang="en-US" dirty="0"/>
              <a:t>Appendix</a:t>
            </a:r>
          </a:p>
        </p:txBody>
      </p:sp>
      <p:sp>
        <p:nvSpPr>
          <p:cNvPr id="4" name="Slide Number Placeholder 3">
            <a:extLst>
              <a:ext uri="{FF2B5EF4-FFF2-40B4-BE49-F238E27FC236}">
                <a16:creationId xmlns:a16="http://schemas.microsoft.com/office/drawing/2014/main" id="{A684F3F8-4024-2A83-D953-18C8F2BBAFC6}"/>
              </a:ext>
            </a:extLst>
          </p:cNvPr>
          <p:cNvSpPr>
            <a:spLocks noGrp="1"/>
          </p:cNvSpPr>
          <p:nvPr>
            <p:ph type="sldNum" sz="quarter" idx="4294967295"/>
          </p:nvPr>
        </p:nvSpPr>
        <p:spPr>
          <a:xfrm>
            <a:off x="9448800" y="6356350"/>
            <a:ext cx="2743200" cy="365125"/>
          </a:xfrm>
        </p:spPr>
        <p:txBody>
          <a:bodyPr/>
          <a:lstStyle/>
          <a:p>
            <a:fld id="{670A9334-4E67-F94F-A05E-0CE8B74A054E}" type="slidenum">
              <a:rPr lang="en-US" smtClean="0"/>
              <a:t>18</a:t>
            </a:fld>
            <a:endParaRPr lang="en-US"/>
          </a:p>
        </p:txBody>
      </p:sp>
    </p:spTree>
    <p:extLst>
      <p:ext uri="{BB962C8B-B14F-4D97-AF65-F5344CB8AC3E}">
        <p14:creationId xmlns:p14="http://schemas.microsoft.com/office/powerpoint/2010/main" val="38716577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id="{A27C9BC4-6B16-CF4D-A6EB-65EF194F970C}"/>
              </a:ext>
            </a:extLst>
          </p:cNvPr>
          <p:cNvGraphicFramePr>
            <a:graphicFrameLocks noGrp="1"/>
          </p:cNvGraphicFramePr>
          <p:nvPr>
            <p:extLst>
              <p:ext uri="{D42A27DB-BD31-4B8C-83A1-F6EECF244321}">
                <p14:modId xmlns:p14="http://schemas.microsoft.com/office/powerpoint/2010/main" val="1590510160"/>
              </p:ext>
            </p:extLst>
          </p:nvPr>
        </p:nvGraphicFramePr>
        <p:xfrm>
          <a:off x="390525" y="986594"/>
          <a:ext cx="11443656" cy="4029960"/>
        </p:xfrm>
        <a:graphic>
          <a:graphicData uri="http://schemas.openxmlformats.org/drawingml/2006/table">
            <a:tbl>
              <a:tblPr>
                <a:tableStyleId>{5C22544A-7EE6-4342-B048-85BDC9FD1C3A}</a:tableStyleId>
              </a:tblPr>
              <a:tblGrid>
                <a:gridCol w="1513689">
                  <a:extLst>
                    <a:ext uri="{9D8B030D-6E8A-4147-A177-3AD203B41FA5}">
                      <a16:colId xmlns:a16="http://schemas.microsoft.com/office/drawing/2014/main" val="1012313156"/>
                    </a:ext>
                  </a:extLst>
                </a:gridCol>
                <a:gridCol w="3705244">
                  <a:extLst>
                    <a:ext uri="{9D8B030D-6E8A-4147-A177-3AD203B41FA5}">
                      <a16:colId xmlns:a16="http://schemas.microsoft.com/office/drawing/2014/main" val="383571781"/>
                    </a:ext>
                  </a:extLst>
                </a:gridCol>
                <a:gridCol w="6224723">
                  <a:extLst>
                    <a:ext uri="{9D8B030D-6E8A-4147-A177-3AD203B41FA5}">
                      <a16:colId xmlns:a16="http://schemas.microsoft.com/office/drawing/2014/main" val="566159063"/>
                    </a:ext>
                  </a:extLst>
                </a:gridCol>
              </a:tblGrid>
              <a:tr h="266473">
                <a:tc>
                  <a:txBody>
                    <a:bodyPr/>
                    <a:lstStyle/>
                    <a:p>
                      <a:r>
                        <a:rPr lang="en-US" sz="1800" b="1" dirty="0"/>
                        <a:t>Time</a:t>
                      </a:r>
                    </a:p>
                  </a:txBody>
                  <a:tcPr>
                    <a:lnL w="0" cap="flat" cmpd="sng" algn="ctr">
                      <a:noFill/>
                      <a:prstDash val="sysDash"/>
                      <a:round/>
                      <a:headEnd type="none" w="med" len="med"/>
                      <a:tailEnd type="none" w="med" len="med"/>
                    </a:lnL>
                    <a:lnR w="12700" cap="flat" cmpd="sng" algn="ctr">
                      <a:solidFill>
                        <a:schemeClr val="tx1"/>
                      </a:solidFill>
                      <a:prstDash val="sysDash"/>
                      <a:round/>
                      <a:headEnd type="none" w="med" len="med"/>
                      <a:tailEnd type="none" w="med" len="med"/>
                    </a:lnR>
                    <a:lnT w="0" cap="flat" cmpd="sng" algn="ctr">
                      <a:no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en-US" sz="1800" b="1" dirty="0"/>
                        <a:t>Item</a:t>
                      </a:r>
                    </a:p>
                  </a:txBody>
                  <a:tcP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0" cap="flat" cmpd="sng" algn="ctr">
                      <a:no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en-US" sz="1800" b="1" dirty="0"/>
                        <a:t>Objective</a:t>
                      </a:r>
                    </a:p>
                  </a:txBody>
                  <a:tcPr>
                    <a:lnL w="12700" cap="flat" cmpd="sng" algn="ctr">
                      <a:solidFill>
                        <a:schemeClr val="tx1"/>
                      </a:solidFill>
                      <a:prstDash val="sysDash"/>
                      <a:round/>
                      <a:headEnd type="none" w="med" len="med"/>
                      <a:tailEnd type="none" w="med" len="med"/>
                    </a:lnL>
                    <a:lnR w="0" cap="flat" cmpd="sng" algn="ctr">
                      <a:noFill/>
                      <a:prstDash val="sysDash"/>
                      <a:round/>
                      <a:headEnd type="none" w="med" len="med"/>
                      <a:tailEnd type="none" w="med" len="med"/>
                    </a:lnR>
                    <a:lnT w="0" cap="flat" cmpd="sng" algn="ctr">
                      <a:no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69528925"/>
                  </a:ext>
                </a:extLst>
              </a:tr>
              <a:tr h="505407">
                <a:tc>
                  <a:txBody>
                    <a:bodyPr/>
                    <a:lstStyle/>
                    <a:p>
                      <a:pPr marL="0" lvl="0" indent="0" algn="ctr">
                        <a:lnSpc>
                          <a:spcPct val="100000"/>
                        </a:lnSpc>
                        <a:spcBef>
                          <a:spcPts val="0"/>
                        </a:spcBef>
                        <a:spcAft>
                          <a:spcPts val="0"/>
                        </a:spcAft>
                        <a:buNone/>
                      </a:pPr>
                      <a:r>
                        <a:rPr lang="en-US" sz="1800" dirty="0">
                          <a:solidFill>
                            <a:schemeClr val="tx1"/>
                          </a:solidFill>
                        </a:rPr>
                        <a:t>3:00 – 3:05</a:t>
                      </a:r>
                      <a:endParaRPr lang="en-US" sz="1800" dirty="0"/>
                    </a:p>
                  </a:txBody>
                  <a:tcPr anchor="ctr">
                    <a:lnL w="0" cap="flat" cmpd="sng" algn="ctr">
                      <a:no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0" lvl="0" indent="0" algn="l">
                        <a:lnSpc>
                          <a:spcPct val="100000"/>
                        </a:lnSpc>
                        <a:spcBef>
                          <a:spcPts val="0"/>
                        </a:spcBef>
                        <a:spcAft>
                          <a:spcPts val="0"/>
                        </a:spcAft>
                        <a:buNone/>
                      </a:pPr>
                      <a:r>
                        <a:rPr lang="en-US" sz="1800" dirty="0">
                          <a:solidFill>
                            <a:schemeClr val="tx1"/>
                          </a:solidFill>
                        </a:rPr>
                        <a:t>Portfolio Stand-up Progress</a:t>
                      </a: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285750" marR="0" lvl="0" indent="-285750" algn="l">
                        <a:lnSpc>
                          <a:spcPct val="100000"/>
                        </a:lnSpc>
                        <a:spcBef>
                          <a:spcPts val="0"/>
                        </a:spcBef>
                        <a:spcAft>
                          <a:spcPts val="0"/>
                        </a:spcAft>
                        <a:buClr>
                          <a:srgbClr val="000000"/>
                        </a:buClr>
                        <a:buFont typeface="Arial,Sans-Serif"/>
                        <a:buChar char="•"/>
                      </a:pPr>
                      <a:r>
                        <a:rPr lang="en-US" sz="1800" dirty="0"/>
                        <a:t>Summary of portfolio documentation timeline and progress</a:t>
                      </a:r>
                    </a:p>
                  </a:txBody>
                  <a:tcPr>
                    <a:lnL w="12700" cap="flat" cmpd="sng" algn="ctr">
                      <a:solidFill>
                        <a:schemeClr val="tx1"/>
                      </a:solidFill>
                      <a:prstDash val="sysDash"/>
                      <a:round/>
                      <a:headEnd type="none" w="med" len="med"/>
                      <a:tailEnd type="none" w="med" len="med"/>
                    </a:lnL>
                    <a:lnR w="0" cap="flat" cmpd="sng" algn="ctr">
                      <a:no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67216563"/>
                  </a:ext>
                </a:extLst>
              </a:tr>
              <a:tr h="505407">
                <a:tc>
                  <a:txBody>
                    <a:bodyPr/>
                    <a:lstStyle/>
                    <a:p>
                      <a:pPr algn="ctr"/>
                      <a:r>
                        <a:rPr lang="en-US" sz="1800" b="0" dirty="0"/>
                        <a:t>3:00 – 3:10</a:t>
                      </a:r>
                    </a:p>
                  </a:txBody>
                  <a:tcPr anchor="ctr">
                    <a:lnL w="0" cap="flat" cmpd="sng" algn="ctr">
                      <a:no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en-US" sz="1800" b="0" dirty="0"/>
                        <a:t>Last Meeting Recall</a:t>
                      </a: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285750" indent="-285750">
                        <a:buFont typeface="Arial" panose="020B0604020202020204" pitchFamily="34" charset="0"/>
                        <a:buChar char="•"/>
                      </a:pPr>
                      <a:r>
                        <a:rPr lang="en-US" sz="1800" b="0" dirty="0"/>
                        <a:t>Refresh group on contents of last month’s meeting</a:t>
                      </a:r>
                    </a:p>
                  </a:txBody>
                  <a:tcPr>
                    <a:lnL w="12700" cap="flat" cmpd="sng" algn="ctr">
                      <a:solidFill>
                        <a:schemeClr val="tx1"/>
                      </a:solidFill>
                      <a:prstDash val="sysDash"/>
                      <a:round/>
                      <a:headEnd type="none" w="med" len="med"/>
                      <a:tailEnd type="none" w="med" len="med"/>
                    </a:lnL>
                    <a:lnR w="0" cap="flat" cmpd="sng" algn="ctr">
                      <a:no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2462133"/>
                  </a:ext>
                </a:extLst>
              </a:tr>
              <a:tr h="884462">
                <a:tc>
                  <a:txBody>
                    <a:bodyPr/>
                    <a:lstStyle/>
                    <a:p>
                      <a:pPr marL="0" lvl="0" indent="0" algn="ctr">
                        <a:lnSpc>
                          <a:spcPct val="100000"/>
                        </a:lnSpc>
                        <a:spcBef>
                          <a:spcPts val="0"/>
                        </a:spcBef>
                        <a:spcAft>
                          <a:spcPts val="0"/>
                        </a:spcAft>
                        <a:buNone/>
                      </a:pPr>
                      <a:r>
                        <a:rPr lang="en-US" sz="1800" dirty="0"/>
                        <a:t>3:10 – 3:30 </a:t>
                      </a:r>
                    </a:p>
                  </a:txBody>
                  <a:tcPr anchor="ctr">
                    <a:lnL w="0" cap="flat" cmpd="sng" algn="ctr">
                      <a:no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0" lvl="0" indent="0" algn="l">
                        <a:lnSpc>
                          <a:spcPct val="100000"/>
                        </a:lnSpc>
                        <a:spcBef>
                          <a:spcPts val="0"/>
                        </a:spcBef>
                        <a:spcAft>
                          <a:spcPts val="0"/>
                        </a:spcAft>
                        <a:buNone/>
                      </a:pPr>
                      <a:r>
                        <a:rPr lang="en-US" sz="1800" dirty="0">
                          <a:solidFill>
                            <a:schemeClr val="tx1"/>
                          </a:solidFill>
                        </a:rPr>
                        <a:t>Critical Research Priority Setting Progress</a:t>
                      </a: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285750" marR="0" lvl="0" indent="-285750" algn="l">
                        <a:lnSpc>
                          <a:spcPct val="100000"/>
                        </a:lnSpc>
                        <a:spcBef>
                          <a:spcPts val="0"/>
                        </a:spcBef>
                        <a:spcAft>
                          <a:spcPts val="0"/>
                        </a:spcAft>
                        <a:buClr>
                          <a:srgbClr val="000000"/>
                        </a:buClr>
                        <a:buFont typeface="Arial,Sans-Serif"/>
                        <a:buChar char="•"/>
                      </a:pPr>
                      <a:r>
                        <a:rPr lang="en-US" sz="1800" dirty="0"/>
                        <a:t>Review methodology utilized to begin priority setting process</a:t>
                      </a:r>
                    </a:p>
                  </a:txBody>
                  <a:tcPr>
                    <a:lnL w="12700" cap="flat" cmpd="sng" algn="ctr">
                      <a:solidFill>
                        <a:schemeClr val="tx1"/>
                      </a:solidFill>
                      <a:prstDash val="sysDash"/>
                      <a:round/>
                      <a:headEnd type="none" w="med" len="med"/>
                      <a:tailEnd type="none" w="med" len="med"/>
                    </a:lnL>
                    <a:lnR w="0" cap="flat" cmpd="sng" algn="ctr">
                      <a:no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91581866"/>
                  </a:ext>
                </a:extLst>
              </a:tr>
              <a:tr h="884462">
                <a:tc>
                  <a:txBody>
                    <a:bodyPr/>
                    <a:lstStyle/>
                    <a:p>
                      <a:pPr marL="0" lvl="0" indent="0" algn="ctr">
                        <a:lnSpc>
                          <a:spcPct val="100000"/>
                        </a:lnSpc>
                        <a:spcBef>
                          <a:spcPts val="0"/>
                        </a:spcBef>
                        <a:spcAft>
                          <a:spcPts val="0"/>
                        </a:spcAft>
                        <a:buNone/>
                      </a:pPr>
                      <a:r>
                        <a:rPr lang="en-US" sz="1800" dirty="0"/>
                        <a:t>3:30 – 3:45</a:t>
                      </a:r>
                    </a:p>
                  </a:txBody>
                  <a:tcPr anchor="ctr">
                    <a:lnL w="0" cap="flat" cmpd="sng" algn="ctr">
                      <a:no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0" lvl="0" indent="0" algn="l">
                        <a:lnSpc>
                          <a:spcPct val="100000"/>
                        </a:lnSpc>
                        <a:spcBef>
                          <a:spcPts val="0"/>
                        </a:spcBef>
                        <a:spcAft>
                          <a:spcPts val="0"/>
                        </a:spcAft>
                        <a:buNone/>
                      </a:pPr>
                      <a:r>
                        <a:rPr lang="en-US" sz="1800" dirty="0">
                          <a:solidFill>
                            <a:schemeClr val="tx1"/>
                          </a:solidFill>
                        </a:rPr>
                        <a:t>Priorities Discussion</a:t>
                      </a: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285750" marR="0" lvl="0" indent="-285750" algn="l">
                        <a:lnSpc>
                          <a:spcPct val="100000"/>
                        </a:lnSpc>
                        <a:spcBef>
                          <a:spcPts val="0"/>
                        </a:spcBef>
                        <a:spcAft>
                          <a:spcPts val="0"/>
                        </a:spcAft>
                        <a:buClr>
                          <a:srgbClr val="000000"/>
                        </a:buClr>
                        <a:buFont typeface="Arial,Sans-Serif"/>
                        <a:buChar char="•"/>
                      </a:pPr>
                      <a:r>
                        <a:rPr lang="en-US" sz="1800" dirty="0"/>
                        <a:t>Key identified priority categories</a:t>
                      </a:r>
                    </a:p>
                    <a:p>
                      <a:pPr marL="285750" marR="0" lvl="0" indent="-285750" algn="l">
                        <a:lnSpc>
                          <a:spcPct val="100000"/>
                        </a:lnSpc>
                        <a:spcBef>
                          <a:spcPts val="0"/>
                        </a:spcBef>
                        <a:spcAft>
                          <a:spcPts val="0"/>
                        </a:spcAft>
                        <a:buClr>
                          <a:srgbClr val="000000"/>
                        </a:buClr>
                        <a:buFont typeface="Arial,Sans-Serif"/>
                        <a:buChar char="•"/>
                      </a:pPr>
                      <a:r>
                        <a:rPr lang="en-US" sz="1800" dirty="0"/>
                        <a:t>Examples from each category </a:t>
                      </a:r>
                    </a:p>
                  </a:txBody>
                  <a:tcPr>
                    <a:lnL w="12700" cap="flat" cmpd="sng" algn="ctr">
                      <a:solidFill>
                        <a:schemeClr val="tx1"/>
                      </a:solidFill>
                      <a:prstDash val="sysDash"/>
                      <a:round/>
                      <a:headEnd type="none" w="med" len="med"/>
                      <a:tailEnd type="none" w="med" len="med"/>
                    </a:lnL>
                    <a:lnR w="0" cap="flat" cmpd="sng" algn="ctr">
                      <a:no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00646542"/>
                  </a:ext>
                </a:extLst>
              </a:tr>
              <a:tr h="884462">
                <a:tc>
                  <a:txBody>
                    <a:bodyPr/>
                    <a:lstStyle/>
                    <a:p>
                      <a:pPr marL="0" lvl="0" indent="0" algn="ctr">
                        <a:lnSpc>
                          <a:spcPct val="100000"/>
                        </a:lnSpc>
                        <a:spcBef>
                          <a:spcPts val="0"/>
                        </a:spcBef>
                        <a:spcAft>
                          <a:spcPts val="0"/>
                        </a:spcAft>
                        <a:buNone/>
                      </a:pPr>
                      <a:r>
                        <a:rPr lang="en-US" sz="1800" dirty="0"/>
                        <a:t>3:45– 4:00</a:t>
                      </a:r>
                    </a:p>
                  </a:txBody>
                  <a:tcPr anchor="ctr">
                    <a:lnL w="0" cap="flat" cmpd="sng" algn="ctr">
                      <a:no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0" cap="flat" cmpd="sng" algn="ctr">
                      <a:noFill/>
                      <a:prstDash val="sysDash"/>
                      <a:round/>
                      <a:headEnd type="none" w="med" len="med"/>
                      <a:tailEnd type="none" w="med" len="med"/>
                    </a:lnB>
                    <a:lnTlToBr w="0">
                      <a:noFill/>
                    </a:lnTlToBr>
                    <a:lnBlToTr w="0">
                      <a:noFill/>
                    </a:lnBlToTr>
                    <a:solidFill>
                      <a:schemeClr val="bg1"/>
                    </a:solidFill>
                  </a:tcPr>
                </a:tc>
                <a:tc>
                  <a:txBody>
                    <a:bodyPr/>
                    <a:lstStyle/>
                    <a:p>
                      <a:pPr marL="0" lvl="0" indent="0" algn="l">
                        <a:lnSpc>
                          <a:spcPct val="100000"/>
                        </a:lnSpc>
                        <a:spcBef>
                          <a:spcPts val="0"/>
                        </a:spcBef>
                        <a:spcAft>
                          <a:spcPts val="0"/>
                        </a:spcAft>
                        <a:buNone/>
                      </a:pPr>
                      <a:r>
                        <a:rPr lang="en-US" sz="1800" dirty="0"/>
                        <a:t>Priority Setting Next Steps</a:t>
                      </a: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0" cap="flat" cmpd="sng" algn="ctr">
                      <a:noFill/>
                      <a:prstDash val="sysDash"/>
                      <a:round/>
                      <a:headEnd type="none" w="med" len="med"/>
                      <a:tailEnd type="none" w="med" len="med"/>
                    </a:lnB>
                    <a:lnTlToBr w="0">
                      <a:noFill/>
                    </a:lnTlToBr>
                    <a:lnBlToTr w="0">
                      <a:noFill/>
                    </a:lnBlToTr>
                    <a:solidFill>
                      <a:schemeClr val="bg1"/>
                    </a:solidFill>
                  </a:tcPr>
                </a:tc>
                <a:tc>
                  <a:txBody>
                    <a:bodyPr/>
                    <a:lstStyle/>
                    <a:p>
                      <a:pPr marL="283210" marR="0" lvl="0" indent="-283210" algn="l">
                        <a:lnSpc>
                          <a:spcPct val="100000"/>
                        </a:lnSpc>
                        <a:spcBef>
                          <a:spcPts val="0"/>
                        </a:spcBef>
                        <a:spcAft>
                          <a:spcPts val="0"/>
                        </a:spcAft>
                        <a:buClr>
                          <a:srgbClr val="000000"/>
                        </a:buClr>
                        <a:buFont typeface="Arial"/>
                        <a:buChar char="•"/>
                      </a:pPr>
                      <a:r>
                        <a:rPr lang="en-US" sz="1800" b="0" i="0" u="none" strike="noStrike" noProof="0" dirty="0"/>
                        <a:t>Review VEC Interview Guide</a:t>
                      </a:r>
                    </a:p>
                    <a:p>
                      <a:pPr marL="283210" marR="0" lvl="0" indent="-283210" algn="l">
                        <a:lnSpc>
                          <a:spcPct val="100000"/>
                        </a:lnSpc>
                        <a:spcBef>
                          <a:spcPts val="0"/>
                        </a:spcBef>
                        <a:spcAft>
                          <a:spcPts val="0"/>
                        </a:spcAft>
                        <a:buClr>
                          <a:srgbClr val="000000"/>
                        </a:buClr>
                        <a:buFont typeface="Arial"/>
                        <a:buChar char="•"/>
                      </a:pPr>
                      <a:r>
                        <a:rPr lang="en-US" sz="1800" b="0" i="0" u="none" strike="noStrike" noProof="0" dirty="0"/>
                        <a:t>Align on actions going forward</a:t>
                      </a:r>
                    </a:p>
                  </a:txBody>
                  <a:tcPr anchor="ctr">
                    <a:lnL w="12700" cap="flat" cmpd="sng" algn="ctr">
                      <a:solidFill>
                        <a:schemeClr val="tx1"/>
                      </a:solidFill>
                      <a:prstDash val="sysDash"/>
                      <a:round/>
                      <a:headEnd type="none" w="med" len="med"/>
                      <a:tailEnd type="none" w="med" len="med"/>
                    </a:lnL>
                    <a:lnR w="0" cap="flat" cmpd="sng" algn="ctr">
                      <a:noFill/>
                      <a:prstDash val="sysDash"/>
                      <a:round/>
                      <a:headEnd type="none" w="med" len="med"/>
                      <a:tailEnd type="none" w="med" len="med"/>
                    </a:lnR>
                    <a:lnT w="12700" cap="flat" cmpd="sng" algn="ctr">
                      <a:solidFill>
                        <a:schemeClr val="tx1"/>
                      </a:solidFill>
                      <a:prstDash val="sysDash"/>
                      <a:round/>
                      <a:headEnd type="none" w="med" len="med"/>
                      <a:tailEnd type="none" w="med" len="med"/>
                    </a:lnT>
                    <a:lnB w="0" cap="flat" cmpd="sng" algn="ctr">
                      <a:noFill/>
                      <a:prstDash val="sysDash"/>
                      <a:round/>
                      <a:headEnd type="none" w="med" len="med"/>
                      <a:tailEnd type="none" w="med" len="med"/>
                    </a:lnB>
                    <a:lnTlToBr w="0">
                      <a:noFill/>
                    </a:lnTlToBr>
                    <a:lnBlToTr w="0">
                      <a:noFill/>
                    </a:lnBlToTr>
                    <a:solidFill>
                      <a:schemeClr val="bg1"/>
                    </a:solidFill>
                  </a:tcPr>
                </a:tc>
                <a:extLst>
                  <a:ext uri="{0D108BD9-81ED-4DB2-BD59-A6C34878D82A}">
                    <a16:rowId xmlns:a16="http://schemas.microsoft.com/office/drawing/2014/main" val="3809965795"/>
                  </a:ext>
                </a:extLst>
              </a:tr>
            </a:tbl>
          </a:graphicData>
        </a:graphic>
      </p:graphicFrame>
      <p:sp>
        <p:nvSpPr>
          <p:cNvPr id="5" name="Title 1">
            <a:extLst>
              <a:ext uri="{FF2B5EF4-FFF2-40B4-BE49-F238E27FC236}">
                <a16:creationId xmlns:a16="http://schemas.microsoft.com/office/drawing/2014/main" id="{FFF15D91-524A-7758-B837-22DDE07C410F}"/>
              </a:ext>
            </a:extLst>
          </p:cNvPr>
          <p:cNvSpPr txBox="1">
            <a:spLocks/>
          </p:cNvSpPr>
          <p:nvPr/>
        </p:nvSpPr>
        <p:spPr>
          <a:xfrm>
            <a:off x="390525" y="97245"/>
            <a:ext cx="10515600" cy="680223"/>
          </a:xfrm>
          <a:prstGeom prst="rect">
            <a:avLst/>
          </a:prstGeom>
        </p:spPr>
        <p:txBody>
          <a:bodyPr anchor="ctr" anchorCtr="0"/>
          <a:lstStyle>
            <a:lvl1pPr algn="l" defTabSz="914400" rtl="0" eaLnBrk="1" latinLnBrk="0" hangingPunct="1">
              <a:lnSpc>
                <a:spcPct val="90000"/>
              </a:lnSpc>
              <a:spcBef>
                <a:spcPct val="0"/>
              </a:spcBef>
              <a:buNone/>
              <a:defRPr sz="3600" b="1" kern="1200">
                <a:solidFill>
                  <a:schemeClr val="bg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b="1" i="0" u="none" strike="noStrike" kern="1200" cap="none" spc="0" normalizeH="0" baseline="0" noProof="0">
                <a:ln>
                  <a:noFill/>
                </a:ln>
                <a:solidFill>
                  <a:prstClr val="white"/>
                </a:solidFill>
                <a:effectLst/>
                <a:uLnTx/>
                <a:uFillTx/>
                <a:latin typeface="Calibri Light" panose="020F0302020204030204"/>
                <a:ea typeface="+mj-ea"/>
                <a:cs typeface="Calibri Light"/>
              </a:rPr>
              <a:t>Agenda</a:t>
            </a:r>
          </a:p>
        </p:txBody>
      </p:sp>
    </p:spTree>
    <p:extLst>
      <p:ext uri="{BB962C8B-B14F-4D97-AF65-F5344CB8AC3E}">
        <p14:creationId xmlns:p14="http://schemas.microsoft.com/office/powerpoint/2010/main" val="33522164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47DAF-6CD0-29EE-96AB-164E25CE8E14}"/>
              </a:ext>
            </a:extLst>
          </p:cNvPr>
          <p:cNvSpPr>
            <a:spLocks noGrp="1"/>
          </p:cNvSpPr>
          <p:nvPr>
            <p:ph type="title"/>
          </p:nvPr>
        </p:nvSpPr>
        <p:spPr/>
        <p:txBody>
          <a:bodyPr/>
          <a:lstStyle/>
          <a:p>
            <a:r>
              <a:rPr lang="en-US" sz="3600" dirty="0"/>
              <a:t>Portfolio Stand-up Progress</a:t>
            </a:r>
          </a:p>
        </p:txBody>
      </p:sp>
      <p:graphicFrame>
        <p:nvGraphicFramePr>
          <p:cNvPr id="4" name="Diagram 3">
            <a:extLst>
              <a:ext uri="{FF2B5EF4-FFF2-40B4-BE49-F238E27FC236}">
                <a16:creationId xmlns:a16="http://schemas.microsoft.com/office/drawing/2014/main" id="{B5CEFFB2-3CD3-6E9E-30FF-E4A11F036483}"/>
              </a:ext>
            </a:extLst>
          </p:cNvPr>
          <p:cNvGraphicFramePr/>
          <p:nvPr>
            <p:extLst>
              <p:ext uri="{D42A27DB-BD31-4B8C-83A1-F6EECF244321}">
                <p14:modId xmlns:p14="http://schemas.microsoft.com/office/powerpoint/2010/main" val="622566630"/>
              </p:ext>
            </p:extLst>
          </p:nvPr>
        </p:nvGraphicFramePr>
        <p:xfrm>
          <a:off x="134151" y="1984408"/>
          <a:ext cx="11923697" cy="34360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a:extLst>
              <a:ext uri="{FF2B5EF4-FFF2-40B4-BE49-F238E27FC236}">
                <a16:creationId xmlns:a16="http://schemas.microsoft.com/office/drawing/2014/main" id="{3C5C97DB-DC27-1CCF-1947-88FCBD583601}"/>
              </a:ext>
            </a:extLst>
          </p:cNvPr>
          <p:cNvSpPr txBox="1"/>
          <p:nvPr/>
        </p:nvSpPr>
        <p:spPr>
          <a:xfrm>
            <a:off x="372862" y="1025622"/>
            <a:ext cx="11611992" cy="646331"/>
          </a:xfrm>
          <a:prstGeom prst="rect">
            <a:avLst/>
          </a:prstGeom>
          <a:noFill/>
        </p:spPr>
        <p:txBody>
          <a:bodyPr wrap="square" rtlCol="0">
            <a:spAutoFit/>
          </a:bodyPr>
          <a:lstStyle/>
          <a:p>
            <a:r>
              <a:rPr lang="en-US" i="1" dirty="0"/>
              <a:t>Based on the Suicide Prevention workplan, the team plans to complete the designated documents by the end of these months. </a:t>
            </a:r>
          </a:p>
        </p:txBody>
      </p:sp>
      <p:sp>
        <p:nvSpPr>
          <p:cNvPr id="6" name="TextBox 5">
            <a:extLst>
              <a:ext uri="{FF2B5EF4-FFF2-40B4-BE49-F238E27FC236}">
                <a16:creationId xmlns:a16="http://schemas.microsoft.com/office/drawing/2014/main" id="{71AD9A64-BB75-6E6F-9C07-3C1D851160F1}"/>
              </a:ext>
            </a:extLst>
          </p:cNvPr>
          <p:cNvSpPr txBox="1"/>
          <p:nvPr/>
        </p:nvSpPr>
        <p:spPr>
          <a:xfrm>
            <a:off x="4741682" y="2088103"/>
            <a:ext cx="2809188" cy="369332"/>
          </a:xfrm>
          <a:prstGeom prst="rect">
            <a:avLst/>
          </a:prstGeom>
          <a:noFill/>
        </p:spPr>
        <p:txBody>
          <a:bodyPr wrap="square" rtlCol="0">
            <a:spAutoFit/>
          </a:bodyPr>
          <a:lstStyle/>
          <a:p>
            <a:pPr algn="ctr"/>
            <a:r>
              <a:rPr lang="en-US" i="1" dirty="0"/>
              <a:t>November – February 2024</a:t>
            </a:r>
          </a:p>
        </p:txBody>
      </p:sp>
      <p:sp>
        <p:nvSpPr>
          <p:cNvPr id="8" name="TextBox 7">
            <a:extLst>
              <a:ext uri="{FF2B5EF4-FFF2-40B4-BE49-F238E27FC236}">
                <a16:creationId xmlns:a16="http://schemas.microsoft.com/office/drawing/2014/main" id="{9876A269-BE29-1308-CDD4-4B47FEC77FCB}"/>
              </a:ext>
            </a:extLst>
          </p:cNvPr>
          <p:cNvSpPr txBox="1"/>
          <p:nvPr/>
        </p:nvSpPr>
        <p:spPr>
          <a:xfrm>
            <a:off x="8757500" y="2088103"/>
            <a:ext cx="2809188" cy="369332"/>
          </a:xfrm>
          <a:prstGeom prst="rect">
            <a:avLst/>
          </a:prstGeom>
          <a:noFill/>
        </p:spPr>
        <p:txBody>
          <a:bodyPr wrap="square" rtlCol="0">
            <a:spAutoFit/>
          </a:bodyPr>
          <a:lstStyle/>
          <a:p>
            <a:pPr algn="ctr"/>
            <a:r>
              <a:rPr lang="en-US" i="1" dirty="0"/>
              <a:t>February – April 2024</a:t>
            </a:r>
          </a:p>
        </p:txBody>
      </p:sp>
    </p:spTree>
    <p:extLst>
      <p:ext uri="{BB962C8B-B14F-4D97-AF65-F5344CB8AC3E}">
        <p14:creationId xmlns:p14="http://schemas.microsoft.com/office/powerpoint/2010/main" val="41176186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BF1480-90E0-B818-24A7-A88888BC6053}"/>
              </a:ext>
            </a:extLst>
          </p:cNvPr>
          <p:cNvSpPr>
            <a:spLocks noGrp="1"/>
          </p:cNvSpPr>
          <p:nvPr>
            <p:ph type="title"/>
          </p:nvPr>
        </p:nvSpPr>
        <p:spPr>
          <a:xfrm>
            <a:off x="217714" y="-116153"/>
            <a:ext cx="11887200" cy="1325563"/>
          </a:xfrm>
        </p:spPr>
        <p:txBody>
          <a:bodyPr>
            <a:normAutofit/>
          </a:bodyPr>
          <a:lstStyle/>
          <a:p>
            <a:r>
              <a:rPr lang="en-US" sz="2400" b="1" dirty="0"/>
              <a:t>Last Meeting Recall: Rapid (and Rigorous) Approach to Identifying AMP Research Priorities</a:t>
            </a:r>
          </a:p>
        </p:txBody>
      </p:sp>
      <p:graphicFrame>
        <p:nvGraphicFramePr>
          <p:cNvPr id="4" name="Diagram 3">
            <a:extLst>
              <a:ext uri="{FF2B5EF4-FFF2-40B4-BE49-F238E27FC236}">
                <a16:creationId xmlns:a16="http://schemas.microsoft.com/office/drawing/2014/main" id="{430A9805-BF04-6E1F-0777-489E4A42A2F2}"/>
              </a:ext>
            </a:extLst>
          </p:cNvPr>
          <p:cNvGraphicFramePr/>
          <p:nvPr/>
        </p:nvGraphicFramePr>
        <p:xfrm>
          <a:off x="1879600" y="892705"/>
          <a:ext cx="8128000" cy="50305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6" name="Straight Arrow Connector 5">
            <a:extLst>
              <a:ext uri="{FF2B5EF4-FFF2-40B4-BE49-F238E27FC236}">
                <a16:creationId xmlns:a16="http://schemas.microsoft.com/office/drawing/2014/main" id="{D269CD03-53EB-4927-8AA4-422A02CA24C5}"/>
              </a:ext>
            </a:extLst>
          </p:cNvPr>
          <p:cNvCxnSpPr/>
          <p:nvPr/>
        </p:nvCxnSpPr>
        <p:spPr>
          <a:xfrm flipV="1">
            <a:off x="3065417" y="1384663"/>
            <a:ext cx="1506583" cy="687977"/>
          </a:xfrm>
          <a:prstGeom prst="straightConnector1">
            <a:avLst/>
          </a:prstGeom>
          <a:ln w="174625">
            <a:tailEnd type="triangle"/>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8F13FA67-841B-4DFE-8397-6A7163819FD0}"/>
              </a:ext>
            </a:extLst>
          </p:cNvPr>
          <p:cNvSpPr txBox="1"/>
          <p:nvPr/>
        </p:nvSpPr>
        <p:spPr>
          <a:xfrm>
            <a:off x="8351520" y="870935"/>
            <a:ext cx="3840480" cy="923330"/>
          </a:xfrm>
          <a:prstGeom prst="rect">
            <a:avLst/>
          </a:prstGeom>
          <a:noFill/>
        </p:spPr>
        <p:txBody>
          <a:bodyPr wrap="square" rtlCol="0">
            <a:spAutoFit/>
          </a:bodyPr>
          <a:lstStyle/>
          <a:p>
            <a:r>
              <a:rPr lang="en-US" dirty="0"/>
              <a:t>Survey and focus group input inform Delphi consensus panel discussion with representatives from different groups</a:t>
            </a:r>
          </a:p>
        </p:txBody>
      </p:sp>
      <p:cxnSp>
        <p:nvCxnSpPr>
          <p:cNvPr id="7" name="Straight Arrow Connector 6">
            <a:extLst>
              <a:ext uri="{FF2B5EF4-FFF2-40B4-BE49-F238E27FC236}">
                <a16:creationId xmlns:a16="http://schemas.microsoft.com/office/drawing/2014/main" id="{8080EADD-8508-411A-9213-CA4AE66D9ED2}"/>
              </a:ext>
            </a:extLst>
          </p:cNvPr>
          <p:cNvCxnSpPr>
            <a:cxnSpLocks/>
          </p:cNvCxnSpPr>
          <p:nvPr/>
        </p:nvCxnSpPr>
        <p:spPr>
          <a:xfrm>
            <a:off x="7201988" y="1395126"/>
            <a:ext cx="1515292" cy="823141"/>
          </a:xfrm>
          <a:prstGeom prst="straightConnector1">
            <a:avLst/>
          </a:prstGeom>
          <a:ln w="174625">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608BC197-E698-424F-A344-B7A573877BBF}"/>
              </a:ext>
            </a:extLst>
          </p:cNvPr>
          <p:cNvSpPr txBox="1"/>
          <p:nvPr/>
        </p:nvSpPr>
        <p:spPr>
          <a:xfrm>
            <a:off x="87087" y="1050613"/>
            <a:ext cx="3731622" cy="646331"/>
          </a:xfrm>
          <a:prstGeom prst="rect">
            <a:avLst/>
          </a:prstGeom>
          <a:noFill/>
        </p:spPr>
        <p:txBody>
          <a:bodyPr wrap="square" rtlCol="0">
            <a:spAutoFit/>
          </a:bodyPr>
          <a:lstStyle/>
          <a:p>
            <a:r>
              <a:rPr lang="en-US" dirty="0"/>
              <a:t>Existing reviews inform focus group, survey questions</a:t>
            </a:r>
          </a:p>
        </p:txBody>
      </p:sp>
      <p:sp>
        <p:nvSpPr>
          <p:cNvPr id="13" name="TextBox 12">
            <a:extLst>
              <a:ext uri="{FF2B5EF4-FFF2-40B4-BE49-F238E27FC236}">
                <a16:creationId xmlns:a16="http://schemas.microsoft.com/office/drawing/2014/main" id="{0EF4A8E4-A2BD-4110-A2D2-FDDA42E13155}"/>
              </a:ext>
            </a:extLst>
          </p:cNvPr>
          <p:cNvSpPr txBox="1"/>
          <p:nvPr/>
        </p:nvSpPr>
        <p:spPr>
          <a:xfrm>
            <a:off x="7457442" y="4293115"/>
            <a:ext cx="4571997" cy="1815882"/>
          </a:xfrm>
          <a:prstGeom prst="rect">
            <a:avLst/>
          </a:prstGeom>
          <a:noFill/>
        </p:spPr>
        <p:txBody>
          <a:bodyPr wrap="square" rtlCol="0">
            <a:spAutoFit/>
          </a:bodyPr>
          <a:lstStyle/>
          <a:p>
            <a:r>
              <a:rPr lang="en-US" sz="1400" dirty="0"/>
              <a:t>References: </a:t>
            </a:r>
          </a:p>
          <a:p>
            <a:pPr marL="228600" indent="-228600">
              <a:buAutoNum type="arabicPeriod"/>
            </a:pPr>
            <a:r>
              <a:rPr lang="en-US" sz="1400" dirty="0">
                <a:hlinkClick r:id="rId7"/>
              </a:rPr>
              <a:t>Aligning quality improvement efforts and policy goals in a national integrated health system - Braganza - 2022 - Health Services Research - Wiley Online Library</a:t>
            </a:r>
            <a:r>
              <a:rPr lang="en-US" sz="1400" dirty="0"/>
              <a:t>; </a:t>
            </a:r>
          </a:p>
          <a:p>
            <a:pPr marL="228600" indent="-228600">
              <a:buAutoNum type="arabicPeriod"/>
            </a:pPr>
            <a:r>
              <a:rPr lang="en-US" sz="1400" dirty="0">
                <a:hlinkClick r:id="rId8"/>
              </a:rPr>
              <a:t>Health System Research Priorities for Children and Youth With Special Health Care Needs - PubMed (nih.gov)</a:t>
            </a:r>
            <a:r>
              <a:rPr lang="en-US" sz="1400" dirty="0"/>
              <a:t>,</a:t>
            </a:r>
          </a:p>
          <a:p>
            <a:pPr marL="228600" indent="-228600">
              <a:buAutoNum type="arabicPeriod"/>
            </a:pPr>
            <a:r>
              <a:rPr lang="en-US" sz="1400" dirty="0"/>
              <a:t> </a:t>
            </a:r>
            <a:r>
              <a:rPr lang="en-US" sz="1400" dirty="0">
                <a:hlinkClick r:id="rId9"/>
              </a:rPr>
              <a:t>Research Lifecycle to Increase the Substantial Real-world Im... : Medical Care (lww.com)</a:t>
            </a:r>
            <a:endParaRPr lang="en-US" sz="1400" dirty="0"/>
          </a:p>
        </p:txBody>
      </p:sp>
      <p:sp>
        <p:nvSpPr>
          <p:cNvPr id="8" name="TextBox 7">
            <a:extLst>
              <a:ext uri="{FF2B5EF4-FFF2-40B4-BE49-F238E27FC236}">
                <a16:creationId xmlns:a16="http://schemas.microsoft.com/office/drawing/2014/main" id="{020C778E-0059-416F-9238-082FBFC51E01}"/>
              </a:ext>
            </a:extLst>
          </p:cNvPr>
          <p:cNvSpPr txBox="1"/>
          <p:nvPr/>
        </p:nvSpPr>
        <p:spPr>
          <a:xfrm>
            <a:off x="360746" y="4093285"/>
            <a:ext cx="4571996" cy="2308324"/>
          </a:xfrm>
          <a:prstGeom prst="rect">
            <a:avLst/>
          </a:prstGeom>
          <a:noFill/>
        </p:spPr>
        <p:txBody>
          <a:bodyPr wrap="square" rtlCol="0">
            <a:spAutoFit/>
          </a:bodyPr>
          <a:lstStyle/>
          <a:p>
            <a:r>
              <a:rPr lang="en-US" sz="1600" dirty="0"/>
              <a:t>General principles:</a:t>
            </a:r>
          </a:p>
          <a:p>
            <a:pPr marL="342900" indent="-342900">
              <a:buAutoNum type="arabicPeriod"/>
            </a:pPr>
            <a:r>
              <a:rPr lang="en-US" sz="1600" dirty="0"/>
              <a:t>Priorities should reflect the research translation spectrum (e.g., T1-T4)</a:t>
            </a:r>
          </a:p>
          <a:p>
            <a:pPr marL="342900" indent="-342900">
              <a:buFontTx/>
              <a:buAutoNum type="arabicPeriod"/>
            </a:pPr>
            <a:r>
              <a:rPr lang="en-US" sz="1600" dirty="0"/>
              <a:t>In-depth feedback from focus groups to identify topics not previously listed</a:t>
            </a:r>
          </a:p>
          <a:p>
            <a:pPr marL="342900" indent="-342900">
              <a:buAutoNum type="arabicPeriod"/>
            </a:pPr>
            <a:r>
              <a:rPr lang="en-US" sz="1600" dirty="0"/>
              <a:t>Broad representation across interested parties via surveys, voting on top priorities</a:t>
            </a:r>
          </a:p>
          <a:p>
            <a:pPr marL="342900" indent="-342900">
              <a:buAutoNum type="arabicPeriod"/>
            </a:pPr>
            <a:r>
              <a:rPr lang="en-US" sz="1600" dirty="0"/>
              <a:t>Perspectives from the front line</a:t>
            </a:r>
          </a:p>
          <a:p>
            <a:pPr marL="342900" indent="-342900">
              <a:buAutoNum type="arabicPeriod"/>
            </a:pPr>
            <a:endParaRPr lang="en-US" sz="1600" dirty="0"/>
          </a:p>
        </p:txBody>
      </p:sp>
    </p:spTree>
    <p:extLst>
      <p:ext uri="{BB962C8B-B14F-4D97-AF65-F5344CB8AC3E}">
        <p14:creationId xmlns:p14="http://schemas.microsoft.com/office/powerpoint/2010/main" val="18553415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52382-4929-44CF-8996-FC28961E7C7E}"/>
              </a:ext>
            </a:extLst>
          </p:cNvPr>
          <p:cNvSpPr>
            <a:spLocks noGrp="1"/>
          </p:cNvSpPr>
          <p:nvPr>
            <p:ph type="title"/>
          </p:nvPr>
        </p:nvSpPr>
        <p:spPr>
          <a:xfrm>
            <a:off x="343349" y="75726"/>
            <a:ext cx="11153434" cy="664014"/>
          </a:xfrm>
        </p:spPr>
        <p:txBody>
          <a:bodyPr>
            <a:normAutofit fontScale="90000"/>
          </a:bodyPr>
          <a:lstStyle/>
          <a:p>
            <a:r>
              <a:rPr lang="en-US" sz="2800" b="1" dirty="0"/>
              <a:t>Last Meeting Recall:    Phase I</a:t>
            </a:r>
            <a:r>
              <a:rPr lang="en-US" sz="2800" dirty="0"/>
              <a:t> - </a:t>
            </a:r>
            <a:r>
              <a:rPr lang="en-US" sz="2800" b="1" dirty="0"/>
              <a:t>Brief Evidence Inventory Using HSR&amp;D Evidence Synthesis Program Method for POU AMP Research Priorities </a:t>
            </a:r>
          </a:p>
        </p:txBody>
      </p:sp>
      <p:sp>
        <p:nvSpPr>
          <p:cNvPr id="3" name="Content Placeholder 2">
            <a:extLst>
              <a:ext uri="{FF2B5EF4-FFF2-40B4-BE49-F238E27FC236}">
                <a16:creationId xmlns:a16="http://schemas.microsoft.com/office/drawing/2014/main" id="{558CB3BD-B4A0-4EBD-9A37-E3A2ECD4A486}"/>
              </a:ext>
            </a:extLst>
          </p:cNvPr>
          <p:cNvSpPr>
            <a:spLocks noGrp="1"/>
          </p:cNvSpPr>
          <p:nvPr>
            <p:ph idx="1"/>
          </p:nvPr>
        </p:nvSpPr>
        <p:spPr>
          <a:xfrm>
            <a:off x="358589" y="1401288"/>
            <a:ext cx="11706239" cy="5574625"/>
          </a:xfrm>
        </p:spPr>
        <p:txBody>
          <a:bodyPr>
            <a:normAutofit/>
          </a:bodyPr>
          <a:lstStyle/>
          <a:p>
            <a:pPr marL="0" marR="0"/>
            <a:r>
              <a:rPr lang="en-US" sz="1800" u="sng" dirty="0">
                <a:solidFill>
                  <a:srgbClr val="0563C1"/>
                </a:solidFill>
                <a:ea typeface="Times New Roman" panose="02020603050405020304" pitchFamily="18" charset="0"/>
                <a:hlinkClick r:id="rId2"/>
              </a:rPr>
              <a:t>NIH Early-phase Pain Investigator Clinical Network program</a:t>
            </a:r>
            <a:endParaRPr lang="en-US" sz="1800" dirty="0">
              <a:ea typeface="Times New Roman" panose="02020603050405020304" pitchFamily="18" charset="0"/>
            </a:endParaRPr>
          </a:p>
          <a:p>
            <a:pPr marL="0" marR="0"/>
            <a:r>
              <a:rPr lang="en-US" sz="1800" u="sng" dirty="0">
                <a:solidFill>
                  <a:srgbClr val="0563C1"/>
                </a:solidFill>
                <a:ea typeface="Times New Roman" panose="02020603050405020304" pitchFamily="18" charset="0"/>
                <a:hlinkClick r:id="rId3"/>
              </a:rPr>
              <a:t>2019 Review of currently available medication-focused treatments for neuropathic pain</a:t>
            </a:r>
            <a:endParaRPr lang="en-US" sz="1800" dirty="0"/>
          </a:p>
          <a:p>
            <a:pPr marL="0" marR="0"/>
            <a:r>
              <a:rPr lang="en-US" sz="1800" u="sng" dirty="0">
                <a:solidFill>
                  <a:srgbClr val="0563C1"/>
                </a:solidFill>
                <a:effectLst/>
                <a:ea typeface="Times New Roman" panose="02020603050405020304" pitchFamily="18" charset="0"/>
                <a:hlinkClick r:id="rId4"/>
              </a:rPr>
              <a:t>AHRQ Comparative Effectiveness Review</a:t>
            </a:r>
            <a:r>
              <a:rPr lang="en-US" sz="1800" dirty="0">
                <a:solidFill>
                  <a:srgbClr val="000000"/>
                </a:solidFill>
                <a:effectLst/>
                <a:ea typeface="Times New Roman" panose="02020603050405020304" pitchFamily="18" charset="0"/>
              </a:rPr>
              <a:t> on current literature on treatments (effects from current health care studies were mainly small and short term)</a:t>
            </a:r>
          </a:p>
          <a:p>
            <a:pPr marL="0" marR="0"/>
            <a:r>
              <a:rPr lang="en-US" sz="1800" u="sng" dirty="0">
                <a:solidFill>
                  <a:srgbClr val="0563C1"/>
                </a:solidFill>
                <a:effectLst/>
                <a:ea typeface="Calibri" panose="020F0502020204030204" pitchFamily="34" charset="0"/>
                <a:cs typeface="Times New Roman" panose="02020603050405020304" pitchFamily="18" charset="0"/>
                <a:hlinkClick r:id="rId5"/>
              </a:rPr>
              <a:t>Quinones, Sam. The Least of Us: True Tales of America and Hope in the Time of Fentanyl and Meth, 2021</a:t>
            </a:r>
            <a:endParaRPr lang="en-US" sz="1800" u="sng" dirty="0">
              <a:solidFill>
                <a:srgbClr val="000000"/>
              </a:solidFill>
              <a:ea typeface="Calibri" panose="020F0502020204030204" pitchFamily="34" charset="0"/>
              <a:cs typeface="Times New Roman" panose="02020603050405020304" pitchFamily="18" charset="0"/>
            </a:endParaRPr>
          </a:p>
          <a:p>
            <a:pPr marL="0" marR="0"/>
            <a:r>
              <a:rPr lang="en-US" sz="1800" u="sng" dirty="0">
                <a:solidFill>
                  <a:srgbClr val="0563C1"/>
                </a:solidFill>
                <a:effectLst/>
                <a:ea typeface="Calibri" panose="020F0502020204030204" pitchFamily="34" charset="0"/>
                <a:cs typeface="Times New Roman" panose="02020603050405020304" pitchFamily="18" charset="0"/>
                <a:hlinkClick r:id="rId6"/>
              </a:rPr>
              <a:t>Hall and Weier (2017)</a:t>
            </a:r>
            <a:r>
              <a:rPr lang="en-US" sz="1800" dirty="0">
                <a:solidFill>
                  <a:srgbClr val="000000"/>
                </a:solidFill>
                <a:effectLst/>
                <a:ea typeface="Calibri" panose="020F0502020204030204" pitchFamily="34" charset="0"/>
                <a:cs typeface="Times New Roman" panose="02020603050405020304" pitchFamily="18" charset="0"/>
              </a:rPr>
              <a:t> describing Lee Robins’ study on US military Vietnam Veterans </a:t>
            </a:r>
          </a:p>
          <a:p>
            <a:pPr marL="0" marR="0"/>
            <a:r>
              <a:rPr lang="en-US" sz="1800" u="sng" dirty="0">
                <a:solidFill>
                  <a:srgbClr val="0563C1"/>
                </a:solidFill>
                <a:effectLst/>
                <a:ea typeface="Calibri" panose="020F0502020204030204" pitchFamily="34" charset="0"/>
                <a:cs typeface="Times New Roman" panose="02020603050405020304" pitchFamily="18" charset="0"/>
                <a:hlinkClick r:id="rId7"/>
              </a:rPr>
              <a:t>Spiegel, 2015</a:t>
            </a:r>
            <a:r>
              <a:rPr lang="en-US" sz="1800" dirty="0">
                <a:solidFill>
                  <a:srgbClr val="000000"/>
                </a:solidFill>
                <a:effectLst/>
                <a:ea typeface="Calibri" panose="020F0502020204030204" pitchFamily="34" charset="0"/>
                <a:cs typeface="Times New Roman" panose="02020603050405020304" pitchFamily="18" charset="0"/>
              </a:rPr>
              <a:t>,  research agenda from the </a:t>
            </a:r>
            <a:r>
              <a:rPr lang="en-US" sz="1800" u="sng" dirty="0">
                <a:solidFill>
                  <a:srgbClr val="0563C1"/>
                </a:solidFill>
                <a:effectLst/>
                <a:ea typeface="Calibri" panose="020F0502020204030204" pitchFamily="34" charset="0"/>
                <a:cs typeface="Times New Roman" panose="02020603050405020304" pitchFamily="18" charset="0"/>
                <a:hlinkClick r:id="rId8"/>
              </a:rPr>
              <a:t>U.S. Dept of Health and Human Services</a:t>
            </a:r>
            <a:r>
              <a:rPr lang="en-US" sz="1800" dirty="0">
                <a:solidFill>
                  <a:srgbClr val="000000"/>
                </a:solidFill>
                <a:effectLst/>
                <a:ea typeface="Calibri" panose="020F0502020204030204" pitchFamily="34" charset="0"/>
                <a:cs typeface="Times New Roman" panose="02020603050405020304" pitchFamily="18" charset="0"/>
              </a:rPr>
              <a:t> (2016)</a:t>
            </a:r>
          </a:p>
          <a:p>
            <a:pPr marL="0" marR="0"/>
            <a:r>
              <a:rPr lang="en-US" sz="1800" u="sng" dirty="0">
                <a:solidFill>
                  <a:srgbClr val="0563C1"/>
                </a:solidFill>
                <a:effectLst/>
                <a:ea typeface="Calibri" panose="020F0502020204030204" pitchFamily="34" charset="0"/>
                <a:cs typeface="Times New Roman" panose="02020603050405020304" pitchFamily="18" charset="0"/>
                <a:hlinkClick r:id="rId9"/>
              </a:rPr>
              <a:t>NIH’s HEAL initiative current list of projects</a:t>
            </a:r>
            <a:r>
              <a:rPr lang="en-US" sz="1800" dirty="0">
                <a:solidFill>
                  <a:srgbClr val="000000"/>
                </a:solidFill>
                <a:effectLst/>
                <a:ea typeface="Calibri" panose="020F0502020204030204" pitchFamily="34" charset="0"/>
                <a:cs typeface="Times New Roman" panose="02020603050405020304" pitchFamily="18" charset="0"/>
              </a:rPr>
              <a:t> focused on social determinants of health-based interventions</a:t>
            </a:r>
          </a:p>
          <a:p>
            <a:pPr marL="0"/>
            <a:r>
              <a:rPr lang="en-US" sz="1800" u="sng" dirty="0">
                <a:solidFill>
                  <a:srgbClr val="0563C1"/>
                </a:solidFill>
                <a:effectLst/>
                <a:ea typeface="Times New Roman" panose="02020603050405020304" pitchFamily="18" charset="0"/>
                <a:hlinkClick r:id="rId10"/>
              </a:rPr>
              <a:t>New technologies for pain treatment</a:t>
            </a:r>
            <a:endParaRPr lang="en-US" sz="1800" u="sng" dirty="0">
              <a:solidFill>
                <a:srgbClr val="0563C1"/>
              </a:solidFill>
              <a:effectLst/>
              <a:ea typeface="Times New Roman" panose="02020603050405020304" pitchFamily="18" charset="0"/>
            </a:endParaRPr>
          </a:p>
          <a:p>
            <a:pPr marL="0" marR="0"/>
            <a:r>
              <a:rPr lang="en-US" sz="1800" dirty="0">
                <a:solidFill>
                  <a:srgbClr val="000000"/>
                </a:solidFill>
                <a:effectLst/>
                <a:ea typeface="Calibri" panose="020F0502020204030204" pitchFamily="34" charset="0"/>
                <a:cs typeface="Times New Roman" panose="02020603050405020304" pitchFamily="18" charset="0"/>
              </a:rPr>
              <a:t>New </a:t>
            </a:r>
            <a:r>
              <a:rPr lang="en-US" sz="1800" dirty="0">
                <a:solidFill>
                  <a:srgbClr val="000000"/>
                </a:solidFill>
                <a:effectLst/>
                <a:ea typeface="Calibri" panose="020F0502020204030204" pitchFamily="34" charset="0"/>
                <a:cs typeface="Times New Roman" panose="02020603050405020304" pitchFamily="18" charset="0"/>
                <a:hlinkClick r:id="rId11"/>
              </a:rPr>
              <a:t>PCORI-funded study </a:t>
            </a:r>
            <a:r>
              <a:rPr lang="en-US" sz="1800" dirty="0">
                <a:solidFill>
                  <a:srgbClr val="000000"/>
                </a:solidFill>
                <a:effectLst/>
                <a:ea typeface="Calibri" panose="020F0502020204030204" pitchFamily="34" charset="0"/>
                <a:cs typeface="Times New Roman" panose="02020603050405020304" pitchFamily="18" charset="0"/>
              </a:rPr>
              <a:t>involving patient focus groups, emphasize complementary and integrative medicine</a:t>
            </a:r>
          </a:p>
          <a:p>
            <a:pPr marL="0" marR="0"/>
            <a:endParaRPr lang="en-US" sz="1800" dirty="0">
              <a:solidFill>
                <a:srgbClr val="000000"/>
              </a:solidFill>
              <a:effectLst/>
              <a:ea typeface="Calibri" panose="020F0502020204030204" pitchFamily="34" charset="0"/>
              <a:cs typeface="Times New Roman" panose="02020603050405020304" pitchFamily="18" charset="0"/>
            </a:endParaRPr>
          </a:p>
          <a:p>
            <a:pPr marL="0" marR="0"/>
            <a:endParaRPr lang="en-US" sz="1800" dirty="0">
              <a:solidFill>
                <a:srgbClr val="000000"/>
              </a:solidFill>
              <a:effectLst/>
              <a:ea typeface="Times New Roman" panose="02020603050405020304" pitchFamily="18" charset="0"/>
            </a:endParaRPr>
          </a:p>
          <a:p>
            <a:pPr marL="0" marR="0"/>
            <a:endParaRPr lang="en-US" sz="1800" dirty="0">
              <a:effectLst/>
              <a:ea typeface="Times New Roman" panose="02020603050405020304" pitchFamily="18" charset="0"/>
            </a:endParaRPr>
          </a:p>
          <a:p>
            <a:endParaRPr lang="en-US" dirty="0"/>
          </a:p>
          <a:p>
            <a:endParaRPr lang="en-US" dirty="0"/>
          </a:p>
        </p:txBody>
      </p:sp>
    </p:spTree>
    <p:extLst>
      <p:ext uri="{BB962C8B-B14F-4D97-AF65-F5344CB8AC3E}">
        <p14:creationId xmlns:p14="http://schemas.microsoft.com/office/powerpoint/2010/main" val="9675900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A25F99-F42F-AEBD-BFD4-7F3929FE8160}"/>
              </a:ext>
            </a:extLst>
          </p:cNvPr>
          <p:cNvSpPr>
            <a:spLocks noGrp="1"/>
          </p:cNvSpPr>
          <p:nvPr>
            <p:ph type="title"/>
          </p:nvPr>
        </p:nvSpPr>
        <p:spPr/>
        <p:txBody>
          <a:bodyPr/>
          <a:lstStyle/>
          <a:p>
            <a:r>
              <a:rPr lang="en-US" dirty="0"/>
              <a:t>Last Meeting Recall:  Phase II - Initial List of Priorities for Pain and Opiate AMP</a:t>
            </a:r>
          </a:p>
        </p:txBody>
      </p:sp>
      <p:sp>
        <p:nvSpPr>
          <p:cNvPr id="5" name="Content Placeholder 4">
            <a:extLst>
              <a:ext uri="{FF2B5EF4-FFF2-40B4-BE49-F238E27FC236}">
                <a16:creationId xmlns:a16="http://schemas.microsoft.com/office/drawing/2014/main" id="{4424CB96-DACB-FB54-416B-88ADD9ECECB9}"/>
              </a:ext>
            </a:extLst>
          </p:cNvPr>
          <p:cNvSpPr>
            <a:spLocks noGrp="1"/>
          </p:cNvSpPr>
          <p:nvPr>
            <p:ph idx="1"/>
          </p:nvPr>
        </p:nvSpPr>
        <p:spPr/>
        <p:txBody>
          <a:bodyPr>
            <a:normAutofit fontScale="77500" lnSpcReduction="20000"/>
          </a:bodyPr>
          <a:lstStyle/>
          <a:p>
            <a:pPr marL="91440" indent="0">
              <a:spcBef>
                <a:spcPts val="0"/>
              </a:spcBef>
              <a:spcAft>
                <a:spcPts val="600"/>
              </a:spcAft>
              <a:buFont typeface="+mj-lt"/>
              <a:buAutoNum type="arabicPeriod"/>
            </a:pPr>
            <a:r>
              <a:rPr lang="en-US" dirty="0">
                <a:solidFill>
                  <a:srgbClr val="000000"/>
                </a:solidFill>
                <a:latin typeface="Arial" panose="020B0604020202020204" pitchFamily="34" charset="0"/>
                <a:ea typeface="Calibri" panose="020F0502020204030204" pitchFamily="34" charset="0"/>
                <a:cs typeface="Arial" panose="020B0604020202020204" pitchFamily="34" charset="0"/>
              </a:rPr>
              <a:t> Experimental </a:t>
            </a:r>
            <a:r>
              <a:rPr lang="en-US" dirty="0">
                <a:latin typeface="Arial" panose="020B0604020202020204" pitchFamily="34" charset="0"/>
                <a:cs typeface="Arial" panose="020B0604020202020204" pitchFamily="34" charset="0"/>
              </a:rPr>
              <a:t>and observational interventions to </a:t>
            </a:r>
            <a:r>
              <a:rPr lang="en-US" u="sng" dirty="0">
                <a:latin typeface="Arial" panose="020B0604020202020204" pitchFamily="34" charset="0"/>
                <a:cs typeface="Arial" panose="020B0604020202020204" pitchFamily="34" charset="0"/>
              </a:rPr>
              <a:t>reduce opioid use disorder</a:t>
            </a:r>
            <a:endParaRPr lang="en-US" b="0" i="0" u="none" strike="noStrike" kern="12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91440" indent="0">
              <a:spcBef>
                <a:spcPts val="0"/>
              </a:spcBef>
              <a:spcAft>
                <a:spcPts val="600"/>
              </a:spcAft>
              <a:buFont typeface="+mj-lt"/>
              <a:buAutoNum type="arabicPeriod"/>
            </a:pPr>
            <a:r>
              <a:rPr lang="en-US" b="0" i="0" u="none" strike="noStrike"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 Studies identifying </a:t>
            </a:r>
            <a:r>
              <a:rPr lang="en-US" b="0" i="0" u="sng" strike="noStrike"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therapeutic targets </a:t>
            </a:r>
            <a:r>
              <a:rPr lang="en-US" b="0" i="0" u="none" strike="noStrike"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for pain, tolerance, and/or opioid use disorder</a:t>
            </a:r>
            <a:endParaRPr lang="en-US" b="0" i="0" u="none" strike="noStrike" dirty="0">
              <a:effectLst/>
              <a:latin typeface="Arial" panose="020B0604020202020204" pitchFamily="34" charset="0"/>
            </a:endParaRPr>
          </a:p>
          <a:p>
            <a:pPr marL="91440" indent="0">
              <a:spcBef>
                <a:spcPts val="0"/>
              </a:spcBef>
              <a:spcAft>
                <a:spcPts val="600"/>
              </a:spcAft>
              <a:buFont typeface="+mj-lt"/>
              <a:buAutoNum type="arabicPeriod"/>
            </a:pPr>
            <a:r>
              <a:rPr lang="en-US" b="0" i="0" strike="noStrike"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en-US" b="0" i="0" u="sng" strike="noStrike"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Preclinical development </a:t>
            </a:r>
            <a:r>
              <a:rPr lang="en-US" b="0" i="0" u="none" strike="noStrike"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of non-opioid therapies and mechanisms of action</a:t>
            </a:r>
            <a:endParaRPr lang="en-US" b="0" i="0" u="none" strike="noStrike" dirty="0">
              <a:effectLst/>
              <a:latin typeface="Arial" panose="020B0604020202020204" pitchFamily="34" charset="0"/>
            </a:endParaRPr>
          </a:p>
          <a:p>
            <a:pPr marL="91440" indent="0">
              <a:spcBef>
                <a:spcPts val="0"/>
              </a:spcBef>
              <a:spcAft>
                <a:spcPts val="600"/>
              </a:spcAft>
              <a:buFont typeface="+mj-lt"/>
              <a:buAutoNum type="arabicPeriod"/>
            </a:pPr>
            <a:r>
              <a:rPr lang="en-US" b="0" i="0" u="none" strike="noStrike"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Research on the </a:t>
            </a:r>
            <a:r>
              <a:rPr lang="en-US" b="0" i="0" u="sng" strike="noStrike"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risk factors, treatment</a:t>
            </a:r>
            <a:r>
              <a:rPr lang="en-US" b="0" i="0" u="none" strike="noStrike"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and prevention of opioid use disorders</a:t>
            </a:r>
            <a:endParaRPr lang="en-US" b="0" i="0" u="none" strike="noStrike" dirty="0">
              <a:effectLst/>
              <a:latin typeface="Arial" panose="020B0604020202020204" pitchFamily="34" charset="0"/>
            </a:endParaRPr>
          </a:p>
          <a:p>
            <a:pPr marL="91440" indent="0">
              <a:spcBef>
                <a:spcPts val="0"/>
              </a:spcBef>
              <a:spcAft>
                <a:spcPts val="600"/>
              </a:spcAft>
              <a:buFont typeface="+mj-lt"/>
              <a:buAutoNum type="arabicPeriod"/>
            </a:pPr>
            <a:r>
              <a:rPr lang="en-US" b="0" i="0" strike="noStrike" kern="1200" dirty="0">
                <a:solidFill>
                  <a:srgbClr val="000000"/>
                </a:solidFill>
                <a:effectLst/>
                <a:latin typeface="Arial" panose="020B0604020202020204" pitchFamily="34" charset="0"/>
                <a:cs typeface="Arial" panose="020B0604020202020204" pitchFamily="34" charset="0"/>
              </a:rPr>
              <a:t> </a:t>
            </a:r>
            <a:r>
              <a:rPr lang="en-US" b="0" i="0" u="sng" strike="noStrike" kern="1200" dirty="0">
                <a:solidFill>
                  <a:srgbClr val="000000"/>
                </a:solidFill>
                <a:effectLst/>
                <a:latin typeface="Arial" panose="020B0604020202020204" pitchFamily="34" charset="0"/>
                <a:cs typeface="Arial" panose="020B0604020202020204" pitchFamily="34" charset="0"/>
              </a:rPr>
              <a:t>Clinical treatments for long-term recovery from pain</a:t>
            </a:r>
            <a:r>
              <a:rPr lang="en-US" b="0" i="0" u="none" strike="noStrike" kern="1200" dirty="0">
                <a:solidFill>
                  <a:srgbClr val="000000"/>
                </a:solidFill>
                <a:effectLst/>
                <a:latin typeface="Arial" panose="020B0604020202020204" pitchFamily="34" charset="0"/>
                <a:cs typeface="Arial" panose="020B0604020202020204" pitchFamily="34" charset="0"/>
              </a:rPr>
              <a:t> especially non-opioid treatments</a:t>
            </a:r>
            <a:endParaRPr lang="en-US" b="0" i="0" u="none" strike="noStrike" dirty="0">
              <a:effectLst/>
              <a:latin typeface="Arial" panose="020B0604020202020204" pitchFamily="34" charset="0"/>
            </a:endParaRPr>
          </a:p>
          <a:p>
            <a:pPr marL="91440" indent="0">
              <a:spcBef>
                <a:spcPts val="0"/>
              </a:spcBef>
              <a:spcAft>
                <a:spcPts val="600"/>
              </a:spcAft>
              <a:buFont typeface="+mj-lt"/>
              <a:buAutoNum type="arabicPeriod"/>
            </a:pPr>
            <a:r>
              <a:rPr lang="en-US" b="0" i="0" strike="noStrike"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en-US" b="0" i="0" u="sng" strike="noStrike"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Environmental and policy changes </a:t>
            </a:r>
            <a:r>
              <a:rPr lang="en-US" b="0" i="0" u="none" strike="noStrike"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addressing social determinants to prevent opioid misuse</a:t>
            </a:r>
            <a:endParaRPr lang="en-US" b="0" i="0" u="none" strike="noStrike" dirty="0">
              <a:effectLst/>
              <a:latin typeface="Arial" panose="020B0604020202020204" pitchFamily="34" charset="0"/>
            </a:endParaRPr>
          </a:p>
          <a:p>
            <a:pPr marL="91440" indent="0">
              <a:spcBef>
                <a:spcPts val="0"/>
              </a:spcBef>
              <a:spcAft>
                <a:spcPts val="600"/>
              </a:spcAft>
              <a:buFont typeface="+mj-lt"/>
              <a:buAutoNum type="arabicPeriod"/>
            </a:pPr>
            <a:r>
              <a:rPr lang="en-US" b="0" i="0" u="none" strike="noStrike" kern="1200" dirty="0">
                <a:solidFill>
                  <a:srgbClr val="000000"/>
                </a:solidFill>
                <a:effectLst/>
                <a:latin typeface="Arial" panose="020B0604020202020204" pitchFamily="34" charset="0"/>
                <a:cs typeface="Arial" panose="020B0604020202020204" pitchFamily="34" charset="0"/>
              </a:rPr>
              <a:t> Examination of </a:t>
            </a:r>
            <a:r>
              <a:rPr lang="en-US" b="0" i="0" u="sng" strike="noStrike" kern="1200" dirty="0">
                <a:solidFill>
                  <a:srgbClr val="000000"/>
                </a:solidFill>
                <a:effectLst/>
                <a:latin typeface="Arial" panose="020B0604020202020204" pitchFamily="34" charset="0"/>
                <a:cs typeface="Arial" panose="020B0604020202020204" pitchFamily="34" charset="0"/>
              </a:rPr>
              <a:t>pharmacology treatments </a:t>
            </a:r>
            <a:r>
              <a:rPr lang="en-US" b="0" i="0" u="none" strike="noStrike" kern="1200" dirty="0">
                <a:solidFill>
                  <a:srgbClr val="000000"/>
                </a:solidFill>
                <a:effectLst/>
                <a:latin typeface="Arial" panose="020B0604020202020204" pitchFamily="34" charset="0"/>
                <a:cs typeface="Arial" panose="020B0604020202020204" pitchFamily="34" charset="0"/>
              </a:rPr>
              <a:t>related to opioid use disorder</a:t>
            </a:r>
            <a:endParaRPr lang="en-US" b="0" i="0" u="none" strike="noStrike" dirty="0">
              <a:effectLst/>
              <a:latin typeface="Arial" panose="020B0604020202020204" pitchFamily="34" charset="0"/>
            </a:endParaRPr>
          </a:p>
          <a:p>
            <a:pPr marL="91440" indent="0">
              <a:spcBef>
                <a:spcPts val="0"/>
              </a:spcBef>
              <a:spcAft>
                <a:spcPts val="600"/>
              </a:spcAft>
              <a:buFont typeface="+mj-lt"/>
              <a:buAutoNum type="arabicPeriod"/>
            </a:pPr>
            <a:r>
              <a:rPr lang="en-US" b="0" i="0" u="none" strike="noStrike"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 Clinical studies of </a:t>
            </a:r>
            <a:r>
              <a:rPr lang="en-US" b="0" i="0" u="sng" strike="noStrike"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genetic, anatomical, and behavioral bases</a:t>
            </a:r>
            <a:r>
              <a:rPr lang="en-US" b="0" i="0" u="none" strike="noStrike"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 of pain and opioid addiction</a:t>
            </a:r>
            <a:endParaRPr lang="en-US" b="0" i="0" u="none" strike="noStrike" dirty="0">
              <a:effectLst/>
              <a:latin typeface="Arial" panose="020B0604020202020204" pitchFamily="34" charset="0"/>
            </a:endParaRPr>
          </a:p>
          <a:p>
            <a:pPr marL="91440" indent="0">
              <a:spcBef>
                <a:spcPts val="0"/>
              </a:spcBef>
              <a:spcAft>
                <a:spcPts val="600"/>
              </a:spcAft>
              <a:buFont typeface="+mj-lt"/>
              <a:buAutoNum type="arabicPeriod"/>
            </a:pPr>
            <a:r>
              <a:rPr lang="en-US" b="0" i="0" strike="noStrike"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en-US" b="0" i="0" u="sng" strike="noStrike"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Implementation of treatments </a:t>
            </a:r>
            <a:r>
              <a:rPr lang="en-US" b="0" i="0" u="none" strike="noStrike"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and approaches to enhance pain services</a:t>
            </a:r>
            <a:endParaRPr lang="en-US" dirty="0">
              <a:latin typeface="Arial" panose="020B0604020202020204" pitchFamily="34" charset="0"/>
            </a:endParaRPr>
          </a:p>
          <a:p>
            <a:pPr marL="91440" indent="0">
              <a:spcBef>
                <a:spcPts val="0"/>
              </a:spcBef>
              <a:spcAft>
                <a:spcPts val="600"/>
              </a:spcAft>
              <a:buFont typeface="+mj-lt"/>
              <a:buAutoNum type="arabicPeriod"/>
            </a:pPr>
            <a:r>
              <a:rPr lang="en-US" b="0" i="0" strike="noStrike"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en-US" b="0" i="0" u="sng" strike="noStrike"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Other priority area not covered</a:t>
            </a:r>
            <a:endParaRPr lang="en-US" b="0" i="0" u="none" strike="noStrike" dirty="0">
              <a:effectLst/>
              <a:latin typeface="Arial" panose="020B0604020202020204" pitchFamily="34" charset="0"/>
            </a:endParaRPr>
          </a:p>
        </p:txBody>
      </p:sp>
    </p:spTree>
    <p:extLst>
      <p:ext uri="{BB962C8B-B14F-4D97-AF65-F5344CB8AC3E}">
        <p14:creationId xmlns:p14="http://schemas.microsoft.com/office/powerpoint/2010/main" val="38374995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4A398-12BE-7724-33F9-D551356FEB87}"/>
              </a:ext>
            </a:extLst>
          </p:cNvPr>
          <p:cNvSpPr>
            <a:spLocks noGrp="1"/>
          </p:cNvSpPr>
          <p:nvPr>
            <p:ph type="title"/>
          </p:nvPr>
        </p:nvSpPr>
        <p:spPr>
          <a:xfrm>
            <a:off x="146224" y="136525"/>
            <a:ext cx="11605893" cy="752929"/>
          </a:xfrm>
        </p:spPr>
        <p:txBody>
          <a:bodyPr>
            <a:noAutofit/>
          </a:bodyPr>
          <a:lstStyle/>
          <a:p>
            <a:pPr algn="ctr"/>
            <a:r>
              <a:rPr lang="en-US" sz="2800" b="1" dirty="0"/>
              <a:t>Last Meeting Recall:  Phase III: Pain and Opioid Use Disorder AMP List of Priorities</a:t>
            </a:r>
            <a:br>
              <a:rPr lang="en-US" sz="2800" b="1" dirty="0"/>
            </a:br>
            <a:r>
              <a:rPr lang="en-US" sz="2800" b="1" dirty="0"/>
              <a:t>July 19-20, 2023 Planning SOTA</a:t>
            </a:r>
          </a:p>
        </p:txBody>
      </p:sp>
      <p:sp>
        <p:nvSpPr>
          <p:cNvPr id="5" name="Slide Number Placeholder 4">
            <a:extLst>
              <a:ext uri="{FF2B5EF4-FFF2-40B4-BE49-F238E27FC236}">
                <a16:creationId xmlns:a16="http://schemas.microsoft.com/office/drawing/2014/main" id="{949793C6-D1E7-18F8-6850-1C92B2E43521}"/>
              </a:ext>
            </a:extLst>
          </p:cNvPr>
          <p:cNvSpPr>
            <a:spLocks noGrp="1"/>
          </p:cNvSpPr>
          <p:nvPr>
            <p:ph type="sldNum" sz="quarter" idx="12"/>
          </p:nvPr>
        </p:nvSpPr>
        <p:spPr/>
        <p:txBody>
          <a:bodyPr/>
          <a:lstStyle/>
          <a:p>
            <a:fld id="{670A9334-4E67-F94F-A05E-0CE8B74A054E}" type="slidenum">
              <a:rPr lang="en-US" smtClean="0"/>
              <a:t>7</a:t>
            </a:fld>
            <a:endParaRPr lang="en-US" dirty="0"/>
          </a:p>
        </p:txBody>
      </p:sp>
      <p:graphicFrame>
        <p:nvGraphicFramePr>
          <p:cNvPr id="23" name="Tabelle 3">
            <a:extLst>
              <a:ext uri="{FF2B5EF4-FFF2-40B4-BE49-F238E27FC236}">
                <a16:creationId xmlns:a16="http://schemas.microsoft.com/office/drawing/2014/main" id="{FBD678C4-C1B0-31D0-DD43-44673F46885E}"/>
              </a:ext>
            </a:extLst>
          </p:cNvPr>
          <p:cNvGraphicFramePr>
            <a:graphicFrameLocks noGrp="1"/>
          </p:cNvGraphicFramePr>
          <p:nvPr/>
        </p:nvGraphicFramePr>
        <p:xfrm>
          <a:off x="514348" y="1717674"/>
          <a:ext cx="11160586" cy="3501898"/>
        </p:xfrm>
        <a:graphic>
          <a:graphicData uri="http://schemas.openxmlformats.org/drawingml/2006/table">
            <a:tbl>
              <a:tblPr firstRow="1" bandRow="1">
                <a:tableStyleId>{5C22544A-7EE6-4342-B048-85BDC9FD1C3A}</a:tableStyleId>
              </a:tblPr>
              <a:tblGrid>
                <a:gridCol w="2945544">
                  <a:extLst>
                    <a:ext uri="{9D8B030D-6E8A-4147-A177-3AD203B41FA5}">
                      <a16:colId xmlns:a16="http://schemas.microsoft.com/office/drawing/2014/main" val="20000"/>
                    </a:ext>
                  </a:extLst>
                </a:gridCol>
                <a:gridCol w="8215042">
                  <a:extLst>
                    <a:ext uri="{9D8B030D-6E8A-4147-A177-3AD203B41FA5}">
                      <a16:colId xmlns:a16="http://schemas.microsoft.com/office/drawing/2014/main" val="20001"/>
                    </a:ext>
                  </a:extLst>
                </a:gridCol>
              </a:tblGrid>
              <a:tr h="39453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solidFill>
                            <a:schemeClr val="bg1"/>
                          </a:solidFill>
                          <a:latin typeface="+mn-lt"/>
                          <a:cs typeface="Arial" panose="020B0604020202020204" pitchFamily="34" charset="0"/>
                        </a:rPr>
                        <a:t>Ranking (Descending)</a:t>
                      </a:r>
                    </a:p>
                  </a:txBody>
                  <a:tcPr marL="99044" marR="99044" marT="45731" marB="45731"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002F5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chemeClr val="bg1"/>
                          </a:solidFill>
                          <a:effectLst/>
                          <a:uLnTx/>
                          <a:uFillTx/>
                          <a:latin typeface="+mn-lt"/>
                          <a:ea typeface="+mn-ea"/>
                          <a:cs typeface="Arial" panose="020B0604020202020204" pitchFamily="34" charset="0"/>
                        </a:rPr>
                        <a:t>Rationale</a:t>
                      </a:r>
                    </a:p>
                  </a:txBody>
                  <a:tcPr marL="99044" marR="99044" marT="45731" marB="45731"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002F56"/>
                    </a:solidFill>
                  </a:tcPr>
                </a:tc>
                <a:extLst>
                  <a:ext uri="{0D108BD9-81ED-4DB2-BD59-A6C34878D82A}">
                    <a16:rowId xmlns:a16="http://schemas.microsoft.com/office/drawing/2014/main" val="10000"/>
                  </a:ext>
                </a:extLst>
              </a:tr>
              <a:tr h="394534">
                <a:tc>
                  <a:txBody>
                    <a:bodyPr/>
                    <a:lstStyle/>
                    <a:p>
                      <a:pPr algn="l"/>
                      <a:r>
                        <a:rPr lang="en-US" sz="1600" b="1" dirty="0">
                          <a:solidFill>
                            <a:schemeClr val="tx1"/>
                          </a:solidFill>
                          <a:latin typeface="+mn-lt"/>
                          <a:cs typeface="Arial" panose="020B0604020202020204" pitchFamily="34" charset="0"/>
                        </a:rPr>
                        <a:t>Management of Chronic Pain and Opioid use</a:t>
                      </a:r>
                    </a:p>
                  </a:txBody>
                  <a:tcPr marL="99044" marR="99044" marT="45731" marB="45731"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12700" cap="flat" cmpd="sng" algn="ctr">
                      <a:solidFill>
                        <a:schemeClr val="accent1">
                          <a:lumMod val="100000"/>
                        </a:schemeClr>
                      </a:solidFill>
                      <a:prstDash val="solid"/>
                      <a:round/>
                      <a:headEnd type="none" w="med" len="med"/>
                      <a:tailEnd type="none" w="med" len="med"/>
                    </a:lnB>
                    <a:solidFill>
                      <a:srgbClr val="D9D9D9"/>
                    </a:solidFill>
                  </a:tcPr>
                </a:tc>
                <a:tc>
                  <a:txBody>
                    <a:bodyPr/>
                    <a:lstStyle/>
                    <a:p>
                      <a:pPr marL="0" lvl="1" indent="0" algn="l" defTabSz="914400" rtl="0" eaLnBrk="1" latinLnBrk="0" hangingPunct="1">
                        <a:buClr>
                          <a:schemeClr val="accent1">
                            <a:lumMod val="100000"/>
                          </a:schemeClr>
                        </a:buClr>
                        <a:buSzPct val="100000"/>
                        <a:buFont typeface="Wingdings"/>
                        <a:buNone/>
                      </a:pPr>
                      <a:r>
                        <a:rPr lang="en-US" sz="1400" b="0" dirty="0">
                          <a:solidFill>
                            <a:schemeClr val="tx1"/>
                          </a:solidFill>
                          <a:latin typeface="+mn-lt"/>
                          <a:cs typeface="Arial" panose="020B0604020202020204" pitchFamily="34" charset="0"/>
                        </a:rPr>
                        <a:t>Improving lifestyle choices and pharmacotherapies to reduce morbidity and mortality</a:t>
                      </a:r>
                    </a:p>
                  </a:txBody>
                  <a:tcPr marL="99044" marR="99044" marT="45731" marB="45731"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12700" cap="flat" cmpd="sng" algn="ctr">
                      <a:solidFill>
                        <a:schemeClr val="accent1">
                          <a:lumMod val="100000"/>
                        </a:schemeClr>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39453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a:solidFill>
                            <a:schemeClr val="tx1"/>
                          </a:solidFill>
                          <a:latin typeface="+mn-lt"/>
                          <a:cs typeface="Arial" panose="020B0604020202020204" pitchFamily="34" charset="0"/>
                        </a:rPr>
                        <a:t>Pain Management Team</a:t>
                      </a:r>
                    </a:p>
                  </a:txBody>
                  <a:tcPr marL="99044" marR="99044" marT="45731" marB="45731"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12700" cap="flat" cmpd="sng" algn="ctr">
                      <a:solidFill>
                        <a:schemeClr val="accent1">
                          <a:lumMod val="100000"/>
                        </a:schemeClr>
                      </a:solidFill>
                      <a:prstDash val="solid"/>
                      <a:round/>
                      <a:headEnd type="none" w="med" len="med"/>
                      <a:tailEnd type="none" w="med" len="med"/>
                    </a:lnT>
                    <a:lnB w="12700" cap="flat" cmpd="sng" algn="ctr">
                      <a:solidFill>
                        <a:schemeClr val="accent1">
                          <a:lumMod val="100000"/>
                        </a:schemeClr>
                      </a:solidFill>
                      <a:prstDash val="solid"/>
                      <a:round/>
                      <a:headEnd type="none" w="med" len="med"/>
                      <a:tailEnd type="none" w="med" len="med"/>
                    </a:lnB>
                    <a:solidFill>
                      <a:srgbClr val="D9D9D9"/>
                    </a:solidFill>
                  </a:tcPr>
                </a:tc>
                <a:tc>
                  <a:txBody>
                    <a:bodyPr/>
                    <a:lstStyle/>
                    <a:p>
                      <a:pPr marL="0" lvl="1" indent="0" algn="l" defTabSz="914400" rtl="0" eaLnBrk="1" latinLnBrk="0" hangingPunct="1">
                        <a:buClr>
                          <a:schemeClr val="accent1">
                            <a:lumMod val="100000"/>
                          </a:schemeClr>
                        </a:buClr>
                        <a:buSzPct val="100000"/>
                        <a:buFont typeface="Wingdings"/>
                        <a:buNone/>
                      </a:pPr>
                      <a:r>
                        <a:rPr lang="en-US" sz="1400" b="0" dirty="0">
                          <a:solidFill>
                            <a:schemeClr val="tx1"/>
                          </a:solidFill>
                          <a:latin typeface="+mn-lt"/>
                          <a:cs typeface="Arial" panose="020B0604020202020204" pitchFamily="34" charset="0"/>
                        </a:rPr>
                        <a:t>Can result in the best combination of inputs from varying specialists that will help the patient</a:t>
                      </a:r>
                    </a:p>
                  </a:txBody>
                  <a:tcPr marL="99044" marR="99044" marT="45731" marB="45731"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12700" cap="flat" cmpd="sng" algn="ctr">
                      <a:solidFill>
                        <a:schemeClr val="accent1">
                          <a:lumMod val="100000"/>
                        </a:schemeClr>
                      </a:solidFill>
                      <a:prstDash val="solid"/>
                      <a:round/>
                      <a:headEnd type="none" w="med" len="med"/>
                      <a:tailEnd type="none" w="med" len="med"/>
                    </a:lnT>
                    <a:lnB w="12700" cap="flat" cmpd="sng" algn="ctr">
                      <a:solidFill>
                        <a:schemeClr val="accent1">
                          <a:lumMod val="100000"/>
                        </a:schemeClr>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39453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a:solidFill>
                            <a:schemeClr val="tx1"/>
                          </a:solidFill>
                          <a:latin typeface="+mn-lt"/>
                          <a:cs typeface="Arial" panose="020B0604020202020204" pitchFamily="34" charset="0"/>
                        </a:rPr>
                        <a:t>Screening Predictive Analytics + Biomarkers</a:t>
                      </a:r>
                    </a:p>
                  </a:txBody>
                  <a:tcPr marL="99044" marR="99044" marT="45731" marB="45731"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12700" cap="flat" cmpd="sng" algn="ctr">
                      <a:solidFill>
                        <a:schemeClr val="accent1">
                          <a:lumMod val="100000"/>
                        </a:schemeClr>
                      </a:solidFill>
                      <a:prstDash val="solid"/>
                      <a:round/>
                      <a:headEnd type="none" w="med" len="med"/>
                      <a:tailEnd type="none" w="med" len="med"/>
                    </a:lnT>
                    <a:lnB w="12700" cap="flat" cmpd="sng" algn="ctr">
                      <a:solidFill>
                        <a:schemeClr val="accent1">
                          <a:lumMod val="100000"/>
                        </a:schemeClr>
                      </a:solidFill>
                      <a:prstDash val="solid"/>
                      <a:round/>
                      <a:headEnd type="none" w="med" len="med"/>
                      <a:tailEnd type="none" w="med" len="med"/>
                    </a:lnB>
                    <a:solidFill>
                      <a:srgbClr val="D9D9D9"/>
                    </a:solidFill>
                  </a:tcPr>
                </a:tc>
                <a:tc>
                  <a:txBody>
                    <a:bodyPr/>
                    <a:lstStyle/>
                    <a:p>
                      <a:pPr marL="0" lvl="1" indent="0" algn="l" defTabSz="914400" rtl="0" eaLnBrk="1" latinLnBrk="0" hangingPunct="1">
                        <a:buClr>
                          <a:schemeClr val="accent1">
                            <a:lumMod val="100000"/>
                          </a:schemeClr>
                        </a:buClr>
                        <a:buSzPct val="100000"/>
                        <a:buFont typeface="Wingdings"/>
                        <a:buNone/>
                      </a:pPr>
                      <a:r>
                        <a:rPr lang="en-US" sz="1400" b="0" dirty="0">
                          <a:solidFill>
                            <a:schemeClr val="tx1"/>
                          </a:solidFill>
                          <a:latin typeface="+mn-lt"/>
                          <a:cs typeface="Arial" panose="020B0604020202020204" pitchFamily="34" charset="0"/>
                        </a:rPr>
                        <a:t>Will aid in identifying who will respond to pharmacological treatments as well as other treatment modalities; Can also determine what treatment combinations would be fruitful</a:t>
                      </a:r>
                    </a:p>
                  </a:txBody>
                  <a:tcPr marL="99044" marR="99044" marT="45731" marB="45731"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12700" cap="flat" cmpd="sng" algn="ctr">
                      <a:solidFill>
                        <a:schemeClr val="accent1">
                          <a:lumMod val="100000"/>
                        </a:schemeClr>
                      </a:solidFill>
                      <a:prstDash val="solid"/>
                      <a:round/>
                      <a:headEnd type="none" w="med" len="med"/>
                      <a:tailEnd type="none" w="med" len="med"/>
                    </a:lnT>
                    <a:lnB w="12700" cap="flat" cmpd="sng" algn="ctr">
                      <a:solidFill>
                        <a:schemeClr val="accent1">
                          <a:lumMod val="100000"/>
                        </a:schemeClr>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394534">
                <a:tc>
                  <a:txBody>
                    <a:bodyPr/>
                    <a:lstStyle/>
                    <a:p>
                      <a:pPr algn="l"/>
                      <a:r>
                        <a:rPr lang="en-US" sz="1600" b="1" dirty="0">
                          <a:solidFill>
                            <a:schemeClr val="tx1"/>
                          </a:solidFill>
                          <a:latin typeface="+mn-lt"/>
                          <a:cs typeface="Arial" panose="020B0604020202020204" pitchFamily="34" charset="0"/>
                        </a:rPr>
                        <a:t>Non-Pharmacological Approach</a:t>
                      </a:r>
                    </a:p>
                  </a:txBody>
                  <a:tcPr marL="99044" marR="99044" marT="45731" marB="45731"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12700" cap="flat" cmpd="sng" algn="ctr">
                      <a:solidFill>
                        <a:schemeClr val="accent1">
                          <a:lumMod val="100000"/>
                        </a:schemeClr>
                      </a:solidFill>
                      <a:prstDash val="solid"/>
                      <a:round/>
                      <a:headEnd type="none" w="med" len="med"/>
                      <a:tailEnd type="none" w="med" len="med"/>
                    </a:lnT>
                    <a:lnB w="12700" cap="flat" cmpd="sng" algn="ctr">
                      <a:solidFill>
                        <a:schemeClr val="accent1">
                          <a:lumMod val="100000"/>
                        </a:schemeClr>
                      </a:solidFill>
                      <a:prstDash val="solid"/>
                      <a:round/>
                      <a:headEnd type="none" w="med" len="med"/>
                      <a:tailEnd type="none" w="med" len="med"/>
                    </a:lnB>
                    <a:solidFill>
                      <a:srgbClr val="D9D9D9"/>
                    </a:solidFill>
                  </a:tcPr>
                </a:tc>
                <a:tc>
                  <a:txBody>
                    <a:bodyPr/>
                    <a:lstStyle/>
                    <a:p>
                      <a:pPr marL="0" indent="0">
                        <a:buFont typeface="+mj-lt"/>
                        <a:buNone/>
                      </a:pPr>
                      <a:r>
                        <a:rPr lang="en-US" sz="1400" b="0" dirty="0">
                          <a:cs typeface="Calibri Light"/>
                        </a:rPr>
                        <a:t>It is VA Mission to optimize the well-being of the patient; can provide an alternative to patients with risk of developing OUD</a:t>
                      </a:r>
                    </a:p>
                  </a:txBody>
                  <a:tcPr marL="99044" marR="99044" marT="45731" marB="45731"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12700" cap="flat" cmpd="sng" algn="ctr">
                      <a:solidFill>
                        <a:schemeClr val="accent1">
                          <a:lumMod val="100000"/>
                        </a:schemeClr>
                      </a:solidFill>
                      <a:prstDash val="solid"/>
                      <a:round/>
                      <a:headEnd type="none" w="med" len="med"/>
                      <a:tailEnd type="none" w="med" len="med"/>
                    </a:lnT>
                    <a:lnB w="12700" cap="flat" cmpd="sng" algn="ctr">
                      <a:solidFill>
                        <a:schemeClr val="accent1">
                          <a:lumMod val="100000"/>
                        </a:schemeClr>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394534">
                <a:tc>
                  <a:txBody>
                    <a:bodyPr/>
                    <a:lstStyle/>
                    <a:p>
                      <a:pPr algn="l"/>
                      <a:r>
                        <a:rPr lang="en-US" sz="1600" b="1" dirty="0">
                          <a:solidFill>
                            <a:schemeClr val="tx1"/>
                          </a:solidFill>
                          <a:latin typeface="+mn-lt"/>
                          <a:cs typeface="Arial" panose="020B0604020202020204" pitchFamily="34" charset="0"/>
                        </a:rPr>
                        <a:t>Harm Reduction</a:t>
                      </a:r>
                    </a:p>
                  </a:txBody>
                  <a:tcPr marL="99044" marR="99044" marT="45731" marB="45731"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12700" cap="flat" cmpd="sng" algn="ctr">
                      <a:solidFill>
                        <a:schemeClr val="accent1">
                          <a:lumMod val="100000"/>
                        </a:schemeClr>
                      </a:solidFill>
                      <a:prstDash val="solid"/>
                      <a:round/>
                      <a:headEnd type="none" w="med" len="med"/>
                      <a:tailEnd type="none" w="med" len="med"/>
                    </a:lnT>
                    <a:lnB w="12700" cap="flat" cmpd="sng" algn="ctr">
                      <a:solidFill>
                        <a:schemeClr val="accent1">
                          <a:lumMod val="100000"/>
                        </a:schemeClr>
                      </a:solidFill>
                      <a:prstDash val="solid"/>
                      <a:round/>
                      <a:headEnd type="none" w="med" len="med"/>
                      <a:tailEnd type="none" w="med" len="med"/>
                    </a:lnB>
                    <a:solidFill>
                      <a:srgbClr val="D9D9D9"/>
                    </a:solidFill>
                  </a:tcPr>
                </a:tc>
                <a:tc>
                  <a:txBody>
                    <a:bodyPr/>
                    <a:lstStyle/>
                    <a:p>
                      <a:pPr marL="0" indent="0">
                        <a:buFont typeface="+mj-lt"/>
                        <a:buNone/>
                      </a:pPr>
                      <a:r>
                        <a:rPr lang="en-US" sz="1400" b="0" dirty="0">
                          <a:cs typeface="Calibri Light"/>
                        </a:rPr>
                        <a:t>Harm Reduction services program; treatment goals involve those that reduce pain medication and not complete abstinence</a:t>
                      </a:r>
                    </a:p>
                  </a:txBody>
                  <a:tcPr marL="99044" marR="99044" marT="45731" marB="45731"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12700" cap="flat" cmpd="sng" algn="ctr">
                      <a:solidFill>
                        <a:schemeClr val="accent1">
                          <a:lumMod val="100000"/>
                        </a:schemeClr>
                      </a:solidFill>
                      <a:prstDash val="solid"/>
                      <a:round/>
                      <a:headEnd type="none" w="med" len="med"/>
                      <a:tailEnd type="none" w="med" len="med"/>
                    </a:lnT>
                    <a:lnB w="12700" cap="flat" cmpd="sng" algn="ctr">
                      <a:solidFill>
                        <a:schemeClr val="accent1">
                          <a:lumMod val="100000"/>
                        </a:schemeClr>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r h="394534">
                <a:tc>
                  <a:txBody>
                    <a:bodyPr/>
                    <a:lstStyle/>
                    <a:p>
                      <a:pPr algn="l"/>
                      <a:r>
                        <a:rPr lang="en-US" sz="1600" b="1" dirty="0">
                          <a:solidFill>
                            <a:schemeClr val="tx1"/>
                          </a:solidFill>
                          <a:latin typeface="+mn-lt"/>
                          <a:cs typeface="Arial" panose="020B0604020202020204" pitchFamily="34" charset="0"/>
                        </a:rPr>
                        <a:t>Pharmacological Alternatives</a:t>
                      </a:r>
                    </a:p>
                  </a:txBody>
                  <a:tcPr marL="99044" marR="99044" marT="45731" marB="45731"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12700" cap="flat" cmpd="sng" algn="ctr">
                      <a:solidFill>
                        <a:schemeClr val="accent1">
                          <a:lumMod val="100000"/>
                        </a:schemeClr>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D9D9D9"/>
                    </a:solidFill>
                  </a:tcPr>
                </a:tc>
                <a:tc>
                  <a:txBody>
                    <a:bodyPr/>
                    <a:lstStyle/>
                    <a:p>
                      <a:pPr marL="0" marR="0" lvl="1" indent="0" algn="l" defTabSz="914400" rtl="0" eaLnBrk="1" fontAlgn="auto" latinLnBrk="0" hangingPunct="1">
                        <a:lnSpc>
                          <a:spcPct val="100000"/>
                        </a:lnSpc>
                        <a:spcBef>
                          <a:spcPts val="0"/>
                        </a:spcBef>
                        <a:spcAft>
                          <a:spcPts val="0"/>
                        </a:spcAft>
                        <a:buClr>
                          <a:schemeClr val="accent1">
                            <a:lumMod val="100000"/>
                          </a:schemeClr>
                        </a:buClr>
                        <a:buSzPct val="100000"/>
                        <a:buFont typeface="Wingdings"/>
                        <a:buNone/>
                        <a:tabLst/>
                        <a:defRPr/>
                      </a:pPr>
                      <a:r>
                        <a:rPr lang="en-US" sz="1400" b="0" dirty="0">
                          <a:solidFill>
                            <a:schemeClr val="tx1"/>
                          </a:solidFill>
                          <a:latin typeface="+mn-lt"/>
                          <a:cs typeface="Arial" panose="020B0604020202020204" pitchFamily="34" charset="0"/>
                        </a:rPr>
                        <a:t>Alternatives to pain treatment can lead to harm reduction, and safe and appropriate combined techniques/technology could offer better pain treatment modalities</a:t>
                      </a:r>
                    </a:p>
                  </a:txBody>
                  <a:tcPr marL="99044" marR="99044" marT="45731" marB="45731"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12700" cap="flat" cmpd="sng" algn="ctr">
                      <a:solidFill>
                        <a:schemeClr val="accent1">
                          <a:lumMod val="100000"/>
                        </a:schemeClr>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FFFFFF"/>
                    </a:solidFill>
                  </a:tcPr>
                </a:tc>
                <a:extLst>
                  <a:ext uri="{0D108BD9-81ED-4DB2-BD59-A6C34878D82A}">
                    <a16:rowId xmlns:a16="http://schemas.microsoft.com/office/drawing/2014/main" val="2751797667"/>
                  </a:ext>
                </a:extLst>
              </a:tr>
            </a:tbl>
          </a:graphicData>
        </a:graphic>
      </p:graphicFrame>
      <p:sp>
        <p:nvSpPr>
          <p:cNvPr id="24" name="Rectangle: Rounded Corners 23">
            <a:extLst>
              <a:ext uri="{FF2B5EF4-FFF2-40B4-BE49-F238E27FC236}">
                <a16:creationId xmlns:a16="http://schemas.microsoft.com/office/drawing/2014/main" id="{E2AD6438-AB96-9389-6E12-3AAA2DEF726A}"/>
              </a:ext>
            </a:extLst>
          </p:cNvPr>
          <p:cNvSpPr/>
          <p:nvPr/>
        </p:nvSpPr>
        <p:spPr>
          <a:xfrm>
            <a:off x="2368028" y="1091697"/>
            <a:ext cx="7453225" cy="423733"/>
          </a:xfrm>
          <a:prstGeom prst="roundRect">
            <a:avLst/>
          </a:prstGeom>
          <a:solidFill>
            <a:srgbClr val="002F5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Critical Research Priorities Voting Results</a:t>
            </a:r>
          </a:p>
        </p:txBody>
      </p:sp>
    </p:spTree>
    <p:extLst>
      <p:ext uri="{BB962C8B-B14F-4D97-AF65-F5344CB8AC3E}">
        <p14:creationId xmlns:p14="http://schemas.microsoft.com/office/powerpoint/2010/main" val="11442332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3A5C82-5F7A-8596-DD57-4395E39BC366}"/>
              </a:ext>
            </a:extLst>
          </p:cNvPr>
          <p:cNvSpPr>
            <a:spLocks noGrp="1"/>
          </p:cNvSpPr>
          <p:nvPr>
            <p:ph type="title"/>
          </p:nvPr>
        </p:nvSpPr>
        <p:spPr>
          <a:xfrm>
            <a:off x="390524" y="97245"/>
            <a:ext cx="11718617" cy="680223"/>
          </a:xfrm>
        </p:spPr>
        <p:txBody>
          <a:bodyPr/>
          <a:lstStyle/>
          <a:p>
            <a:r>
              <a:rPr lang="en-US" dirty="0"/>
              <a:t>Phase 1:  Critical Research Priority Setting for Suicide Prevention</a:t>
            </a:r>
          </a:p>
        </p:txBody>
      </p:sp>
      <p:sp>
        <p:nvSpPr>
          <p:cNvPr id="3" name="Slide Number Placeholder 2">
            <a:extLst>
              <a:ext uri="{FF2B5EF4-FFF2-40B4-BE49-F238E27FC236}">
                <a16:creationId xmlns:a16="http://schemas.microsoft.com/office/drawing/2014/main" id="{F168EB58-4D72-BD92-701D-30D395376733}"/>
              </a:ext>
            </a:extLst>
          </p:cNvPr>
          <p:cNvSpPr>
            <a:spLocks noGrp="1"/>
          </p:cNvSpPr>
          <p:nvPr>
            <p:ph type="sldNum" sz="quarter" idx="4294967295"/>
          </p:nvPr>
        </p:nvSpPr>
        <p:spPr>
          <a:xfrm>
            <a:off x="9448800" y="6356350"/>
            <a:ext cx="2743200" cy="365125"/>
          </a:xfrm>
        </p:spPr>
        <p:txBody>
          <a:bodyPr/>
          <a:lstStyle/>
          <a:p>
            <a:fld id="{670A9334-4E67-F94F-A05E-0CE8B74A054E}" type="slidenum">
              <a:rPr lang="en-US" smtClean="0"/>
              <a:pPr/>
              <a:t>8</a:t>
            </a:fld>
            <a:endParaRPr lang="en-US"/>
          </a:p>
        </p:txBody>
      </p:sp>
      <p:sp>
        <p:nvSpPr>
          <p:cNvPr id="6" name="TextBox 5">
            <a:extLst>
              <a:ext uri="{FF2B5EF4-FFF2-40B4-BE49-F238E27FC236}">
                <a16:creationId xmlns:a16="http://schemas.microsoft.com/office/drawing/2014/main" id="{3E667FB0-1352-70D8-9D54-1707C01FE7EE}"/>
              </a:ext>
            </a:extLst>
          </p:cNvPr>
          <p:cNvSpPr txBox="1"/>
          <p:nvPr/>
        </p:nvSpPr>
        <p:spPr>
          <a:xfrm>
            <a:off x="305858" y="911225"/>
            <a:ext cx="11335808" cy="646331"/>
          </a:xfrm>
          <a:prstGeom prst="rect">
            <a:avLst/>
          </a:prstGeom>
          <a:noFill/>
        </p:spPr>
        <p:txBody>
          <a:bodyPr wrap="square" rtlCol="0">
            <a:spAutoFit/>
          </a:bodyPr>
          <a:lstStyle/>
          <a:p>
            <a:r>
              <a:rPr lang="en-US" dirty="0"/>
              <a:t>Utilizing these sources as a base, the team gathered priorities from a total of 26 sources, resulting in 186 cumulative priorities</a:t>
            </a:r>
          </a:p>
        </p:txBody>
      </p:sp>
      <p:graphicFrame>
        <p:nvGraphicFramePr>
          <p:cNvPr id="12" name="Table 11">
            <a:extLst>
              <a:ext uri="{FF2B5EF4-FFF2-40B4-BE49-F238E27FC236}">
                <a16:creationId xmlns:a16="http://schemas.microsoft.com/office/drawing/2014/main" id="{DD67E009-2A3E-9389-904C-84D48826CF53}"/>
              </a:ext>
            </a:extLst>
          </p:cNvPr>
          <p:cNvGraphicFramePr>
            <a:graphicFrameLocks noGrp="1"/>
          </p:cNvGraphicFramePr>
          <p:nvPr>
            <p:extLst>
              <p:ext uri="{D42A27DB-BD31-4B8C-83A1-F6EECF244321}">
                <p14:modId xmlns:p14="http://schemas.microsoft.com/office/powerpoint/2010/main" val="3048411214"/>
              </p:ext>
            </p:extLst>
          </p:nvPr>
        </p:nvGraphicFramePr>
        <p:xfrm>
          <a:off x="390525" y="1691313"/>
          <a:ext cx="11164166" cy="4943854"/>
        </p:xfrm>
        <a:graphic>
          <a:graphicData uri="http://schemas.openxmlformats.org/drawingml/2006/table">
            <a:tbl>
              <a:tblPr firstCol="1">
                <a:tableStyleId>{5C22544A-7EE6-4342-B048-85BDC9FD1C3A}</a:tableStyleId>
              </a:tblPr>
              <a:tblGrid>
                <a:gridCol w="3230130">
                  <a:extLst>
                    <a:ext uri="{9D8B030D-6E8A-4147-A177-3AD203B41FA5}">
                      <a16:colId xmlns:a16="http://schemas.microsoft.com/office/drawing/2014/main" val="796277052"/>
                    </a:ext>
                  </a:extLst>
                </a:gridCol>
                <a:gridCol w="7934036">
                  <a:extLst>
                    <a:ext uri="{9D8B030D-6E8A-4147-A177-3AD203B41FA5}">
                      <a16:colId xmlns:a16="http://schemas.microsoft.com/office/drawing/2014/main" val="3162851876"/>
                    </a:ext>
                  </a:extLst>
                </a:gridCol>
              </a:tblGrid>
              <a:tr h="108298">
                <a:tc>
                  <a:txBody>
                    <a:bodyPr/>
                    <a:lstStyle/>
                    <a:p>
                      <a:pPr algn="ctr" fontAlgn="ctr"/>
                      <a:r>
                        <a:rPr lang="en-US" sz="1200" u="none" strike="noStrike" dirty="0">
                          <a:effectLst/>
                        </a:rPr>
                        <a:t>American Foundation for Suicide Prevention</a:t>
                      </a:r>
                      <a:endParaRPr lang="en-US" sz="1200" b="1" i="0" u="none" strike="noStrike" dirty="0">
                        <a:solidFill>
                          <a:srgbClr val="242424"/>
                        </a:solidFill>
                        <a:effectLst/>
                        <a:latin typeface="Calibri" panose="020F0502020204030204" pitchFamily="34" charset="0"/>
                      </a:endParaRPr>
                    </a:p>
                  </a:txBody>
                  <a:tcPr marL="529" marR="529" marT="529" marB="0" anchor="ctr"/>
                </a:tc>
                <a:tc>
                  <a:txBody>
                    <a:bodyPr/>
                    <a:lstStyle/>
                    <a:p>
                      <a:pPr algn="l" fontAlgn="ctr"/>
                      <a:r>
                        <a:rPr lang="en-US" sz="900" u="sng" strike="noStrike">
                          <a:effectLst/>
                          <a:hlinkClick r:id="rId2"/>
                        </a:rPr>
                        <a:t>https://afsp.org/public-policy-priorities/</a:t>
                      </a:r>
                      <a:endParaRPr lang="en-US" sz="900" b="0" i="0" u="sng" strike="noStrike">
                        <a:solidFill>
                          <a:srgbClr val="0563C1"/>
                        </a:solidFill>
                        <a:effectLst/>
                        <a:latin typeface="Calibri" panose="020F0502020204030204" pitchFamily="34" charset="0"/>
                      </a:endParaRPr>
                    </a:p>
                  </a:txBody>
                  <a:tcPr marL="529" marR="529" marT="529" marB="0" anchor="ctr"/>
                </a:tc>
                <a:extLst>
                  <a:ext uri="{0D108BD9-81ED-4DB2-BD59-A6C34878D82A}">
                    <a16:rowId xmlns:a16="http://schemas.microsoft.com/office/drawing/2014/main" val="1353622237"/>
                  </a:ext>
                </a:extLst>
              </a:tr>
              <a:tr h="144863">
                <a:tc>
                  <a:txBody>
                    <a:bodyPr/>
                    <a:lstStyle/>
                    <a:p>
                      <a:pPr algn="ctr" fontAlgn="ctr"/>
                      <a:r>
                        <a:rPr lang="en-US" sz="1200" u="none" strike="noStrike" dirty="0">
                          <a:effectLst/>
                        </a:rPr>
                        <a:t>American Psychological Association</a:t>
                      </a:r>
                      <a:endParaRPr lang="en-US" sz="1200" b="1" i="0" u="none" strike="noStrike" dirty="0">
                        <a:solidFill>
                          <a:srgbClr val="000000"/>
                        </a:solidFill>
                        <a:effectLst/>
                        <a:latin typeface="Calibri" panose="020F0502020204030204" pitchFamily="34" charset="0"/>
                      </a:endParaRPr>
                    </a:p>
                  </a:txBody>
                  <a:tcPr marL="529" marR="529" marT="529" marB="0" anchor="ctr"/>
                </a:tc>
                <a:tc>
                  <a:txBody>
                    <a:bodyPr/>
                    <a:lstStyle/>
                    <a:p>
                      <a:pPr algn="l" rtl="0" fontAlgn="ctr"/>
                      <a:r>
                        <a:rPr lang="en-US" sz="900" u="sng" strike="noStrike">
                          <a:effectLst/>
                          <a:hlinkClick r:id="rId3"/>
                        </a:rPr>
                        <a:t>American Psychological Association summary of new research in suicide prevention</a:t>
                      </a:r>
                      <a:endParaRPr lang="en-US" sz="900" b="0" i="0" u="sng" strike="noStrike">
                        <a:solidFill>
                          <a:srgbClr val="0563C1"/>
                        </a:solidFill>
                        <a:effectLst/>
                        <a:latin typeface="Calibri" panose="020F0502020204030204" pitchFamily="34" charset="0"/>
                      </a:endParaRPr>
                    </a:p>
                  </a:txBody>
                  <a:tcPr marL="529" marR="529" marT="529" marB="0" anchor="ctr"/>
                </a:tc>
                <a:extLst>
                  <a:ext uri="{0D108BD9-81ED-4DB2-BD59-A6C34878D82A}">
                    <a16:rowId xmlns:a16="http://schemas.microsoft.com/office/drawing/2014/main" val="3353832748"/>
                  </a:ext>
                </a:extLst>
              </a:tr>
              <a:tr h="108298">
                <a:tc>
                  <a:txBody>
                    <a:bodyPr/>
                    <a:lstStyle/>
                    <a:p>
                      <a:pPr algn="ctr" fontAlgn="ctr"/>
                      <a:r>
                        <a:rPr lang="en-US" sz="1200" u="none" strike="noStrike" dirty="0">
                          <a:effectLst/>
                        </a:rPr>
                        <a:t>CDC</a:t>
                      </a:r>
                      <a:endParaRPr lang="en-US" sz="1200" b="1" i="0" u="none" strike="noStrike" dirty="0">
                        <a:solidFill>
                          <a:srgbClr val="000000"/>
                        </a:solidFill>
                        <a:effectLst/>
                        <a:latin typeface="Calibri" panose="020F0502020204030204" pitchFamily="34" charset="0"/>
                      </a:endParaRPr>
                    </a:p>
                  </a:txBody>
                  <a:tcPr marL="529" marR="529" marT="529" marB="0" anchor="ctr"/>
                </a:tc>
                <a:tc>
                  <a:txBody>
                    <a:bodyPr/>
                    <a:lstStyle/>
                    <a:p>
                      <a:pPr algn="l" rtl="0" fontAlgn="ctr"/>
                      <a:r>
                        <a:rPr lang="en-US" sz="900" u="sng" strike="noStrike">
                          <a:effectLst/>
                          <a:hlinkClick r:id="rId4"/>
                        </a:rPr>
                        <a:t>CDC Suicide Prevention Research Priorities</a:t>
                      </a:r>
                      <a:endParaRPr lang="en-US" sz="900" b="0" i="0" u="sng" strike="noStrike">
                        <a:solidFill>
                          <a:srgbClr val="0563C1"/>
                        </a:solidFill>
                        <a:effectLst/>
                        <a:latin typeface="Calibri" panose="020F0502020204030204" pitchFamily="34" charset="0"/>
                      </a:endParaRPr>
                    </a:p>
                  </a:txBody>
                  <a:tcPr marL="529" marR="529" marT="529" marB="0" anchor="ctr"/>
                </a:tc>
                <a:extLst>
                  <a:ext uri="{0D108BD9-81ED-4DB2-BD59-A6C34878D82A}">
                    <a16:rowId xmlns:a16="http://schemas.microsoft.com/office/drawing/2014/main" val="345129872"/>
                  </a:ext>
                </a:extLst>
              </a:tr>
              <a:tr h="144863">
                <a:tc rowSpan="2">
                  <a:txBody>
                    <a:bodyPr/>
                    <a:lstStyle/>
                    <a:p>
                      <a:pPr algn="ctr" fontAlgn="ctr"/>
                      <a:r>
                        <a:rPr lang="en-US" sz="1200" u="none" strike="noStrike" dirty="0">
                          <a:effectLst/>
                        </a:rPr>
                        <a:t>Defense Health Agency (DHA)</a:t>
                      </a:r>
                      <a:endParaRPr lang="en-US" sz="1200" b="1" i="0" u="none" strike="noStrike" dirty="0">
                        <a:solidFill>
                          <a:srgbClr val="000000"/>
                        </a:solidFill>
                        <a:effectLst/>
                        <a:latin typeface="Calibri" panose="020F0502020204030204" pitchFamily="34" charset="0"/>
                      </a:endParaRPr>
                    </a:p>
                  </a:txBody>
                  <a:tcPr marL="529" marR="529" marT="529" marB="0" anchor="ctr"/>
                </a:tc>
                <a:tc>
                  <a:txBody>
                    <a:bodyPr/>
                    <a:lstStyle/>
                    <a:p>
                      <a:pPr algn="l" rtl="0" fontAlgn="ctr"/>
                      <a:r>
                        <a:rPr lang="en-US" sz="900" u="sng" strike="noStrike">
                          <a:effectLst/>
                          <a:hlinkClick r:id="rId5"/>
                        </a:rPr>
                        <a:t>DHA 2020 Prioritized Research Gaps Report for Suicide Prevention Topics</a:t>
                      </a:r>
                      <a:endParaRPr lang="en-US" sz="900" b="0" i="0" u="sng" strike="noStrike">
                        <a:solidFill>
                          <a:srgbClr val="0563C1"/>
                        </a:solidFill>
                        <a:effectLst/>
                        <a:latin typeface="Calibri" panose="020F0502020204030204" pitchFamily="34" charset="0"/>
                      </a:endParaRPr>
                    </a:p>
                  </a:txBody>
                  <a:tcPr marL="529" marR="529" marT="529" marB="0" anchor="ctr"/>
                </a:tc>
                <a:extLst>
                  <a:ext uri="{0D108BD9-81ED-4DB2-BD59-A6C34878D82A}">
                    <a16:rowId xmlns:a16="http://schemas.microsoft.com/office/drawing/2014/main" val="775408674"/>
                  </a:ext>
                </a:extLst>
              </a:tr>
              <a:tr h="144863">
                <a:tc vMerge="1">
                  <a:txBody>
                    <a:bodyPr/>
                    <a:lstStyle/>
                    <a:p>
                      <a:endParaRPr lang="en-US"/>
                    </a:p>
                  </a:txBody>
                  <a:tcPr/>
                </a:tc>
                <a:tc>
                  <a:txBody>
                    <a:bodyPr/>
                    <a:lstStyle/>
                    <a:p>
                      <a:pPr algn="l" fontAlgn="ctr"/>
                      <a:r>
                        <a:rPr lang="en-US" sz="900" u="sng" strike="noStrike">
                          <a:effectLst/>
                          <a:hlinkClick r:id="rId6"/>
                        </a:rPr>
                        <a:t>The 2020 Research Gaps Report: Suicide Prevention Research Priorities | Health.mil</a:t>
                      </a:r>
                      <a:endParaRPr lang="en-US" sz="900" b="0" i="0" u="sng" strike="noStrike">
                        <a:solidFill>
                          <a:srgbClr val="0563C1"/>
                        </a:solidFill>
                        <a:effectLst/>
                        <a:latin typeface="Calibri" panose="020F0502020204030204" pitchFamily="34" charset="0"/>
                      </a:endParaRPr>
                    </a:p>
                  </a:txBody>
                  <a:tcPr marL="529" marR="529" marT="529" marB="0" anchor="ctr"/>
                </a:tc>
                <a:extLst>
                  <a:ext uri="{0D108BD9-81ED-4DB2-BD59-A6C34878D82A}">
                    <a16:rowId xmlns:a16="http://schemas.microsoft.com/office/drawing/2014/main" val="2838688792"/>
                  </a:ext>
                </a:extLst>
              </a:tr>
              <a:tr h="108298">
                <a:tc rowSpan="5">
                  <a:txBody>
                    <a:bodyPr/>
                    <a:lstStyle/>
                    <a:p>
                      <a:pPr algn="ctr" fontAlgn="ctr"/>
                      <a:r>
                        <a:rPr lang="en-US" sz="1200" u="none" strike="noStrike" dirty="0">
                          <a:effectLst/>
                        </a:rPr>
                        <a:t>DOD</a:t>
                      </a:r>
                      <a:endParaRPr lang="en-US" sz="1200" b="1" i="0" u="none" strike="noStrike" dirty="0">
                        <a:solidFill>
                          <a:srgbClr val="000000"/>
                        </a:solidFill>
                        <a:effectLst/>
                        <a:latin typeface="Calibri" panose="020F0502020204030204" pitchFamily="34" charset="0"/>
                      </a:endParaRPr>
                    </a:p>
                  </a:txBody>
                  <a:tcPr marL="529" marR="529" marT="529" marB="0" anchor="ctr"/>
                </a:tc>
                <a:tc>
                  <a:txBody>
                    <a:bodyPr/>
                    <a:lstStyle/>
                    <a:p>
                      <a:pPr algn="l" rtl="0" fontAlgn="ctr"/>
                      <a:r>
                        <a:rPr lang="en-US" sz="900" u="sng" strike="noStrike">
                          <a:effectLst/>
                          <a:hlinkClick r:id="rId7"/>
                        </a:rPr>
                        <a:t>DOD Suicide Prevention Research Strategy</a:t>
                      </a:r>
                      <a:endParaRPr lang="en-US" sz="900" b="0" i="0" u="sng" strike="noStrike">
                        <a:solidFill>
                          <a:srgbClr val="0563C1"/>
                        </a:solidFill>
                        <a:effectLst/>
                        <a:latin typeface="Calibri" panose="020F0502020204030204" pitchFamily="34" charset="0"/>
                      </a:endParaRPr>
                    </a:p>
                  </a:txBody>
                  <a:tcPr marL="529" marR="529" marT="529" marB="0" anchor="ctr"/>
                </a:tc>
                <a:extLst>
                  <a:ext uri="{0D108BD9-81ED-4DB2-BD59-A6C34878D82A}">
                    <a16:rowId xmlns:a16="http://schemas.microsoft.com/office/drawing/2014/main" val="590091842"/>
                  </a:ext>
                </a:extLst>
              </a:tr>
              <a:tr h="108298">
                <a:tc vMerge="1">
                  <a:txBody>
                    <a:bodyPr/>
                    <a:lstStyle/>
                    <a:p>
                      <a:endParaRPr lang="en-US"/>
                    </a:p>
                  </a:txBody>
                  <a:tcPr/>
                </a:tc>
                <a:tc>
                  <a:txBody>
                    <a:bodyPr/>
                    <a:lstStyle/>
                    <a:p>
                      <a:pPr algn="l" rtl="0" fontAlgn="ctr"/>
                      <a:r>
                        <a:rPr lang="en-US" sz="900" u="sng" strike="noStrike">
                          <a:effectLst/>
                        </a:rPr>
                        <a:t>DoD Mtg 10/30 - Resource from Steve</a:t>
                      </a:r>
                      <a:endParaRPr lang="en-US" sz="900" b="0" i="0" u="sng" strike="noStrike">
                        <a:solidFill>
                          <a:srgbClr val="0563C1"/>
                        </a:solidFill>
                        <a:effectLst/>
                        <a:latin typeface="Calibri" panose="020F0502020204030204" pitchFamily="34" charset="0"/>
                      </a:endParaRPr>
                    </a:p>
                  </a:txBody>
                  <a:tcPr marL="529" marR="529" marT="529" marB="0" anchor="ctr"/>
                </a:tc>
                <a:extLst>
                  <a:ext uri="{0D108BD9-81ED-4DB2-BD59-A6C34878D82A}">
                    <a16:rowId xmlns:a16="http://schemas.microsoft.com/office/drawing/2014/main" val="350857088"/>
                  </a:ext>
                </a:extLst>
              </a:tr>
              <a:tr h="0">
                <a:tc vMerge="1">
                  <a:txBody>
                    <a:bodyPr/>
                    <a:lstStyle/>
                    <a:p>
                      <a:endParaRPr lang="en-US"/>
                    </a:p>
                  </a:txBody>
                  <a:tcPr/>
                </a:tc>
                <a:tc>
                  <a:txBody>
                    <a:bodyPr/>
                    <a:lstStyle/>
                    <a:p>
                      <a:pPr algn="l" fontAlgn="b"/>
                      <a:r>
                        <a:rPr lang="en-US" sz="900" u="sng" strike="noStrike" dirty="0">
                          <a:effectLst/>
                          <a:hlinkClick r:id="rId8"/>
                        </a:rPr>
                        <a:t>https://media.defense.gov/2023/Feb/24/2003167430/-1/-1/0/SPRIRC-FINAL-REPORT.PDF</a:t>
                      </a:r>
                      <a:endParaRPr lang="en-US" sz="900" b="0" i="0" u="sng" strike="noStrike" dirty="0">
                        <a:solidFill>
                          <a:srgbClr val="0563C1"/>
                        </a:solidFill>
                        <a:effectLst/>
                        <a:latin typeface="Calibri" panose="020F0502020204030204" pitchFamily="34" charset="0"/>
                      </a:endParaRPr>
                    </a:p>
                  </a:txBody>
                  <a:tcPr marL="529" marR="529" marT="529" marB="0" anchor="b"/>
                </a:tc>
                <a:extLst>
                  <a:ext uri="{0D108BD9-81ED-4DB2-BD59-A6C34878D82A}">
                    <a16:rowId xmlns:a16="http://schemas.microsoft.com/office/drawing/2014/main" val="3729285761"/>
                  </a:ext>
                </a:extLst>
              </a:tr>
              <a:tr h="108298">
                <a:tc vMerge="1">
                  <a:txBody>
                    <a:bodyPr/>
                    <a:lstStyle/>
                    <a:p>
                      <a:endParaRPr lang="en-US"/>
                    </a:p>
                  </a:txBody>
                  <a:tcPr/>
                </a:tc>
                <a:tc>
                  <a:txBody>
                    <a:bodyPr/>
                    <a:lstStyle/>
                    <a:p>
                      <a:pPr algn="l" fontAlgn="ctr"/>
                      <a:r>
                        <a:rPr lang="en-US" sz="900" u="sng" strike="noStrike">
                          <a:effectLst/>
                          <a:hlinkClick r:id="rId9"/>
                        </a:rPr>
                        <a:t>2023 Integrated Prevention Research Agenda.pdf</a:t>
                      </a:r>
                      <a:endParaRPr lang="en-US" sz="900" b="0" i="0" u="sng" strike="noStrike">
                        <a:solidFill>
                          <a:srgbClr val="0563C1"/>
                        </a:solidFill>
                        <a:effectLst/>
                        <a:latin typeface="Calibri" panose="020F0502020204030204" pitchFamily="34" charset="0"/>
                      </a:endParaRPr>
                    </a:p>
                  </a:txBody>
                  <a:tcPr marL="529" marR="529" marT="529" marB="0" anchor="ctr"/>
                </a:tc>
                <a:extLst>
                  <a:ext uri="{0D108BD9-81ED-4DB2-BD59-A6C34878D82A}">
                    <a16:rowId xmlns:a16="http://schemas.microsoft.com/office/drawing/2014/main" val="502029451"/>
                  </a:ext>
                </a:extLst>
              </a:tr>
              <a:tr h="216180">
                <a:tc vMerge="1">
                  <a:txBody>
                    <a:bodyPr/>
                    <a:lstStyle/>
                    <a:p>
                      <a:endParaRPr lang="en-US"/>
                    </a:p>
                  </a:txBody>
                  <a:tcPr/>
                </a:tc>
                <a:tc>
                  <a:txBody>
                    <a:bodyPr/>
                    <a:lstStyle/>
                    <a:p>
                      <a:pPr algn="l" fontAlgn="ctr"/>
                      <a:r>
                        <a:rPr lang="en-US" sz="900" u="sng" strike="noStrike">
                          <a:effectLst/>
                          <a:hlinkClick r:id="rId10"/>
                        </a:rPr>
                        <a:t>https://www.esd.whs.mil/Portals/54/Documents/DD/issuances/dodi/640009p.pdf?ver=2020-09-11-104936-223</a:t>
                      </a:r>
                      <a:endParaRPr lang="en-US" sz="900" b="0" i="0" u="sng" strike="noStrike">
                        <a:solidFill>
                          <a:srgbClr val="0563C1"/>
                        </a:solidFill>
                        <a:effectLst/>
                        <a:latin typeface="Calibri" panose="020F0502020204030204" pitchFamily="34" charset="0"/>
                      </a:endParaRPr>
                    </a:p>
                  </a:txBody>
                  <a:tcPr marL="529" marR="529" marT="529" marB="0" anchor="ctr"/>
                </a:tc>
                <a:extLst>
                  <a:ext uri="{0D108BD9-81ED-4DB2-BD59-A6C34878D82A}">
                    <a16:rowId xmlns:a16="http://schemas.microsoft.com/office/drawing/2014/main" val="3374343625"/>
                  </a:ext>
                </a:extLst>
              </a:tr>
              <a:tr h="108298">
                <a:tc>
                  <a:txBody>
                    <a:bodyPr/>
                    <a:lstStyle/>
                    <a:p>
                      <a:pPr algn="ctr" fontAlgn="ctr"/>
                      <a:r>
                        <a:rPr lang="en-US" sz="1200" u="none" strike="noStrike">
                          <a:effectLst/>
                        </a:rPr>
                        <a:t>Indian Health Service</a:t>
                      </a:r>
                      <a:endParaRPr lang="en-US" sz="1200" b="1" i="0" u="none" strike="noStrike">
                        <a:solidFill>
                          <a:srgbClr val="242424"/>
                        </a:solidFill>
                        <a:effectLst/>
                        <a:latin typeface="Calibri" panose="020F0502020204030204" pitchFamily="34" charset="0"/>
                      </a:endParaRPr>
                    </a:p>
                  </a:txBody>
                  <a:tcPr marL="529" marR="529" marT="529" marB="0" anchor="ctr"/>
                </a:tc>
                <a:tc>
                  <a:txBody>
                    <a:bodyPr/>
                    <a:lstStyle/>
                    <a:p>
                      <a:pPr algn="l" fontAlgn="ctr"/>
                      <a:r>
                        <a:rPr lang="en-US" sz="900" u="sng" strike="noStrike" dirty="0">
                          <a:effectLst/>
                          <a:hlinkClick r:id="rId11"/>
                        </a:rPr>
                        <a:t>https://www.ihs.gov/zerosuicide/about/</a:t>
                      </a:r>
                      <a:endParaRPr lang="en-US" sz="900" b="0" i="0" u="sng" strike="noStrike" dirty="0">
                        <a:solidFill>
                          <a:srgbClr val="0563C1"/>
                        </a:solidFill>
                        <a:effectLst/>
                        <a:latin typeface="Calibri" panose="020F0502020204030204" pitchFamily="34" charset="0"/>
                      </a:endParaRPr>
                    </a:p>
                  </a:txBody>
                  <a:tcPr marL="529" marR="529" marT="529" marB="0" anchor="ctr"/>
                </a:tc>
                <a:extLst>
                  <a:ext uri="{0D108BD9-81ED-4DB2-BD59-A6C34878D82A}">
                    <a16:rowId xmlns:a16="http://schemas.microsoft.com/office/drawing/2014/main" val="1645733362"/>
                  </a:ext>
                </a:extLst>
              </a:tr>
              <a:tr h="0">
                <a:tc>
                  <a:txBody>
                    <a:bodyPr/>
                    <a:lstStyle/>
                    <a:p>
                      <a:pPr algn="ctr" fontAlgn="ctr"/>
                      <a:r>
                        <a:rPr lang="fr-FR" sz="1200" u="none" strike="noStrike" dirty="0">
                          <a:effectLst/>
                        </a:rPr>
                        <a:t>National Action Alliance for Suicide Prevention (NAASP)</a:t>
                      </a:r>
                      <a:endParaRPr lang="fr-FR" sz="1200" b="1" i="0" u="none" strike="noStrike" dirty="0">
                        <a:solidFill>
                          <a:srgbClr val="000000"/>
                        </a:solidFill>
                        <a:effectLst/>
                        <a:latin typeface="Calibri" panose="020F0502020204030204" pitchFamily="34" charset="0"/>
                      </a:endParaRPr>
                    </a:p>
                  </a:txBody>
                  <a:tcPr marL="529" marR="529" marT="529" marB="0" anchor="ctr"/>
                </a:tc>
                <a:tc>
                  <a:txBody>
                    <a:bodyPr/>
                    <a:lstStyle/>
                    <a:p>
                      <a:pPr algn="l" rtl="0" fontAlgn="ctr"/>
                      <a:r>
                        <a:rPr lang="en-US" sz="900" u="sng" strike="noStrike" dirty="0">
                          <a:effectLst/>
                          <a:hlinkClick r:id="rId12"/>
                        </a:rPr>
                        <a:t>Action Alliance Prioritized Research Agenda for Suicide Prevention</a:t>
                      </a:r>
                      <a:endParaRPr lang="en-US" sz="900" b="0" i="0" u="sng" strike="noStrike" dirty="0">
                        <a:solidFill>
                          <a:srgbClr val="0563C1"/>
                        </a:solidFill>
                        <a:effectLst/>
                        <a:latin typeface="Calibri" panose="020F0502020204030204" pitchFamily="34" charset="0"/>
                      </a:endParaRPr>
                    </a:p>
                  </a:txBody>
                  <a:tcPr marL="529" marR="529" marT="529" marB="0" anchor="ctr"/>
                </a:tc>
                <a:extLst>
                  <a:ext uri="{0D108BD9-81ED-4DB2-BD59-A6C34878D82A}">
                    <a16:rowId xmlns:a16="http://schemas.microsoft.com/office/drawing/2014/main" val="3624317290"/>
                  </a:ext>
                </a:extLst>
              </a:tr>
              <a:tr h="44174">
                <a:tc>
                  <a:txBody>
                    <a:bodyPr/>
                    <a:lstStyle/>
                    <a:p>
                      <a:pPr algn="ctr" fontAlgn="ctr"/>
                      <a:r>
                        <a:rPr lang="en-US" sz="1200" u="none" strike="noStrike" dirty="0">
                          <a:effectLst/>
                        </a:rPr>
                        <a:t>NAMI</a:t>
                      </a:r>
                      <a:endParaRPr lang="en-US" sz="1200" b="1" i="0" u="none" strike="noStrike" dirty="0">
                        <a:solidFill>
                          <a:srgbClr val="242424"/>
                        </a:solidFill>
                        <a:effectLst/>
                        <a:latin typeface="Calibri" panose="020F0502020204030204" pitchFamily="34" charset="0"/>
                      </a:endParaRPr>
                    </a:p>
                  </a:txBody>
                  <a:tcPr marL="529" marR="529" marT="529" marB="0" anchor="ctr"/>
                </a:tc>
                <a:tc>
                  <a:txBody>
                    <a:bodyPr/>
                    <a:lstStyle/>
                    <a:p>
                      <a:pPr algn="l" fontAlgn="ctr"/>
                      <a:r>
                        <a:rPr lang="en-US" sz="900" u="sng" strike="noStrike">
                          <a:effectLst/>
                        </a:rPr>
                        <a:t>https://www.nami.org/NAMI/media/NAMI-Media/Public%20Policy/NAMI-s-Federal-Priorities-2023-2024.pdf</a:t>
                      </a:r>
                      <a:endParaRPr lang="en-US" sz="900" b="0" i="0" u="sng" strike="noStrike">
                        <a:solidFill>
                          <a:srgbClr val="0563C1"/>
                        </a:solidFill>
                        <a:effectLst/>
                        <a:latin typeface="Calibri" panose="020F0502020204030204" pitchFamily="34" charset="0"/>
                      </a:endParaRPr>
                    </a:p>
                  </a:txBody>
                  <a:tcPr marL="529" marR="529" marT="529" marB="0" anchor="ctr"/>
                </a:tc>
                <a:extLst>
                  <a:ext uri="{0D108BD9-81ED-4DB2-BD59-A6C34878D82A}">
                    <a16:rowId xmlns:a16="http://schemas.microsoft.com/office/drawing/2014/main" val="3849542304"/>
                  </a:ext>
                </a:extLst>
              </a:tr>
              <a:tr h="108298">
                <a:tc rowSpan="2">
                  <a:txBody>
                    <a:bodyPr/>
                    <a:lstStyle/>
                    <a:p>
                      <a:pPr algn="ctr" fontAlgn="ctr"/>
                      <a:r>
                        <a:rPr lang="en-US" sz="1200" u="none" strike="noStrike" dirty="0">
                          <a:effectLst/>
                        </a:rPr>
                        <a:t>NIMH</a:t>
                      </a:r>
                      <a:endParaRPr lang="en-US" sz="1200" b="1" i="0" u="none" strike="noStrike" dirty="0">
                        <a:solidFill>
                          <a:srgbClr val="000000"/>
                        </a:solidFill>
                        <a:effectLst/>
                        <a:latin typeface="Calibri" panose="020F0502020204030204" pitchFamily="34" charset="0"/>
                      </a:endParaRPr>
                    </a:p>
                  </a:txBody>
                  <a:tcPr marL="529" marR="529" marT="529" marB="0" anchor="ctr"/>
                </a:tc>
                <a:tc>
                  <a:txBody>
                    <a:bodyPr/>
                    <a:lstStyle/>
                    <a:p>
                      <a:pPr algn="l" fontAlgn="ctr"/>
                      <a:r>
                        <a:rPr lang="en-US" sz="900" u="sng" strike="noStrike">
                          <a:effectLst/>
                          <a:hlinkClick r:id="rId13"/>
                        </a:rPr>
                        <a:t>https://www.nimh.nih.gov/research/priority-research-areas</a:t>
                      </a:r>
                      <a:endParaRPr lang="en-US" sz="900" b="0" i="0" u="sng" strike="noStrike">
                        <a:solidFill>
                          <a:srgbClr val="0563C1"/>
                        </a:solidFill>
                        <a:effectLst/>
                        <a:latin typeface="Calibri" panose="020F0502020204030204" pitchFamily="34" charset="0"/>
                      </a:endParaRPr>
                    </a:p>
                  </a:txBody>
                  <a:tcPr marL="529" marR="529" marT="529" marB="0" anchor="ctr"/>
                </a:tc>
                <a:extLst>
                  <a:ext uri="{0D108BD9-81ED-4DB2-BD59-A6C34878D82A}">
                    <a16:rowId xmlns:a16="http://schemas.microsoft.com/office/drawing/2014/main" val="894739451"/>
                  </a:ext>
                </a:extLst>
              </a:tr>
              <a:tr h="108298">
                <a:tc vMerge="1">
                  <a:txBody>
                    <a:bodyPr/>
                    <a:lstStyle/>
                    <a:p>
                      <a:endParaRPr lang="en-US"/>
                    </a:p>
                  </a:txBody>
                  <a:tcPr/>
                </a:tc>
                <a:tc>
                  <a:txBody>
                    <a:bodyPr/>
                    <a:lstStyle/>
                    <a:p>
                      <a:pPr algn="l" rtl="0" fontAlgn="ctr"/>
                      <a:r>
                        <a:rPr lang="en-US" sz="900" u="sng" strike="noStrike">
                          <a:effectLst/>
                          <a:hlinkClick r:id="rId14"/>
                        </a:rPr>
                        <a:t>NIMH Practice-Based Suicide Prevention Research Centers</a:t>
                      </a:r>
                      <a:endParaRPr lang="en-US" sz="900" b="0" i="0" u="sng" strike="noStrike">
                        <a:solidFill>
                          <a:srgbClr val="0563C1"/>
                        </a:solidFill>
                        <a:effectLst/>
                        <a:latin typeface="Calibri" panose="020F0502020204030204" pitchFamily="34" charset="0"/>
                      </a:endParaRPr>
                    </a:p>
                  </a:txBody>
                  <a:tcPr marL="529" marR="529" marT="529" marB="0" anchor="ctr"/>
                </a:tc>
                <a:extLst>
                  <a:ext uri="{0D108BD9-81ED-4DB2-BD59-A6C34878D82A}">
                    <a16:rowId xmlns:a16="http://schemas.microsoft.com/office/drawing/2014/main" val="2370509161"/>
                  </a:ext>
                </a:extLst>
              </a:tr>
              <a:tr h="108298">
                <a:tc>
                  <a:txBody>
                    <a:bodyPr/>
                    <a:lstStyle/>
                    <a:p>
                      <a:pPr algn="ctr" fontAlgn="ctr"/>
                      <a:r>
                        <a:rPr lang="en-US" sz="1200" u="none" strike="noStrike">
                          <a:effectLst/>
                        </a:rPr>
                        <a:t>SAMSHA</a:t>
                      </a:r>
                      <a:endParaRPr lang="en-US" sz="1200" b="1" i="0" u="none" strike="noStrike">
                        <a:solidFill>
                          <a:srgbClr val="242424"/>
                        </a:solidFill>
                        <a:effectLst/>
                        <a:latin typeface="Calibri" panose="020F0502020204030204" pitchFamily="34" charset="0"/>
                      </a:endParaRPr>
                    </a:p>
                  </a:txBody>
                  <a:tcPr marL="529" marR="529" marT="529" marB="0" anchor="ctr"/>
                </a:tc>
                <a:tc>
                  <a:txBody>
                    <a:bodyPr/>
                    <a:lstStyle/>
                    <a:p>
                      <a:pPr algn="l" fontAlgn="ctr"/>
                      <a:r>
                        <a:rPr lang="en-US" sz="900" u="sng" strike="noStrike">
                          <a:effectLst/>
                          <a:hlinkClick r:id="rId15"/>
                        </a:rPr>
                        <a:t>https://www.samhsa.gov/about-us/strategic-plan </a:t>
                      </a:r>
                      <a:endParaRPr lang="en-US" sz="900" b="0" i="0" u="sng" strike="noStrike">
                        <a:solidFill>
                          <a:srgbClr val="0563C1"/>
                        </a:solidFill>
                        <a:effectLst/>
                        <a:latin typeface="Calibri" panose="020F0502020204030204" pitchFamily="34" charset="0"/>
                      </a:endParaRPr>
                    </a:p>
                  </a:txBody>
                  <a:tcPr marL="529" marR="529" marT="529" marB="0" anchor="ctr"/>
                </a:tc>
                <a:extLst>
                  <a:ext uri="{0D108BD9-81ED-4DB2-BD59-A6C34878D82A}">
                    <a16:rowId xmlns:a16="http://schemas.microsoft.com/office/drawing/2014/main" val="3608609491"/>
                  </a:ext>
                </a:extLst>
              </a:tr>
              <a:tr h="216180">
                <a:tc rowSpan="4">
                  <a:txBody>
                    <a:bodyPr/>
                    <a:lstStyle/>
                    <a:p>
                      <a:pPr algn="ctr" fontAlgn="ctr"/>
                      <a:r>
                        <a:rPr lang="en-US" sz="1200" u="none" strike="noStrike" dirty="0">
                          <a:effectLst/>
                        </a:rPr>
                        <a:t>VHA</a:t>
                      </a:r>
                      <a:endParaRPr lang="en-US" sz="1200" b="1" i="0" u="none" strike="noStrike" dirty="0">
                        <a:solidFill>
                          <a:srgbClr val="000000"/>
                        </a:solidFill>
                        <a:effectLst/>
                        <a:latin typeface="Calibri" panose="020F0502020204030204" pitchFamily="34" charset="0"/>
                      </a:endParaRPr>
                    </a:p>
                  </a:txBody>
                  <a:tcPr marL="529" marR="529" marT="529" marB="0" anchor="ctr"/>
                </a:tc>
                <a:tc>
                  <a:txBody>
                    <a:bodyPr/>
                    <a:lstStyle/>
                    <a:p>
                      <a:pPr algn="l" fontAlgn="ctr"/>
                      <a:r>
                        <a:rPr lang="en-US" sz="900" u="sng" strike="noStrike">
                          <a:effectLst/>
                          <a:hlinkClick r:id="rId16"/>
                        </a:rPr>
                        <a:t>Office-of-Mental-Health-and-Suicide-Prevention-National-Strategy-for-Preventing-Veterans-Suicide.pdf (va.gov)</a:t>
                      </a:r>
                      <a:endParaRPr lang="en-US" sz="900" b="0" i="0" u="sng" strike="noStrike">
                        <a:solidFill>
                          <a:srgbClr val="0563C1"/>
                        </a:solidFill>
                        <a:effectLst/>
                        <a:latin typeface="Calibri" panose="020F0502020204030204" pitchFamily="34" charset="0"/>
                      </a:endParaRPr>
                    </a:p>
                  </a:txBody>
                  <a:tcPr marL="529" marR="529" marT="529" marB="0" anchor="ctr"/>
                </a:tc>
                <a:extLst>
                  <a:ext uri="{0D108BD9-81ED-4DB2-BD59-A6C34878D82A}">
                    <a16:rowId xmlns:a16="http://schemas.microsoft.com/office/drawing/2014/main" val="2293574006"/>
                  </a:ext>
                </a:extLst>
              </a:tr>
              <a:tr h="216180">
                <a:tc vMerge="1">
                  <a:txBody>
                    <a:bodyPr/>
                    <a:lstStyle/>
                    <a:p>
                      <a:endParaRPr lang="en-US"/>
                    </a:p>
                  </a:txBody>
                  <a:tcPr/>
                </a:tc>
                <a:tc>
                  <a:txBody>
                    <a:bodyPr/>
                    <a:lstStyle/>
                    <a:p>
                      <a:pPr algn="l" fontAlgn="ctr"/>
                      <a:r>
                        <a:rPr lang="en-US" sz="900" u="sng" strike="noStrike" dirty="0">
                          <a:effectLst/>
                          <a:hlinkClick r:id="rId17"/>
                        </a:rPr>
                        <a:t>https://www.mentalhealth.va.gov/docs/data-sheets/2022/2022-National-Veteran-Suicide-Prevention-Annual-Report-FINAL-508.pdf</a:t>
                      </a:r>
                      <a:endParaRPr lang="en-US" sz="900" b="0" i="0" u="sng" strike="noStrike" dirty="0">
                        <a:solidFill>
                          <a:srgbClr val="0563C1"/>
                        </a:solidFill>
                        <a:effectLst/>
                        <a:latin typeface="Calibri" panose="020F0502020204030204" pitchFamily="34" charset="0"/>
                      </a:endParaRPr>
                    </a:p>
                  </a:txBody>
                  <a:tcPr marL="529" marR="529" marT="529" marB="0" anchor="ctr"/>
                </a:tc>
                <a:extLst>
                  <a:ext uri="{0D108BD9-81ED-4DB2-BD59-A6C34878D82A}">
                    <a16:rowId xmlns:a16="http://schemas.microsoft.com/office/drawing/2014/main" val="4241154862"/>
                  </a:ext>
                </a:extLst>
              </a:tr>
              <a:tr h="108298">
                <a:tc vMerge="1">
                  <a:txBody>
                    <a:bodyPr/>
                    <a:lstStyle/>
                    <a:p>
                      <a:endParaRPr lang="en-US"/>
                    </a:p>
                  </a:txBody>
                  <a:tcPr/>
                </a:tc>
                <a:tc>
                  <a:txBody>
                    <a:bodyPr/>
                    <a:lstStyle/>
                    <a:p>
                      <a:pPr algn="l" fontAlgn="ctr"/>
                      <a:r>
                        <a:rPr lang="en-US" sz="900" u="sng" strike="noStrike">
                          <a:effectLst/>
                          <a:hlinkClick r:id="rId18"/>
                        </a:rPr>
                        <a:t>https://hsrd.research.va.gov/centers/core/sprint/priorities.cfm</a:t>
                      </a:r>
                      <a:endParaRPr lang="en-US" sz="900" b="0" i="0" u="sng" strike="noStrike">
                        <a:solidFill>
                          <a:srgbClr val="0563C1"/>
                        </a:solidFill>
                        <a:effectLst/>
                        <a:latin typeface="Calibri" panose="020F0502020204030204" pitchFamily="34" charset="0"/>
                      </a:endParaRPr>
                    </a:p>
                  </a:txBody>
                  <a:tcPr marL="529" marR="529" marT="529" marB="0" anchor="ctr"/>
                </a:tc>
                <a:extLst>
                  <a:ext uri="{0D108BD9-81ED-4DB2-BD59-A6C34878D82A}">
                    <a16:rowId xmlns:a16="http://schemas.microsoft.com/office/drawing/2014/main" val="1919021970"/>
                  </a:ext>
                </a:extLst>
              </a:tr>
              <a:tr h="265582">
                <a:tc vMerge="1">
                  <a:txBody>
                    <a:bodyPr/>
                    <a:lstStyle/>
                    <a:p>
                      <a:endParaRPr lang="en-US"/>
                    </a:p>
                  </a:txBody>
                  <a:tcPr/>
                </a:tc>
                <a:tc>
                  <a:txBody>
                    <a:bodyPr/>
                    <a:lstStyle/>
                    <a:p>
                      <a:pPr algn="l" fontAlgn="ctr"/>
                      <a:r>
                        <a:rPr lang="en-US" sz="900" u="sng" strike="noStrike" dirty="0">
                          <a:effectLst/>
                          <a:hlinkClick r:id="rId16"/>
                        </a:rPr>
                        <a:t>https://www.mentalhealth.va.gov/suicide_prevention/docs/Office-of-Mental-Health-and-Suicide-Prevention-National-Strategy-for-Preventing-Veterans-Suicide.pdf</a:t>
                      </a:r>
                      <a:endParaRPr lang="en-US" sz="900" b="0" i="0" u="sng" strike="noStrike" dirty="0">
                        <a:solidFill>
                          <a:srgbClr val="0563C1"/>
                        </a:solidFill>
                        <a:effectLst/>
                        <a:latin typeface="Calibri" panose="020F0502020204030204" pitchFamily="34" charset="0"/>
                      </a:endParaRPr>
                    </a:p>
                  </a:txBody>
                  <a:tcPr marL="529" marR="529" marT="529" marB="0" anchor="ctr"/>
                </a:tc>
                <a:extLst>
                  <a:ext uri="{0D108BD9-81ED-4DB2-BD59-A6C34878D82A}">
                    <a16:rowId xmlns:a16="http://schemas.microsoft.com/office/drawing/2014/main" val="3711835827"/>
                  </a:ext>
                </a:extLst>
              </a:tr>
              <a:tr h="108298">
                <a:tc rowSpan="2">
                  <a:txBody>
                    <a:bodyPr/>
                    <a:lstStyle/>
                    <a:p>
                      <a:pPr algn="ctr" fontAlgn="ctr"/>
                      <a:r>
                        <a:rPr lang="en-US" sz="1200" u="none" strike="noStrike" dirty="0">
                          <a:effectLst/>
                        </a:rPr>
                        <a:t>White House</a:t>
                      </a:r>
                      <a:endParaRPr lang="en-US" sz="1200" b="1" i="0" u="none" strike="noStrike" dirty="0">
                        <a:solidFill>
                          <a:srgbClr val="000000"/>
                        </a:solidFill>
                        <a:effectLst/>
                        <a:latin typeface="Calibri" panose="020F0502020204030204" pitchFamily="34" charset="0"/>
                      </a:endParaRPr>
                    </a:p>
                  </a:txBody>
                  <a:tcPr marL="529" marR="529" marT="529" marB="0" anchor="ctr"/>
                </a:tc>
                <a:tc>
                  <a:txBody>
                    <a:bodyPr/>
                    <a:lstStyle/>
                    <a:p>
                      <a:pPr algn="l" rtl="0" fontAlgn="ctr"/>
                      <a:r>
                        <a:rPr lang="en-US" sz="900" u="sng" strike="noStrike">
                          <a:effectLst/>
                          <a:hlinkClick r:id="rId19"/>
                        </a:rPr>
                        <a:t>White House Report on Mental Health Research Priorities</a:t>
                      </a:r>
                      <a:endParaRPr lang="en-US" sz="900" b="0" i="0" u="sng" strike="noStrike">
                        <a:solidFill>
                          <a:srgbClr val="0563C1"/>
                        </a:solidFill>
                        <a:effectLst/>
                        <a:latin typeface="Calibri" panose="020F0502020204030204" pitchFamily="34" charset="0"/>
                      </a:endParaRPr>
                    </a:p>
                  </a:txBody>
                  <a:tcPr marL="529" marR="529" marT="529" marB="0" anchor="ctr"/>
                </a:tc>
                <a:extLst>
                  <a:ext uri="{0D108BD9-81ED-4DB2-BD59-A6C34878D82A}">
                    <a16:rowId xmlns:a16="http://schemas.microsoft.com/office/drawing/2014/main" val="3617764417"/>
                  </a:ext>
                </a:extLst>
              </a:tr>
              <a:tr h="216180">
                <a:tc vMerge="1">
                  <a:txBody>
                    <a:bodyPr/>
                    <a:lstStyle/>
                    <a:p>
                      <a:endParaRPr lang="en-US"/>
                    </a:p>
                  </a:txBody>
                  <a:tcPr/>
                </a:tc>
                <a:tc>
                  <a:txBody>
                    <a:bodyPr/>
                    <a:lstStyle/>
                    <a:p>
                      <a:pPr algn="l" fontAlgn="ctr"/>
                      <a:r>
                        <a:rPr lang="en-US" sz="900" u="sng" strike="noStrike" dirty="0">
                          <a:effectLst/>
                          <a:hlinkClick r:id="rId20"/>
                        </a:rPr>
                        <a:t>Fact Sheet: New Strategy Outlines Five Priorities for Reducing Military and Veteran Suicide | The White House</a:t>
                      </a:r>
                      <a:endParaRPr lang="en-US" sz="900" b="0" i="0" u="sng" strike="noStrike" dirty="0">
                        <a:solidFill>
                          <a:srgbClr val="0563C1"/>
                        </a:solidFill>
                        <a:effectLst/>
                        <a:latin typeface="Calibri" panose="020F0502020204030204" pitchFamily="34" charset="0"/>
                      </a:endParaRPr>
                    </a:p>
                  </a:txBody>
                  <a:tcPr marL="529" marR="529" marT="529" marB="0" anchor="ctr"/>
                </a:tc>
                <a:extLst>
                  <a:ext uri="{0D108BD9-81ED-4DB2-BD59-A6C34878D82A}">
                    <a16:rowId xmlns:a16="http://schemas.microsoft.com/office/drawing/2014/main" val="550401587"/>
                  </a:ext>
                </a:extLst>
              </a:tr>
              <a:tr h="253510">
                <a:tc rowSpan="4">
                  <a:txBody>
                    <a:bodyPr/>
                    <a:lstStyle/>
                    <a:p>
                      <a:pPr algn="ctr" fontAlgn="ctr"/>
                      <a:r>
                        <a:rPr lang="en-US" sz="1200" u="none" strike="noStrike" dirty="0">
                          <a:effectLst/>
                        </a:rPr>
                        <a:t>Peer-reviewed Research</a:t>
                      </a:r>
                      <a:endParaRPr lang="en-US" sz="1200" b="1" i="0" u="none" strike="noStrike" dirty="0">
                        <a:solidFill>
                          <a:srgbClr val="000000"/>
                        </a:solidFill>
                        <a:effectLst/>
                        <a:latin typeface="Calibri" panose="020F0502020204030204" pitchFamily="34" charset="0"/>
                      </a:endParaRPr>
                    </a:p>
                  </a:txBody>
                  <a:tcPr marL="529" marR="529" marT="529" marB="0" anchor="ctr"/>
                </a:tc>
                <a:tc>
                  <a:txBody>
                    <a:bodyPr/>
                    <a:lstStyle/>
                    <a:p>
                      <a:pPr algn="l" fontAlgn="ctr"/>
                      <a:r>
                        <a:rPr lang="en-US" sz="900" u="sng" strike="noStrike" dirty="0">
                          <a:effectLst/>
                          <a:hlinkClick r:id="rId21"/>
                        </a:rPr>
                        <a:t>Suicidal ideation, suicide attempts, and suicide death among Veterans and service members: A comprehensive meta-analysis of risk factors - PMC (nih.gov)</a:t>
                      </a:r>
                      <a:endParaRPr lang="en-US" sz="900" b="0" i="0" u="sng" strike="noStrike" dirty="0">
                        <a:solidFill>
                          <a:srgbClr val="0563C1"/>
                        </a:solidFill>
                        <a:effectLst/>
                        <a:latin typeface="Calibri" panose="020F0502020204030204" pitchFamily="34" charset="0"/>
                      </a:endParaRPr>
                    </a:p>
                  </a:txBody>
                  <a:tcPr marL="529" marR="529" marT="529" marB="0" anchor="ctr"/>
                </a:tc>
                <a:extLst>
                  <a:ext uri="{0D108BD9-81ED-4DB2-BD59-A6C34878D82A}">
                    <a16:rowId xmlns:a16="http://schemas.microsoft.com/office/drawing/2014/main" val="2970116097"/>
                  </a:ext>
                </a:extLst>
              </a:tr>
              <a:tr h="164783">
                <a:tc vMerge="1">
                  <a:txBody>
                    <a:bodyPr/>
                    <a:lstStyle/>
                    <a:p>
                      <a:endParaRPr lang="en-US"/>
                    </a:p>
                  </a:txBody>
                  <a:tcPr/>
                </a:tc>
                <a:tc>
                  <a:txBody>
                    <a:bodyPr/>
                    <a:lstStyle/>
                    <a:p>
                      <a:pPr algn="l" fontAlgn="ctr"/>
                      <a:r>
                        <a:rPr lang="en-US" sz="900" u="sng" strike="noStrike" dirty="0">
                          <a:effectLst/>
                        </a:rPr>
                        <a:t>Suicide Prevention Research Priorities in Health Care | Psychiatry and Behavioral Health | JAMA Psychiatry | JAMA Network</a:t>
                      </a:r>
                      <a:endParaRPr lang="en-US" sz="900" b="0" i="0" u="sng" strike="noStrike" dirty="0">
                        <a:solidFill>
                          <a:srgbClr val="0563C1"/>
                        </a:solidFill>
                        <a:effectLst/>
                        <a:latin typeface="Calibri" panose="020F0502020204030204" pitchFamily="34" charset="0"/>
                      </a:endParaRPr>
                    </a:p>
                  </a:txBody>
                  <a:tcPr marL="529" marR="529" marT="529" marB="0" anchor="ctr"/>
                </a:tc>
                <a:extLst>
                  <a:ext uri="{0D108BD9-81ED-4DB2-BD59-A6C34878D82A}">
                    <a16:rowId xmlns:a16="http://schemas.microsoft.com/office/drawing/2014/main" val="4266331671"/>
                  </a:ext>
                </a:extLst>
              </a:tr>
              <a:tr h="108298">
                <a:tc vMerge="1">
                  <a:txBody>
                    <a:bodyPr/>
                    <a:lstStyle/>
                    <a:p>
                      <a:endParaRPr lang="en-US"/>
                    </a:p>
                  </a:txBody>
                  <a:tcPr/>
                </a:tc>
                <a:tc>
                  <a:txBody>
                    <a:bodyPr/>
                    <a:lstStyle/>
                    <a:p>
                      <a:pPr algn="l" fontAlgn="ctr"/>
                      <a:r>
                        <a:rPr lang="en-US" sz="900" u="sng" strike="noStrike" dirty="0">
                          <a:effectLst/>
                          <a:hlinkClick r:id="rId22"/>
                        </a:rPr>
                        <a:t>Systematic review of Evidence-Based strategies</a:t>
                      </a:r>
                      <a:endParaRPr lang="en-US" sz="900" b="0" i="0" u="sng" strike="noStrike" dirty="0">
                        <a:solidFill>
                          <a:srgbClr val="0563C1"/>
                        </a:solidFill>
                        <a:effectLst/>
                        <a:latin typeface="Calibri" panose="020F0502020204030204" pitchFamily="34" charset="0"/>
                      </a:endParaRPr>
                    </a:p>
                  </a:txBody>
                  <a:tcPr marL="529" marR="529" marT="529" marB="0" anchor="ctr"/>
                </a:tc>
                <a:extLst>
                  <a:ext uri="{0D108BD9-81ED-4DB2-BD59-A6C34878D82A}">
                    <a16:rowId xmlns:a16="http://schemas.microsoft.com/office/drawing/2014/main" val="2436623702"/>
                  </a:ext>
                </a:extLst>
              </a:tr>
              <a:tr h="216180">
                <a:tc vMerge="1">
                  <a:txBody>
                    <a:bodyPr/>
                    <a:lstStyle/>
                    <a:p>
                      <a:endParaRPr lang="en-US"/>
                    </a:p>
                  </a:txBody>
                  <a:tcPr/>
                </a:tc>
                <a:tc>
                  <a:txBody>
                    <a:bodyPr/>
                    <a:lstStyle/>
                    <a:p>
                      <a:pPr algn="l" fontAlgn="ctr"/>
                      <a:r>
                        <a:rPr lang="en-US" sz="900" u="sng" strike="noStrike" dirty="0">
                          <a:effectLst/>
                          <a:hlinkClick r:id="rId23"/>
                        </a:rPr>
                        <a:t>Frontiers | Establishing a Research Agenda for Suicide Prevention Among Veterans Experiencing Homelessness (frontiersin.org)</a:t>
                      </a:r>
                      <a:endParaRPr lang="en-US" sz="900" b="0" i="0" u="sng" strike="noStrike" dirty="0">
                        <a:solidFill>
                          <a:srgbClr val="0563C1"/>
                        </a:solidFill>
                        <a:effectLst/>
                        <a:latin typeface="Calibri" panose="020F0502020204030204" pitchFamily="34" charset="0"/>
                      </a:endParaRPr>
                    </a:p>
                  </a:txBody>
                  <a:tcPr marL="529" marR="529" marT="529" marB="0" anchor="ctr"/>
                </a:tc>
                <a:extLst>
                  <a:ext uri="{0D108BD9-81ED-4DB2-BD59-A6C34878D82A}">
                    <a16:rowId xmlns:a16="http://schemas.microsoft.com/office/drawing/2014/main" val="1392307321"/>
                  </a:ext>
                </a:extLst>
              </a:tr>
              <a:tr h="108298">
                <a:tc>
                  <a:txBody>
                    <a:bodyPr/>
                    <a:lstStyle/>
                    <a:p>
                      <a:pPr algn="ctr" fontAlgn="ctr"/>
                      <a:r>
                        <a:rPr lang="en-US" sz="1200" u="none" strike="noStrike" dirty="0">
                          <a:effectLst/>
                        </a:rPr>
                        <a:t>Other</a:t>
                      </a:r>
                      <a:endParaRPr lang="en-US" sz="1200" b="1" i="0" u="none" strike="noStrike" dirty="0">
                        <a:solidFill>
                          <a:srgbClr val="000000"/>
                        </a:solidFill>
                        <a:effectLst/>
                        <a:latin typeface="Calibri" panose="020F0502020204030204" pitchFamily="34" charset="0"/>
                      </a:endParaRPr>
                    </a:p>
                  </a:txBody>
                  <a:tcPr marL="529" marR="529" marT="529" marB="0" anchor="ctr"/>
                </a:tc>
                <a:tc>
                  <a:txBody>
                    <a:bodyPr/>
                    <a:lstStyle/>
                    <a:p>
                      <a:pPr algn="l" rtl="0" fontAlgn="ctr"/>
                      <a:r>
                        <a:rPr lang="en-US" sz="900" u="sng" strike="noStrike" dirty="0">
                          <a:effectLst/>
                          <a:hlinkClick r:id="rId24"/>
                        </a:rPr>
                        <a:t>Association for Psychological Science summary of science of suicide prevention</a:t>
                      </a:r>
                      <a:endParaRPr lang="en-US" sz="900" b="0" i="0" u="sng" strike="noStrike" dirty="0">
                        <a:solidFill>
                          <a:srgbClr val="0563C1"/>
                        </a:solidFill>
                        <a:effectLst/>
                        <a:latin typeface="Calibri" panose="020F0502020204030204" pitchFamily="34" charset="0"/>
                      </a:endParaRPr>
                    </a:p>
                  </a:txBody>
                  <a:tcPr marL="529" marR="529" marT="529" marB="0" anchor="ctr"/>
                </a:tc>
                <a:extLst>
                  <a:ext uri="{0D108BD9-81ED-4DB2-BD59-A6C34878D82A}">
                    <a16:rowId xmlns:a16="http://schemas.microsoft.com/office/drawing/2014/main" val="2882303158"/>
                  </a:ext>
                </a:extLst>
              </a:tr>
            </a:tbl>
          </a:graphicData>
        </a:graphic>
      </p:graphicFrame>
    </p:spTree>
    <p:extLst>
      <p:ext uri="{BB962C8B-B14F-4D97-AF65-F5344CB8AC3E}">
        <p14:creationId xmlns:p14="http://schemas.microsoft.com/office/powerpoint/2010/main" val="10661310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3A5C82-5F7A-8596-DD57-4395E39BC366}"/>
              </a:ext>
            </a:extLst>
          </p:cNvPr>
          <p:cNvSpPr>
            <a:spLocks noGrp="1"/>
          </p:cNvSpPr>
          <p:nvPr>
            <p:ph type="title"/>
          </p:nvPr>
        </p:nvSpPr>
        <p:spPr/>
        <p:txBody>
          <a:bodyPr/>
          <a:lstStyle/>
          <a:p>
            <a:r>
              <a:rPr lang="en-US" dirty="0"/>
              <a:t>Critical Research Priority Setting – Evaluation of Priorities</a:t>
            </a:r>
          </a:p>
        </p:txBody>
      </p:sp>
      <p:sp>
        <p:nvSpPr>
          <p:cNvPr id="3" name="Slide Number Placeholder 2">
            <a:extLst>
              <a:ext uri="{FF2B5EF4-FFF2-40B4-BE49-F238E27FC236}">
                <a16:creationId xmlns:a16="http://schemas.microsoft.com/office/drawing/2014/main" id="{F168EB58-4D72-BD92-701D-30D395376733}"/>
              </a:ext>
            </a:extLst>
          </p:cNvPr>
          <p:cNvSpPr>
            <a:spLocks noGrp="1"/>
          </p:cNvSpPr>
          <p:nvPr>
            <p:ph type="sldNum" sz="quarter" idx="12"/>
          </p:nvPr>
        </p:nvSpPr>
        <p:spPr/>
        <p:txBody>
          <a:bodyPr/>
          <a:lstStyle/>
          <a:p>
            <a:fld id="{670A9334-4E67-F94F-A05E-0CE8B74A054E}" type="slidenum">
              <a:rPr lang="en-US" smtClean="0"/>
              <a:t>9</a:t>
            </a:fld>
            <a:endParaRPr lang="en-US"/>
          </a:p>
        </p:txBody>
      </p:sp>
      <p:graphicFrame>
        <p:nvGraphicFramePr>
          <p:cNvPr id="12" name="Table 11">
            <a:extLst>
              <a:ext uri="{FF2B5EF4-FFF2-40B4-BE49-F238E27FC236}">
                <a16:creationId xmlns:a16="http://schemas.microsoft.com/office/drawing/2014/main" id="{21CD5827-C5DE-F6F5-1AA9-C3D99FB7A735}"/>
              </a:ext>
            </a:extLst>
          </p:cNvPr>
          <p:cNvGraphicFramePr>
            <a:graphicFrameLocks noGrp="1"/>
          </p:cNvGraphicFramePr>
          <p:nvPr>
            <p:extLst>
              <p:ext uri="{D42A27DB-BD31-4B8C-83A1-F6EECF244321}">
                <p14:modId xmlns:p14="http://schemas.microsoft.com/office/powerpoint/2010/main" val="3447755087"/>
              </p:ext>
            </p:extLst>
          </p:nvPr>
        </p:nvGraphicFramePr>
        <p:xfrm>
          <a:off x="322820" y="1253331"/>
          <a:ext cx="4467280" cy="4351337"/>
        </p:xfrm>
        <a:graphic>
          <a:graphicData uri="http://schemas.openxmlformats.org/drawingml/2006/table">
            <a:tbl>
              <a:tblPr firstRow="1">
                <a:tableStyleId>{073A0DAA-6AF3-43AB-8588-CEC1D06C72B9}</a:tableStyleId>
              </a:tblPr>
              <a:tblGrid>
                <a:gridCol w="2363334">
                  <a:extLst>
                    <a:ext uri="{9D8B030D-6E8A-4147-A177-3AD203B41FA5}">
                      <a16:colId xmlns:a16="http://schemas.microsoft.com/office/drawing/2014/main" val="3392145398"/>
                    </a:ext>
                  </a:extLst>
                </a:gridCol>
                <a:gridCol w="2103946">
                  <a:extLst>
                    <a:ext uri="{9D8B030D-6E8A-4147-A177-3AD203B41FA5}">
                      <a16:colId xmlns:a16="http://schemas.microsoft.com/office/drawing/2014/main" val="3979781378"/>
                    </a:ext>
                  </a:extLst>
                </a:gridCol>
              </a:tblGrid>
              <a:tr h="255619">
                <a:tc gridSpan="2">
                  <a:txBody>
                    <a:bodyPr/>
                    <a:lstStyle/>
                    <a:p>
                      <a:pPr algn="ctr" fontAlgn="ctr"/>
                      <a:r>
                        <a:rPr lang="en-US" sz="900" u="none" strike="noStrike">
                          <a:effectLst/>
                        </a:rPr>
                        <a:t>Defense Health Agency (DHA)</a:t>
                      </a:r>
                      <a:endParaRPr lang="en-US" sz="900" b="1" i="0" u="none" strike="noStrike">
                        <a:solidFill>
                          <a:srgbClr val="000000"/>
                        </a:solidFill>
                        <a:effectLst/>
                        <a:latin typeface="Calibri" panose="020F0502020204030204" pitchFamily="34" charset="0"/>
                      </a:endParaRPr>
                    </a:p>
                  </a:txBody>
                  <a:tcPr marL="1937" marR="1937" marT="1937" marB="0" anchor="ctr"/>
                </a:tc>
                <a:tc hMerge="1">
                  <a:txBody>
                    <a:bodyPr/>
                    <a:lstStyle/>
                    <a:p>
                      <a:endParaRPr lang="en-US"/>
                    </a:p>
                  </a:txBody>
                  <a:tcPr/>
                </a:tc>
                <a:extLst>
                  <a:ext uri="{0D108BD9-81ED-4DB2-BD59-A6C34878D82A}">
                    <a16:rowId xmlns:a16="http://schemas.microsoft.com/office/drawing/2014/main" val="1722041925"/>
                  </a:ext>
                </a:extLst>
              </a:tr>
              <a:tr h="375683">
                <a:tc>
                  <a:txBody>
                    <a:bodyPr/>
                    <a:lstStyle/>
                    <a:p>
                      <a:pPr algn="l" rtl="0" fontAlgn="ctr"/>
                      <a:r>
                        <a:rPr lang="en-US" sz="900" u="sng" strike="noStrike">
                          <a:effectLst/>
                          <a:hlinkClick r:id="rId2"/>
                        </a:rPr>
                        <a:t>DHA 2020 Prioritized Research Gaps Report for Suicide Prevention Topics</a:t>
                      </a:r>
                      <a:endParaRPr lang="en-US" sz="900" b="0" i="0" u="sng" strike="noStrike">
                        <a:solidFill>
                          <a:srgbClr val="0563C1"/>
                        </a:solidFill>
                        <a:effectLst/>
                        <a:latin typeface="Calibri" panose="020F0502020204030204" pitchFamily="34" charset="0"/>
                      </a:endParaRPr>
                    </a:p>
                  </a:txBody>
                  <a:tcPr marL="1937" marR="1937" marT="1937" marB="0" anchor="ctr"/>
                </a:tc>
                <a:tc>
                  <a:txBody>
                    <a:bodyPr/>
                    <a:lstStyle/>
                    <a:p>
                      <a:pPr algn="l" fontAlgn="ctr"/>
                      <a:r>
                        <a:rPr lang="en-US" sz="900" u="sng" strike="noStrike">
                          <a:effectLst/>
                          <a:hlinkClick r:id="rId3"/>
                        </a:rPr>
                        <a:t>The 2020 Research Gaps Report: Suicide Prevention Research Priorities | Health.mil</a:t>
                      </a:r>
                      <a:endParaRPr lang="en-US" sz="900" b="0" i="0" u="sng" strike="noStrike">
                        <a:solidFill>
                          <a:srgbClr val="0563C1"/>
                        </a:solidFill>
                        <a:effectLst/>
                        <a:latin typeface="Calibri" panose="020F0502020204030204" pitchFamily="34" charset="0"/>
                      </a:endParaRPr>
                    </a:p>
                  </a:txBody>
                  <a:tcPr marL="1937" marR="1937" marT="1937" marB="0" anchor="ctr"/>
                </a:tc>
                <a:extLst>
                  <a:ext uri="{0D108BD9-81ED-4DB2-BD59-A6C34878D82A}">
                    <a16:rowId xmlns:a16="http://schemas.microsoft.com/office/drawing/2014/main" val="232491944"/>
                  </a:ext>
                </a:extLst>
              </a:tr>
              <a:tr h="673905">
                <a:tc>
                  <a:txBody>
                    <a:bodyPr/>
                    <a:lstStyle/>
                    <a:p>
                      <a:pPr algn="l" fontAlgn="b"/>
                      <a:r>
                        <a:rPr lang="en-US" sz="900" u="none" strike="noStrike" dirty="0">
                          <a:effectLst/>
                        </a:rPr>
                        <a:t>Screening, Evaluation, </a:t>
                      </a:r>
                      <a:r>
                        <a:rPr lang="en-US" sz="900" u="none" strike="noStrike" dirty="0">
                          <a:effectLst/>
                          <a:highlight>
                            <a:srgbClr val="FFFF00"/>
                          </a:highlight>
                        </a:rPr>
                        <a:t>Risk</a:t>
                      </a:r>
                      <a:r>
                        <a:rPr lang="en-US" sz="900" u="none" strike="noStrike" dirty="0">
                          <a:effectLst/>
                        </a:rPr>
                        <a:t> Determination, and Referral to Treatment</a:t>
                      </a:r>
                      <a:endParaRPr lang="en-US" sz="900" b="0" i="0" u="none" strike="noStrike" dirty="0">
                        <a:solidFill>
                          <a:srgbClr val="000000"/>
                        </a:solidFill>
                        <a:effectLst/>
                        <a:latin typeface="Calibri" panose="020F0502020204030204" pitchFamily="34" charset="0"/>
                      </a:endParaRPr>
                    </a:p>
                  </a:txBody>
                  <a:tcPr marL="1937" marR="1937" marT="1937" marB="0" anchor="b"/>
                </a:tc>
                <a:tc>
                  <a:txBody>
                    <a:bodyPr/>
                    <a:lstStyle/>
                    <a:p>
                      <a:pPr algn="l" fontAlgn="b"/>
                      <a:r>
                        <a:rPr lang="en-US" sz="900" u="none" strike="noStrike">
                          <a:effectLst/>
                        </a:rPr>
                        <a:t>Lethal means safety interventions.</a:t>
                      </a:r>
                      <a:endParaRPr lang="en-US" sz="900" b="0" i="0" u="none" strike="noStrike">
                        <a:solidFill>
                          <a:srgbClr val="000000"/>
                        </a:solidFill>
                        <a:effectLst/>
                        <a:latin typeface="Calibri" panose="020F0502020204030204" pitchFamily="34" charset="0"/>
                      </a:endParaRPr>
                    </a:p>
                  </a:txBody>
                  <a:tcPr marL="1937" marR="1937" marT="1937" marB="0" anchor="b"/>
                </a:tc>
                <a:extLst>
                  <a:ext uri="{0D108BD9-81ED-4DB2-BD59-A6C34878D82A}">
                    <a16:rowId xmlns:a16="http://schemas.microsoft.com/office/drawing/2014/main" val="3252507863"/>
                  </a:ext>
                </a:extLst>
              </a:tr>
              <a:tr h="505429">
                <a:tc>
                  <a:txBody>
                    <a:bodyPr/>
                    <a:lstStyle/>
                    <a:p>
                      <a:pPr algn="l" fontAlgn="b"/>
                      <a:r>
                        <a:rPr lang="en-US" sz="900" u="none" strike="noStrike" dirty="0">
                          <a:effectLst/>
                          <a:highlight>
                            <a:srgbClr val="FFFF00"/>
                          </a:highlight>
                        </a:rPr>
                        <a:t>Risk</a:t>
                      </a:r>
                      <a:r>
                        <a:rPr lang="en-US" sz="900" u="none" strike="noStrike" dirty="0">
                          <a:effectLst/>
                        </a:rPr>
                        <a:t> and Protective Factors</a:t>
                      </a:r>
                      <a:endParaRPr lang="en-US" sz="900" b="0" i="0" u="none" strike="noStrike" dirty="0">
                        <a:solidFill>
                          <a:srgbClr val="000000"/>
                        </a:solidFill>
                        <a:effectLst/>
                        <a:latin typeface="Calibri" panose="020F0502020204030204" pitchFamily="34" charset="0"/>
                      </a:endParaRPr>
                    </a:p>
                  </a:txBody>
                  <a:tcPr marL="1937" marR="1937" marT="1937" marB="0" anchor="b"/>
                </a:tc>
                <a:tc>
                  <a:txBody>
                    <a:bodyPr/>
                    <a:lstStyle/>
                    <a:p>
                      <a:pPr algn="l" fontAlgn="b"/>
                      <a:r>
                        <a:rPr lang="en-US" sz="900" u="none" strike="noStrike">
                          <a:effectLst/>
                        </a:rPr>
                        <a:t>Crisis response plans/safety planning</a:t>
                      </a:r>
                      <a:endParaRPr lang="en-US" sz="900" b="0" i="0" u="none" strike="noStrike">
                        <a:solidFill>
                          <a:srgbClr val="000000"/>
                        </a:solidFill>
                        <a:effectLst/>
                        <a:latin typeface="Calibri" panose="020F0502020204030204" pitchFamily="34" charset="0"/>
                      </a:endParaRPr>
                    </a:p>
                  </a:txBody>
                  <a:tcPr marL="1937" marR="1937" marT="1937" marB="0" anchor="b"/>
                </a:tc>
                <a:extLst>
                  <a:ext uri="{0D108BD9-81ED-4DB2-BD59-A6C34878D82A}">
                    <a16:rowId xmlns:a16="http://schemas.microsoft.com/office/drawing/2014/main" val="3835888245"/>
                  </a:ext>
                </a:extLst>
              </a:tr>
              <a:tr h="631302">
                <a:tc>
                  <a:txBody>
                    <a:bodyPr/>
                    <a:lstStyle/>
                    <a:p>
                      <a:pPr algn="l" fontAlgn="b"/>
                      <a:r>
                        <a:rPr lang="en-US" sz="900" u="none" strike="noStrike" dirty="0">
                          <a:effectLst/>
                        </a:rPr>
                        <a:t>Non-pharmacologic Interventions</a:t>
                      </a:r>
                      <a:endParaRPr lang="en-US" sz="900" b="0" i="0" u="none" strike="noStrike" dirty="0">
                        <a:solidFill>
                          <a:srgbClr val="000000"/>
                        </a:solidFill>
                        <a:effectLst/>
                        <a:latin typeface="Calibri" panose="020F0502020204030204" pitchFamily="34" charset="0"/>
                      </a:endParaRPr>
                    </a:p>
                  </a:txBody>
                  <a:tcPr marL="1937" marR="1937" marT="1937" marB="0" anchor="b"/>
                </a:tc>
                <a:tc>
                  <a:txBody>
                    <a:bodyPr/>
                    <a:lstStyle/>
                    <a:p>
                      <a:pPr algn="l" fontAlgn="b"/>
                      <a:r>
                        <a:rPr lang="en-US" sz="900" u="none" strike="noStrike">
                          <a:effectLst/>
                        </a:rPr>
                        <a:t>Implementation of cognitive-behavioral therapy for suicidal ideation.</a:t>
                      </a:r>
                      <a:endParaRPr lang="en-US" sz="900" b="0" i="0" u="none" strike="noStrike">
                        <a:solidFill>
                          <a:srgbClr val="000000"/>
                        </a:solidFill>
                        <a:effectLst/>
                        <a:latin typeface="Calibri" panose="020F0502020204030204" pitchFamily="34" charset="0"/>
                      </a:endParaRPr>
                    </a:p>
                  </a:txBody>
                  <a:tcPr marL="1937" marR="1937" marT="1937" marB="0" anchor="b"/>
                </a:tc>
                <a:extLst>
                  <a:ext uri="{0D108BD9-81ED-4DB2-BD59-A6C34878D82A}">
                    <a16:rowId xmlns:a16="http://schemas.microsoft.com/office/drawing/2014/main" val="343128804"/>
                  </a:ext>
                </a:extLst>
              </a:tr>
              <a:tr h="617747">
                <a:tc>
                  <a:txBody>
                    <a:bodyPr/>
                    <a:lstStyle/>
                    <a:p>
                      <a:pPr algn="l" fontAlgn="b"/>
                      <a:r>
                        <a:rPr lang="en-US" sz="900" u="none" strike="noStrike">
                          <a:effectLst/>
                        </a:rPr>
                        <a:t>Pharmacologic Interventions</a:t>
                      </a:r>
                      <a:endParaRPr lang="en-US" sz="900" b="0" i="0" u="none" strike="noStrike">
                        <a:solidFill>
                          <a:srgbClr val="000000"/>
                        </a:solidFill>
                        <a:effectLst/>
                        <a:latin typeface="Calibri" panose="020F0502020204030204" pitchFamily="34" charset="0"/>
                      </a:endParaRPr>
                    </a:p>
                  </a:txBody>
                  <a:tcPr marL="1937" marR="1937" marT="1937" marB="0" anchor="b"/>
                </a:tc>
                <a:tc>
                  <a:txBody>
                    <a:bodyPr/>
                    <a:lstStyle/>
                    <a:p>
                      <a:pPr algn="l" fontAlgn="b"/>
                      <a:r>
                        <a:rPr lang="en-US" sz="900" u="none" strike="noStrike">
                          <a:effectLst/>
                        </a:rPr>
                        <a:t>Technology-based interventions and adjuncts for treatment.</a:t>
                      </a:r>
                      <a:endParaRPr lang="en-US" sz="900" b="0" i="0" u="none" strike="noStrike">
                        <a:solidFill>
                          <a:srgbClr val="000000"/>
                        </a:solidFill>
                        <a:effectLst/>
                        <a:latin typeface="Calibri" panose="020F0502020204030204" pitchFamily="34" charset="0"/>
                      </a:endParaRPr>
                    </a:p>
                  </a:txBody>
                  <a:tcPr marL="1937" marR="1937" marT="1937" marB="0" anchor="b"/>
                </a:tc>
                <a:extLst>
                  <a:ext uri="{0D108BD9-81ED-4DB2-BD59-A6C34878D82A}">
                    <a16:rowId xmlns:a16="http://schemas.microsoft.com/office/drawing/2014/main" val="4072494828"/>
                  </a:ext>
                </a:extLst>
              </a:tr>
              <a:tr h="730064">
                <a:tc>
                  <a:txBody>
                    <a:bodyPr/>
                    <a:lstStyle/>
                    <a:p>
                      <a:pPr algn="l" fontAlgn="b"/>
                      <a:r>
                        <a:rPr lang="en-US" sz="900" u="none" strike="noStrike">
                          <a:effectLst/>
                        </a:rPr>
                        <a:t>Community-based Interventions</a:t>
                      </a:r>
                      <a:endParaRPr lang="en-US" sz="900" b="0" i="0" u="none" strike="noStrike">
                        <a:solidFill>
                          <a:srgbClr val="000000"/>
                        </a:solidFill>
                        <a:effectLst/>
                        <a:latin typeface="Calibri" panose="020F0502020204030204" pitchFamily="34" charset="0"/>
                      </a:endParaRPr>
                    </a:p>
                  </a:txBody>
                  <a:tcPr marL="1937" marR="1937" marT="1937" marB="0" anchor="b"/>
                </a:tc>
                <a:tc>
                  <a:txBody>
                    <a:bodyPr/>
                    <a:lstStyle/>
                    <a:p>
                      <a:pPr algn="l" fontAlgn="b"/>
                      <a:r>
                        <a:rPr lang="en-US" sz="900" u="none" strike="noStrike">
                          <a:effectLst/>
                        </a:rPr>
                        <a:t>Dialectical behavior therapy (DBT) for suicidal ideation</a:t>
                      </a:r>
                      <a:endParaRPr lang="en-US" sz="900" b="0" i="0" u="none" strike="noStrike">
                        <a:solidFill>
                          <a:srgbClr val="000000"/>
                        </a:solidFill>
                        <a:effectLst/>
                        <a:latin typeface="Calibri" panose="020F0502020204030204" pitchFamily="34" charset="0"/>
                      </a:endParaRPr>
                    </a:p>
                  </a:txBody>
                  <a:tcPr marL="1937" marR="1937" marT="1937" marB="0" anchor="b"/>
                </a:tc>
                <a:extLst>
                  <a:ext uri="{0D108BD9-81ED-4DB2-BD59-A6C34878D82A}">
                    <a16:rowId xmlns:a16="http://schemas.microsoft.com/office/drawing/2014/main" val="3016545581"/>
                  </a:ext>
                </a:extLst>
              </a:tr>
              <a:tr h="561588">
                <a:tc>
                  <a:txBody>
                    <a:bodyPr/>
                    <a:lstStyle/>
                    <a:p>
                      <a:pPr algn="l" fontAlgn="b"/>
                      <a:r>
                        <a:rPr lang="en-US" sz="900" u="none" strike="noStrike" dirty="0">
                          <a:effectLst/>
                        </a:rPr>
                        <a:t>Post-acute Care Approaches</a:t>
                      </a:r>
                      <a:endParaRPr lang="en-US" sz="900" b="0" i="0" u="none" strike="noStrike" dirty="0">
                        <a:solidFill>
                          <a:srgbClr val="000000"/>
                        </a:solidFill>
                        <a:effectLst/>
                        <a:latin typeface="Calibri" panose="020F0502020204030204" pitchFamily="34" charset="0"/>
                      </a:endParaRPr>
                    </a:p>
                  </a:txBody>
                  <a:tcPr marL="1937" marR="1937" marT="1937" marB="0" anchor="b"/>
                </a:tc>
                <a:tc>
                  <a:txBody>
                    <a:bodyPr/>
                    <a:lstStyle/>
                    <a:p>
                      <a:pPr algn="l" fontAlgn="b"/>
                      <a:r>
                        <a:rPr lang="en-US" sz="900" u="none" strike="noStrike" dirty="0">
                          <a:effectLst/>
                        </a:rPr>
                        <a:t>Caring contact</a:t>
                      </a:r>
                      <a:endParaRPr lang="en-US" sz="900" b="0" i="0" u="none" strike="noStrike" dirty="0">
                        <a:solidFill>
                          <a:srgbClr val="000000"/>
                        </a:solidFill>
                        <a:effectLst/>
                        <a:latin typeface="Calibri" panose="020F0502020204030204" pitchFamily="34" charset="0"/>
                      </a:endParaRPr>
                    </a:p>
                  </a:txBody>
                  <a:tcPr marL="1937" marR="1937" marT="1937" marB="0" anchor="b"/>
                </a:tc>
                <a:extLst>
                  <a:ext uri="{0D108BD9-81ED-4DB2-BD59-A6C34878D82A}">
                    <a16:rowId xmlns:a16="http://schemas.microsoft.com/office/drawing/2014/main" val="2476461215"/>
                  </a:ext>
                </a:extLst>
              </a:tr>
            </a:tbl>
          </a:graphicData>
        </a:graphic>
      </p:graphicFrame>
      <p:graphicFrame>
        <p:nvGraphicFramePr>
          <p:cNvPr id="13" name="Table 12">
            <a:extLst>
              <a:ext uri="{FF2B5EF4-FFF2-40B4-BE49-F238E27FC236}">
                <a16:creationId xmlns:a16="http://schemas.microsoft.com/office/drawing/2014/main" id="{68C6C700-64E7-196C-C6C8-5A53F2C00C30}"/>
              </a:ext>
            </a:extLst>
          </p:cNvPr>
          <p:cNvGraphicFramePr>
            <a:graphicFrameLocks noGrp="1"/>
          </p:cNvGraphicFramePr>
          <p:nvPr>
            <p:extLst>
              <p:ext uri="{D42A27DB-BD31-4B8C-83A1-F6EECF244321}">
                <p14:modId xmlns:p14="http://schemas.microsoft.com/office/powerpoint/2010/main" val="2841302581"/>
              </p:ext>
            </p:extLst>
          </p:nvPr>
        </p:nvGraphicFramePr>
        <p:xfrm>
          <a:off x="6282267" y="1253331"/>
          <a:ext cx="5369900" cy="4211320"/>
        </p:xfrm>
        <a:graphic>
          <a:graphicData uri="http://schemas.openxmlformats.org/drawingml/2006/table">
            <a:tbl>
              <a:tblPr firstRow="1" bandRow="1">
                <a:tableStyleId>{5C22544A-7EE6-4342-B048-85BDC9FD1C3A}</a:tableStyleId>
              </a:tblPr>
              <a:tblGrid>
                <a:gridCol w="1542967">
                  <a:extLst>
                    <a:ext uri="{9D8B030D-6E8A-4147-A177-3AD203B41FA5}">
                      <a16:colId xmlns:a16="http://schemas.microsoft.com/office/drawing/2014/main" val="3162619471"/>
                    </a:ext>
                  </a:extLst>
                </a:gridCol>
                <a:gridCol w="3826933">
                  <a:extLst>
                    <a:ext uri="{9D8B030D-6E8A-4147-A177-3AD203B41FA5}">
                      <a16:colId xmlns:a16="http://schemas.microsoft.com/office/drawing/2014/main" val="3134914383"/>
                    </a:ext>
                  </a:extLst>
                </a:gridCol>
              </a:tblGrid>
              <a:tr h="370840">
                <a:tc gridSpan="2">
                  <a:txBody>
                    <a:bodyPr/>
                    <a:lstStyle/>
                    <a:p>
                      <a:pPr algn="ctr"/>
                      <a:r>
                        <a:rPr lang="en-US" dirty="0"/>
                        <a:t>Evaluation of Priorities</a:t>
                      </a:r>
                    </a:p>
                  </a:txBody>
                  <a:tcPr/>
                </a:tc>
                <a:tc hMerge="1">
                  <a:txBody>
                    <a:bodyPr/>
                    <a:lstStyle/>
                    <a:p>
                      <a:endParaRPr lang="en-US" dirty="0"/>
                    </a:p>
                  </a:txBody>
                  <a:tcPr/>
                </a:tc>
                <a:extLst>
                  <a:ext uri="{0D108BD9-81ED-4DB2-BD59-A6C34878D82A}">
                    <a16:rowId xmlns:a16="http://schemas.microsoft.com/office/drawing/2014/main" val="2155649447"/>
                  </a:ext>
                </a:extLst>
              </a:tr>
              <a:tr h="370840">
                <a:tc>
                  <a:txBody>
                    <a:bodyPr/>
                    <a:lstStyle/>
                    <a:p>
                      <a:r>
                        <a:rPr lang="en-US" dirty="0"/>
                        <a:t>Process</a:t>
                      </a:r>
                    </a:p>
                  </a:txBody>
                  <a:tcPr/>
                </a:tc>
                <a:tc>
                  <a:txBody>
                    <a:bodyPr/>
                    <a:lstStyle/>
                    <a:p>
                      <a:r>
                        <a:rPr lang="en-US" dirty="0"/>
                        <a:t>Gather all 186 priorities across all 26 sources and create “keyword” categories based on the priority language. With the resulting keyword categories, priority statements were drafted to summarize the priorities in that group (on the following slide)</a:t>
                      </a:r>
                    </a:p>
                  </a:txBody>
                  <a:tcPr/>
                </a:tc>
                <a:extLst>
                  <a:ext uri="{0D108BD9-81ED-4DB2-BD59-A6C34878D82A}">
                    <a16:rowId xmlns:a16="http://schemas.microsoft.com/office/drawing/2014/main" val="3372622239"/>
                  </a:ext>
                </a:extLst>
              </a:tr>
              <a:tr h="370840">
                <a:tc>
                  <a:txBody>
                    <a:bodyPr/>
                    <a:lstStyle/>
                    <a:p>
                      <a:r>
                        <a:rPr lang="en-US" dirty="0"/>
                        <a:t>Decision Rule</a:t>
                      </a:r>
                    </a:p>
                  </a:txBody>
                  <a:tcPr/>
                </a:tc>
                <a:tc>
                  <a:txBody>
                    <a:bodyPr/>
                    <a:lstStyle/>
                    <a:p>
                      <a:r>
                        <a:rPr lang="en-US" dirty="0"/>
                        <a:t>5 or more occurrences of a keyword within the priorities results in a new “category”</a:t>
                      </a:r>
                    </a:p>
                  </a:txBody>
                  <a:tcPr/>
                </a:tc>
                <a:extLst>
                  <a:ext uri="{0D108BD9-81ED-4DB2-BD59-A6C34878D82A}">
                    <a16:rowId xmlns:a16="http://schemas.microsoft.com/office/drawing/2014/main" val="1525078980"/>
                  </a:ext>
                </a:extLst>
              </a:tr>
              <a:tr h="370840">
                <a:tc>
                  <a:txBody>
                    <a:bodyPr/>
                    <a:lstStyle/>
                    <a:p>
                      <a:r>
                        <a:rPr lang="en-US" dirty="0"/>
                        <a:t>Example</a:t>
                      </a:r>
                    </a:p>
                  </a:txBody>
                  <a:tcPr/>
                </a:tc>
                <a:tc>
                  <a:txBody>
                    <a:bodyPr/>
                    <a:lstStyle/>
                    <a:p>
                      <a:r>
                        <a:rPr lang="en-US" dirty="0"/>
                        <a:t>“Risk” occurred 15 times across the priorities, including the ones highlighted in the source to the left.</a:t>
                      </a:r>
                    </a:p>
                  </a:txBody>
                  <a:tcPr/>
                </a:tc>
                <a:extLst>
                  <a:ext uri="{0D108BD9-81ED-4DB2-BD59-A6C34878D82A}">
                    <a16:rowId xmlns:a16="http://schemas.microsoft.com/office/drawing/2014/main" val="3941041785"/>
                  </a:ext>
                </a:extLst>
              </a:tr>
            </a:tbl>
          </a:graphicData>
        </a:graphic>
      </p:graphicFrame>
    </p:spTree>
    <p:extLst>
      <p:ext uri="{BB962C8B-B14F-4D97-AF65-F5344CB8AC3E}">
        <p14:creationId xmlns:p14="http://schemas.microsoft.com/office/powerpoint/2010/main" val="224776532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EE4P_STYLE_ID" val="6cd991bf-f022-4378-96e7-2c338aeb3f5a"/>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Tenjo8i3HuRM573PfLSFAg"/>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Tenjo8i3HuRM573PfLSFAg"/>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EE4P_INTELLIGENT_ELEMENT" val="{Nam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EE4P_INTELLIGENT_ELEMENT" val="{Nam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6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a:defPPr>
      </a:lstStyle>
      <a:style>
        <a:lnRef idx="2">
          <a:schemeClr val="accent1">
            <a:shade val="15000"/>
          </a:schemeClr>
        </a:lnRef>
        <a:fillRef idx="1">
          <a:schemeClr val="accent1"/>
        </a:fillRef>
        <a:effectRef idx="0">
          <a:schemeClr val="accent1"/>
        </a:effectRef>
        <a:fontRef idx="minor">
          <a:schemeClr val="lt1"/>
        </a:fontRef>
      </a:style>
    </a:spDef>
    <a:lnDef>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VA Templat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5B1E07F2C274044A140D89A2848318B" ma:contentTypeVersion="9" ma:contentTypeDescription="Create a new document." ma:contentTypeScope="" ma:versionID="24c01b7cfd6224507733ce4a5803acc3">
  <xsd:schema xmlns:xsd="http://www.w3.org/2001/XMLSchema" xmlns:xs="http://www.w3.org/2001/XMLSchema" xmlns:p="http://schemas.microsoft.com/office/2006/metadata/properties" xmlns:ns2="2c6b27b9-eb57-4c2b-88ac-cc5deecff08c" xmlns:ns3="69b1282d-8bc9-4807-8fb9-a970b2ec8430" targetNamespace="http://schemas.microsoft.com/office/2006/metadata/properties" ma:root="true" ma:fieldsID="dcee25b46ec50f6d35f43ce177eb7ab6" ns2:_="" ns3:_="">
    <xsd:import namespace="2c6b27b9-eb57-4c2b-88ac-cc5deecff08c"/>
    <xsd:import namespace="69b1282d-8bc9-4807-8fb9-a970b2ec8430"/>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element ref="ns2:MediaServiceDateTaken" minOccurs="0"/>
                <xsd:element ref="ns2:MediaLengthInSeconds"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c6b27b9-eb57-4c2b-88ac-cc5deecff08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DateTaken" ma:index="13" nillable="true" ma:displayName="MediaServiceDateTaken" ma:hidden="true" ma:indexed="true" ma:internalName="MediaServiceDateTaken"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9b1282d-8bc9-4807-8fb9-a970b2ec8430"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5951CD8-6A93-4BB7-AAA1-A8A5284FCAAF}">
  <ds:schemaRefs>
    <ds:schemaRef ds:uri="http://purl.org/dc/terms/"/>
    <ds:schemaRef ds:uri="http://schemas.microsoft.com/office/2006/documentManagement/types"/>
    <ds:schemaRef ds:uri="http://purl.org/dc/dcmitype/"/>
    <ds:schemaRef ds:uri="http://www.w3.org/XML/1998/namespace"/>
    <ds:schemaRef ds:uri="6aa70152-e7f0-4492-8b74-233e905943de"/>
    <ds:schemaRef ds:uri="http://purl.org/dc/elements/1.1/"/>
    <ds:schemaRef ds:uri="http://schemas.openxmlformats.org/package/2006/metadata/core-properties"/>
    <ds:schemaRef ds:uri="http://schemas.microsoft.com/office/infopath/2007/PartnerControls"/>
    <ds:schemaRef ds:uri="50f0e209-8335-4762-bc61-35d878d3e9d9"/>
    <ds:schemaRef ds:uri="http://schemas.microsoft.com/sharepoint/v3"/>
    <ds:schemaRef ds:uri="http://schemas.microsoft.com/office/2006/metadata/properties"/>
  </ds:schemaRefs>
</ds:datastoreItem>
</file>

<file path=customXml/itemProps2.xml><?xml version="1.0" encoding="utf-8"?>
<ds:datastoreItem xmlns:ds="http://schemas.openxmlformats.org/officeDocument/2006/customXml" ds:itemID="{D162749E-D46C-413B-9AC2-6FCE12C03B3B}"/>
</file>

<file path=customXml/itemProps3.xml><?xml version="1.0" encoding="utf-8"?>
<ds:datastoreItem xmlns:ds="http://schemas.openxmlformats.org/officeDocument/2006/customXml" ds:itemID="{69A50033-E34F-4D9C-85DF-FB9629A33D4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1687</TotalTime>
  <Words>3119</Words>
  <Application>Microsoft Office PowerPoint</Application>
  <PresentationFormat>Widescreen</PresentationFormat>
  <Paragraphs>564</Paragraphs>
  <Slides>18</Slides>
  <Notes>1</Notes>
  <HiddenSlides>0</HiddenSlides>
  <MMClips>0</MMClips>
  <ScaleCrop>false</ScaleCrop>
  <HeadingPairs>
    <vt:vector size="8" baseType="variant">
      <vt:variant>
        <vt:lpstr>Fonts Used</vt:lpstr>
      </vt:variant>
      <vt:variant>
        <vt:i4>6</vt:i4>
      </vt:variant>
      <vt:variant>
        <vt:lpstr>Theme</vt:lpstr>
      </vt:variant>
      <vt:variant>
        <vt:i4>2</vt:i4>
      </vt:variant>
      <vt:variant>
        <vt:lpstr>Embedded OLE Servers</vt:lpstr>
      </vt:variant>
      <vt:variant>
        <vt:i4>2</vt:i4>
      </vt:variant>
      <vt:variant>
        <vt:lpstr>Slide Titles</vt:lpstr>
      </vt:variant>
      <vt:variant>
        <vt:i4>18</vt:i4>
      </vt:variant>
    </vt:vector>
  </HeadingPairs>
  <TitlesOfParts>
    <vt:vector size="28" baseType="lpstr">
      <vt:lpstr>Arial</vt:lpstr>
      <vt:lpstr>Arial,Sans-Serif</vt:lpstr>
      <vt:lpstr>Calibri</vt:lpstr>
      <vt:lpstr>Calibri Light</vt:lpstr>
      <vt:lpstr>Georgia</vt:lpstr>
      <vt:lpstr>Wingdings</vt:lpstr>
      <vt:lpstr>6_Office Theme</vt:lpstr>
      <vt:lpstr>VA Template</vt:lpstr>
      <vt:lpstr>think-cell Slide</vt:lpstr>
      <vt:lpstr>Worksheet</vt:lpstr>
      <vt:lpstr>Suicide Prevention Advisory Group Meeting</vt:lpstr>
      <vt:lpstr>PowerPoint Presentation</vt:lpstr>
      <vt:lpstr>Portfolio Stand-up Progress</vt:lpstr>
      <vt:lpstr>Last Meeting Recall: Rapid (and Rigorous) Approach to Identifying AMP Research Priorities</vt:lpstr>
      <vt:lpstr>Last Meeting Recall:    Phase I - Brief Evidence Inventory Using HSR&amp;D Evidence Synthesis Program Method for POU AMP Research Priorities </vt:lpstr>
      <vt:lpstr>Last Meeting Recall:  Phase II - Initial List of Priorities for Pain and Opiate AMP</vt:lpstr>
      <vt:lpstr>Last Meeting Recall:  Phase III: Pain and Opioid Use Disorder AMP List of Priorities July 19-20, 2023 Planning SOTA</vt:lpstr>
      <vt:lpstr>Phase 1:  Critical Research Priority Setting for Suicide Prevention</vt:lpstr>
      <vt:lpstr>Critical Research Priority Setting – Evaluation of Priorities</vt:lpstr>
      <vt:lpstr>Drafting Priority Statements based on Initial Research</vt:lpstr>
      <vt:lpstr>Priority Matrix</vt:lpstr>
      <vt:lpstr>Priority Questionnaire Distribution to Field</vt:lpstr>
      <vt:lpstr>Questionnaire – Summary Statistics</vt:lpstr>
      <vt:lpstr>Populating the Priority Matrix</vt:lpstr>
      <vt:lpstr>Analyzing results through Matrix - Priorities Discussion</vt:lpstr>
      <vt:lpstr>Priorities Setting Next Steps</vt:lpstr>
      <vt:lpstr>Priorities Setting Discussion and Next Steps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Constans, Joseph (VACO)</cp:lastModifiedBy>
  <cp:revision>3</cp:revision>
  <dcterms:created xsi:type="dcterms:W3CDTF">2023-10-10T16:06:04Z</dcterms:created>
  <dcterms:modified xsi:type="dcterms:W3CDTF">2023-11-28T17:30:33Z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0x01010045B1E07F2C274044A140D89A2848318B</vt:lpwstr>
  </property>
  <property fmtid="{D5CDD505-2E9C-101B-9397-08002B2CF9AE}" pid="3" name="MediaServiceImageTags">
    <vt:lpwstr/>
  </property>
  <property fmtid="{D5CDD505-2E9C-101B-9397-08002B2CF9AE}" pid="4" name="MSIP_Label_7f97ea9d-daff-4c91-a4f1-55d953dbb0fc_Enabled">
    <vt:lpwstr>true</vt:lpwstr>
  </property>
  <property fmtid="{D5CDD505-2E9C-101B-9397-08002B2CF9AE}" pid="5" name="MSIP_Label_7f97ea9d-daff-4c91-a4f1-55d953dbb0fc_SetDate">
    <vt:lpwstr>2023-10-10T16:08:00Z</vt:lpwstr>
  </property>
  <property fmtid="{D5CDD505-2E9C-101B-9397-08002B2CF9AE}" pid="6" name="MSIP_Label_7f97ea9d-daff-4c91-a4f1-55d953dbb0fc_Method">
    <vt:lpwstr>Standard</vt:lpwstr>
  </property>
  <property fmtid="{D5CDD505-2E9C-101B-9397-08002B2CF9AE}" pid="7" name="MSIP_Label_7f97ea9d-daff-4c91-a4f1-55d953dbb0fc_Name">
    <vt:lpwstr>Public</vt:lpwstr>
  </property>
  <property fmtid="{D5CDD505-2E9C-101B-9397-08002B2CF9AE}" pid="8" name="MSIP_Label_7f97ea9d-daff-4c91-a4f1-55d953dbb0fc_SiteId">
    <vt:lpwstr>58196b33-812d-4eb0-ad27-fc2dd9de53eb</vt:lpwstr>
  </property>
  <property fmtid="{D5CDD505-2E9C-101B-9397-08002B2CF9AE}" pid="9" name="MSIP_Label_7f97ea9d-daff-4c91-a4f1-55d953dbb0fc_ActionId">
    <vt:lpwstr>797aa460-0b27-4d45-b70b-4071a9541f08</vt:lpwstr>
  </property>
  <property fmtid="{D5CDD505-2E9C-101B-9397-08002B2CF9AE}" pid="10" name="MSIP_Label_7f97ea9d-daff-4c91-a4f1-55d953dbb0fc_ContentBits">
    <vt:lpwstr>0</vt:lpwstr>
  </property>
</Properties>
</file>