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96" r:id="rId5"/>
  </p:sldMasterIdLst>
  <p:notesMasterIdLst>
    <p:notesMasterId r:id="rId24"/>
  </p:notesMasterIdLst>
  <p:sldIdLst>
    <p:sldId id="2147479400" r:id="rId6"/>
    <p:sldId id="263" r:id="rId7"/>
    <p:sldId id="2147478950" r:id="rId8"/>
    <p:sldId id="258" r:id="rId9"/>
    <p:sldId id="273" r:id="rId10"/>
    <p:sldId id="281" r:id="rId11"/>
    <p:sldId id="2134807161" r:id="rId12"/>
    <p:sldId id="2147479412" r:id="rId13"/>
    <p:sldId id="2147479407" r:id="rId14"/>
    <p:sldId id="2147479408" r:id="rId15"/>
    <p:sldId id="2147479410" r:id="rId16"/>
    <p:sldId id="2147479409" r:id="rId17"/>
    <p:sldId id="2147479411" r:id="rId18"/>
    <p:sldId id="2147479402" r:id="rId19"/>
    <p:sldId id="2147479403" r:id="rId20"/>
    <p:sldId id="2147479414" r:id="rId21"/>
    <p:sldId id="2147479413" r:id="rId22"/>
    <p:sldId id="2147479405" r:id="rId23"/>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3A1623-9FBA-4151-A501-920340F7D1C8}">
          <p14:sldIdLst>
            <p14:sldId id="2147479400"/>
            <p14:sldId id="263"/>
            <p14:sldId id="2147478950"/>
            <p14:sldId id="258"/>
            <p14:sldId id="273"/>
            <p14:sldId id="281"/>
            <p14:sldId id="2134807161"/>
            <p14:sldId id="2147479412"/>
            <p14:sldId id="2147479407"/>
            <p14:sldId id="2147479408"/>
            <p14:sldId id="2147479410"/>
            <p14:sldId id="2147479409"/>
            <p14:sldId id="2147479411"/>
            <p14:sldId id="2147479402"/>
            <p14:sldId id="2147479403"/>
            <p14:sldId id="2147479414"/>
            <p14:sldId id="2147479413"/>
          </p14:sldIdLst>
        </p14:section>
        <p14:section name="Appendix" id="{B0950DBF-16D9-4125-B074-A521D0FAE7F1}">
          <p14:sldIdLst>
            <p14:sldId id="214747940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C87AD9-C35E-4345-9776-736E14FCB6F8}" v="11" dt="2023-11-28T17:22:48.4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38" autoAdjust="0"/>
    <p:restoredTop sz="94660"/>
  </p:normalViewPr>
  <p:slideViewPr>
    <p:cSldViewPr snapToGrid="0">
      <p:cViewPr>
        <p:scale>
          <a:sx n="62" d="100"/>
          <a:sy n="62" d="100"/>
        </p:scale>
        <p:origin x="83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stans, Joseph (VACO)" userId="90aafe61-5857-41d9-9d56-a03f27a6d727" providerId="ADAL" clId="{3EC87AD9-C35E-4345-9776-736E14FCB6F8}"/>
    <pc:docChg chg="undo custSel addSld delSld modSld sldOrd modSection">
      <pc:chgData name="Constans, Joseph (VACO)" userId="90aafe61-5857-41d9-9d56-a03f27a6d727" providerId="ADAL" clId="{3EC87AD9-C35E-4345-9776-736E14FCB6F8}" dt="2023-11-28T17:30:22.881" v="3632" actId="2696"/>
      <pc:docMkLst>
        <pc:docMk/>
      </pc:docMkLst>
      <pc:sldChg chg="modSp add mod">
        <pc:chgData name="Constans, Joseph (VACO)" userId="90aafe61-5857-41d9-9d56-a03f27a6d727" providerId="ADAL" clId="{3EC87AD9-C35E-4345-9776-736E14FCB6F8}" dt="2023-11-28T17:24:52.190" v="3402" actId="20577"/>
        <pc:sldMkLst>
          <pc:docMk/>
          <pc:sldMk cId="967590065" sldId="273"/>
        </pc:sldMkLst>
        <pc:spChg chg="mod">
          <ac:chgData name="Constans, Joseph (VACO)" userId="90aafe61-5857-41d9-9d56-a03f27a6d727" providerId="ADAL" clId="{3EC87AD9-C35E-4345-9776-736E14FCB6F8}" dt="2023-11-28T17:24:52.190" v="3402" actId="20577"/>
          <ac:spMkLst>
            <pc:docMk/>
            <pc:sldMk cId="967590065" sldId="273"/>
            <ac:spMk id="2" creationId="{D4452382-4929-44CF-8996-FC28961E7C7E}"/>
          </ac:spMkLst>
        </pc:spChg>
      </pc:sldChg>
      <pc:sldChg chg="modSp mod">
        <pc:chgData name="Constans, Joseph (VACO)" userId="90aafe61-5857-41d9-9d56-a03f27a6d727" providerId="ADAL" clId="{3EC87AD9-C35E-4345-9776-736E14FCB6F8}" dt="2023-11-28T17:25:36.646" v="3471" actId="20577"/>
        <pc:sldMkLst>
          <pc:docMk/>
          <pc:sldMk cId="3837499555" sldId="281"/>
        </pc:sldMkLst>
        <pc:spChg chg="mod">
          <ac:chgData name="Constans, Joseph (VACO)" userId="90aafe61-5857-41d9-9d56-a03f27a6d727" providerId="ADAL" clId="{3EC87AD9-C35E-4345-9776-736E14FCB6F8}" dt="2023-11-28T17:25:36.646" v="3471" actId="20577"/>
          <ac:spMkLst>
            <pc:docMk/>
            <pc:sldMk cId="3837499555" sldId="281"/>
            <ac:spMk id="2" creationId="{C8A25F99-F42F-AEBD-BFD4-7F3929FE8160}"/>
          </ac:spMkLst>
        </pc:spChg>
      </pc:sldChg>
      <pc:sldChg chg="modSp mod">
        <pc:chgData name="Constans, Joseph (VACO)" userId="90aafe61-5857-41d9-9d56-a03f27a6d727" providerId="ADAL" clId="{3EC87AD9-C35E-4345-9776-736E14FCB6F8}" dt="2023-11-28T17:26:10.879" v="3494" actId="255"/>
        <pc:sldMkLst>
          <pc:docMk/>
          <pc:sldMk cId="1144233247" sldId="2134807161"/>
        </pc:sldMkLst>
        <pc:spChg chg="mod">
          <ac:chgData name="Constans, Joseph (VACO)" userId="90aafe61-5857-41d9-9d56-a03f27a6d727" providerId="ADAL" clId="{3EC87AD9-C35E-4345-9776-736E14FCB6F8}" dt="2023-11-28T17:26:10.879" v="3494" actId="255"/>
          <ac:spMkLst>
            <pc:docMk/>
            <pc:sldMk cId="1144233247" sldId="2134807161"/>
            <ac:spMk id="2" creationId="{2024A398-12BE-7724-33F9-D551356FEB87}"/>
          </ac:spMkLst>
        </pc:spChg>
      </pc:sldChg>
      <pc:sldChg chg="del ord">
        <pc:chgData name="Constans, Joseph (VACO)" userId="90aafe61-5857-41d9-9d56-a03f27a6d727" providerId="ADAL" clId="{3EC87AD9-C35E-4345-9776-736E14FCB6F8}" dt="2023-11-28T17:23:32.020" v="3371" actId="2696"/>
        <pc:sldMkLst>
          <pc:docMk/>
          <pc:sldMk cId="1167560900" sldId="2134807164"/>
        </pc:sldMkLst>
      </pc:sldChg>
      <pc:sldChg chg="modSp mod">
        <pc:chgData name="Constans, Joseph (VACO)" userId="90aafe61-5857-41d9-9d56-a03f27a6d727" providerId="ADAL" clId="{3EC87AD9-C35E-4345-9776-736E14FCB6F8}" dt="2023-11-28T16:00:49.600" v="3350" actId="20577"/>
        <pc:sldMkLst>
          <pc:docMk/>
          <pc:sldMk cId="2708857400" sldId="2147479400"/>
        </pc:sldMkLst>
        <pc:spChg chg="mod">
          <ac:chgData name="Constans, Joseph (VACO)" userId="90aafe61-5857-41d9-9d56-a03f27a6d727" providerId="ADAL" clId="{3EC87AD9-C35E-4345-9776-736E14FCB6F8}" dt="2023-11-28T16:00:49.600" v="3350" actId="20577"/>
          <ac:spMkLst>
            <pc:docMk/>
            <pc:sldMk cId="2708857400" sldId="2147479400"/>
            <ac:spMk id="6" creationId="{2A5331FB-0B28-8E07-05A7-33AA2F51BC9B}"/>
          </ac:spMkLst>
        </pc:spChg>
      </pc:sldChg>
      <pc:sldChg chg="modSp mod">
        <pc:chgData name="Constans, Joseph (VACO)" userId="90aafe61-5857-41d9-9d56-a03f27a6d727" providerId="ADAL" clId="{3EC87AD9-C35E-4345-9776-736E14FCB6F8}" dt="2023-11-28T17:29:02.482" v="3631" actId="1076"/>
        <pc:sldMkLst>
          <pc:docMk/>
          <pc:sldMk cId="2334741089" sldId="2147479402"/>
        </pc:sldMkLst>
        <pc:spChg chg="mod">
          <ac:chgData name="Constans, Joseph (VACO)" userId="90aafe61-5857-41d9-9d56-a03f27a6d727" providerId="ADAL" clId="{3EC87AD9-C35E-4345-9776-736E14FCB6F8}" dt="2023-11-28T17:29:02.482" v="3631" actId="1076"/>
          <ac:spMkLst>
            <pc:docMk/>
            <pc:sldMk cId="2334741089" sldId="2147479402"/>
            <ac:spMk id="5" creationId="{FEE385F6-F041-7E99-0D07-7FABD42484FD}"/>
          </ac:spMkLst>
        </pc:spChg>
      </pc:sldChg>
      <pc:sldChg chg="delSp modSp mod">
        <pc:chgData name="Constans, Joseph (VACO)" userId="90aafe61-5857-41d9-9d56-a03f27a6d727" providerId="ADAL" clId="{3EC87AD9-C35E-4345-9776-736E14FCB6F8}" dt="2023-11-28T14:17:12.765" v="1829" actId="20577"/>
        <pc:sldMkLst>
          <pc:docMk/>
          <pc:sldMk cId="966277368" sldId="2147479403"/>
        </pc:sldMkLst>
        <pc:spChg chg="del">
          <ac:chgData name="Constans, Joseph (VACO)" userId="90aafe61-5857-41d9-9d56-a03f27a6d727" providerId="ADAL" clId="{3EC87AD9-C35E-4345-9776-736E14FCB6F8}" dt="2023-11-27T23:39:50.265" v="1191" actId="21"/>
          <ac:spMkLst>
            <pc:docMk/>
            <pc:sldMk cId="966277368" sldId="2147479403"/>
            <ac:spMk id="4" creationId="{342EB692-1C85-E838-C878-F717CD333CB3}"/>
          </ac:spMkLst>
        </pc:spChg>
        <pc:graphicFrameChg chg="mod modGraphic">
          <ac:chgData name="Constans, Joseph (VACO)" userId="90aafe61-5857-41d9-9d56-a03f27a6d727" providerId="ADAL" clId="{3EC87AD9-C35E-4345-9776-736E14FCB6F8}" dt="2023-11-28T14:17:12.765" v="1829" actId="20577"/>
          <ac:graphicFrameMkLst>
            <pc:docMk/>
            <pc:sldMk cId="966277368" sldId="2147479403"/>
            <ac:graphicFrameMk id="6" creationId="{43DDB404-4EBD-6675-2F92-062954023554}"/>
          </ac:graphicFrameMkLst>
        </pc:graphicFrameChg>
      </pc:sldChg>
      <pc:sldChg chg="modSp del mod ord">
        <pc:chgData name="Constans, Joseph (VACO)" userId="90aafe61-5857-41d9-9d56-a03f27a6d727" providerId="ADAL" clId="{3EC87AD9-C35E-4345-9776-736E14FCB6F8}" dt="2023-11-28T17:30:22.881" v="3632" actId="2696"/>
        <pc:sldMkLst>
          <pc:docMk/>
          <pc:sldMk cId="3387576580" sldId="2147479404"/>
        </pc:sldMkLst>
        <pc:spChg chg="mod">
          <ac:chgData name="Constans, Joseph (VACO)" userId="90aafe61-5857-41d9-9d56-a03f27a6d727" providerId="ADAL" clId="{3EC87AD9-C35E-4345-9776-736E14FCB6F8}" dt="2023-11-28T15:39:53.474" v="3336" actId="20577"/>
          <ac:spMkLst>
            <pc:docMk/>
            <pc:sldMk cId="3387576580" sldId="2147479404"/>
            <ac:spMk id="11" creationId="{87972914-D271-56B4-B472-E675192C0E69}"/>
          </ac:spMkLst>
        </pc:spChg>
      </pc:sldChg>
      <pc:sldChg chg="modSp mod">
        <pc:chgData name="Constans, Joseph (VACO)" userId="90aafe61-5857-41d9-9d56-a03f27a6d727" providerId="ADAL" clId="{3EC87AD9-C35E-4345-9776-736E14FCB6F8}" dt="2023-11-27T23:05:43.725" v="757" actId="14734"/>
        <pc:sldMkLst>
          <pc:docMk/>
          <pc:sldMk cId="1483972955" sldId="2147479408"/>
        </pc:sldMkLst>
        <pc:graphicFrameChg chg="modGraphic">
          <ac:chgData name="Constans, Joseph (VACO)" userId="90aafe61-5857-41d9-9d56-a03f27a6d727" providerId="ADAL" clId="{3EC87AD9-C35E-4345-9776-736E14FCB6F8}" dt="2023-11-27T23:05:43.725" v="757" actId="14734"/>
          <ac:graphicFrameMkLst>
            <pc:docMk/>
            <pc:sldMk cId="1483972955" sldId="2147479408"/>
            <ac:graphicFrameMk id="11" creationId="{D36E3D1A-6143-E03E-4838-88ECB4F9E9D2}"/>
          </ac:graphicFrameMkLst>
        </pc:graphicFrameChg>
      </pc:sldChg>
      <pc:sldChg chg="addSp delSp modSp mod ord">
        <pc:chgData name="Constans, Joseph (VACO)" userId="90aafe61-5857-41d9-9d56-a03f27a6d727" providerId="ADAL" clId="{3EC87AD9-C35E-4345-9776-736E14FCB6F8}" dt="2023-11-28T17:27:30.839" v="3496"/>
        <pc:sldMkLst>
          <pc:docMk/>
          <pc:sldMk cId="550030577" sldId="2147479410"/>
        </pc:sldMkLst>
        <pc:spChg chg="add del mod">
          <ac:chgData name="Constans, Joseph (VACO)" userId="90aafe61-5857-41d9-9d56-a03f27a6d727" providerId="ADAL" clId="{3EC87AD9-C35E-4345-9776-736E14FCB6F8}" dt="2023-11-27T23:23:08.201" v="806" actId="478"/>
          <ac:spMkLst>
            <pc:docMk/>
            <pc:sldMk cId="550030577" sldId="2147479410"/>
            <ac:spMk id="12" creationId="{E4B7A89F-95C4-DB78-8B23-4199D8DB3942}"/>
          </ac:spMkLst>
        </pc:spChg>
        <pc:spChg chg="add mod">
          <ac:chgData name="Constans, Joseph (VACO)" userId="90aafe61-5857-41d9-9d56-a03f27a6d727" providerId="ADAL" clId="{3EC87AD9-C35E-4345-9776-736E14FCB6F8}" dt="2023-11-27T23:38:55.727" v="1188" actId="20577"/>
          <ac:spMkLst>
            <pc:docMk/>
            <pc:sldMk cId="550030577" sldId="2147479410"/>
            <ac:spMk id="15" creationId="{5E16BB04-5A64-4695-42E4-DD1E947BD54E}"/>
          </ac:spMkLst>
        </pc:spChg>
        <pc:graphicFrameChg chg="add del mod modGraphic">
          <ac:chgData name="Constans, Joseph (VACO)" userId="90aafe61-5857-41d9-9d56-a03f27a6d727" providerId="ADAL" clId="{3EC87AD9-C35E-4345-9776-736E14FCB6F8}" dt="2023-11-27T23:11:48.169" v="762" actId="14100"/>
          <ac:graphicFrameMkLst>
            <pc:docMk/>
            <pc:sldMk cId="550030577" sldId="2147479410"/>
            <ac:graphicFrameMk id="4" creationId="{A3C7D616-6787-F8B6-8B69-EE16D8BFE4F9}"/>
          </ac:graphicFrameMkLst>
        </pc:graphicFrameChg>
        <pc:graphicFrameChg chg="add mod">
          <ac:chgData name="Constans, Joseph (VACO)" userId="90aafe61-5857-41d9-9d56-a03f27a6d727" providerId="ADAL" clId="{3EC87AD9-C35E-4345-9776-736E14FCB6F8}" dt="2023-11-27T23:12:07.732" v="763"/>
          <ac:graphicFrameMkLst>
            <pc:docMk/>
            <pc:sldMk cId="550030577" sldId="2147479410"/>
            <ac:graphicFrameMk id="7" creationId="{750F51D9-4DDA-0E24-5313-AD3C9C16A756}"/>
          </ac:graphicFrameMkLst>
        </pc:graphicFrameChg>
        <pc:picChg chg="add del mod">
          <ac:chgData name="Constans, Joseph (VACO)" userId="90aafe61-5857-41d9-9d56-a03f27a6d727" providerId="ADAL" clId="{3EC87AD9-C35E-4345-9776-736E14FCB6F8}" dt="2023-11-27T23:16:21.577" v="767" actId="21"/>
          <ac:picMkLst>
            <pc:docMk/>
            <pc:sldMk cId="550030577" sldId="2147479410"/>
            <ac:picMk id="9" creationId="{BF1376F8-CAB9-0D5E-F1BF-90324AE79C9E}"/>
          </ac:picMkLst>
        </pc:picChg>
        <pc:picChg chg="add del mod">
          <ac:chgData name="Constans, Joseph (VACO)" userId="90aafe61-5857-41d9-9d56-a03f27a6d727" providerId="ADAL" clId="{3EC87AD9-C35E-4345-9776-736E14FCB6F8}" dt="2023-11-27T23:19:28.070" v="799" actId="478"/>
          <ac:picMkLst>
            <pc:docMk/>
            <pc:sldMk cId="550030577" sldId="2147479410"/>
            <ac:picMk id="11" creationId="{C29CFAE9-3D7A-9007-AAB4-B2517298E30A}"/>
          </ac:picMkLst>
        </pc:picChg>
        <pc:picChg chg="add mod">
          <ac:chgData name="Constans, Joseph (VACO)" userId="90aafe61-5857-41d9-9d56-a03f27a6d727" providerId="ADAL" clId="{3EC87AD9-C35E-4345-9776-736E14FCB6F8}" dt="2023-11-27T23:22:49.514" v="802" actId="14100"/>
          <ac:picMkLst>
            <pc:docMk/>
            <pc:sldMk cId="550030577" sldId="2147479410"/>
            <ac:picMk id="14" creationId="{D5578362-BD26-854D-7295-085DBAF7948D}"/>
          </ac:picMkLst>
        </pc:picChg>
      </pc:sldChg>
      <pc:sldChg chg="addSp delSp modSp add mod">
        <pc:chgData name="Constans, Joseph (VACO)" userId="90aafe61-5857-41d9-9d56-a03f27a6d727" providerId="ADAL" clId="{3EC87AD9-C35E-4345-9776-736E14FCB6F8}" dt="2023-11-28T15:39:14.680" v="3330" actId="948"/>
        <pc:sldMkLst>
          <pc:docMk/>
          <pc:sldMk cId="1063393141" sldId="2147479413"/>
        </pc:sldMkLst>
        <pc:spChg chg="mod">
          <ac:chgData name="Constans, Joseph (VACO)" userId="90aafe61-5857-41d9-9d56-a03f27a6d727" providerId="ADAL" clId="{3EC87AD9-C35E-4345-9776-736E14FCB6F8}" dt="2023-11-28T14:36:01.170" v="1886" actId="20577"/>
          <ac:spMkLst>
            <pc:docMk/>
            <pc:sldMk cId="1063393141" sldId="2147479413"/>
            <ac:spMk id="2" creationId="{9E3A5C82-5F7A-8596-DD57-4395E39BC366}"/>
          </ac:spMkLst>
        </pc:spChg>
        <pc:spChg chg="add mod">
          <ac:chgData name="Constans, Joseph (VACO)" userId="90aafe61-5857-41d9-9d56-a03f27a6d727" providerId="ADAL" clId="{3EC87AD9-C35E-4345-9776-736E14FCB6F8}" dt="2023-11-28T15:38:29.302" v="3323" actId="14100"/>
          <ac:spMkLst>
            <pc:docMk/>
            <pc:sldMk cId="1063393141" sldId="2147479413"/>
            <ac:spMk id="4" creationId="{96B25B99-D41B-5F30-CB3A-CEE137AC8EF9}"/>
          </ac:spMkLst>
        </pc:spChg>
        <pc:spChg chg="mod">
          <ac:chgData name="Constans, Joseph (VACO)" userId="90aafe61-5857-41d9-9d56-a03f27a6d727" providerId="ADAL" clId="{3EC87AD9-C35E-4345-9776-736E14FCB6F8}" dt="2023-11-28T14:43:57.480" v="2287" actId="21"/>
          <ac:spMkLst>
            <pc:docMk/>
            <pc:sldMk cId="1063393141" sldId="2147479413"/>
            <ac:spMk id="5" creationId="{199B4256-00CF-88E0-E45A-CAC06E0D3D44}"/>
          </ac:spMkLst>
        </pc:spChg>
        <pc:spChg chg="del">
          <ac:chgData name="Constans, Joseph (VACO)" userId="90aafe61-5857-41d9-9d56-a03f27a6d727" providerId="ADAL" clId="{3EC87AD9-C35E-4345-9776-736E14FCB6F8}" dt="2023-11-28T14:37:01.027" v="1935" actId="478"/>
          <ac:spMkLst>
            <pc:docMk/>
            <pc:sldMk cId="1063393141" sldId="2147479413"/>
            <ac:spMk id="6" creationId="{4F0953CF-7108-F125-CAEC-914B247A230F}"/>
          </ac:spMkLst>
        </pc:spChg>
        <pc:spChg chg="del">
          <ac:chgData name="Constans, Joseph (VACO)" userId="90aafe61-5857-41d9-9d56-a03f27a6d727" providerId="ADAL" clId="{3EC87AD9-C35E-4345-9776-736E14FCB6F8}" dt="2023-11-28T14:37:04.584" v="1936" actId="478"/>
          <ac:spMkLst>
            <pc:docMk/>
            <pc:sldMk cId="1063393141" sldId="2147479413"/>
            <ac:spMk id="7" creationId="{E53707FB-42A3-66C4-F918-3B1B308C0A2E}"/>
          </ac:spMkLst>
        </pc:spChg>
        <pc:spChg chg="mod">
          <ac:chgData name="Constans, Joseph (VACO)" userId="90aafe61-5857-41d9-9d56-a03f27a6d727" providerId="ADAL" clId="{3EC87AD9-C35E-4345-9776-736E14FCB6F8}" dt="2023-11-28T15:39:14.680" v="3330" actId="948"/>
          <ac:spMkLst>
            <pc:docMk/>
            <pc:sldMk cId="1063393141" sldId="2147479413"/>
            <ac:spMk id="11" creationId="{87972914-D271-56B4-B472-E675192C0E69}"/>
          </ac:spMkLst>
        </pc:spChg>
      </pc:sldChg>
      <pc:sldChg chg="add">
        <pc:chgData name="Constans, Joseph (VACO)" userId="90aafe61-5857-41d9-9d56-a03f27a6d727" providerId="ADAL" clId="{3EC87AD9-C35E-4345-9776-736E14FCB6F8}" dt="2023-11-28T16:47:23.933" v="3351"/>
        <pc:sldMkLst>
          <pc:docMk/>
          <pc:sldMk cId="2715386329" sldId="214747941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4DB145-41A2-495B-ABB0-0246A4B403D1}" type="doc">
      <dgm:prSet loTypeId="urn:microsoft.com/office/officeart/2005/8/layout/default" loCatId="list" qsTypeId="urn:microsoft.com/office/officeart/2005/8/quickstyle/simple1" qsCatId="simple" csTypeId="urn:microsoft.com/office/officeart/2005/8/colors/accent0_3" csCatId="mainScheme" phldr="1"/>
      <dgm:spPr/>
    </dgm:pt>
    <dgm:pt modelId="{D05E9603-B108-461B-929A-BF508CCBABFE}">
      <dgm:prSet phldrT="[Text]" custT="1"/>
      <dgm:spPr>
        <a:solidFill>
          <a:schemeClr val="accent1">
            <a:lumMod val="40000"/>
            <a:lumOff val="60000"/>
          </a:schemeClr>
        </a:solidFill>
        <a:ln>
          <a:solidFill>
            <a:schemeClr val="tx1"/>
          </a:solidFill>
        </a:ln>
      </dgm:spPr>
      <dgm:t>
        <a:bodyPr/>
        <a:lstStyle/>
        <a:p>
          <a:r>
            <a:rPr lang="en-US" sz="2400" dirty="0">
              <a:solidFill>
                <a:schemeClr val="tx1"/>
              </a:solidFill>
            </a:rPr>
            <a:t>Completed</a:t>
          </a:r>
        </a:p>
      </dgm:t>
    </dgm:pt>
    <dgm:pt modelId="{81C001AF-84BF-404F-A5B3-BCA58CF43FAB}" type="parTrans" cxnId="{9E16718F-1752-4C1A-9270-C562E3A9D769}">
      <dgm:prSet/>
      <dgm:spPr/>
      <dgm:t>
        <a:bodyPr/>
        <a:lstStyle/>
        <a:p>
          <a:endParaRPr lang="en-US"/>
        </a:p>
      </dgm:t>
    </dgm:pt>
    <dgm:pt modelId="{1692CDF4-29F5-4DDF-B33D-983959C10AE8}" type="sibTrans" cxnId="{9E16718F-1752-4C1A-9270-C562E3A9D769}">
      <dgm:prSet/>
      <dgm:spPr/>
      <dgm:t>
        <a:bodyPr/>
        <a:lstStyle/>
        <a:p>
          <a:endParaRPr lang="en-US"/>
        </a:p>
      </dgm:t>
    </dgm:pt>
    <dgm:pt modelId="{6D1D7B87-70DE-44A2-9EDC-75BC44B53E79}">
      <dgm:prSet phldrT="[Text]" custT="1"/>
      <dgm:spPr>
        <a:solidFill>
          <a:schemeClr val="accent1">
            <a:lumMod val="40000"/>
            <a:lumOff val="60000"/>
          </a:schemeClr>
        </a:solidFill>
        <a:ln>
          <a:solidFill>
            <a:schemeClr val="tx1"/>
          </a:solidFill>
        </a:ln>
      </dgm:spPr>
      <dgm:t>
        <a:bodyPr/>
        <a:lstStyle/>
        <a:p>
          <a:r>
            <a:rPr lang="en-US" sz="2400" dirty="0">
              <a:solidFill>
                <a:schemeClr val="tx1"/>
              </a:solidFill>
            </a:rPr>
            <a:t>Future Items</a:t>
          </a:r>
        </a:p>
      </dgm:t>
    </dgm:pt>
    <dgm:pt modelId="{885D8219-6F28-4583-A0F5-9E3A5E27A155}" type="parTrans" cxnId="{90BAD72D-6F92-4431-86FB-969C073C3A13}">
      <dgm:prSet/>
      <dgm:spPr/>
      <dgm:t>
        <a:bodyPr/>
        <a:lstStyle/>
        <a:p>
          <a:endParaRPr lang="en-US"/>
        </a:p>
      </dgm:t>
    </dgm:pt>
    <dgm:pt modelId="{C95906C3-132C-441D-A295-8932BC364260}" type="sibTrans" cxnId="{90BAD72D-6F92-4431-86FB-969C073C3A13}">
      <dgm:prSet/>
      <dgm:spPr/>
      <dgm:t>
        <a:bodyPr/>
        <a:lstStyle/>
        <a:p>
          <a:endParaRPr lang="en-US"/>
        </a:p>
      </dgm:t>
    </dgm:pt>
    <dgm:pt modelId="{8B70C894-B1EA-4A1F-8896-1D72555A92B2}">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Role Charter</a:t>
          </a:r>
        </a:p>
      </dgm:t>
    </dgm:pt>
    <dgm:pt modelId="{0ADED9D4-FC4B-47D9-9F4E-6058E098DDDC}" type="parTrans" cxnId="{AF8DA40F-601D-46A3-A080-5C412A9FA0CD}">
      <dgm:prSet/>
      <dgm:spPr/>
      <dgm:t>
        <a:bodyPr/>
        <a:lstStyle/>
        <a:p>
          <a:endParaRPr lang="en-US"/>
        </a:p>
      </dgm:t>
    </dgm:pt>
    <dgm:pt modelId="{6BB66271-B338-4D76-B72E-D76D76C99978}" type="sibTrans" cxnId="{AF8DA40F-601D-46A3-A080-5C412A9FA0CD}">
      <dgm:prSet/>
      <dgm:spPr/>
      <dgm:t>
        <a:bodyPr/>
        <a:lstStyle/>
        <a:p>
          <a:endParaRPr lang="en-US"/>
        </a:p>
      </dgm:t>
    </dgm:pt>
    <dgm:pt modelId="{05140520-0920-421D-B9AE-375E19F2A8E1}">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Executive Committee Charter</a:t>
          </a:r>
        </a:p>
      </dgm:t>
    </dgm:pt>
    <dgm:pt modelId="{DE2CF2CF-B079-427A-8BBA-492B97E55E5B}" type="parTrans" cxnId="{531B3A32-01F4-4297-9E9C-317298D3DA0E}">
      <dgm:prSet/>
      <dgm:spPr/>
      <dgm:t>
        <a:bodyPr/>
        <a:lstStyle/>
        <a:p>
          <a:endParaRPr lang="en-US"/>
        </a:p>
      </dgm:t>
    </dgm:pt>
    <dgm:pt modelId="{4AF4F99C-FE52-4C2F-86DE-2D6D8CFA5CBA}" type="sibTrans" cxnId="{531B3A32-01F4-4297-9E9C-317298D3DA0E}">
      <dgm:prSet/>
      <dgm:spPr/>
      <dgm:t>
        <a:bodyPr/>
        <a:lstStyle/>
        <a:p>
          <a:endParaRPr lang="en-US"/>
        </a:p>
      </dgm:t>
    </dgm:pt>
    <dgm:pt modelId="{FCB6EE29-0A3E-4974-A3B0-9F20D86FF52A}">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RFAs</a:t>
          </a:r>
        </a:p>
      </dgm:t>
    </dgm:pt>
    <dgm:pt modelId="{2AF9F333-0C66-424A-A062-47C4CCF13A4C}" type="parTrans" cxnId="{3B45C79F-CD36-4F47-979C-2A5A4F54083B}">
      <dgm:prSet/>
      <dgm:spPr/>
      <dgm:t>
        <a:bodyPr/>
        <a:lstStyle/>
        <a:p>
          <a:endParaRPr lang="en-US"/>
        </a:p>
      </dgm:t>
    </dgm:pt>
    <dgm:pt modelId="{A1FDAC57-3ED7-4BBB-8EC4-D78A1B6430A8}" type="sibTrans" cxnId="{3B45C79F-CD36-4F47-979C-2A5A4F54083B}">
      <dgm:prSet/>
      <dgm:spPr/>
      <dgm:t>
        <a:bodyPr/>
        <a:lstStyle/>
        <a:p>
          <a:endParaRPr lang="en-US"/>
        </a:p>
      </dgm:t>
    </dgm:pt>
    <dgm:pt modelId="{FEDCFD71-3A9A-4E73-850E-7FA6F44D8B2C}">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Performance Metrics</a:t>
          </a:r>
        </a:p>
      </dgm:t>
    </dgm:pt>
    <dgm:pt modelId="{CD87204A-19CF-415E-BDC1-DF1670B972F5}" type="parTrans" cxnId="{58020EDB-7C17-4D44-8D0B-B0B2CA159762}">
      <dgm:prSet/>
      <dgm:spPr/>
      <dgm:t>
        <a:bodyPr/>
        <a:lstStyle/>
        <a:p>
          <a:endParaRPr lang="en-US"/>
        </a:p>
      </dgm:t>
    </dgm:pt>
    <dgm:pt modelId="{182293F5-6AFD-4DF7-89A1-0C910CFDD50C}" type="sibTrans" cxnId="{58020EDB-7C17-4D44-8D0B-B0B2CA159762}">
      <dgm:prSet/>
      <dgm:spPr/>
      <dgm:t>
        <a:bodyPr/>
        <a:lstStyle/>
        <a:p>
          <a:endParaRPr lang="en-US"/>
        </a:p>
      </dgm:t>
    </dgm:pt>
    <dgm:pt modelId="{E699291E-9684-4497-8E1F-E2DE3B36E965}">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Purview Statement</a:t>
          </a:r>
        </a:p>
      </dgm:t>
    </dgm:pt>
    <dgm:pt modelId="{B7A83545-E52C-42D7-8A6A-5EB129A70CC9}" type="parTrans" cxnId="{C121B40F-688C-44C5-AED9-0AAB43EDEA33}">
      <dgm:prSet/>
      <dgm:spPr/>
      <dgm:t>
        <a:bodyPr/>
        <a:lstStyle/>
        <a:p>
          <a:endParaRPr lang="en-US"/>
        </a:p>
      </dgm:t>
    </dgm:pt>
    <dgm:pt modelId="{ECCA7B89-3714-4C0B-8D08-A303BC622F2A}" type="sibTrans" cxnId="{C121B40F-688C-44C5-AED9-0AAB43EDEA33}">
      <dgm:prSet/>
      <dgm:spPr/>
      <dgm:t>
        <a:bodyPr/>
        <a:lstStyle/>
        <a:p>
          <a:endParaRPr lang="en-US"/>
        </a:p>
      </dgm:t>
    </dgm:pt>
    <dgm:pt modelId="{DD6B7FC4-D37B-4F87-BAC5-2345C33A399D}">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Analysis Report</a:t>
          </a:r>
          <a:endParaRPr lang="en-US" sz="1800" dirty="0"/>
        </a:p>
      </dgm:t>
    </dgm:pt>
    <dgm:pt modelId="{926F00CB-F05F-45B1-9F18-06C7078DEAAD}" type="parTrans" cxnId="{EF3D5AA9-4330-4A90-8CCB-AE66A0AED966}">
      <dgm:prSet/>
      <dgm:spPr/>
      <dgm:t>
        <a:bodyPr/>
        <a:lstStyle/>
        <a:p>
          <a:endParaRPr lang="en-US"/>
        </a:p>
      </dgm:t>
    </dgm:pt>
    <dgm:pt modelId="{583FD127-2DE6-43F0-9A45-01D2E3DFC489}" type="sibTrans" cxnId="{EF3D5AA9-4330-4A90-8CCB-AE66A0AED966}">
      <dgm:prSet/>
      <dgm:spPr/>
      <dgm:t>
        <a:bodyPr/>
        <a:lstStyle/>
        <a:p>
          <a:endParaRPr lang="en-US"/>
        </a:p>
      </dgm:t>
    </dgm:pt>
    <dgm:pt modelId="{48CF5286-F1A7-494A-8B6F-84D6F87CD967}">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Portfolio Analysis PPT</a:t>
          </a:r>
          <a:endParaRPr lang="en-US" sz="1800" dirty="0"/>
        </a:p>
      </dgm:t>
    </dgm:pt>
    <dgm:pt modelId="{DE3C3DCD-83DD-4636-BF92-A2842BFC3F1F}" type="parTrans" cxnId="{9F10121F-A45F-482A-894F-B251A155A8FE}">
      <dgm:prSet/>
      <dgm:spPr/>
      <dgm:t>
        <a:bodyPr/>
        <a:lstStyle/>
        <a:p>
          <a:endParaRPr lang="en-US"/>
        </a:p>
      </dgm:t>
    </dgm:pt>
    <dgm:pt modelId="{C1B15F14-72D2-42FA-B1B6-56183938E97A}" type="sibTrans" cxnId="{9F10121F-A45F-482A-894F-B251A155A8FE}">
      <dgm:prSet/>
      <dgm:spPr/>
      <dgm:t>
        <a:bodyPr/>
        <a:lstStyle/>
        <a:p>
          <a:endParaRPr lang="en-US"/>
        </a:p>
      </dgm:t>
    </dgm:pt>
    <dgm:pt modelId="{C117186F-1B3F-4009-AB56-BA4DF453527A}">
      <dgm:prSet phldrT="[Text]" custT="1"/>
      <dgm:spPr>
        <a:solidFill>
          <a:schemeClr val="accent1">
            <a:lumMod val="40000"/>
            <a:lumOff val="60000"/>
          </a:schemeClr>
        </a:solidFill>
        <a:ln>
          <a:solidFill>
            <a:schemeClr val="tx1"/>
          </a:solidFill>
        </a:ln>
      </dgm:spPr>
      <dgm:t>
        <a:bodyPr/>
        <a:lstStyle/>
        <a:p>
          <a:r>
            <a:rPr lang="en-US" sz="2400" dirty="0">
              <a:solidFill>
                <a:schemeClr val="tx1"/>
              </a:solidFill>
            </a:rPr>
            <a:t>In Progress</a:t>
          </a:r>
        </a:p>
      </dgm:t>
    </dgm:pt>
    <dgm:pt modelId="{05F9687F-4E1B-408D-9351-403CE16E7BFA}" type="parTrans" cxnId="{4F37D798-11DF-494D-92C3-69A5A87E15F9}">
      <dgm:prSet/>
      <dgm:spPr/>
      <dgm:t>
        <a:bodyPr/>
        <a:lstStyle/>
        <a:p>
          <a:endParaRPr lang="en-US"/>
        </a:p>
      </dgm:t>
    </dgm:pt>
    <dgm:pt modelId="{B3983A1F-9082-4EED-880E-F445579FB978}" type="sibTrans" cxnId="{4F37D798-11DF-494D-92C3-69A5A87E15F9}">
      <dgm:prSet/>
      <dgm:spPr/>
      <dgm:t>
        <a:bodyPr/>
        <a:lstStyle/>
        <a:p>
          <a:endParaRPr lang="en-US"/>
        </a:p>
      </dgm:t>
    </dgm:pt>
    <dgm:pt modelId="{F854365A-7A19-4F32-AFDA-6583F382A83A}">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Critical Research Priorities</a:t>
          </a:r>
        </a:p>
      </dgm:t>
    </dgm:pt>
    <dgm:pt modelId="{61FB637B-23E6-46A8-8A68-8F01F43D0CD0}" type="parTrans" cxnId="{34C10BC5-E3B1-4653-92F0-4BD781C3C6B0}">
      <dgm:prSet/>
      <dgm:spPr/>
      <dgm:t>
        <a:bodyPr/>
        <a:lstStyle/>
        <a:p>
          <a:endParaRPr lang="en-US"/>
        </a:p>
      </dgm:t>
    </dgm:pt>
    <dgm:pt modelId="{0FD33ED6-669D-4434-A7BA-31EEB4EB9ABD}" type="sibTrans" cxnId="{34C10BC5-E3B1-4653-92F0-4BD781C3C6B0}">
      <dgm:prSet/>
      <dgm:spPr/>
      <dgm:t>
        <a:bodyPr/>
        <a:lstStyle/>
        <a:p>
          <a:endParaRPr lang="en-US"/>
        </a:p>
      </dgm:t>
    </dgm:pt>
    <dgm:pt modelId="{36ACEE30-3D8C-491D-89D9-7B6E4C85B842}">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Funding Model SOP</a:t>
          </a:r>
        </a:p>
      </dgm:t>
    </dgm:pt>
    <dgm:pt modelId="{1947AA02-2295-4C62-8182-53953167CEE1}" type="parTrans" cxnId="{35304AC6-BB81-4E64-B957-622BF8CA13F4}">
      <dgm:prSet/>
      <dgm:spPr/>
      <dgm:t>
        <a:bodyPr/>
        <a:lstStyle/>
        <a:p>
          <a:endParaRPr lang="en-US"/>
        </a:p>
      </dgm:t>
    </dgm:pt>
    <dgm:pt modelId="{AAE0013C-B03E-4830-A710-D39790C99CBA}" type="sibTrans" cxnId="{35304AC6-BB81-4E64-B957-622BF8CA13F4}">
      <dgm:prSet/>
      <dgm:spPr/>
      <dgm:t>
        <a:bodyPr/>
        <a:lstStyle/>
        <a:p>
          <a:endParaRPr lang="en-US"/>
        </a:p>
      </dgm:t>
    </dgm:pt>
    <dgm:pt modelId="{C5F727A9-AAB3-4C1A-905B-30371582FF7A}">
      <dgm:prSet phldrT="[Text]" custT="1"/>
      <dgm:spPr>
        <a:solidFill>
          <a:schemeClr val="accent1">
            <a:lumMod val="40000"/>
            <a:lumOff val="60000"/>
          </a:schemeClr>
        </a:solidFill>
        <a:ln>
          <a:solidFill>
            <a:schemeClr val="tx1"/>
          </a:solidFill>
        </a:ln>
      </dgm:spPr>
      <dgm:t>
        <a:bodyPr/>
        <a:lstStyle/>
        <a:p>
          <a:r>
            <a:rPr lang="en-US" sz="1800" dirty="0">
              <a:solidFill>
                <a:schemeClr val="tx1"/>
              </a:solidFill>
            </a:rPr>
            <a:t>Position Description</a:t>
          </a:r>
        </a:p>
      </dgm:t>
    </dgm:pt>
    <dgm:pt modelId="{40EB7A6F-D6AB-4675-939A-E8A9E7D8811A}" type="parTrans" cxnId="{6072220E-A05B-4058-A818-156E563E21F0}">
      <dgm:prSet/>
      <dgm:spPr/>
      <dgm:t>
        <a:bodyPr/>
        <a:lstStyle/>
        <a:p>
          <a:endParaRPr lang="en-US"/>
        </a:p>
      </dgm:t>
    </dgm:pt>
    <dgm:pt modelId="{18719166-3A0F-4911-A41E-64577C1487BB}" type="sibTrans" cxnId="{6072220E-A05B-4058-A818-156E563E21F0}">
      <dgm:prSet/>
      <dgm:spPr/>
      <dgm:t>
        <a:bodyPr/>
        <a:lstStyle/>
        <a:p>
          <a:endParaRPr lang="en-US"/>
        </a:p>
      </dgm:t>
    </dgm:pt>
    <dgm:pt modelId="{99C8DDFD-5D28-45ED-ACD9-CC00143F5669}" type="pres">
      <dgm:prSet presAssocID="{C64DB145-41A2-495B-ABB0-0246A4B403D1}" presName="diagram" presStyleCnt="0">
        <dgm:presLayoutVars>
          <dgm:dir/>
          <dgm:resizeHandles val="exact"/>
        </dgm:presLayoutVars>
      </dgm:prSet>
      <dgm:spPr/>
    </dgm:pt>
    <dgm:pt modelId="{94BCB74E-B1E6-4E3C-8C13-269A8AC0411F}" type="pres">
      <dgm:prSet presAssocID="{D05E9603-B108-461B-929A-BF508CCBABFE}" presName="node" presStyleLbl="node1" presStyleIdx="0" presStyleCnt="3" custScaleY="126703">
        <dgm:presLayoutVars>
          <dgm:bulletEnabled val="1"/>
        </dgm:presLayoutVars>
      </dgm:prSet>
      <dgm:spPr/>
    </dgm:pt>
    <dgm:pt modelId="{935432CF-292E-4110-BBA2-3FE1623063BD}" type="pres">
      <dgm:prSet presAssocID="{1692CDF4-29F5-4DDF-B33D-983959C10AE8}" presName="sibTrans" presStyleCnt="0"/>
      <dgm:spPr/>
    </dgm:pt>
    <dgm:pt modelId="{3DA65D23-D080-449B-8752-5C57B0DAC466}" type="pres">
      <dgm:prSet presAssocID="{C117186F-1B3F-4009-AB56-BA4DF453527A}" presName="node" presStyleLbl="node1" presStyleIdx="1" presStyleCnt="3">
        <dgm:presLayoutVars>
          <dgm:bulletEnabled val="1"/>
        </dgm:presLayoutVars>
      </dgm:prSet>
      <dgm:spPr/>
    </dgm:pt>
    <dgm:pt modelId="{A3F142BC-93E8-4D3F-A7C1-86E513E6A18B}" type="pres">
      <dgm:prSet presAssocID="{B3983A1F-9082-4EED-880E-F445579FB978}" presName="sibTrans" presStyleCnt="0"/>
      <dgm:spPr/>
    </dgm:pt>
    <dgm:pt modelId="{4B1D8200-0DA9-42F6-A534-578F75402916}" type="pres">
      <dgm:prSet presAssocID="{6D1D7B87-70DE-44A2-9EDC-75BC44B53E79}" presName="node" presStyleLbl="node1" presStyleIdx="2" presStyleCnt="3">
        <dgm:presLayoutVars>
          <dgm:bulletEnabled val="1"/>
        </dgm:presLayoutVars>
      </dgm:prSet>
      <dgm:spPr/>
    </dgm:pt>
  </dgm:ptLst>
  <dgm:cxnLst>
    <dgm:cxn modelId="{6072220E-A05B-4058-A818-156E563E21F0}" srcId="{C117186F-1B3F-4009-AB56-BA4DF453527A}" destId="{C5F727A9-AAB3-4C1A-905B-30371582FF7A}" srcOrd="0" destOrd="0" parTransId="{40EB7A6F-D6AB-4675-939A-E8A9E7D8811A}" sibTransId="{18719166-3A0F-4911-A41E-64577C1487BB}"/>
    <dgm:cxn modelId="{AF8DA40F-601D-46A3-A080-5C412A9FA0CD}" srcId="{D05E9603-B108-461B-929A-BF508CCBABFE}" destId="{8B70C894-B1EA-4A1F-8896-1D72555A92B2}" srcOrd="0" destOrd="0" parTransId="{0ADED9D4-FC4B-47D9-9F4E-6058E098DDDC}" sibTransId="{6BB66271-B338-4D76-B72E-D76D76C99978}"/>
    <dgm:cxn modelId="{C121B40F-688C-44C5-AED9-0AAB43EDEA33}" srcId="{D05E9603-B108-461B-929A-BF508CCBABFE}" destId="{E699291E-9684-4497-8E1F-E2DE3B36E965}" srcOrd="2" destOrd="0" parTransId="{B7A83545-E52C-42D7-8A6A-5EB129A70CC9}" sibTransId="{ECCA7B89-3714-4C0B-8D08-A303BC622F2A}"/>
    <dgm:cxn modelId="{9F10121F-A45F-482A-894F-B251A155A8FE}" srcId="{D05E9603-B108-461B-929A-BF508CCBABFE}" destId="{48CF5286-F1A7-494A-8B6F-84D6F87CD967}" srcOrd="4" destOrd="0" parTransId="{DE3C3DCD-83DD-4636-BF92-A2842BFC3F1F}" sibTransId="{C1B15F14-72D2-42FA-B1B6-56183938E97A}"/>
    <dgm:cxn modelId="{B32AD820-267A-4C27-B0F5-16EFDCF4FB3A}" type="presOf" srcId="{FCB6EE29-0A3E-4974-A3B0-9F20D86FF52A}" destId="{4B1D8200-0DA9-42F6-A534-578F75402916}" srcOrd="0" destOrd="1" presId="urn:microsoft.com/office/officeart/2005/8/layout/default"/>
    <dgm:cxn modelId="{90BAD72D-6F92-4431-86FB-969C073C3A13}" srcId="{C64DB145-41A2-495B-ABB0-0246A4B403D1}" destId="{6D1D7B87-70DE-44A2-9EDC-75BC44B53E79}" srcOrd="2" destOrd="0" parTransId="{885D8219-6F28-4583-A0F5-9E3A5E27A155}" sibTransId="{C95906C3-132C-441D-A295-8932BC364260}"/>
    <dgm:cxn modelId="{531B3A32-01F4-4297-9E9C-317298D3DA0E}" srcId="{D05E9603-B108-461B-929A-BF508CCBABFE}" destId="{05140520-0920-421D-B9AE-375E19F2A8E1}" srcOrd="1" destOrd="0" parTransId="{DE2CF2CF-B079-427A-8BBA-492B97E55E5B}" sibTransId="{4AF4F99C-FE52-4C2F-86DE-2D6D8CFA5CBA}"/>
    <dgm:cxn modelId="{6C6E7238-C9A3-4247-BA6D-AD7323663173}" type="presOf" srcId="{C117186F-1B3F-4009-AB56-BA4DF453527A}" destId="{3DA65D23-D080-449B-8752-5C57B0DAC466}" srcOrd="0" destOrd="0" presId="urn:microsoft.com/office/officeart/2005/8/layout/default"/>
    <dgm:cxn modelId="{36731B6E-3BB9-46E2-BB1F-AC77EE4FA728}" type="presOf" srcId="{C5F727A9-AAB3-4C1A-905B-30371582FF7A}" destId="{3DA65D23-D080-449B-8752-5C57B0DAC466}" srcOrd="0" destOrd="1" presId="urn:microsoft.com/office/officeart/2005/8/layout/default"/>
    <dgm:cxn modelId="{DF3E6356-F96A-4F8F-9D38-A920EF26DB1F}" type="presOf" srcId="{05140520-0920-421D-B9AE-375E19F2A8E1}" destId="{94BCB74E-B1E6-4E3C-8C13-269A8AC0411F}" srcOrd="0" destOrd="2" presId="urn:microsoft.com/office/officeart/2005/8/layout/default"/>
    <dgm:cxn modelId="{ED913578-D3B3-4800-A523-2808F9A69F3D}" type="presOf" srcId="{36ACEE30-3D8C-491D-89D9-7B6E4C85B842}" destId="{4B1D8200-0DA9-42F6-A534-578F75402916}" srcOrd="0" destOrd="2" presId="urn:microsoft.com/office/officeart/2005/8/layout/default"/>
    <dgm:cxn modelId="{9E16718F-1752-4C1A-9270-C562E3A9D769}" srcId="{C64DB145-41A2-495B-ABB0-0246A4B403D1}" destId="{D05E9603-B108-461B-929A-BF508CCBABFE}" srcOrd="0" destOrd="0" parTransId="{81C001AF-84BF-404F-A5B3-BCA58CF43FAB}" sibTransId="{1692CDF4-29F5-4DDF-B33D-983959C10AE8}"/>
    <dgm:cxn modelId="{08967490-2EE8-476D-82E0-0F87E233CEDC}" type="presOf" srcId="{F854365A-7A19-4F32-AFDA-6583F382A83A}" destId="{3DA65D23-D080-449B-8752-5C57B0DAC466}" srcOrd="0" destOrd="2" presId="urn:microsoft.com/office/officeart/2005/8/layout/default"/>
    <dgm:cxn modelId="{95F95096-631D-4707-9FD1-EC109148B80B}" type="presOf" srcId="{48CF5286-F1A7-494A-8B6F-84D6F87CD967}" destId="{94BCB74E-B1E6-4E3C-8C13-269A8AC0411F}" srcOrd="0" destOrd="5" presId="urn:microsoft.com/office/officeart/2005/8/layout/default"/>
    <dgm:cxn modelId="{4F37D798-11DF-494D-92C3-69A5A87E15F9}" srcId="{C64DB145-41A2-495B-ABB0-0246A4B403D1}" destId="{C117186F-1B3F-4009-AB56-BA4DF453527A}" srcOrd="1" destOrd="0" parTransId="{05F9687F-4E1B-408D-9351-403CE16E7BFA}" sibTransId="{B3983A1F-9082-4EED-880E-F445579FB978}"/>
    <dgm:cxn modelId="{3B45C79F-CD36-4F47-979C-2A5A4F54083B}" srcId="{6D1D7B87-70DE-44A2-9EDC-75BC44B53E79}" destId="{FCB6EE29-0A3E-4974-A3B0-9F20D86FF52A}" srcOrd="0" destOrd="0" parTransId="{2AF9F333-0C66-424A-A062-47C4CCF13A4C}" sibTransId="{A1FDAC57-3ED7-4BBB-8EC4-D78A1B6430A8}"/>
    <dgm:cxn modelId="{0F5953A1-6C4B-4E16-BECC-AA5E308A3E9D}" type="presOf" srcId="{8B70C894-B1EA-4A1F-8896-1D72555A92B2}" destId="{94BCB74E-B1E6-4E3C-8C13-269A8AC0411F}" srcOrd="0" destOrd="1" presId="urn:microsoft.com/office/officeart/2005/8/layout/default"/>
    <dgm:cxn modelId="{BB7401A7-202D-440D-9DBD-6F9F97EBEEF9}" type="presOf" srcId="{6D1D7B87-70DE-44A2-9EDC-75BC44B53E79}" destId="{4B1D8200-0DA9-42F6-A534-578F75402916}" srcOrd="0" destOrd="0" presId="urn:microsoft.com/office/officeart/2005/8/layout/default"/>
    <dgm:cxn modelId="{EF3D5AA9-4330-4A90-8CCB-AE66A0AED966}" srcId="{D05E9603-B108-461B-929A-BF508CCBABFE}" destId="{DD6B7FC4-D37B-4F87-BAC5-2345C33A399D}" srcOrd="3" destOrd="0" parTransId="{926F00CB-F05F-45B1-9F18-06C7078DEAAD}" sibTransId="{583FD127-2DE6-43F0-9A45-01D2E3DFC489}"/>
    <dgm:cxn modelId="{E5E042B0-1FDD-4A16-9566-CCDB695039AB}" type="presOf" srcId="{D05E9603-B108-461B-929A-BF508CCBABFE}" destId="{94BCB74E-B1E6-4E3C-8C13-269A8AC0411F}" srcOrd="0" destOrd="0" presId="urn:microsoft.com/office/officeart/2005/8/layout/default"/>
    <dgm:cxn modelId="{3E645DB9-2877-4997-839E-D1C7C25E8E87}" type="presOf" srcId="{C64DB145-41A2-495B-ABB0-0246A4B403D1}" destId="{99C8DDFD-5D28-45ED-ACD9-CC00143F5669}" srcOrd="0" destOrd="0" presId="urn:microsoft.com/office/officeart/2005/8/layout/default"/>
    <dgm:cxn modelId="{34C10BC5-E3B1-4653-92F0-4BD781C3C6B0}" srcId="{C117186F-1B3F-4009-AB56-BA4DF453527A}" destId="{F854365A-7A19-4F32-AFDA-6583F382A83A}" srcOrd="1" destOrd="0" parTransId="{61FB637B-23E6-46A8-8A68-8F01F43D0CD0}" sibTransId="{0FD33ED6-669D-4434-A7BA-31EEB4EB9ABD}"/>
    <dgm:cxn modelId="{ECA586C5-3F40-4493-89C8-C88184A8103C}" type="presOf" srcId="{DD6B7FC4-D37B-4F87-BAC5-2345C33A399D}" destId="{94BCB74E-B1E6-4E3C-8C13-269A8AC0411F}" srcOrd="0" destOrd="4" presId="urn:microsoft.com/office/officeart/2005/8/layout/default"/>
    <dgm:cxn modelId="{35304AC6-BB81-4E64-B957-622BF8CA13F4}" srcId="{6D1D7B87-70DE-44A2-9EDC-75BC44B53E79}" destId="{36ACEE30-3D8C-491D-89D9-7B6E4C85B842}" srcOrd="1" destOrd="0" parTransId="{1947AA02-2295-4C62-8182-53953167CEE1}" sibTransId="{AAE0013C-B03E-4830-A710-D39790C99CBA}"/>
    <dgm:cxn modelId="{528917D0-A487-4062-9884-599CCDCDDB8D}" type="presOf" srcId="{E699291E-9684-4497-8E1F-E2DE3B36E965}" destId="{94BCB74E-B1E6-4E3C-8C13-269A8AC0411F}" srcOrd="0" destOrd="3" presId="urn:microsoft.com/office/officeart/2005/8/layout/default"/>
    <dgm:cxn modelId="{58020EDB-7C17-4D44-8D0B-B0B2CA159762}" srcId="{6D1D7B87-70DE-44A2-9EDC-75BC44B53E79}" destId="{FEDCFD71-3A9A-4E73-850E-7FA6F44D8B2C}" srcOrd="2" destOrd="0" parTransId="{CD87204A-19CF-415E-BDC1-DF1670B972F5}" sibTransId="{182293F5-6AFD-4DF7-89A1-0C910CFDD50C}"/>
    <dgm:cxn modelId="{1F7209EB-9039-426D-9149-9212C36EF7C9}" type="presOf" srcId="{FEDCFD71-3A9A-4E73-850E-7FA6F44D8B2C}" destId="{4B1D8200-0DA9-42F6-A534-578F75402916}" srcOrd="0" destOrd="3" presId="urn:microsoft.com/office/officeart/2005/8/layout/default"/>
    <dgm:cxn modelId="{A0EA25D2-DE2B-4505-9F55-BE3E092ECF6B}" type="presParOf" srcId="{99C8DDFD-5D28-45ED-ACD9-CC00143F5669}" destId="{94BCB74E-B1E6-4E3C-8C13-269A8AC0411F}" srcOrd="0" destOrd="0" presId="urn:microsoft.com/office/officeart/2005/8/layout/default"/>
    <dgm:cxn modelId="{57B299F1-2789-41FA-8FD4-9C160D6BE394}" type="presParOf" srcId="{99C8DDFD-5D28-45ED-ACD9-CC00143F5669}" destId="{935432CF-292E-4110-BBA2-3FE1623063BD}" srcOrd="1" destOrd="0" presId="urn:microsoft.com/office/officeart/2005/8/layout/default"/>
    <dgm:cxn modelId="{AC574392-FA97-408F-B5AE-58D1D0AC6EBB}" type="presParOf" srcId="{99C8DDFD-5D28-45ED-ACD9-CC00143F5669}" destId="{3DA65D23-D080-449B-8752-5C57B0DAC466}" srcOrd="2" destOrd="0" presId="urn:microsoft.com/office/officeart/2005/8/layout/default"/>
    <dgm:cxn modelId="{8155491A-9ED0-4A2E-BB2C-14A66CEFF945}" type="presParOf" srcId="{99C8DDFD-5D28-45ED-ACD9-CC00143F5669}" destId="{A3F142BC-93E8-4D3F-A7C1-86E513E6A18B}" srcOrd="3" destOrd="0" presId="urn:microsoft.com/office/officeart/2005/8/layout/default"/>
    <dgm:cxn modelId="{D3C142F6-CDE5-49CE-B197-05F3099C5747}" type="presParOf" srcId="{99C8DDFD-5D28-45ED-ACD9-CC00143F5669}" destId="{4B1D8200-0DA9-42F6-A534-578F75402916}"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140597-B54A-46B6-A383-B7F977B7DC4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7D4B66D-055B-408A-95A6-2D76EAD06522}">
      <dgm:prSet phldrT="[Text]"/>
      <dgm:spPr/>
      <dgm:t>
        <a:bodyPr/>
        <a:lstStyle/>
        <a:p>
          <a:r>
            <a:rPr lang="en-US" dirty="0"/>
            <a:t>AMP Priorities for RFA</a:t>
          </a:r>
        </a:p>
        <a:p>
          <a:r>
            <a:rPr lang="en-US" dirty="0"/>
            <a:t>Measures of Impact</a:t>
          </a:r>
        </a:p>
        <a:p>
          <a:r>
            <a:rPr lang="en-US" dirty="0"/>
            <a:t>Exec. Committee</a:t>
          </a:r>
        </a:p>
      </dgm:t>
    </dgm:pt>
    <dgm:pt modelId="{C42EEB6F-E239-4172-A2D1-E8C95759BDC1}" type="parTrans" cxnId="{8BF3410B-8F6F-4BDE-A930-84EF2D3C875A}">
      <dgm:prSet/>
      <dgm:spPr/>
      <dgm:t>
        <a:bodyPr/>
        <a:lstStyle/>
        <a:p>
          <a:endParaRPr lang="en-US"/>
        </a:p>
      </dgm:t>
    </dgm:pt>
    <dgm:pt modelId="{25F14E1E-EB8C-4F19-8140-5491A9E8A36D}" type="sibTrans" cxnId="{8BF3410B-8F6F-4BDE-A930-84EF2D3C875A}">
      <dgm:prSet/>
      <dgm:spPr/>
      <dgm:t>
        <a:bodyPr/>
        <a:lstStyle/>
        <a:p>
          <a:endParaRPr lang="en-US"/>
        </a:p>
      </dgm:t>
    </dgm:pt>
    <dgm:pt modelId="{FF618BB9-6D6D-424D-B7D9-45A011EECC7A}">
      <dgm:prSet phldrT="[Text]"/>
      <dgm:spPr/>
      <dgm:t>
        <a:bodyPr/>
        <a:lstStyle/>
        <a:p>
          <a:r>
            <a:rPr lang="en-US" dirty="0"/>
            <a:t>Phase I: Identify research gaps and unanswered questions (e.g., SPM review, evidence inventories or reviews, VA program office strategic plans)</a:t>
          </a:r>
        </a:p>
      </dgm:t>
    </dgm:pt>
    <dgm:pt modelId="{9019D3F0-3756-466E-A0E9-EDE6F334831C}" type="parTrans" cxnId="{D9C88FAA-1B35-47D8-BA2A-5550AFC2A0E5}">
      <dgm:prSet/>
      <dgm:spPr/>
      <dgm:t>
        <a:bodyPr/>
        <a:lstStyle/>
        <a:p>
          <a:endParaRPr lang="en-US"/>
        </a:p>
      </dgm:t>
    </dgm:pt>
    <dgm:pt modelId="{7E13AC35-3F65-4ACF-BD6E-0E8BB3F15FC2}" type="sibTrans" cxnId="{D9C88FAA-1B35-47D8-BA2A-5550AFC2A0E5}">
      <dgm:prSet/>
      <dgm:spPr/>
      <dgm:t>
        <a:bodyPr/>
        <a:lstStyle/>
        <a:p>
          <a:endParaRPr lang="en-US"/>
        </a:p>
      </dgm:t>
    </dgm:pt>
    <dgm:pt modelId="{5CA76A74-DB83-4FD9-A21E-8E53AB6C93BC}">
      <dgm:prSet phldrT="[Text]"/>
      <dgm:spPr/>
      <dgm:t>
        <a:bodyPr/>
        <a:lstStyle/>
        <a:p>
          <a:r>
            <a:rPr lang="en-US" dirty="0"/>
            <a:t>Phase II: Refine Priorities using concurrent processes: national surveys/live voting &amp; focus groups with Consumer, Provider, Leader, Investigator groups</a:t>
          </a:r>
        </a:p>
      </dgm:t>
    </dgm:pt>
    <dgm:pt modelId="{5D2DC5F8-6DA9-4716-96DC-069770937161}" type="parTrans" cxnId="{F9C9DE73-CF69-452E-B640-A9D330D8557E}">
      <dgm:prSet/>
      <dgm:spPr/>
      <dgm:t>
        <a:bodyPr/>
        <a:lstStyle/>
        <a:p>
          <a:endParaRPr lang="en-US"/>
        </a:p>
      </dgm:t>
    </dgm:pt>
    <dgm:pt modelId="{9474CCF4-5508-4290-B7FF-479B591AEC2F}" type="sibTrans" cxnId="{F9C9DE73-CF69-452E-B640-A9D330D8557E}">
      <dgm:prSet/>
      <dgm:spPr/>
      <dgm:t>
        <a:bodyPr/>
        <a:lstStyle/>
        <a:p>
          <a:endParaRPr lang="en-US"/>
        </a:p>
      </dgm:t>
    </dgm:pt>
    <dgm:pt modelId="{404B8007-5BE0-489E-A313-B56AC779D017}">
      <dgm:prSet phldrT="[Text]"/>
      <dgm:spPr/>
      <dgm:t>
        <a:bodyPr/>
        <a:lstStyle/>
        <a:p>
          <a:r>
            <a:rPr lang="en-US" dirty="0"/>
            <a:t>Phase III: Delphi consensus panel with interested party representatives rank priorities on urgency, impact, feasibility, identify impact metrics</a:t>
          </a:r>
        </a:p>
      </dgm:t>
    </dgm:pt>
    <dgm:pt modelId="{E6CC81CE-5E44-41C8-92E7-6F8A3FFFB84E}" type="parTrans" cxnId="{E90DB2AE-2684-4975-A233-60CC4A581074}">
      <dgm:prSet/>
      <dgm:spPr/>
      <dgm:t>
        <a:bodyPr/>
        <a:lstStyle/>
        <a:p>
          <a:endParaRPr lang="en-US"/>
        </a:p>
      </dgm:t>
    </dgm:pt>
    <dgm:pt modelId="{307B3A02-4848-4BC0-B645-ED2904CB035A}" type="sibTrans" cxnId="{E90DB2AE-2684-4975-A233-60CC4A581074}">
      <dgm:prSet/>
      <dgm:spPr/>
      <dgm:t>
        <a:bodyPr/>
        <a:lstStyle/>
        <a:p>
          <a:endParaRPr lang="en-US"/>
        </a:p>
      </dgm:t>
    </dgm:pt>
    <dgm:pt modelId="{A6EE57D1-13C1-4D5B-A487-3984F4B6AFBF}" type="pres">
      <dgm:prSet presAssocID="{73140597-B54A-46B6-A383-B7F977B7DC44}" presName="cycle" presStyleCnt="0">
        <dgm:presLayoutVars>
          <dgm:chMax val="1"/>
          <dgm:dir/>
          <dgm:animLvl val="ctr"/>
          <dgm:resizeHandles val="exact"/>
        </dgm:presLayoutVars>
      </dgm:prSet>
      <dgm:spPr/>
    </dgm:pt>
    <dgm:pt modelId="{F9FF57C2-E278-4ABE-8A74-F4B94C237AA8}" type="pres">
      <dgm:prSet presAssocID="{77D4B66D-055B-408A-95A6-2D76EAD06522}" presName="centerShape" presStyleLbl="node0" presStyleIdx="0" presStyleCnt="1"/>
      <dgm:spPr/>
    </dgm:pt>
    <dgm:pt modelId="{5325B7C5-BDD3-4EAA-BE52-1C87C51992C6}" type="pres">
      <dgm:prSet presAssocID="{9019D3F0-3756-466E-A0E9-EDE6F334831C}" presName="parTrans" presStyleLbl="bgSibTrans2D1" presStyleIdx="0" presStyleCnt="3"/>
      <dgm:spPr/>
    </dgm:pt>
    <dgm:pt modelId="{A8F09999-18BD-4D38-A6AD-C7264147FF72}" type="pres">
      <dgm:prSet presAssocID="{FF618BB9-6D6D-424D-B7D9-45A011EECC7A}" presName="node" presStyleLbl="node1" presStyleIdx="0" presStyleCnt="3">
        <dgm:presLayoutVars>
          <dgm:bulletEnabled val="1"/>
        </dgm:presLayoutVars>
      </dgm:prSet>
      <dgm:spPr/>
    </dgm:pt>
    <dgm:pt modelId="{C82ACCF6-5EBF-45F9-A2B0-B384FC46BAE3}" type="pres">
      <dgm:prSet presAssocID="{5D2DC5F8-6DA9-4716-96DC-069770937161}" presName="parTrans" presStyleLbl="bgSibTrans2D1" presStyleIdx="1" presStyleCnt="3"/>
      <dgm:spPr/>
    </dgm:pt>
    <dgm:pt modelId="{AB151650-3EA9-41FC-8EC1-BAEEDB6465E0}" type="pres">
      <dgm:prSet presAssocID="{5CA76A74-DB83-4FD9-A21E-8E53AB6C93BC}" presName="node" presStyleLbl="node1" presStyleIdx="1" presStyleCnt="3">
        <dgm:presLayoutVars>
          <dgm:bulletEnabled val="1"/>
        </dgm:presLayoutVars>
      </dgm:prSet>
      <dgm:spPr/>
    </dgm:pt>
    <dgm:pt modelId="{F051E436-78C7-484F-AF0E-B67CA4E8CB87}" type="pres">
      <dgm:prSet presAssocID="{E6CC81CE-5E44-41C8-92E7-6F8A3FFFB84E}" presName="parTrans" presStyleLbl="bgSibTrans2D1" presStyleIdx="2" presStyleCnt="3"/>
      <dgm:spPr/>
    </dgm:pt>
    <dgm:pt modelId="{79E43712-7D13-4C11-B74A-79857435A127}" type="pres">
      <dgm:prSet presAssocID="{404B8007-5BE0-489E-A313-B56AC779D017}" presName="node" presStyleLbl="node1" presStyleIdx="2" presStyleCnt="3" custRadScaleRad="93128" custRadScaleInc="-2998">
        <dgm:presLayoutVars>
          <dgm:bulletEnabled val="1"/>
        </dgm:presLayoutVars>
      </dgm:prSet>
      <dgm:spPr/>
    </dgm:pt>
  </dgm:ptLst>
  <dgm:cxnLst>
    <dgm:cxn modelId="{8BF3410B-8F6F-4BDE-A930-84EF2D3C875A}" srcId="{73140597-B54A-46B6-A383-B7F977B7DC44}" destId="{77D4B66D-055B-408A-95A6-2D76EAD06522}" srcOrd="0" destOrd="0" parTransId="{C42EEB6F-E239-4172-A2D1-E8C95759BDC1}" sibTransId="{25F14E1E-EB8C-4F19-8140-5491A9E8A36D}"/>
    <dgm:cxn modelId="{76BDC80F-65AD-4B31-9A25-32EE2AECA34C}" type="presOf" srcId="{E6CC81CE-5E44-41C8-92E7-6F8A3FFFB84E}" destId="{F051E436-78C7-484F-AF0E-B67CA4E8CB87}" srcOrd="0" destOrd="0" presId="urn:microsoft.com/office/officeart/2005/8/layout/radial4"/>
    <dgm:cxn modelId="{57E04E21-06D2-4427-81B4-0F8C869D652F}" type="presOf" srcId="{404B8007-5BE0-489E-A313-B56AC779D017}" destId="{79E43712-7D13-4C11-B74A-79857435A127}" srcOrd="0" destOrd="0" presId="urn:microsoft.com/office/officeart/2005/8/layout/radial4"/>
    <dgm:cxn modelId="{2AE3E429-C703-4EE3-8068-AEA3DCB265A6}" type="presOf" srcId="{5D2DC5F8-6DA9-4716-96DC-069770937161}" destId="{C82ACCF6-5EBF-45F9-A2B0-B384FC46BAE3}" srcOrd="0" destOrd="0" presId="urn:microsoft.com/office/officeart/2005/8/layout/radial4"/>
    <dgm:cxn modelId="{5E85725F-CEC2-4E00-B1D7-F9BD96BB0D46}" type="presOf" srcId="{FF618BB9-6D6D-424D-B7D9-45A011EECC7A}" destId="{A8F09999-18BD-4D38-A6AD-C7264147FF72}" srcOrd="0" destOrd="0" presId="urn:microsoft.com/office/officeart/2005/8/layout/radial4"/>
    <dgm:cxn modelId="{A97C6A41-FFA7-4942-9D4A-7F1D2568DDC3}" type="presOf" srcId="{5CA76A74-DB83-4FD9-A21E-8E53AB6C93BC}" destId="{AB151650-3EA9-41FC-8EC1-BAEEDB6465E0}" srcOrd="0" destOrd="0" presId="urn:microsoft.com/office/officeart/2005/8/layout/radial4"/>
    <dgm:cxn modelId="{F9C9DE73-CF69-452E-B640-A9D330D8557E}" srcId="{77D4B66D-055B-408A-95A6-2D76EAD06522}" destId="{5CA76A74-DB83-4FD9-A21E-8E53AB6C93BC}" srcOrd="1" destOrd="0" parTransId="{5D2DC5F8-6DA9-4716-96DC-069770937161}" sibTransId="{9474CCF4-5508-4290-B7FF-479B591AEC2F}"/>
    <dgm:cxn modelId="{1668B59A-B169-4B80-9E94-DEA3469572B9}" type="presOf" srcId="{73140597-B54A-46B6-A383-B7F977B7DC44}" destId="{A6EE57D1-13C1-4D5B-A487-3984F4B6AFBF}" srcOrd="0" destOrd="0" presId="urn:microsoft.com/office/officeart/2005/8/layout/radial4"/>
    <dgm:cxn modelId="{A2B33CA1-68E8-440E-B188-710F4D679F23}" type="presOf" srcId="{77D4B66D-055B-408A-95A6-2D76EAD06522}" destId="{F9FF57C2-E278-4ABE-8A74-F4B94C237AA8}" srcOrd="0" destOrd="0" presId="urn:microsoft.com/office/officeart/2005/8/layout/radial4"/>
    <dgm:cxn modelId="{D9C88FAA-1B35-47D8-BA2A-5550AFC2A0E5}" srcId="{77D4B66D-055B-408A-95A6-2D76EAD06522}" destId="{FF618BB9-6D6D-424D-B7D9-45A011EECC7A}" srcOrd="0" destOrd="0" parTransId="{9019D3F0-3756-466E-A0E9-EDE6F334831C}" sibTransId="{7E13AC35-3F65-4ACF-BD6E-0E8BB3F15FC2}"/>
    <dgm:cxn modelId="{D33A21AD-C8CF-441E-B6D8-CD5BAADF6590}" type="presOf" srcId="{9019D3F0-3756-466E-A0E9-EDE6F334831C}" destId="{5325B7C5-BDD3-4EAA-BE52-1C87C51992C6}" srcOrd="0" destOrd="0" presId="urn:microsoft.com/office/officeart/2005/8/layout/radial4"/>
    <dgm:cxn modelId="{E90DB2AE-2684-4975-A233-60CC4A581074}" srcId="{77D4B66D-055B-408A-95A6-2D76EAD06522}" destId="{404B8007-5BE0-489E-A313-B56AC779D017}" srcOrd="2" destOrd="0" parTransId="{E6CC81CE-5E44-41C8-92E7-6F8A3FFFB84E}" sibTransId="{307B3A02-4848-4BC0-B645-ED2904CB035A}"/>
    <dgm:cxn modelId="{566F2C06-8706-449F-8A5A-C020D036C7A8}" type="presParOf" srcId="{A6EE57D1-13C1-4D5B-A487-3984F4B6AFBF}" destId="{F9FF57C2-E278-4ABE-8A74-F4B94C237AA8}" srcOrd="0" destOrd="0" presId="urn:microsoft.com/office/officeart/2005/8/layout/radial4"/>
    <dgm:cxn modelId="{0A9B6651-92BF-47A0-BC15-5ADC460FD62C}" type="presParOf" srcId="{A6EE57D1-13C1-4D5B-A487-3984F4B6AFBF}" destId="{5325B7C5-BDD3-4EAA-BE52-1C87C51992C6}" srcOrd="1" destOrd="0" presId="urn:microsoft.com/office/officeart/2005/8/layout/radial4"/>
    <dgm:cxn modelId="{4DC5FC8E-A466-4782-A81D-9B229A7E5CD9}" type="presParOf" srcId="{A6EE57D1-13C1-4D5B-A487-3984F4B6AFBF}" destId="{A8F09999-18BD-4D38-A6AD-C7264147FF72}" srcOrd="2" destOrd="0" presId="urn:microsoft.com/office/officeart/2005/8/layout/radial4"/>
    <dgm:cxn modelId="{276CA80A-F9FC-4612-B334-DE6E2AE2BA28}" type="presParOf" srcId="{A6EE57D1-13C1-4D5B-A487-3984F4B6AFBF}" destId="{C82ACCF6-5EBF-45F9-A2B0-B384FC46BAE3}" srcOrd="3" destOrd="0" presId="urn:microsoft.com/office/officeart/2005/8/layout/radial4"/>
    <dgm:cxn modelId="{021E7297-EACD-4977-8130-BB3F8E093B8B}" type="presParOf" srcId="{A6EE57D1-13C1-4D5B-A487-3984F4B6AFBF}" destId="{AB151650-3EA9-41FC-8EC1-BAEEDB6465E0}" srcOrd="4" destOrd="0" presId="urn:microsoft.com/office/officeart/2005/8/layout/radial4"/>
    <dgm:cxn modelId="{C1114FB2-688F-482F-87C8-14BD10D684AE}" type="presParOf" srcId="{A6EE57D1-13C1-4D5B-A487-3984F4B6AFBF}" destId="{F051E436-78C7-484F-AF0E-B67CA4E8CB87}" srcOrd="5" destOrd="0" presId="urn:microsoft.com/office/officeart/2005/8/layout/radial4"/>
    <dgm:cxn modelId="{1A15504A-AD45-47A0-8149-B5C50B953051}" type="presParOf" srcId="{A6EE57D1-13C1-4D5B-A487-3984F4B6AFBF}" destId="{79E43712-7D13-4C11-B74A-79857435A127}"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BCB74E-B1E6-4E3C-8C13-269A8AC0411F}">
      <dsp:nvSpPr>
        <dsp:cNvPr id="0" name=""/>
        <dsp:cNvSpPr/>
      </dsp:nvSpPr>
      <dsp:spPr>
        <a:xfrm>
          <a:off x="0" y="301656"/>
          <a:ext cx="3726155" cy="2832690"/>
        </a:xfrm>
        <a:prstGeom prst="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Completed</a:t>
          </a:r>
        </a:p>
        <a:p>
          <a:pPr marL="171450" lvl="1" indent="-171450" algn="l" defTabSz="800100">
            <a:lnSpc>
              <a:spcPct val="90000"/>
            </a:lnSpc>
            <a:spcBef>
              <a:spcPct val="0"/>
            </a:spcBef>
            <a:spcAft>
              <a:spcPct val="15000"/>
            </a:spcAft>
            <a:buChar char="•"/>
          </a:pPr>
          <a:r>
            <a:rPr lang="en-US" sz="1800" kern="1200" dirty="0">
              <a:solidFill>
                <a:schemeClr val="tx1"/>
              </a:solidFill>
            </a:rPr>
            <a:t>Role Charter</a:t>
          </a:r>
        </a:p>
        <a:p>
          <a:pPr marL="171450" lvl="1" indent="-171450" algn="l" defTabSz="800100">
            <a:lnSpc>
              <a:spcPct val="90000"/>
            </a:lnSpc>
            <a:spcBef>
              <a:spcPct val="0"/>
            </a:spcBef>
            <a:spcAft>
              <a:spcPct val="15000"/>
            </a:spcAft>
            <a:buChar char="•"/>
          </a:pPr>
          <a:r>
            <a:rPr lang="en-US" sz="1800" kern="1200" dirty="0">
              <a:solidFill>
                <a:schemeClr val="tx1"/>
              </a:solidFill>
            </a:rPr>
            <a:t>Executive Committee Charter</a:t>
          </a:r>
        </a:p>
        <a:p>
          <a:pPr marL="171450" lvl="1" indent="-171450" algn="l" defTabSz="800100">
            <a:lnSpc>
              <a:spcPct val="90000"/>
            </a:lnSpc>
            <a:spcBef>
              <a:spcPct val="0"/>
            </a:spcBef>
            <a:spcAft>
              <a:spcPct val="15000"/>
            </a:spcAft>
            <a:buChar char="•"/>
          </a:pPr>
          <a:r>
            <a:rPr lang="en-US" sz="1800" kern="1200" dirty="0">
              <a:solidFill>
                <a:schemeClr val="tx1"/>
              </a:solidFill>
            </a:rPr>
            <a:t>Purview Statement</a:t>
          </a:r>
        </a:p>
        <a:p>
          <a:pPr marL="171450" lvl="1" indent="-171450" algn="l" defTabSz="800100">
            <a:lnSpc>
              <a:spcPct val="90000"/>
            </a:lnSpc>
            <a:spcBef>
              <a:spcPct val="0"/>
            </a:spcBef>
            <a:spcAft>
              <a:spcPct val="15000"/>
            </a:spcAft>
            <a:buChar char="•"/>
          </a:pPr>
          <a:r>
            <a:rPr lang="en-US" sz="1800" kern="1200" dirty="0">
              <a:solidFill>
                <a:schemeClr val="tx1"/>
              </a:solidFill>
            </a:rPr>
            <a:t>Portfolio Analysis Report</a:t>
          </a:r>
          <a:endParaRPr lang="en-US" sz="1800" kern="1200" dirty="0"/>
        </a:p>
        <a:p>
          <a:pPr marL="171450" lvl="1" indent="-171450" algn="l" defTabSz="800100">
            <a:lnSpc>
              <a:spcPct val="90000"/>
            </a:lnSpc>
            <a:spcBef>
              <a:spcPct val="0"/>
            </a:spcBef>
            <a:spcAft>
              <a:spcPct val="15000"/>
            </a:spcAft>
            <a:buChar char="•"/>
          </a:pPr>
          <a:r>
            <a:rPr lang="en-US" sz="1800" kern="1200" dirty="0">
              <a:solidFill>
                <a:schemeClr val="tx1"/>
              </a:solidFill>
            </a:rPr>
            <a:t>Portfolio Analysis PPT</a:t>
          </a:r>
          <a:endParaRPr lang="en-US" sz="1800" kern="1200" dirty="0"/>
        </a:p>
      </dsp:txBody>
      <dsp:txXfrm>
        <a:off x="0" y="301656"/>
        <a:ext cx="3726155" cy="2832690"/>
      </dsp:txXfrm>
    </dsp:sp>
    <dsp:sp modelId="{3DA65D23-D080-449B-8752-5C57B0DAC466}">
      <dsp:nvSpPr>
        <dsp:cNvPr id="0" name=""/>
        <dsp:cNvSpPr/>
      </dsp:nvSpPr>
      <dsp:spPr>
        <a:xfrm>
          <a:off x="4098770" y="600154"/>
          <a:ext cx="3726155" cy="2235693"/>
        </a:xfrm>
        <a:prstGeom prst="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In Progress</a:t>
          </a:r>
        </a:p>
        <a:p>
          <a:pPr marL="171450" lvl="1" indent="-171450" algn="l" defTabSz="800100">
            <a:lnSpc>
              <a:spcPct val="90000"/>
            </a:lnSpc>
            <a:spcBef>
              <a:spcPct val="0"/>
            </a:spcBef>
            <a:spcAft>
              <a:spcPct val="15000"/>
            </a:spcAft>
            <a:buChar char="•"/>
          </a:pPr>
          <a:r>
            <a:rPr lang="en-US" sz="1800" kern="1200" dirty="0">
              <a:solidFill>
                <a:schemeClr val="tx1"/>
              </a:solidFill>
            </a:rPr>
            <a:t>Position Description</a:t>
          </a:r>
        </a:p>
        <a:p>
          <a:pPr marL="171450" lvl="1" indent="-171450" algn="l" defTabSz="800100">
            <a:lnSpc>
              <a:spcPct val="90000"/>
            </a:lnSpc>
            <a:spcBef>
              <a:spcPct val="0"/>
            </a:spcBef>
            <a:spcAft>
              <a:spcPct val="15000"/>
            </a:spcAft>
            <a:buChar char="•"/>
          </a:pPr>
          <a:r>
            <a:rPr lang="en-US" sz="1800" kern="1200" dirty="0">
              <a:solidFill>
                <a:schemeClr val="tx1"/>
              </a:solidFill>
            </a:rPr>
            <a:t>Critical Research Priorities</a:t>
          </a:r>
        </a:p>
      </dsp:txBody>
      <dsp:txXfrm>
        <a:off x="4098770" y="600154"/>
        <a:ext cx="3726155" cy="2235693"/>
      </dsp:txXfrm>
    </dsp:sp>
    <dsp:sp modelId="{4B1D8200-0DA9-42F6-A534-578F75402916}">
      <dsp:nvSpPr>
        <dsp:cNvPr id="0" name=""/>
        <dsp:cNvSpPr/>
      </dsp:nvSpPr>
      <dsp:spPr>
        <a:xfrm>
          <a:off x="8197541" y="600154"/>
          <a:ext cx="3726155" cy="2235693"/>
        </a:xfrm>
        <a:prstGeom prst="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solidFill>
                <a:schemeClr val="tx1"/>
              </a:solidFill>
            </a:rPr>
            <a:t>Future Items</a:t>
          </a:r>
        </a:p>
        <a:p>
          <a:pPr marL="171450" lvl="1" indent="-171450" algn="l" defTabSz="800100">
            <a:lnSpc>
              <a:spcPct val="90000"/>
            </a:lnSpc>
            <a:spcBef>
              <a:spcPct val="0"/>
            </a:spcBef>
            <a:spcAft>
              <a:spcPct val="15000"/>
            </a:spcAft>
            <a:buChar char="•"/>
          </a:pPr>
          <a:r>
            <a:rPr lang="en-US" sz="1800" kern="1200" dirty="0">
              <a:solidFill>
                <a:schemeClr val="tx1"/>
              </a:solidFill>
            </a:rPr>
            <a:t>Portfolio RFAs</a:t>
          </a:r>
        </a:p>
        <a:p>
          <a:pPr marL="171450" lvl="1" indent="-171450" algn="l" defTabSz="800100">
            <a:lnSpc>
              <a:spcPct val="90000"/>
            </a:lnSpc>
            <a:spcBef>
              <a:spcPct val="0"/>
            </a:spcBef>
            <a:spcAft>
              <a:spcPct val="15000"/>
            </a:spcAft>
            <a:buChar char="•"/>
          </a:pPr>
          <a:r>
            <a:rPr lang="en-US" sz="1800" kern="1200" dirty="0">
              <a:solidFill>
                <a:schemeClr val="tx1"/>
              </a:solidFill>
            </a:rPr>
            <a:t>Funding Model SOP</a:t>
          </a:r>
        </a:p>
        <a:p>
          <a:pPr marL="171450" lvl="1" indent="-171450" algn="l" defTabSz="800100">
            <a:lnSpc>
              <a:spcPct val="90000"/>
            </a:lnSpc>
            <a:spcBef>
              <a:spcPct val="0"/>
            </a:spcBef>
            <a:spcAft>
              <a:spcPct val="15000"/>
            </a:spcAft>
            <a:buChar char="•"/>
          </a:pPr>
          <a:r>
            <a:rPr lang="en-US" sz="1800" kern="1200" dirty="0">
              <a:solidFill>
                <a:schemeClr val="tx1"/>
              </a:solidFill>
            </a:rPr>
            <a:t>Portfolio Performance Metrics</a:t>
          </a:r>
        </a:p>
      </dsp:txBody>
      <dsp:txXfrm>
        <a:off x="8197541" y="600154"/>
        <a:ext cx="3726155" cy="22356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F57C2-E278-4ABE-8A74-F4B94C237AA8}">
      <dsp:nvSpPr>
        <dsp:cNvPr id="0" name=""/>
        <dsp:cNvSpPr/>
      </dsp:nvSpPr>
      <dsp:spPr>
        <a:xfrm>
          <a:off x="2966720" y="2834780"/>
          <a:ext cx="2194560" cy="21945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AMP Priorities for RFA</a:t>
          </a:r>
        </a:p>
        <a:p>
          <a:pPr marL="0" lvl="0" indent="0" algn="ctr" defTabSz="755650">
            <a:lnSpc>
              <a:spcPct val="90000"/>
            </a:lnSpc>
            <a:spcBef>
              <a:spcPct val="0"/>
            </a:spcBef>
            <a:spcAft>
              <a:spcPct val="35000"/>
            </a:spcAft>
            <a:buNone/>
          </a:pPr>
          <a:r>
            <a:rPr lang="en-US" sz="1700" kern="1200" dirty="0"/>
            <a:t>Measures of Impact</a:t>
          </a:r>
        </a:p>
        <a:p>
          <a:pPr marL="0" lvl="0" indent="0" algn="ctr" defTabSz="755650">
            <a:lnSpc>
              <a:spcPct val="90000"/>
            </a:lnSpc>
            <a:spcBef>
              <a:spcPct val="0"/>
            </a:spcBef>
            <a:spcAft>
              <a:spcPct val="35000"/>
            </a:spcAft>
            <a:buNone/>
          </a:pPr>
          <a:r>
            <a:rPr lang="en-US" sz="1700" kern="1200" dirty="0"/>
            <a:t>Exec. Committee</a:t>
          </a:r>
        </a:p>
      </dsp:txBody>
      <dsp:txXfrm>
        <a:off x="3288106" y="3156166"/>
        <a:ext cx="1551788" cy="1551788"/>
      </dsp:txXfrm>
    </dsp:sp>
    <dsp:sp modelId="{5325B7C5-BDD3-4EAA-BE52-1C87C51992C6}">
      <dsp:nvSpPr>
        <dsp:cNvPr id="0" name=""/>
        <dsp:cNvSpPr/>
      </dsp:nvSpPr>
      <dsp:spPr>
        <a:xfrm rot="12900000">
          <a:off x="1356306" y="2384955"/>
          <a:ext cx="1889632" cy="62544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F09999-18BD-4D38-A6AD-C7264147FF72}">
      <dsp:nvSpPr>
        <dsp:cNvPr id="0" name=""/>
        <dsp:cNvSpPr/>
      </dsp:nvSpPr>
      <dsp:spPr>
        <a:xfrm>
          <a:off x="484759" y="1321823"/>
          <a:ext cx="2084832" cy="16678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Phase I: Identify research gaps and unanswered questions (e.g., SPM review, evidence inventories or reviews, VA program office strategic plans)</a:t>
          </a:r>
        </a:p>
      </dsp:txBody>
      <dsp:txXfrm>
        <a:off x="533609" y="1370673"/>
        <a:ext cx="1987132" cy="1570165"/>
      </dsp:txXfrm>
    </dsp:sp>
    <dsp:sp modelId="{C82ACCF6-5EBF-45F9-A2B0-B384FC46BAE3}">
      <dsp:nvSpPr>
        <dsp:cNvPr id="0" name=""/>
        <dsp:cNvSpPr/>
      </dsp:nvSpPr>
      <dsp:spPr>
        <a:xfrm rot="16200000">
          <a:off x="3119183" y="1467260"/>
          <a:ext cx="1889632" cy="62544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B151650-3EA9-41FC-8EC1-BAEEDB6465E0}">
      <dsp:nvSpPr>
        <dsp:cNvPr id="0" name=""/>
        <dsp:cNvSpPr/>
      </dsp:nvSpPr>
      <dsp:spPr>
        <a:xfrm>
          <a:off x="3021583" y="1235"/>
          <a:ext cx="2084832" cy="16678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Phase II: Refine Priorities using concurrent processes: national surveys/live voting &amp; focus groups with Consumer, Provider, Leader, Investigator groups</a:t>
          </a:r>
        </a:p>
      </dsp:txBody>
      <dsp:txXfrm>
        <a:off x="3070433" y="50085"/>
        <a:ext cx="1987132" cy="1570165"/>
      </dsp:txXfrm>
    </dsp:sp>
    <dsp:sp modelId="{F051E436-78C7-484F-AF0E-B67CA4E8CB87}">
      <dsp:nvSpPr>
        <dsp:cNvPr id="0" name=""/>
        <dsp:cNvSpPr/>
      </dsp:nvSpPr>
      <dsp:spPr>
        <a:xfrm rot="19392072">
          <a:off x="4853108" y="2397473"/>
          <a:ext cx="1688519" cy="625449"/>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E43712-7D13-4C11-B74A-79857435A127}">
      <dsp:nvSpPr>
        <dsp:cNvPr id="0" name=""/>
        <dsp:cNvSpPr/>
      </dsp:nvSpPr>
      <dsp:spPr>
        <a:xfrm>
          <a:off x="5330987" y="1370547"/>
          <a:ext cx="2084832" cy="166786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Phase III: Delphi consensus panel with interested party representatives rank priorities on urgency, impact, feasibility, identify impact metrics</a:t>
          </a:r>
        </a:p>
      </dsp:txBody>
      <dsp:txXfrm>
        <a:off x="5379837" y="1419397"/>
        <a:ext cx="1987132" cy="157016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228E8C-2E53-46C2-9A33-03519629B7D9}" type="datetimeFigureOut">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68F429-A8B5-4B78-B8BA-AB71DB5CF2F8}" type="slidenum">
              <a:t>‹#›</a:t>
            </a:fld>
            <a:endParaRPr lang="en-US"/>
          </a:p>
        </p:txBody>
      </p:sp>
    </p:spTree>
    <p:extLst>
      <p:ext uri="{BB962C8B-B14F-4D97-AF65-F5344CB8AC3E}">
        <p14:creationId xmlns:p14="http://schemas.microsoft.com/office/powerpoint/2010/main" val="4111583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C0DB82-DFC6-414B-85AD-EA7020C8DE2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128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3.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7.png"/><Relationship Id="rId5" Type="http://schemas.openxmlformats.org/officeDocument/2006/relationships/image" Target="../media/image6.emf"/><Relationship Id="rId4" Type="http://schemas.openxmlformats.org/officeDocument/2006/relationships/oleObject" Target="../embeddings/oleObject4.bin"/></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4.emf"/></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2.xml"/><Relationship Id="rId1" Type="http://schemas.openxmlformats.org/officeDocument/2006/relationships/tags" Target="../tags/tag12.xml"/><Relationship Id="rId4" Type="http://schemas.openxmlformats.org/officeDocument/2006/relationships/image" Target="../media/image4.emf"/></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2.xml"/><Relationship Id="rId1" Type="http://schemas.openxmlformats.org/officeDocument/2006/relationships/tags" Target="../tags/tag13.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419562589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427200056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205890504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3928444857"/>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10763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628387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userDrawn="1"/>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526907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0528062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248648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013208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67320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extLst>
              <p:ext uri="{D42A27DB-BD31-4B8C-83A1-F6EECF244321}">
                <p14:modId xmlns:p14="http://schemas.microsoft.com/office/powerpoint/2010/main" val="30337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2467697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8936071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6947934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Arrow two third">
    <p:bg>
      <p:bgPr>
        <a:gradFill flip="none" rotWithShape="1">
          <a:gsLst>
            <a:gs pos="0">
              <a:srgbClr val="002F56"/>
            </a:gs>
            <a:gs pos="100000">
              <a:srgbClr val="00488A"/>
            </a:gs>
          </a:gsLst>
          <a:lin ang="8100000" scaled="1"/>
          <a:tileRect/>
        </a:gra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948290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52" imgH="355" progId="TCLayout.ActiveDocument.1">
                  <p:embed/>
                </p:oleObj>
              </mc:Choice>
              <mc:Fallback>
                <p:oleObj name="think-cell Slide" r:id="rId4" imgW="352" imgH="355"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a:solidFill>
                <a:schemeClr val="bg1"/>
              </a:solidFill>
              <a:latin typeface="+mn-lt"/>
              <a:sym typeface="Trebuchet MS" panose="020B0603020202020204" pitchFamily="34" charset="0"/>
            </a:endParaRPr>
          </a:p>
        </p:txBody>
      </p:sp>
      <p:sp>
        <p:nvSpPr>
          <p:cNvPr id="9"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2018 by The Boston Consulting Group, Inc. All rights reserved.</a:t>
            </a: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11" name="Title 3"/>
          <p:cNvSpPr>
            <a:spLocks noGrp="1"/>
          </p:cNvSpPr>
          <p:nvPr>
            <p:ph type="title" hasCustomPrompt="1"/>
          </p:nvPr>
        </p:nvSpPr>
        <p:spPr>
          <a:xfrm>
            <a:off x="630000" y="622800"/>
            <a:ext cx="62568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rgbClr val="00529B"/>
                </a:solidFill>
                <a:latin typeface="+mn-lt"/>
                <a:sym typeface="+mj-lt"/>
              </a:defRPr>
            </a:lvl1pPr>
          </a:lstStyle>
          <a:p>
            <a:pPr lvl="0"/>
            <a:r>
              <a:rPr lang="en-US"/>
              <a:t>Click to add title</a:t>
            </a:r>
          </a:p>
        </p:txBody>
      </p:sp>
      <p:sp>
        <p:nvSpPr>
          <p:cNvPr id="14" name="FooterSimple" hidden="1"/>
          <p:cNvSpPr txBox="1"/>
          <p:nvPr userDrawn="1">
            <p:custDataLst>
              <p:tags r:id="rId2"/>
            </p:custDataLst>
          </p:nvPr>
        </p:nvSpPr>
        <p:spPr>
          <a:xfrm rot="16200000">
            <a:off x="10561320" y="5117885"/>
            <a:ext cx="2743200" cy="96950"/>
          </a:xfrm>
          <a:prstGeom prst="rect">
            <a:avLst/>
          </a:prstGeom>
          <a:noFill/>
        </p:spPr>
        <p:txBody>
          <a:bodyPr wrap="square" lIns="0" tIns="0" rIns="0" bIns="0" rtlCol="0" anchor="b">
            <a:spAutoFit/>
          </a:bodyPr>
          <a:lstStyle/>
          <a:p>
            <a:pPr>
              <a:lnSpc>
                <a:spcPct val="90000"/>
              </a:lnSpc>
              <a:spcAft>
                <a:spcPts val="600"/>
              </a:spcAft>
            </a:pPr>
            <a:r>
              <a:rPr lang="en-US" sz="700">
                <a:solidFill>
                  <a:schemeClr val="bg1"/>
                </a:solidFill>
                <a:latin typeface="+mn-lt"/>
                <a:sym typeface="Trebuchet MS" panose="020B0603020202020204" pitchFamily="34" charset="0"/>
              </a:rPr>
              <a:t>20231128_AdvisoryGroupMeeting.pptx</a:t>
            </a:r>
          </a:p>
        </p:txBody>
      </p:sp>
      <p:pic>
        <p:nvPicPr>
          <p:cNvPr id="16" name="Picture 15"/>
          <p:cNvPicPr>
            <a:picLocks noChangeAspect="1" noChangeArrowheads="1"/>
          </p:cNvPicPr>
          <p:nvPr userDrawn="1"/>
        </p:nvPicPr>
        <p:blipFill>
          <a:blip r:embed="rId6">
            <a:extLst>
              <a:ext uri="{28A0092B-C50C-407E-A947-70E740481C1C}">
                <a14:useLocalDpi xmlns:a14="http://schemas.microsoft.com/office/drawing/2010/main"/>
              </a:ext>
            </a:extLst>
          </a:blip>
          <a:srcRect/>
          <a:stretch>
            <a:fillRect/>
          </a:stretch>
        </p:blipFill>
        <p:spPr bwMode="auto">
          <a:xfrm>
            <a:off x="7490339" y="3589606"/>
            <a:ext cx="1365250" cy="3382962"/>
          </a:xfrm>
          <a:custGeom>
            <a:avLst/>
            <a:gdLst>
              <a:gd name="connsiteX0" fmla="*/ 911531 w 1365250"/>
              <a:gd name="connsiteY0" fmla="*/ 0 h 3382962"/>
              <a:gd name="connsiteX1" fmla="*/ 1365250 w 1365250"/>
              <a:gd name="connsiteY1" fmla="*/ 0 h 3382962"/>
              <a:gd name="connsiteX2" fmla="*/ 1365250 w 1365250"/>
              <a:gd name="connsiteY2" fmla="*/ 3382962 h 3382962"/>
              <a:gd name="connsiteX3" fmla="*/ 107988 w 1365250"/>
              <a:gd name="connsiteY3" fmla="*/ 3382962 h 3382962"/>
              <a:gd name="connsiteX4" fmla="*/ 111422 w 1365250"/>
              <a:gd name="connsiteY4" fmla="*/ 3368118 h 3382962"/>
              <a:gd name="connsiteX5" fmla="*/ 129661 w 1365250"/>
              <a:gd name="connsiteY5" fmla="*/ 3368407 h 3382962"/>
              <a:gd name="connsiteX6" fmla="*/ 890411 w 1365250"/>
              <a:gd name="connsiteY6" fmla="*/ 0 h 3382962"/>
              <a:gd name="connsiteX7" fmla="*/ 897808 w 1365250"/>
              <a:gd name="connsiteY7" fmla="*/ 0 h 3382962"/>
              <a:gd name="connsiteX8" fmla="*/ 870584 w 1365250"/>
              <a:gd name="connsiteY8" fmla="*/ 85726 h 3382962"/>
              <a:gd name="connsiteX9" fmla="*/ 0 w 1365250"/>
              <a:gd name="connsiteY9" fmla="*/ 0 h 3382962"/>
              <a:gd name="connsiteX10" fmla="*/ 852736 w 1365250"/>
              <a:gd name="connsiteY10" fmla="*/ 0 h 3382962"/>
              <a:gd name="connsiteX11" fmla="*/ 0 w 1365250"/>
              <a:gd name="connsiteY11" fmla="*/ 1883543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5250" h="3382962">
                <a:moveTo>
                  <a:pt x="911531" y="0"/>
                </a:moveTo>
                <a:lnTo>
                  <a:pt x="1365250" y="0"/>
                </a:lnTo>
                <a:lnTo>
                  <a:pt x="1365250" y="3382962"/>
                </a:lnTo>
                <a:lnTo>
                  <a:pt x="107988" y="3382962"/>
                </a:lnTo>
                <a:lnTo>
                  <a:pt x="111422" y="3368118"/>
                </a:lnTo>
                <a:lnTo>
                  <a:pt x="129661" y="3368407"/>
                </a:lnTo>
                <a:close/>
                <a:moveTo>
                  <a:pt x="890411" y="0"/>
                </a:moveTo>
                <a:lnTo>
                  <a:pt x="897808" y="0"/>
                </a:lnTo>
                <a:lnTo>
                  <a:pt x="870584" y="85726"/>
                </a:lnTo>
                <a:close/>
                <a:moveTo>
                  <a:pt x="0" y="0"/>
                </a:moveTo>
                <a:lnTo>
                  <a:pt x="852736" y="0"/>
                </a:lnTo>
                <a:lnTo>
                  <a:pt x="0" y="188354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88687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Arrow two third">
    <p:bg>
      <p:bgPr>
        <a:gradFill flip="none" rotWithShape="1">
          <a:gsLst>
            <a:gs pos="0">
              <a:srgbClr val="002F56"/>
            </a:gs>
            <a:gs pos="100000">
              <a:srgbClr val="00488A"/>
            </a:gs>
          </a:gsLst>
          <a:lin ang="8100000" scaled="1"/>
          <a:tileRect/>
        </a:gra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3948290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52" imgH="355" progId="TCLayout.ActiveDocument.1">
                  <p:embed/>
                </p:oleObj>
              </mc:Choice>
              <mc:Fallback>
                <p:oleObj name="think-cell Slide" r:id="rId4" imgW="352" imgH="355" progId="TCLayout.ActiveDocument.1">
                  <p:embed/>
                  <p:pic>
                    <p:nvPicPr>
                      <p:cNvPr id="2" name="Object 1" hidden="1"/>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12" name="Freeform 18"/>
          <p:cNvSpPr/>
          <p:nvPr userDrawn="1"/>
        </p:nvSpPr>
        <p:spPr bwMode="white">
          <a:xfrm>
            <a:off x="0" y="0"/>
            <a:ext cx="8446239" cy="6858000"/>
          </a:xfrm>
          <a:custGeom>
            <a:avLst/>
            <a:gdLst>
              <a:gd name="connsiteX0" fmla="*/ 0 w 8446239"/>
              <a:gd name="connsiteY0" fmla="*/ 0 h 6858000"/>
              <a:gd name="connsiteX1" fmla="*/ 7645979 w 8446239"/>
              <a:gd name="connsiteY1" fmla="*/ 0 h 6858000"/>
              <a:gd name="connsiteX2" fmla="*/ 8446239 w 8446239"/>
              <a:gd name="connsiteY2" fmla="*/ 3429000 h 6858000"/>
              <a:gd name="connsiteX3" fmla="*/ 7645979 w 8446239"/>
              <a:gd name="connsiteY3" fmla="*/ 6858000 h 6858000"/>
              <a:gd name="connsiteX4" fmla="*/ 0 w 8446239"/>
              <a:gd name="connsiteY4" fmla="*/ 6858000 h 6858000"/>
              <a:gd name="connsiteX5" fmla="*/ 0 w 8446239"/>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446239" h="6858000">
                <a:moveTo>
                  <a:pt x="0" y="0"/>
                </a:moveTo>
                <a:lnTo>
                  <a:pt x="7645979" y="0"/>
                </a:lnTo>
                <a:lnTo>
                  <a:pt x="8446239" y="3429000"/>
                </a:lnTo>
                <a:lnTo>
                  <a:pt x="7645979" y="6858000"/>
                </a:lnTo>
                <a:lnTo>
                  <a:pt x="0" y="6858000"/>
                </a:lnTo>
                <a:lnTo>
                  <a:pt x="0" y="0"/>
                </a:ln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lnSpc>
                <a:spcPct val="90000"/>
              </a:lnSpc>
              <a:spcAft>
                <a:spcPts val="1000"/>
              </a:spcAft>
            </a:pPr>
            <a:endParaRPr lang="en-US" sz="1200">
              <a:solidFill>
                <a:schemeClr val="bg1"/>
              </a:solidFill>
              <a:latin typeface="+mn-lt"/>
              <a:sym typeface="Trebuchet MS" panose="020B0603020202020204" pitchFamily="34" charset="0"/>
            </a:endParaRPr>
          </a:p>
        </p:txBody>
      </p:sp>
      <p:sp>
        <p:nvSpPr>
          <p:cNvPr id="9" name="Copyright" hidden="1"/>
          <p:cNvSpPr txBox="1"/>
          <p:nvPr userDrawn="1"/>
        </p:nvSpPr>
        <p:spPr>
          <a:xfrm rot="16200000">
            <a:off x="9486900" y="3921600"/>
            <a:ext cx="5133975" cy="98745"/>
          </a:xfrm>
          <a:prstGeom prst="rect">
            <a:avLst/>
          </a:prstGeom>
          <a:noFill/>
        </p:spPr>
        <p:txBody>
          <a:bodyPr wrap="square" lIns="0" tIns="0" rIns="0" bIns="0" rtlCol="0" anchor="t">
            <a:spAutoFit/>
          </a:bodyPr>
          <a:lstStyle/>
          <a:p>
            <a:pPr>
              <a:lnSpc>
                <a:spcPct val="90000"/>
              </a:lnSpc>
              <a:spcAft>
                <a:spcPts val="600"/>
              </a:spcAft>
            </a:pPr>
            <a:r>
              <a:rPr lang="en-US" sz="700">
                <a:solidFill>
                  <a:schemeClr val="bg1"/>
                </a:solidFill>
                <a:latin typeface="+mn-lt"/>
                <a:sym typeface="Trebuchet MS" panose="020B0603020202020204" pitchFamily="34" charset="0"/>
              </a:rPr>
              <a:t>Copyright © 2018 by The Boston Consulting Group, Inc. All rights reserved.</a:t>
            </a:r>
          </a:p>
        </p:txBody>
      </p:sp>
      <p:sp>
        <p:nvSpPr>
          <p:cNvPr id="15" name="TextBox 14"/>
          <p:cNvSpPr txBox="1"/>
          <p:nvPr userDrawn="1"/>
        </p:nvSpPr>
        <p:spPr>
          <a:xfrm>
            <a:off x="11167872" y="6405036"/>
            <a:ext cx="381000" cy="153888"/>
          </a:xfrm>
          <a:prstGeom prst="rect">
            <a:avLst/>
          </a:prstGeom>
          <a:noFill/>
        </p:spPr>
        <p:txBody>
          <a:bodyPr wrap="square" lIns="0" tIns="0" rIns="0" bIns="0" rtlCol="0" anchor="b">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000" kern="1200" smtClean="0">
                <a:solidFill>
                  <a:schemeClr val="bg1"/>
                </a:solidFill>
                <a:latin typeface="+mn-lt"/>
                <a:ea typeface="+mn-ea"/>
                <a:cs typeface="+mn-cs"/>
                <a:sym typeface="Trebuchet MS" panose="020B0603020202020204" pitchFamily="34" charset="0"/>
              </a:rPr>
              <a:pPr marL="0" marR="0" indent="0" algn="r" defTabSz="914400" rtl="0" eaLnBrk="1" fontAlgn="auto" latinLnBrk="0" hangingPunct="1">
                <a:lnSpc>
                  <a:spcPct val="100000"/>
                </a:lnSpc>
                <a:spcBef>
                  <a:spcPts val="0"/>
                </a:spcBef>
                <a:spcAft>
                  <a:spcPts val="0"/>
                </a:spcAft>
                <a:buClrTx/>
                <a:buSzTx/>
                <a:buFontTx/>
                <a:buNone/>
                <a:tabLst/>
                <a:defRPr/>
              </a:pPr>
              <a:t>‹#›</a:t>
            </a:fld>
            <a:endParaRPr lang="en-US" sz="1000" kern="1200">
              <a:solidFill>
                <a:schemeClr val="bg1"/>
              </a:solidFill>
              <a:latin typeface="+mn-lt"/>
              <a:ea typeface="+mn-ea"/>
              <a:cs typeface="+mn-cs"/>
              <a:sym typeface="Trebuchet MS" panose="020B0603020202020204" pitchFamily="34" charset="0"/>
            </a:endParaRPr>
          </a:p>
        </p:txBody>
      </p:sp>
      <p:sp>
        <p:nvSpPr>
          <p:cNvPr id="11" name="Title 3"/>
          <p:cNvSpPr>
            <a:spLocks noGrp="1"/>
          </p:cNvSpPr>
          <p:nvPr>
            <p:ph type="title" hasCustomPrompt="1"/>
          </p:nvPr>
        </p:nvSpPr>
        <p:spPr>
          <a:xfrm>
            <a:off x="630000" y="622800"/>
            <a:ext cx="6256800" cy="470898"/>
          </a:xfrm>
          <a:prstGeom prst="rect">
            <a:avLst/>
          </a:prstGeom>
        </p:spPr>
        <p:txBody>
          <a:bodyPr vert="horz" wrap="square" lIns="0" tIns="0" rIns="0" bIns="0" anchor="t" anchorCtr="0">
            <a:spAutoFit/>
          </a:bodyPr>
          <a:lstStyle>
            <a:lvl1pPr marL="0" indent="0" algn="l">
              <a:lnSpc>
                <a:spcPct val="90000"/>
              </a:lnSpc>
              <a:spcBef>
                <a:spcPct val="0"/>
              </a:spcBef>
              <a:spcAft>
                <a:spcPts val="0"/>
              </a:spcAft>
              <a:defRPr sz="3400" b="0" i="0" u="none" kern="1200" spc="0">
                <a:solidFill>
                  <a:srgbClr val="00529B"/>
                </a:solidFill>
                <a:latin typeface="+mn-lt"/>
                <a:sym typeface="+mj-lt"/>
              </a:defRPr>
            </a:lvl1pPr>
          </a:lstStyle>
          <a:p>
            <a:pPr lvl="0"/>
            <a:r>
              <a:rPr lang="en-US"/>
              <a:t>Click to add title</a:t>
            </a:r>
          </a:p>
        </p:txBody>
      </p:sp>
      <p:sp>
        <p:nvSpPr>
          <p:cNvPr id="14" name="FooterSimple" hidden="1"/>
          <p:cNvSpPr txBox="1"/>
          <p:nvPr userDrawn="1">
            <p:custDataLst>
              <p:tags r:id="rId2"/>
            </p:custDataLst>
          </p:nvPr>
        </p:nvSpPr>
        <p:spPr>
          <a:xfrm rot="16200000">
            <a:off x="10561320" y="5117885"/>
            <a:ext cx="2743200" cy="96950"/>
          </a:xfrm>
          <a:prstGeom prst="rect">
            <a:avLst/>
          </a:prstGeom>
          <a:noFill/>
        </p:spPr>
        <p:txBody>
          <a:bodyPr wrap="square" lIns="0" tIns="0" rIns="0" bIns="0" rtlCol="0" anchor="b">
            <a:spAutoFit/>
          </a:bodyPr>
          <a:lstStyle/>
          <a:p>
            <a:pPr>
              <a:lnSpc>
                <a:spcPct val="90000"/>
              </a:lnSpc>
              <a:spcAft>
                <a:spcPts val="600"/>
              </a:spcAft>
            </a:pPr>
            <a:r>
              <a:rPr lang="en-US" sz="700">
                <a:solidFill>
                  <a:schemeClr val="bg1"/>
                </a:solidFill>
                <a:latin typeface="+mn-lt"/>
                <a:sym typeface="Trebuchet MS" panose="020B0603020202020204" pitchFamily="34" charset="0"/>
              </a:rPr>
              <a:t>20231128_AdvisoryGroupMeeting.pptx</a:t>
            </a:r>
          </a:p>
        </p:txBody>
      </p:sp>
      <p:pic>
        <p:nvPicPr>
          <p:cNvPr id="16" name="Picture 15"/>
          <p:cNvPicPr>
            <a:picLocks noChangeAspect="1" noChangeArrowheads="1"/>
          </p:cNvPicPr>
          <p:nvPr userDrawn="1"/>
        </p:nvPicPr>
        <p:blipFill>
          <a:blip r:embed="rId6">
            <a:extLst>
              <a:ext uri="{28A0092B-C50C-407E-A947-70E740481C1C}">
                <a14:useLocalDpi xmlns:a14="http://schemas.microsoft.com/office/drawing/2010/main"/>
              </a:ext>
            </a:extLst>
          </a:blip>
          <a:srcRect/>
          <a:stretch>
            <a:fillRect/>
          </a:stretch>
        </p:blipFill>
        <p:spPr bwMode="auto">
          <a:xfrm>
            <a:off x="7490339" y="3589606"/>
            <a:ext cx="1365250" cy="3382962"/>
          </a:xfrm>
          <a:custGeom>
            <a:avLst/>
            <a:gdLst>
              <a:gd name="connsiteX0" fmla="*/ 911531 w 1365250"/>
              <a:gd name="connsiteY0" fmla="*/ 0 h 3382962"/>
              <a:gd name="connsiteX1" fmla="*/ 1365250 w 1365250"/>
              <a:gd name="connsiteY1" fmla="*/ 0 h 3382962"/>
              <a:gd name="connsiteX2" fmla="*/ 1365250 w 1365250"/>
              <a:gd name="connsiteY2" fmla="*/ 3382962 h 3382962"/>
              <a:gd name="connsiteX3" fmla="*/ 107988 w 1365250"/>
              <a:gd name="connsiteY3" fmla="*/ 3382962 h 3382962"/>
              <a:gd name="connsiteX4" fmla="*/ 111422 w 1365250"/>
              <a:gd name="connsiteY4" fmla="*/ 3368118 h 3382962"/>
              <a:gd name="connsiteX5" fmla="*/ 129661 w 1365250"/>
              <a:gd name="connsiteY5" fmla="*/ 3368407 h 3382962"/>
              <a:gd name="connsiteX6" fmla="*/ 890411 w 1365250"/>
              <a:gd name="connsiteY6" fmla="*/ 0 h 3382962"/>
              <a:gd name="connsiteX7" fmla="*/ 897808 w 1365250"/>
              <a:gd name="connsiteY7" fmla="*/ 0 h 3382962"/>
              <a:gd name="connsiteX8" fmla="*/ 870584 w 1365250"/>
              <a:gd name="connsiteY8" fmla="*/ 85726 h 3382962"/>
              <a:gd name="connsiteX9" fmla="*/ 0 w 1365250"/>
              <a:gd name="connsiteY9" fmla="*/ 0 h 3382962"/>
              <a:gd name="connsiteX10" fmla="*/ 852736 w 1365250"/>
              <a:gd name="connsiteY10" fmla="*/ 0 h 3382962"/>
              <a:gd name="connsiteX11" fmla="*/ 0 w 1365250"/>
              <a:gd name="connsiteY11" fmla="*/ 1883543 h 3382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65250" h="3382962">
                <a:moveTo>
                  <a:pt x="911531" y="0"/>
                </a:moveTo>
                <a:lnTo>
                  <a:pt x="1365250" y="0"/>
                </a:lnTo>
                <a:lnTo>
                  <a:pt x="1365250" y="3382962"/>
                </a:lnTo>
                <a:lnTo>
                  <a:pt x="107988" y="3382962"/>
                </a:lnTo>
                <a:lnTo>
                  <a:pt x="111422" y="3368118"/>
                </a:lnTo>
                <a:lnTo>
                  <a:pt x="129661" y="3368407"/>
                </a:lnTo>
                <a:close/>
                <a:moveTo>
                  <a:pt x="890411" y="0"/>
                </a:moveTo>
                <a:lnTo>
                  <a:pt x="897808" y="0"/>
                </a:lnTo>
                <a:lnTo>
                  <a:pt x="870584" y="85726"/>
                </a:lnTo>
                <a:close/>
                <a:moveTo>
                  <a:pt x="0" y="0"/>
                </a:moveTo>
                <a:lnTo>
                  <a:pt x="852736" y="0"/>
                </a:lnTo>
                <a:lnTo>
                  <a:pt x="0" y="1883543"/>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09870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lvl1pPr>
              <a:defRPr sz="2400"/>
            </a:lvl1pPr>
          </a:lstStyle>
          <a:p>
            <a:r>
              <a:rPr lang="en-US"/>
              <a:t>Click to edit Master title style</a:t>
            </a:r>
          </a:p>
        </p:txBody>
      </p:sp>
      <p:sp>
        <p:nvSpPr>
          <p:cNvPr id="3" name="Content Placeholder 2"/>
          <p:cNvSpPr>
            <a:spLocks noGrp="1"/>
          </p:cNvSpPr>
          <p:nvPr>
            <p:ph idx="1"/>
          </p:nvPr>
        </p:nvSpPr>
        <p:spPr>
          <a:xfrm>
            <a:off x="285750" y="1062518"/>
            <a:ext cx="10515600" cy="4287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07718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a:xfrm>
            <a:off x="9293994"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1560386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2831586486"/>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E2E7A7-A876-6AD4-5A17-4C809EC94665}"/>
              </a:ext>
            </a:extLst>
          </p:cNvPr>
          <p:cNvSpPr>
            <a:spLocks noGrp="1"/>
          </p:cNvSpPr>
          <p:nvPr>
            <p:ph type="dt" sz="half" idx="10"/>
          </p:nvPr>
        </p:nvSpPr>
        <p:spPr/>
        <p:txBody>
          <a:bodyPr/>
          <a:lstStyle/>
          <a:p>
            <a:fld id="{C633F186-FB2C-4ABD-A910-CC39FDE09F4E}" type="datetimeFigureOut">
              <a:rPr lang="en-US" smtClean="0"/>
              <a:t>11/28/2023</a:t>
            </a:fld>
            <a:endParaRPr lang="en-US"/>
          </a:p>
        </p:txBody>
      </p:sp>
      <p:sp>
        <p:nvSpPr>
          <p:cNvPr id="3" name="Footer Placeholder 2">
            <a:extLst>
              <a:ext uri="{FF2B5EF4-FFF2-40B4-BE49-F238E27FC236}">
                <a16:creationId xmlns:a16="http://schemas.microsoft.com/office/drawing/2014/main" id="{F87D9F87-A213-4B51-D0D0-66E78A59E2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B307AB-940B-F5A6-6723-4B843A2A6ABE}"/>
              </a:ext>
            </a:extLst>
          </p:cNvPr>
          <p:cNvSpPr>
            <a:spLocks noGrp="1"/>
          </p:cNvSpPr>
          <p:nvPr>
            <p:ph type="sldNum" sz="quarter" idx="12"/>
          </p:nvPr>
        </p:nvSpPr>
        <p:spPr/>
        <p:txBody>
          <a:bodyPr/>
          <a:lstStyle/>
          <a:p>
            <a:fld id="{FBB93BEC-F996-4DE6-8713-A3BAFBDAE062}" type="slidenum">
              <a:rPr lang="en-US" smtClean="0"/>
              <a:t>‹#›</a:t>
            </a:fld>
            <a:endParaRPr lang="en-US"/>
          </a:p>
        </p:txBody>
      </p:sp>
    </p:spTree>
    <p:extLst>
      <p:ext uri="{BB962C8B-B14F-4D97-AF65-F5344CB8AC3E}">
        <p14:creationId xmlns:p14="http://schemas.microsoft.com/office/powerpoint/2010/main" val="11166821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3146705907"/>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227512" y="255719"/>
            <a:ext cx="3736975" cy="325923"/>
          </a:xfrm>
        </p:spPr>
        <p:txBody>
          <a:bodyPr lIns="0" tIns="0" rIns="0" bIns="0"/>
          <a:lstStyle>
            <a:lvl1pPr>
              <a:defRPr sz="2118" b="0" i="0">
                <a:solidFill>
                  <a:schemeClr val="tx1"/>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25422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016434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4" y="118875"/>
            <a:ext cx="10515600" cy="752929"/>
          </a:xfrm>
        </p:spPr>
        <p:txBody>
          <a:bodyPr/>
          <a:lstStyle/>
          <a:p>
            <a:r>
              <a:rPr lang="en-US"/>
              <a:t>Click to edit master title style</a:t>
            </a:r>
          </a:p>
        </p:txBody>
      </p:sp>
      <p:sp>
        <p:nvSpPr>
          <p:cNvPr id="3" name="Content Placeholder 2"/>
          <p:cNvSpPr>
            <a:spLocks noGrp="1"/>
          </p:cNvSpPr>
          <p:nvPr>
            <p:ph idx="1"/>
          </p:nvPr>
        </p:nvSpPr>
        <p:spPr>
          <a:xfrm>
            <a:off x="838204" y="1133859"/>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8" y="982666"/>
            <a:ext cx="3108114"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360129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FF0C9-A759-41CD-91B1-9887B3481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BB956-B822-4E72-8D4C-5B8C855282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6874845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20800" y="198438"/>
            <a:ext cx="10261600" cy="487362"/>
          </a:xfrm>
          <a:prstGeom prst="rect">
            <a:avLst/>
          </a:prstGeom>
        </p:spPr>
        <p:txBody>
          <a:bodyPr vert="horz"/>
          <a:lstStyle>
            <a:lvl1pPr algn="l">
              <a:defRPr sz="2200" cap="all" baseline="0">
                <a:solidFill>
                  <a:schemeClr val="bg1"/>
                </a:solidFill>
                <a:latin typeface="Georgia"/>
              </a:defRPr>
            </a:lvl1pPr>
          </a:lstStyle>
          <a:p>
            <a:r>
              <a:rPr lang="en-US"/>
              <a:t>Click to edit Master title style</a:t>
            </a:r>
          </a:p>
        </p:txBody>
      </p:sp>
      <p:sp>
        <p:nvSpPr>
          <p:cNvPr id="6" name="Content Placeholder 2"/>
          <p:cNvSpPr>
            <a:spLocks noGrp="1"/>
          </p:cNvSpPr>
          <p:nvPr>
            <p:ph idx="1"/>
          </p:nvPr>
        </p:nvSpPr>
        <p:spPr>
          <a:xfrm>
            <a:off x="609600" y="1600201"/>
            <a:ext cx="10972800" cy="4525963"/>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5" name="Footer Placeholder 9"/>
          <p:cNvSpPr>
            <a:spLocks noGrp="1"/>
          </p:cNvSpPr>
          <p:nvPr>
            <p:ph type="ftr" sz="quarter" idx="11"/>
          </p:nvPr>
        </p:nvSpPr>
        <p:spPr/>
        <p:txBody>
          <a:bodyPr/>
          <a:lstStyle>
            <a:lvl1pPr>
              <a:defRPr/>
            </a:lvl1pPr>
          </a:lstStyle>
          <a:p>
            <a:pPr>
              <a:defRPr/>
            </a:pPr>
            <a:r>
              <a:rPr lang="en-US"/>
              <a:t>DOCUMENT TYPE/STATUS</a:t>
            </a:r>
          </a:p>
        </p:txBody>
      </p:sp>
      <p:sp>
        <p:nvSpPr>
          <p:cNvPr id="7" name="Slide Number Placeholder 10"/>
          <p:cNvSpPr>
            <a:spLocks noGrp="1"/>
          </p:cNvSpPr>
          <p:nvPr>
            <p:ph type="sldNum" sz="quarter" idx="12"/>
          </p:nvPr>
        </p:nvSpPr>
        <p:spPr/>
        <p:txBody>
          <a:bodyPr/>
          <a:lstStyle>
            <a:lvl1pPr>
              <a:defRPr/>
            </a:lvl1pPr>
          </a:lstStyle>
          <a:p>
            <a:pPr>
              <a:defRPr/>
            </a:pPr>
            <a:fld id="{149DAFAA-7812-4B15-926F-EFC797A2885C}" type="slidenum">
              <a:rPr lang="en-US" altLang="en-US"/>
              <a:pPr>
                <a:defRPr/>
              </a:pPr>
              <a:t>‹#›</a:t>
            </a:fld>
            <a:endParaRPr lang="en-US" altLang="en-US"/>
          </a:p>
        </p:txBody>
      </p:sp>
    </p:spTree>
    <p:extLst>
      <p:ext uri="{BB962C8B-B14F-4D97-AF65-F5344CB8AC3E}">
        <p14:creationId xmlns:p14="http://schemas.microsoft.com/office/powerpoint/2010/main" val="5731653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7039575"/>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9274743"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2813340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Blank_no_bottom_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EE0F0B21-0107-480B-A6FF-33E8F92913BC}"/>
              </a:ext>
            </a:extLst>
          </p:cNvPr>
          <p:cNvSpPr/>
          <p:nvPr userDrawn="1"/>
        </p:nvSpPr>
        <p:spPr>
          <a:xfrm>
            <a:off x="0" y="6131277"/>
            <a:ext cx="12191994" cy="745011"/>
          </a:xfrm>
          <a:prstGeom prst="rect">
            <a:avLst/>
          </a:prstGeom>
          <a:solidFill>
            <a:schemeClr val="bg1"/>
          </a:solidFill>
          <a:ln w="5501">
            <a:noFill/>
          </a:ln>
        </p:spPr>
        <p:style>
          <a:lnRef idx="2">
            <a:schemeClr val="accent1">
              <a:shade val="50000"/>
            </a:schemeClr>
          </a:lnRef>
          <a:fillRef idx="1">
            <a:schemeClr val="accent1"/>
          </a:fillRef>
          <a:effectRef idx="0">
            <a:schemeClr val="accent1"/>
          </a:effectRef>
          <a:fontRef idx="minor">
            <a:schemeClr val="lt1"/>
          </a:fontRef>
        </p:style>
        <p:txBody>
          <a:bodyPr lIns="79210" tIns="39605" rIns="79210" bIns="39605" rtlCol="0" anchor="t"/>
          <a:lstStyle/>
          <a:p>
            <a:pPr marL="91440" marR="0" lvl="0" indent="-9144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200" u="sng">
              <a:solidFill>
                <a:srgbClr val="C55A11"/>
              </a:solidFill>
              <a:latin typeface="Calibri" panose="020F0502020204030204"/>
            </a:endParaRPr>
          </a:p>
        </p:txBody>
      </p:sp>
    </p:spTree>
    <p:extLst>
      <p:ext uri="{BB962C8B-B14F-4D97-AF65-F5344CB8AC3E}">
        <p14:creationId xmlns:p14="http://schemas.microsoft.com/office/powerpoint/2010/main" val="294692688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110019424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8"/>
            <a:ext cx="2743200" cy="365125"/>
          </a:xfrm>
          <a:prstGeom prst="rect">
            <a:avLst/>
          </a:prstGeom>
        </p:spPr>
        <p:txBody>
          <a:bodyPr/>
          <a:lstStyle/>
          <a:p>
            <a:fld id="{FE09C639-C7C7-9848-BE32-492A9B56F14C}" type="slidenum">
              <a:rPr lang="en-US" smtClean="0"/>
              <a:t>‹#›</a:t>
            </a:fld>
            <a:endParaRPr lang="en-US"/>
          </a:p>
        </p:txBody>
      </p:sp>
      <p:grpSp>
        <p:nvGrpSpPr>
          <p:cNvPr id="15" name="Group 14">
            <a:extLst>
              <a:ext uri="{FF2B5EF4-FFF2-40B4-BE49-F238E27FC236}">
                <a16:creationId xmlns:a16="http://schemas.microsoft.com/office/drawing/2014/main" id="{D9B18402-97FF-41B9-A0F8-4E70EA1A736C}"/>
              </a:ext>
            </a:extLst>
          </p:cNvPr>
          <p:cNvGrpSpPr/>
          <p:nvPr userDrawn="1"/>
        </p:nvGrpSpPr>
        <p:grpSpPr>
          <a:xfrm>
            <a:off x="-4064" y="1311866"/>
            <a:ext cx="12196064" cy="46732"/>
            <a:chOff x="-4064" y="1396390"/>
            <a:chExt cx="12196064" cy="46732"/>
          </a:xfrm>
        </p:grpSpPr>
        <p:grpSp>
          <p:nvGrpSpPr>
            <p:cNvPr id="16" name="Group 15">
              <a:extLst>
                <a:ext uri="{FF2B5EF4-FFF2-40B4-BE49-F238E27FC236}">
                  <a16:creationId xmlns:a16="http://schemas.microsoft.com/office/drawing/2014/main" id="{4671C90E-ED8C-45B3-B185-2E5880B693E9}"/>
                </a:ext>
              </a:extLst>
            </p:cNvPr>
            <p:cNvGrpSpPr/>
            <p:nvPr userDrawn="1"/>
          </p:nvGrpSpPr>
          <p:grpSpPr>
            <a:xfrm>
              <a:off x="-4064" y="1396390"/>
              <a:ext cx="12196064" cy="15240"/>
              <a:chOff x="-3048" y="1344168"/>
              <a:chExt cx="9147048" cy="15240"/>
            </a:xfrm>
          </p:grpSpPr>
          <p:cxnSp>
            <p:nvCxnSpPr>
              <p:cNvPr id="20" name="Straight Connector 19">
                <a:extLst>
                  <a:ext uri="{FF2B5EF4-FFF2-40B4-BE49-F238E27FC236}">
                    <a16:creationId xmlns:a16="http://schemas.microsoft.com/office/drawing/2014/main" id="{38645419-0FA9-4759-8636-09E75908B383}"/>
                  </a:ext>
                </a:extLst>
              </p:cNvPr>
              <p:cNvCxnSpPr/>
              <p:nvPr userDrawn="1"/>
            </p:nvCxnSpPr>
            <p:spPr>
              <a:xfrm>
                <a:off x="0" y="1344168"/>
                <a:ext cx="9144000" cy="0"/>
              </a:xfrm>
              <a:prstGeom prst="line">
                <a:avLst/>
              </a:prstGeom>
              <a:ln w="15875">
                <a:solidFill>
                  <a:srgbClr val="1D3D78"/>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4768868-C34C-4707-B36D-C1BD9643BC90}"/>
                  </a:ext>
                </a:extLst>
              </p:cNvPr>
              <p:cNvCxnSpPr/>
              <p:nvPr userDrawn="1"/>
            </p:nvCxnSpPr>
            <p:spPr>
              <a:xfrm>
                <a:off x="-3048" y="1359408"/>
                <a:ext cx="9144000" cy="0"/>
              </a:xfrm>
              <a:prstGeom prst="line">
                <a:avLst/>
              </a:prstGeom>
              <a:ln w="15875">
                <a:solidFill>
                  <a:srgbClr val="1D3D78"/>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9977A6D1-9034-4A80-B59D-5FCB6FF47B77}"/>
                </a:ext>
              </a:extLst>
            </p:cNvPr>
            <p:cNvGrpSpPr/>
            <p:nvPr userDrawn="1"/>
          </p:nvGrpSpPr>
          <p:grpSpPr>
            <a:xfrm>
              <a:off x="-4064" y="1427882"/>
              <a:ext cx="12196064" cy="15240"/>
              <a:chOff x="-3048" y="1344168"/>
              <a:chExt cx="9147048" cy="15240"/>
            </a:xfrm>
          </p:grpSpPr>
          <p:cxnSp>
            <p:nvCxnSpPr>
              <p:cNvPr id="18" name="Straight Connector 17">
                <a:extLst>
                  <a:ext uri="{FF2B5EF4-FFF2-40B4-BE49-F238E27FC236}">
                    <a16:creationId xmlns:a16="http://schemas.microsoft.com/office/drawing/2014/main" id="{7B94AB9B-8BC2-4FC5-AAE3-94E7776FAB76}"/>
                  </a:ext>
                </a:extLst>
              </p:cNvPr>
              <p:cNvCxnSpPr/>
              <p:nvPr userDrawn="1"/>
            </p:nvCxnSpPr>
            <p:spPr>
              <a:xfrm>
                <a:off x="0" y="1344168"/>
                <a:ext cx="9144000" cy="0"/>
              </a:xfrm>
              <a:prstGeom prst="line">
                <a:avLst/>
              </a:prstGeom>
              <a:ln w="15875">
                <a:solidFill>
                  <a:srgbClr val="167B57"/>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2C1DE8E-F8BE-4FC7-BEC4-06C4F168A5CE}"/>
                  </a:ext>
                </a:extLst>
              </p:cNvPr>
              <p:cNvCxnSpPr/>
              <p:nvPr userDrawn="1"/>
            </p:nvCxnSpPr>
            <p:spPr>
              <a:xfrm>
                <a:off x="-3048" y="1359408"/>
                <a:ext cx="9144000" cy="0"/>
              </a:xfrm>
              <a:prstGeom prst="line">
                <a:avLst/>
              </a:prstGeom>
              <a:ln w="15875">
                <a:solidFill>
                  <a:srgbClr val="167B57"/>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8684459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75399679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C71FE-F79C-46FE-B31D-207784C0EA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71315D-ECBC-DC65-0034-65387586F0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86BA62-18E8-6558-303A-9AFDB2F3F19F}"/>
              </a:ext>
            </a:extLst>
          </p:cNvPr>
          <p:cNvSpPr>
            <a:spLocks noGrp="1"/>
          </p:cNvSpPr>
          <p:nvPr>
            <p:ph type="dt" sz="half" idx="10"/>
          </p:nvPr>
        </p:nvSpPr>
        <p:spPr/>
        <p:txBody>
          <a:bodyPr/>
          <a:lstStyle/>
          <a:p>
            <a:fld id="{C633F186-FB2C-4ABD-A910-CC39FDE09F4E}" type="datetimeFigureOut">
              <a:rPr lang="en-US" smtClean="0"/>
              <a:t>11/28/2023</a:t>
            </a:fld>
            <a:endParaRPr lang="en-US"/>
          </a:p>
        </p:txBody>
      </p:sp>
      <p:sp>
        <p:nvSpPr>
          <p:cNvPr id="5" name="Footer Placeholder 4">
            <a:extLst>
              <a:ext uri="{FF2B5EF4-FFF2-40B4-BE49-F238E27FC236}">
                <a16:creationId xmlns:a16="http://schemas.microsoft.com/office/drawing/2014/main" id="{B464D01A-1BA7-02AF-8885-0763CEF25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B55AA4-D22B-E5DB-2770-73A2309BADAF}"/>
              </a:ext>
            </a:extLst>
          </p:cNvPr>
          <p:cNvSpPr>
            <a:spLocks noGrp="1"/>
          </p:cNvSpPr>
          <p:nvPr>
            <p:ph type="sldNum" sz="quarter" idx="12"/>
          </p:nvPr>
        </p:nvSpPr>
        <p:spPr/>
        <p:txBody>
          <a:bodyPr/>
          <a:lstStyle/>
          <a:p>
            <a:fld id="{FBB93BEC-F996-4DE6-8713-A3BAFBDAE062}" type="slidenum">
              <a:rPr lang="en-US" smtClean="0"/>
              <a:t>‹#›</a:t>
            </a:fld>
            <a:endParaRPr lang="en-US"/>
          </a:p>
        </p:txBody>
      </p:sp>
    </p:spTree>
    <p:extLst>
      <p:ext uri="{BB962C8B-B14F-4D97-AF65-F5344CB8AC3E}">
        <p14:creationId xmlns:p14="http://schemas.microsoft.com/office/powerpoint/2010/main" val="3177841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608013844"/>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cSld name="2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154908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1398275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lvl1pPr>
              <a:defRPr sz="2400"/>
            </a:lvl1pPr>
          </a:lstStyle>
          <a:p>
            <a:r>
              <a:rPr lang="en-US"/>
              <a:t>Click to edit Master title style</a:t>
            </a:r>
          </a:p>
        </p:txBody>
      </p:sp>
      <p:sp>
        <p:nvSpPr>
          <p:cNvPr id="3" name="Content Placeholder 2"/>
          <p:cNvSpPr>
            <a:spLocks noGrp="1"/>
          </p:cNvSpPr>
          <p:nvPr>
            <p:ph idx="1"/>
          </p:nvPr>
        </p:nvSpPr>
        <p:spPr>
          <a:xfrm>
            <a:off x="285750" y="1062518"/>
            <a:ext cx="10515600" cy="4287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395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988202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998883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262544731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48798455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60234989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2.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oleObject" Target="../embeddings/oleObject1.bin"/><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ags" Target="../tags/tag3.xml"/><Relationship Id="rId30"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tags" Target="../tags/tag11.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image" Target="../media/image9.png"/><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tags" Target="../tags/tag10.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image" Target="../media/image8.png"/><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image" Target="../media/image1.emf"/><Relationship Id="rId10" Type="http://schemas.openxmlformats.org/officeDocument/2006/relationships/slideLayout" Target="../slideLayouts/slideLayout34.xml"/><Relationship Id="rId19" Type="http://schemas.openxmlformats.org/officeDocument/2006/relationships/theme" Target="../theme/theme2.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oleObject" Target="../embeddings/oleObject6.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26"/>
            </p:custDataLst>
            <p:extLst>
              <p:ext uri="{D42A27DB-BD31-4B8C-83A1-F6EECF244321}">
                <p14:modId xmlns:p14="http://schemas.microsoft.com/office/powerpoint/2010/main" val="7472908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8" imgW="395" imgH="396" progId="TCLayout.ActiveDocument.1">
                  <p:embed/>
                </p:oleObj>
              </mc:Choice>
              <mc:Fallback>
                <p:oleObj name="think-cell Slide" r:id="rId28"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9"/>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27"/>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30" cstate="screen">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31" cstate="screen">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3898205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 id="2147483695" r:id="rId23"/>
    <p:sldLayoutId id="2147483715" r:id="rId24"/>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20"/>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2" imgW="395" imgH="396" progId="TCLayout.ActiveDocument.1">
                  <p:embed/>
                </p:oleObj>
              </mc:Choice>
              <mc:Fallback>
                <p:oleObj name="think-cell Slide" r:id="rId22"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2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11/28/2023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24"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25"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0190384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package" Target="../embeddings/Microsoft_Excel_Worksheet.xlsx"/><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hyperlink" Target="https://nam10.safelinks.protection.outlook.com/?url=https%3A%2F%2Fvaredcap.rcp.vaec.va.gov%2Fredcap%2Fsurveys%2F%3Fs%3DYFFAAJLKJKYJNR44&amp;data=05%7C01%7CMaharsi.Naidu%40riospartners.com%7C91cfc3a3ddf14459281808dbef832425%7C58196b33812d4eb0ad27fc2dd9de53eb%7C0%7C0%7C638367118748953669%7CUnknown%7CTWFpbGZsb3d8eyJWIjoiMC4wLjAwMDAiLCJQIjoiV2luMzIiLCJBTiI6Ik1haWwiLCJXVCI6Mn0%3D%7C3000%7C%7C%7C&amp;sdata=6TTdw3oLJ%2B7XVHV7kR28Mdsywc1R2lkNWpHzImxE7eo%3D&amp;reserved=0"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8" Type="http://schemas.openxmlformats.org/officeDocument/2006/relationships/hyperlink" Target="https://pubmed.ncbi.nlm.nih.gov/32024751/" TargetMode="External"/><Relationship Id="rId3" Type="http://schemas.openxmlformats.org/officeDocument/2006/relationships/diagramLayout" Target="../diagrams/layout2.xml"/><Relationship Id="rId7" Type="http://schemas.openxmlformats.org/officeDocument/2006/relationships/hyperlink" Target="https://onlinelibrary.wiley.com/doi/10.1111/1475-6773.13944" TargetMode="Externa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s://journals.lww.com/lww-medicalcare/Fulltext/2019/10001/Research_Lifecycle_to_Increase_the_Substantial.4.asp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pubmed.ncbi.nlm.nih.gov/28252892/" TargetMode="External"/><Relationship Id="rId3" Type="http://schemas.openxmlformats.org/officeDocument/2006/relationships/hyperlink" Target="https://www.em-consulte.com/article/1276018/alertePM" TargetMode="External"/><Relationship Id="rId7" Type="http://schemas.openxmlformats.org/officeDocument/2006/relationships/hyperlink" Target="https://www.npr.org/sections/health-shots/2015/01/05/371894919/what-heroin-addiction-tells-us-about-changing-bad-habits" TargetMode="External"/><Relationship Id="rId2" Type="http://schemas.openxmlformats.org/officeDocument/2006/relationships/hyperlink" Target="https://www.heal.nih.gov/news/stories/eppic-net-effective-pain-treatments" TargetMode="External"/><Relationship Id="rId1" Type="http://schemas.openxmlformats.org/officeDocument/2006/relationships/slideLayout" Target="../slideLayouts/slideLayout2.xml"/><Relationship Id="rId6" Type="http://schemas.openxmlformats.org/officeDocument/2006/relationships/hyperlink" Target="https://pubmed.ncbi.nlm.nih.gov/27650054/" TargetMode="External"/><Relationship Id="rId11" Type="http://schemas.openxmlformats.org/officeDocument/2006/relationships/hyperlink" Target="https://statics.teams.cdn.office.net/evergreen-assets/safelinks/1/atp-safelinks.html" TargetMode="External"/><Relationship Id="rId5" Type="http://schemas.openxmlformats.org/officeDocument/2006/relationships/hyperlink" Target="https://www.bing.com/ck/a?!&amp;&amp;p=757643960e2345a4JmltdHM9MTY4MDQ4MDAwMCZpZ3VpZD0wYWQ4M2VkMi1lYzYzLTYyYTctMTJiZC0yYzY4ZWRmNzYzOGUmaW5zaWQ9NTIxMg&amp;ptn=3&amp;hsh=3&amp;fclid=0ad83ed2-ec63-62a7-12bd-2c68edf7638e&amp;psq=sam+quinones+least+of+us&amp;u=a1aHR0cHM6Ly93d3cuYW1hem9uLmNvbS9MZWFzdC1Vcy1UYWxlcy1BbWVyaWNhLUZlbnRhbnlsL2RwLzE2MzU1NzQzNTg&amp;ntb=1" TargetMode="External"/><Relationship Id="rId10" Type="http://schemas.openxmlformats.org/officeDocument/2006/relationships/hyperlink" Target="https://thejournalofmhealth.com/5-new-technologies-for-managing-pain/#:~:text=5%20New%20Technologies%20for%20Managing%20Pain%201%20Heated,...%203%20ActiPatch%20...%204%20BurstDR%20Stimulation%20" TargetMode="External"/><Relationship Id="rId4" Type="http://schemas.openxmlformats.org/officeDocument/2006/relationships/hyperlink" Target="https://effectivehealthcare.ahrq.gov/sites/default/files/cer-209-evidence-summary-non-pharma-chronic-pain.pdf" TargetMode="External"/><Relationship Id="rId9" Type="http://schemas.openxmlformats.org/officeDocument/2006/relationships/hyperlink" Target="https://heal.nih.gov/funding/awarded?research_program=116#project-title-4185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openxmlformats.org/officeDocument/2006/relationships/hyperlink" Target="https://media.defense.gov/2023/Feb/24/2003167430/-1/-1/0/SPRIRC-FINAL-REPORT.PDF" TargetMode="External"/><Relationship Id="rId13" Type="http://schemas.openxmlformats.org/officeDocument/2006/relationships/hyperlink" Target="https://www.nimh.nih.gov/research/priority-research-areas" TargetMode="External"/><Relationship Id="rId18" Type="http://schemas.openxmlformats.org/officeDocument/2006/relationships/hyperlink" Target="https://hsrd.research.va.gov/centers/core/sprint/priorities.cfm" TargetMode="External"/><Relationship Id="rId3" Type="http://schemas.openxmlformats.org/officeDocument/2006/relationships/hyperlink" Target="https://www.apa.org/monitor/2021/09/news-suicide-prevention" TargetMode="External"/><Relationship Id="rId21" Type="http://schemas.openxmlformats.org/officeDocument/2006/relationships/hyperlink" Target="https://www.ncbi.nlm.nih.gov/pmc/articles/PMC10013359/" TargetMode="External"/><Relationship Id="rId7" Type="http://schemas.openxmlformats.org/officeDocument/2006/relationships/hyperlink" Target="https://mrdc.health.mil/assets/docs/DoD_Suicide_Prevention_Research_Strategy.pdf" TargetMode="External"/><Relationship Id="rId12" Type="http://schemas.openxmlformats.org/officeDocument/2006/relationships/hyperlink" Target="https://theactionalliance.org/resource/prioritized-research-agenda-suicide-prevention-action-plan-save-lives" TargetMode="External"/><Relationship Id="rId17" Type="http://schemas.openxmlformats.org/officeDocument/2006/relationships/hyperlink" Target="https://www.mentalhealth.va.gov/docs/data-sheets/2022/2022-National-Veteran-Suicide-Prevention-Annual-Report-FINAL-508.pdf" TargetMode="External"/><Relationship Id="rId2" Type="http://schemas.openxmlformats.org/officeDocument/2006/relationships/hyperlink" Target="https://afsp.org/public-policy-priorities/" TargetMode="External"/><Relationship Id="rId16" Type="http://schemas.openxmlformats.org/officeDocument/2006/relationships/hyperlink" Target="https://www.mentalhealth.va.gov/suicide_prevention/docs/Office-of-Mental-Health-and-Suicide-Prevention-National-Strategy-for-Preventing-Veterans-Suicide.pdf" TargetMode="External"/><Relationship Id="rId20" Type="http://schemas.openxmlformats.org/officeDocument/2006/relationships/hyperlink" Target="https://www.whitehouse.gov/briefing-room/statements-releases/2021/11/02/fact-sheet-new-strategy-outlines-five-priorities-for-reducing-military-and-veteran-suicide/" TargetMode="External"/><Relationship Id="rId1" Type="http://schemas.openxmlformats.org/officeDocument/2006/relationships/slideLayout" Target="../slideLayouts/slideLayout35.xml"/><Relationship Id="rId6" Type="http://schemas.openxmlformats.org/officeDocument/2006/relationships/hyperlink" Target="https://health.mil/Military-Health-Topics/Centers-of-Excellence/Psychological-Health-Center-of-Excellence/Clinicians-Corner-Blog/The-2020-Research-Gaps-Report-Suicide-Prevention-Research-Priorities" TargetMode="External"/><Relationship Id="rId11" Type="http://schemas.openxmlformats.org/officeDocument/2006/relationships/hyperlink" Target="https://www.ihs.gov/zerosuicide/about/" TargetMode="External"/><Relationship Id="rId24" Type="http://schemas.openxmlformats.org/officeDocument/2006/relationships/hyperlink" Target="https://www.psychologicalscience.org/observer/emerging-science-suicide-prevention" TargetMode="External"/><Relationship Id="rId5" Type="http://schemas.openxmlformats.org/officeDocument/2006/relationships/hyperlink" Target="https://health.mil/Reference-Center/Publications/2021/04/29/PHCoE-Research-Gaps-Report-for-Suicide-Prevention-Topics_2020_508" TargetMode="External"/><Relationship Id="rId15" Type="http://schemas.openxmlformats.org/officeDocument/2006/relationships/hyperlink" Target="https://www.samhsa.gov/about-us/strategic-plan" TargetMode="External"/><Relationship Id="rId23" Type="http://schemas.openxmlformats.org/officeDocument/2006/relationships/hyperlink" Target="https://www.frontiersin.org/articles/10.3389/fpsyg.2022.683147/full" TargetMode="External"/><Relationship Id="rId10" Type="http://schemas.openxmlformats.org/officeDocument/2006/relationships/hyperlink" Target="https://www.esd.whs.mil/Portals/54/Documents/DD/issuances/dodi/640009p.pdf?ver=2020-09-11-104936-223" TargetMode="External"/><Relationship Id="rId19" Type="http://schemas.openxmlformats.org/officeDocument/2006/relationships/hyperlink" Target="https://www.whitehouse.gov/wp-content/uploads/2023/02/White-House-Report-on-Mental-Health-Research-Priorities.pdf" TargetMode="External"/><Relationship Id="rId4" Type="http://schemas.openxmlformats.org/officeDocument/2006/relationships/hyperlink" Target="https://www.cdc.gov/injury/pdfs/researchpriorities/Research-Priorities_Suicide.pdf" TargetMode="External"/><Relationship Id="rId9" Type="http://schemas.openxmlformats.org/officeDocument/2006/relationships/hyperlink" Target="https://www.prevention.mil/Portals/130/Documents/2023%20Integrated%20Prevention%20Research%20Agenda.pdf?ver=5nWUoNuEExzzlw9Y0GczGA%3d%3d" TargetMode="External"/><Relationship Id="rId14" Type="http://schemas.openxmlformats.org/officeDocument/2006/relationships/hyperlink" Target="https://www.nimh.nih.gov/research/research-funded-by-nimh/research-initiatives/practice-based-suicide-prevention-research-centers-0" TargetMode="External"/><Relationship Id="rId22" Type="http://schemas.openxmlformats.org/officeDocument/2006/relationships/hyperlink" Target="https://ajp.psychiatryonline.org/doi/10.1176/appi.ajp.2020.20060864"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health.mil/Military-Health-Topics/Centers-of-Excellence/Psychological-Health-Center-of-Excellence/Clinicians-Corner-Blog/The-2020-Research-Gaps-Report-Suicide-Prevention-Research-Priorities" TargetMode="External"/><Relationship Id="rId2" Type="http://schemas.openxmlformats.org/officeDocument/2006/relationships/hyperlink" Target="https://health.mil/Reference-Center/Publications/2021/04/29/PHCoE-Research-Gaps-Report-for-Suicide-Prevention-Topics_2020_508"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829DDB9-030D-7FAE-413A-FA37C7340027}"/>
              </a:ext>
            </a:extLst>
          </p:cNvPr>
          <p:cNvSpPr>
            <a:spLocks noGrp="1"/>
          </p:cNvSpPr>
          <p:nvPr>
            <p:ph type="ctrTitle"/>
          </p:nvPr>
        </p:nvSpPr>
        <p:spPr/>
        <p:txBody>
          <a:bodyPr/>
          <a:lstStyle/>
          <a:p>
            <a:r>
              <a:rPr lang="en-US" dirty="0"/>
              <a:t>Suicide Prevention</a:t>
            </a:r>
            <a:br>
              <a:rPr lang="en-US" dirty="0"/>
            </a:br>
            <a:r>
              <a:rPr lang="en-US" dirty="0"/>
              <a:t>Advisory Group Meeting</a:t>
            </a:r>
          </a:p>
        </p:txBody>
      </p:sp>
      <p:sp>
        <p:nvSpPr>
          <p:cNvPr id="5" name="Subtitle 4">
            <a:extLst>
              <a:ext uri="{FF2B5EF4-FFF2-40B4-BE49-F238E27FC236}">
                <a16:creationId xmlns:a16="http://schemas.microsoft.com/office/drawing/2014/main" id="{CB39E6F3-0221-2A34-B126-1FFEB3545CF3}"/>
              </a:ext>
            </a:extLst>
          </p:cNvPr>
          <p:cNvSpPr>
            <a:spLocks noGrp="1"/>
          </p:cNvSpPr>
          <p:nvPr>
            <p:ph type="subTitle" idx="1"/>
          </p:nvPr>
        </p:nvSpPr>
        <p:spPr/>
        <p:txBody>
          <a:bodyPr/>
          <a:lstStyle/>
          <a:p>
            <a:r>
              <a:rPr lang="en-US" dirty="0"/>
              <a:t>November 28, 2023</a:t>
            </a:r>
          </a:p>
        </p:txBody>
      </p:sp>
      <p:sp>
        <p:nvSpPr>
          <p:cNvPr id="6" name="Text Placeholder 5">
            <a:extLst>
              <a:ext uri="{FF2B5EF4-FFF2-40B4-BE49-F238E27FC236}">
                <a16:creationId xmlns:a16="http://schemas.microsoft.com/office/drawing/2014/main" id="{2A5331FB-0B28-8E07-05A7-33AA2F51BC9B}"/>
              </a:ext>
            </a:extLst>
          </p:cNvPr>
          <p:cNvSpPr>
            <a:spLocks noGrp="1"/>
          </p:cNvSpPr>
          <p:nvPr>
            <p:ph type="body" sz="quarter" idx="10"/>
          </p:nvPr>
        </p:nvSpPr>
        <p:spPr/>
        <p:txBody>
          <a:bodyPr/>
          <a:lstStyle/>
          <a:p>
            <a:r>
              <a:rPr lang="en-US" dirty="0"/>
              <a:t>Joe Constans</a:t>
            </a:r>
          </a:p>
          <a:p>
            <a:r>
              <a:rPr lang="en-US"/>
              <a:t>Maharsi Naidu</a:t>
            </a:r>
            <a:endParaRPr lang="en-US" dirty="0"/>
          </a:p>
        </p:txBody>
      </p:sp>
      <p:sp>
        <p:nvSpPr>
          <p:cNvPr id="3" name="Slide Number Placeholder 2">
            <a:extLst>
              <a:ext uri="{FF2B5EF4-FFF2-40B4-BE49-F238E27FC236}">
                <a16:creationId xmlns:a16="http://schemas.microsoft.com/office/drawing/2014/main" id="{EF3C7AE6-CF8C-E59F-4C66-64D413C1652F}"/>
              </a:ext>
            </a:extLst>
          </p:cNvPr>
          <p:cNvSpPr>
            <a:spLocks noGrp="1"/>
          </p:cNvSpPr>
          <p:nvPr>
            <p:ph type="sldNum" sz="quarter" idx="11"/>
          </p:nvPr>
        </p:nvSpPr>
        <p:spPr/>
        <p:txBody>
          <a:bodyPr/>
          <a:lstStyle/>
          <a:p>
            <a:fld id="{670A9334-4E67-F94F-A05E-0CE8B74A054E}" type="slidenum">
              <a:rPr lang="en-US" smtClean="0"/>
              <a:t>1</a:t>
            </a:fld>
            <a:endParaRPr lang="en-US"/>
          </a:p>
        </p:txBody>
      </p:sp>
    </p:spTree>
    <p:extLst>
      <p:ext uri="{BB962C8B-B14F-4D97-AF65-F5344CB8AC3E}">
        <p14:creationId xmlns:p14="http://schemas.microsoft.com/office/powerpoint/2010/main" val="2708857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Drafting Priority Statements based on Initial Research</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t>10</a:t>
            </a:fld>
            <a:endParaRPr lang="en-US"/>
          </a:p>
        </p:txBody>
      </p:sp>
      <p:sp>
        <p:nvSpPr>
          <p:cNvPr id="5" name="TextBox 4">
            <a:extLst>
              <a:ext uri="{FF2B5EF4-FFF2-40B4-BE49-F238E27FC236}">
                <a16:creationId xmlns:a16="http://schemas.microsoft.com/office/drawing/2014/main" id="{FEE385F6-F041-7E99-0D07-7FABD42484FD}"/>
              </a:ext>
            </a:extLst>
          </p:cNvPr>
          <p:cNvSpPr txBox="1"/>
          <p:nvPr/>
        </p:nvSpPr>
        <p:spPr>
          <a:xfrm>
            <a:off x="527901" y="879133"/>
            <a:ext cx="4790251" cy="369332"/>
          </a:xfrm>
          <a:prstGeom prst="rect">
            <a:avLst/>
          </a:prstGeom>
          <a:noFill/>
        </p:spPr>
        <p:txBody>
          <a:bodyPr wrap="square" rtlCol="0">
            <a:spAutoFit/>
          </a:bodyPr>
          <a:lstStyle/>
          <a:p>
            <a:r>
              <a:rPr lang="en-US" i="1" dirty="0"/>
              <a:t>Defining priority clusters </a:t>
            </a:r>
          </a:p>
        </p:txBody>
      </p:sp>
      <p:graphicFrame>
        <p:nvGraphicFramePr>
          <p:cNvPr id="11" name="Table 10">
            <a:extLst>
              <a:ext uri="{FF2B5EF4-FFF2-40B4-BE49-F238E27FC236}">
                <a16:creationId xmlns:a16="http://schemas.microsoft.com/office/drawing/2014/main" id="{D36E3D1A-6143-E03E-4838-88ECB4F9E9D2}"/>
              </a:ext>
            </a:extLst>
          </p:cNvPr>
          <p:cNvGraphicFramePr>
            <a:graphicFrameLocks noGrp="1"/>
          </p:cNvGraphicFramePr>
          <p:nvPr>
            <p:extLst>
              <p:ext uri="{D42A27DB-BD31-4B8C-83A1-F6EECF244321}">
                <p14:modId xmlns:p14="http://schemas.microsoft.com/office/powerpoint/2010/main" val="3053595877"/>
              </p:ext>
            </p:extLst>
          </p:nvPr>
        </p:nvGraphicFramePr>
        <p:xfrm>
          <a:off x="168676" y="1350130"/>
          <a:ext cx="11833934" cy="4734094"/>
        </p:xfrm>
        <a:graphic>
          <a:graphicData uri="http://schemas.openxmlformats.org/drawingml/2006/table">
            <a:tbl>
              <a:tblPr/>
              <a:tblGrid>
                <a:gridCol w="2327645">
                  <a:extLst>
                    <a:ext uri="{9D8B030D-6E8A-4147-A177-3AD203B41FA5}">
                      <a16:colId xmlns:a16="http://schemas.microsoft.com/office/drawing/2014/main" val="4169099901"/>
                    </a:ext>
                  </a:extLst>
                </a:gridCol>
                <a:gridCol w="9506289">
                  <a:extLst>
                    <a:ext uri="{9D8B030D-6E8A-4147-A177-3AD203B41FA5}">
                      <a16:colId xmlns:a16="http://schemas.microsoft.com/office/drawing/2014/main" val="2452509755"/>
                    </a:ext>
                  </a:extLst>
                </a:gridCol>
              </a:tblGrid>
              <a:tr h="135168">
                <a:tc>
                  <a:txBody>
                    <a:bodyPr/>
                    <a:lstStyle/>
                    <a:p>
                      <a:pPr algn="l" fontAlgn="ctr"/>
                      <a:r>
                        <a:rPr lang="en-US" sz="1200" b="1" i="0" u="none" strike="noStrike" dirty="0">
                          <a:solidFill>
                            <a:srgbClr val="305496"/>
                          </a:solidFill>
                          <a:effectLst/>
                          <a:latin typeface="Calibri" panose="020F0502020204030204" pitchFamily="34" charset="0"/>
                        </a:rPr>
                        <a:t>Category</a:t>
                      </a:r>
                    </a:p>
                  </a:txBody>
                  <a:tcPr marL="4044" marR="4044" marT="4044"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ctr"/>
                      <a:r>
                        <a:rPr lang="en-US" sz="1200" b="1" i="0" u="none" strike="noStrike">
                          <a:solidFill>
                            <a:srgbClr val="305496"/>
                          </a:solidFill>
                          <a:effectLst/>
                          <a:latin typeface="Calibri" panose="020F0502020204030204" pitchFamily="34" charset="0"/>
                        </a:rPr>
                        <a:t>Statement</a:t>
                      </a:r>
                    </a:p>
                  </a:txBody>
                  <a:tcPr marL="4044" marR="4044" marT="4044"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466113489"/>
                  </a:ext>
                </a:extLst>
              </a:tr>
              <a:tr h="238153">
                <a:tc>
                  <a:txBody>
                    <a:bodyPr/>
                    <a:lstStyle/>
                    <a:p>
                      <a:pPr algn="l" fontAlgn="ctr"/>
                      <a:r>
                        <a:rPr lang="en-US" sz="1200" b="1" i="0" u="none" strike="noStrike" dirty="0">
                          <a:solidFill>
                            <a:srgbClr val="305496"/>
                          </a:solidFill>
                          <a:effectLst/>
                          <a:latin typeface="Calibri" panose="020F0502020204030204" pitchFamily="34" charset="0"/>
                        </a:rPr>
                        <a:t>Biology/Genomics/Brain</a:t>
                      </a:r>
                    </a:p>
                  </a:txBody>
                  <a:tcPr marL="4044" marR="4044" marT="4044"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l" fontAlgn="ctr"/>
                      <a:r>
                        <a:rPr lang="en-US" sz="1200" b="0" i="0" u="none" strike="noStrike">
                          <a:solidFill>
                            <a:srgbClr val="305496"/>
                          </a:solidFill>
                          <a:effectLst/>
                          <a:latin typeface="Calibri" panose="020F0502020204030204" pitchFamily="34" charset="0"/>
                        </a:rPr>
                        <a:t>Advancing our understanding of biological pathways and genetic mechanisms associated with suicide and suicide risk.</a:t>
                      </a:r>
                    </a:p>
                  </a:txBody>
                  <a:tcPr marL="4044" marR="4044" marT="4044"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875582317"/>
                  </a:ext>
                </a:extLst>
              </a:tr>
              <a:tr h="238153">
                <a:tc>
                  <a:txBody>
                    <a:bodyPr/>
                    <a:lstStyle/>
                    <a:p>
                      <a:pPr algn="l" fontAlgn="ctr"/>
                      <a:r>
                        <a:rPr lang="en-US" sz="1200" b="1" i="1" u="none" strike="noStrike" dirty="0">
                          <a:solidFill>
                            <a:srgbClr val="305496"/>
                          </a:solidFill>
                          <a:effectLst/>
                          <a:latin typeface="Calibri" panose="020F0502020204030204" pitchFamily="34" charset="0"/>
                        </a:rPr>
                        <a:t>Risk Factors</a:t>
                      </a:r>
                    </a:p>
                    <a:p>
                      <a:pPr algn="l" fontAlgn="ctr"/>
                      <a:r>
                        <a:rPr lang="en-US" sz="1200" b="1" i="0" u="none" strike="noStrike" dirty="0">
                          <a:solidFill>
                            <a:srgbClr val="305496"/>
                          </a:solidFill>
                          <a:effectLst/>
                          <a:latin typeface="Calibri" panose="020F0502020204030204" pitchFamily="34" charset="0"/>
                        </a:rPr>
                        <a:t>Assessment / Screening</a:t>
                      </a:r>
                    </a:p>
                    <a:p>
                      <a:pPr algn="l" fontAlgn="ctr"/>
                      <a:r>
                        <a:rPr lang="en-US" sz="1200" b="1" i="0" u="none" strike="noStrike" dirty="0">
                          <a:solidFill>
                            <a:srgbClr val="305496"/>
                          </a:solidFill>
                          <a:effectLst/>
                          <a:latin typeface="Calibri" panose="020F0502020204030204" pitchFamily="34" charset="0"/>
                        </a:rPr>
                        <a:t>Clinician Assessment</a:t>
                      </a:r>
                    </a:p>
                  </a:txBody>
                  <a:tcPr marL="4044" marR="4044" marT="4044" marB="0" anchor="ctr">
                    <a:lnL>
                      <a:noFill/>
                    </a:lnL>
                    <a:lnR>
                      <a:noFill/>
                    </a:lnR>
                    <a:lnT>
                      <a:noFill/>
                    </a:lnT>
                    <a:lnB>
                      <a:noFill/>
                    </a:lnB>
                  </a:tcPr>
                </a:tc>
                <a:tc>
                  <a:txBody>
                    <a:bodyPr/>
                    <a:lstStyle/>
                    <a:p>
                      <a:pPr algn="l" fontAlgn="ctr"/>
                      <a:r>
                        <a:rPr lang="en-US" sz="1200" b="0" i="0" u="none" strike="noStrike" dirty="0">
                          <a:solidFill>
                            <a:srgbClr val="305496"/>
                          </a:solidFill>
                          <a:effectLst/>
                          <a:latin typeface="Calibri" panose="020F0502020204030204" pitchFamily="34" charset="0"/>
                        </a:rPr>
                        <a:t>Advancing our understanding of suicide risk factors and developing methods to assess risk using clinician/psychological assessment and clinician-administered scales. </a:t>
                      </a:r>
                    </a:p>
                  </a:txBody>
                  <a:tcPr marL="4044" marR="4044" marT="4044" marB="0" anchor="ctr">
                    <a:lnL>
                      <a:noFill/>
                    </a:lnL>
                    <a:lnR>
                      <a:noFill/>
                    </a:lnR>
                    <a:lnT>
                      <a:noFill/>
                    </a:lnT>
                    <a:lnB>
                      <a:noFill/>
                    </a:lnB>
                  </a:tcPr>
                </a:tc>
                <a:extLst>
                  <a:ext uri="{0D108BD9-81ED-4DB2-BD59-A6C34878D82A}">
                    <a16:rowId xmlns:a16="http://schemas.microsoft.com/office/drawing/2014/main" val="1905146759"/>
                  </a:ext>
                </a:extLst>
              </a:tr>
              <a:tr h="357228">
                <a:tc>
                  <a:txBody>
                    <a:bodyPr/>
                    <a:lstStyle/>
                    <a:p>
                      <a:pPr algn="l" fontAlgn="ctr"/>
                      <a:r>
                        <a:rPr lang="en-US" sz="1200" b="1" i="1" u="none" strike="noStrike" dirty="0">
                          <a:solidFill>
                            <a:srgbClr val="305496"/>
                          </a:solidFill>
                          <a:effectLst/>
                          <a:latin typeface="Calibri" panose="020F0502020204030204" pitchFamily="34" charset="0"/>
                        </a:rPr>
                        <a:t>Risk Factors</a:t>
                      </a:r>
                    </a:p>
                    <a:p>
                      <a:pPr algn="l" fontAlgn="ctr"/>
                      <a:r>
                        <a:rPr lang="en-US" sz="1200" b="1" i="0" u="none" strike="noStrike" dirty="0">
                          <a:solidFill>
                            <a:srgbClr val="305496"/>
                          </a:solidFill>
                          <a:effectLst/>
                          <a:latin typeface="Calibri" panose="020F0502020204030204" pitchFamily="34" charset="0"/>
                        </a:rPr>
                        <a:t>Assessment / Screening</a:t>
                      </a:r>
                    </a:p>
                    <a:p>
                      <a:pPr algn="l" fontAlgn="ctr"/>
                      <a:r>
                        <a:rPr lang="en-US" sz="1200" b="1" i="0" u="none" strike="noStrike" dirty="0">
                          <a:solidFill>
                            <a:srgbClr val="305496"/>
                          </a:solidFill>
                          <a:effectLst/>
                          <a:latin typeface="Calibri" panose="020F0502020204030204" pitchFamily="34" charset="0"/>
                        </a:rPr>
                        <a:t>Machine Based</a:t>
                      </a:r>
                    </a:p>
                  </a:txBody>
                  <a:tcPr marL="4044" marR="4044" marT="4044" marB="0" anchor="ctr">
                    <a:lnL>
                      <a:noFill/>
                    </a:lnL>
                    <a:lnR>
                      <a:noFill/>
                    </a:lnR>
                    <a:lnT>
                      <a:noFill/>
                    </a:lnT>
                    <a:lnB>
                      <a:noFill/>
                    </a:lnB>
                    <a:solidFill>
                      <a:srgbClr val="D9E1F2"/>
                    </a:solidFill>
                  </a:tcPr>
                </a:tc>
                <a:tc>
                  <a:txBody>
                    <a:bodyPr/>
                    <a:lstStyle/>
                    <a:p>
                      <a:pPr algn="l" fontAlgn="ctr"/>
                      <a:r>
                        <a:rPr lang="en-US" sz="1200" b="0" i="0" u="none" strike="noStrike" dirty="0">
                          <a:solidFill>
                            <a:srgbClr val="305496"/>
                          </a:solidFill>
                          <a:effectLst/>
                          <a:latin typeface="Calibri" panose="020F0502020204030204" pitchFamily="34" charset="0"/>
                        </a:rPr>
                        <a:t>Advancing our understanding of suicide risk factors and developing methods to assess risk utilizing machine learning and other large data approaches.  </a:t>
                      </a:r>
                    </a:p>
                  </a:txBody>
                  <a:tcPr marL="4044" marR="4044" marT="4044" marB="0" anchor="ctr">
                    <a:lnL>
                      <a:noFill/>
                    </a:lnL>
                    <a:lnR>
                      <a:noFill/>
                    </a:lnR>
                    <a:lnT>
                      <a:noFill/>
                    </a:lnT>
                    <a:lnB>
                      <a:noFill/>
                    </a:lnB>
                    <a:solidFill>
                      <a:srgbClr val="D9E1F2"/>
                    </a:solidFill>
                  </a:tcPr>
                </a:tc>
                <a:extLst>
                  <a:ext uri="{0D108BD9-81ED-4DB2-BD59-A6C34878D82A}">
                    <a16:rowId xmlns:a16="http://schemas.microsoft.com/office/drawing/2014/main" val="4293193287"/>
                  </a:ext>
                </a:extLst>
              </a:tr>
              <a:tr h="238153">
                <a:tc>
                  <a:txBody>
                    <a:bodyPr/>
                    <a:lstStyle/>
                    <a:p>
                      <a:pPr algn="l" fontAlgn="ctr"/>
                      <a:r>
                        <a:rPr lang="en-US" sz="1200" b="1" i="0" u="none" strike="noStrike" dirty="0">
                          <a:solidFill>
                            <a:srgbClr val="305496"/>
                          </a:solidFill>
                          <a:effectLst/>
                          <a:latin typeface="Calibri" panose="020F0502020204030204" pitchFamily="34" charset="0"/>
                        </a:rPr>
                        <a:t>Active Monitoring</a:t>
                      </a:r>
                    </a:p>
                  </a:txBody>
                  <a:tcPr marL="4044" marR="4044" marT="4044" marB="0" anchor="ctr">
                    <a:lnL>
                      <a:noFill/>
                    </a:lnL>
                    <a:lnR>
                      <a:noFill/>
                    </a:lnR>
                    <a:lnT>
                      <a:noFill/>
                    </a:lnT>
                    <a:lnB>
                      <a:noFill/>
                    </a:lnB>
                  </a:tcPr>
                </a:tc>
                <a:tc>
                  <a:txBody>
                    <a:bodyPr/>
                    <a:lstStyle/>
                    <a:p>
                      <a:pPr algn="l" fontAlgn="ctr"/>
                      <a:r>
                        <a:rPr lang="en-US" sz="1200" b="0" i="0" u="none" strike="noStrike" dirty="0">
                          <a:solidFill>
                            <a:srgbClr val="305496"/>
                          </a:solidFill>
                          <a:effectLst/>
                          <a:latin typeface="Calibri" panose="020F0502020204030204" pitchFamily="34" charset="0"/>
                        </a:rPr>
                        <a:t>Advancing our understand of how technology, including wearable devices and text data, can be used to assess for suicide risk and to provide suicide prevention interventions. </a:t>
                      </a:r>
                    </a:p>
                  </a:txBody>
                  <a:tcPr marL="4044" marR="4044" marT="4044" marB="0" anchor="ctr">
                    <a:lnL>
                      <a:noFill/>
                    </a:lnL>
                    <a:lnR>
                      <a:noFill/>
                    </a:lnR>
                    <a:lnT>
                      <a:noFill/>
                    </a:lnT>
                    <a:lnB>
                      <a:noFill/>
                    </a:lnB>
                  </a:tcPr>
                </a:tc>
                <a:extLst>
                  <a:ext uri="{0D108BD9-81ED-4DB2-BD59-A6C34878D82A}">
                    <a16:rowId xmlns:a16="http://schemas.microsoft.com/office/drawing/2014/main" val="663545848"/>
                  </a:ext>
                </a:extLst>
              </a:tr>
              <a:tr h="357228">
                <a:tc>
                  <a:txBody>
                    <a:bodyPr/>
                    <a:lstStyle/>
                    <a:p>
                      <a:pPr algn="l" fontAlgn="ctr"/>
                      <a:r>
                        <a:rPr lang="en-US" sz="1200" b="1" i="0" u="none" strike="noStrike" dirty="0">
                          <a:solidFill>
                            <a:srgbClr val="305496"/>
                          </a:solidFill>
                          <a:effectLst/>
                          <a:latin typeface="Calibri" panose="020F0502020204030204" pitchFamily="34" charset="0"/>
                        </a:rPr>
                        <a:t>Family / Social Network</a:t>
                      </a:r>
                    </a:p>
                  </a:txBody>
                  <a:tcPr marL="4044" marR="4044" marT="4044" marB="0" anchor="ctr">
                    <a:lnL>
                      <a:noFill/>
                    </a:lnL>
                    <a:lnR>
                      <a:noFill/>
                    </a:lnR>
                    <a:lnT>
                      <a:noFill/>
                    </a:lnT>
                    <a:lnB>
                      <a:noFill/>
                    </a:lnB>
                    <a:solidFill>
                      <a:srgbClr val="D9E1F2"/>
                    </a:solidFill>
                  </a:tcPr>
                </a:tc>
                <a:tc>
                  <a:txBody>
                    <a:bodyPr/>
                    <a:lstStyle/>
                    <a:p>
                      <a:pPr algn="l" fontAlgn="ctr"/>
                      <a:r>
                        <a:rPr lang="en-US" sz="1200" b="0" i="0" u="none" strike="noStrike" dirty="0">
                          <a:solidFill>
                            <a:srgbClr val="305496"/>
                          </a:solidFill>
                          <a:effectLst/>
                          <a:latin typeface="Calibri" panose="020F0502020204030204" pitchFamily="34" charset="0"/>
                        </a:rPr>
                        <a:t>Advancing understanding of family/social network risk factors for suicide and developing family-based interventions to prevent suicide. </a:t>
                      </a:r>
                    </a:p>
                  </a:txBody>
                  <a:tcPr marL="4044" marR="4044" marT="4044" marB="0" anchor="ctr">
                    <a:lnL>
                      <a:noFill/>
                    </a:lnL>
                    <a:lnR>
                      <a:noFill/>
                    </a:lnR>
                    <a:lnT>
                      <a:noFill/>
                    </a:lnT>
                    <a:lnB>
                      <a:noFill/>
                    </a:lnB>
                    <a:solidFill>
                      <a:srgbClr val="D9E1F2"/>
                    </a:solidFill>
                  </a:tcPr>
                </a:tc>
                <a:extLst>
                  <a:ext uri="{0D108BD9-81ED-4DB2-BD59-A6C34878D82A}">
                    <a16:rowId xmlns:a16="http://schemas.microsoft.com/office/drawing/2014/main" val="2824423447"/>
                  </a:ext>
                </a:extLst>
              </a:tr>
              <a:tr h="540670">
                <a:tc>
                  <a:txBody>
                    <a:bodyPr/>
                    <a:lstStyle/>
                    <a:p>
                      <a:pPr algn="l" fontAlgn="ctr"/>
                      <a:r>
                        <a:rPr lang="en-US" sz="1200" b="1" i="0" u="none" strike="noStrike" dirty="0">
                          <a:solidFill>
                            <a:srgbClr val="305496"/>
                          </a:solidFill>
                          <a:effectLst/>
                          <a:latin typeface="Calibri" panose="020F0502020204030204" pitchFamily="34" charset="0"/>
                        </a:rPr>
                        <a:t>Pharmacological / Somatic Interventions</a:t>
                      </a:r>
                    </a:p>
                  </a:txBody>
                  <a:tcPr marL="4044" marR="4044" marT="4044" marB="0" anchor="ctr">
                    <a:lnL>
                      <a:noFill/>
                    </a:lnL>
                    <a:lnR>
                      <a:noFill/>
                    </a:lnR>
                    <a:lnT>
                      <a:noFill/>
                    </a:lnT>
                    <a:lnB>
                      <a:noFill/>
                    </a:lnB>
                    <a:solidFill>
                      <a:schemeClr val="bg1"/>
                    </a:solidFill>
                  </a:tcPr>
                </a:tc>
                <a:tc>
                  <a:txBody>
                    <a:bodyPr/>
                    <a:lstStyle/>
                    <a:p>
                      <a:pPr algn="l" fontAlgn="ctr"/>
                      <a:r>
                        <a:rPr lang="en-US" sz="1200" b="0" i="0" u="none" strike="noStrike" dirty="0">
                          <a:solidFill>
                            <a:srgbClr val="305496"/>
                          </a:solidFill>
                          <a:effectLst/>
                          <a:latin typeface="Calibri" panose="020F0502020204030204" pitchFamily="34" charset="0"/>
                        </a:rPr>
                        <a:t>Advancing the development of psychopharmacological and other somatic interventions (e.g., TMS).</a:t>
                      </a:r>
                    </a:p>
                  </a:txBody>
                  <a:tcPr marL="4044" marR="4044" marT="4044" marB="0" anchor="ctr">
                    <a:lnL>
                      <a:noFill/>
                    </a:lnL>
                    <a:lnR>
                      <a:noFill/>
                    </a:lnR>
                    <a:lnT>
                      <a:noFill/>
                    </a:lnT>
                    <a:lnB>
                      <a:noFill/>
                    </a:lnB>
                    <a:solidFill>
                      <a:schemeClr val="bg1"/>
                    </a:solidFill>
                  </a:tcPr>
                </a:tc>
                <a:extLst>
                  <a:ext uri="{0D108BD9-81ED-4DB2-BD59-A6C34878D82A}">
                    <a16:rowId xmlns:a16="http://schemas.microsoft.com/office/drawing/2014/main" val="670597898"/>
                  </a:ext>
                </a:extLst>
              </a:tr>
              <a:tr h="405502">
                <a:tc>
                  <a:txBody>
                    <a:bodyPr/>
                    <a:lstStyle/>
                    <a:p>
                      <a:pPr algn="l" fontAlgn="ctr"/>
                      <a:r>
                        <a:rPr lang="en-US" sz="1200" b="1" i="0" u="none" strike="noStrike" dirty="0">
                          <a:solidFill>
                            <a:srgbClr val="305496"/>
                          </a:solidFill>
                          <a:effectLst/>
                          <a:latin typeface="Calibri" panose="020F0502020204030204" pitchFamily="34" charset="0"/>
                        </a:rPr>
                        <a:t>Psychotherapy  /Non-Somatic Interventions</a:t>
                      </a:r>
                    </a:p>
                  </a:txBody>
                  <a:tcPr marL="4044" marR="4044" marT="4044" marB="0" anchor="ctr">
                    <a:lnL>
                      <a:noFill/>
                    </a:lnL>
                    <a:lnR>
                      <a:noFill/>
                    </a:lnR>
                    <a:lnT>
                      <a:noFill/>
                    </a:lnT>
                    <a:lnB>
                      <a:noFill/>
                    </a:lnB>
                    <a:solidFill>
                      <a:schemeClr val="tx2">
                        <a:lumMod val="20000"/>
                        <a:lumOff val="80000"/>
                      </a:schemeClr>
                    </a:solidFill>
                  </a:tcPr>
                </a:tc>
                <a:tc>
                  <a:txBody>
                    <a:bodyPr/>
                    <a:lstStyle/>
                    <a:p>
                      <a:pPr algn="l" fontAlgn="ctr"/>
                      <a:r>
                        <a:rPr lang="en-US" sz="1200" b="0" i="0" u="none" strike="noStrike" dirty="0">
                          <a:solidFill>
                            <a:srgbClr val="305496"/>
                          </a:solidFill>
                          <a:effectLst/>
                          <a:latin typeface="Calibri" panose="020F0502020204030204" pitchFamily="34" charset="0"/>
                        </a:rPr>
                        <a:t>Psychotherapies including problem solving therapy, cognitive behavior therapy, lethal means safety counseling, dialectical behavioral therapy (DBT),  and family counseling(?). Would also include case management. </a:t>
                      </a:r>
                    </a:p>
                  </a:txBody>
                  <a:tcPr marL="4044" marR="4044" marT="4044" marB="0" anchor="ctr">
                    <a:lnL>
                      <a:noFill/>
                    </a:lnL>
                    <a:lnR>
                      <a:noFill/>
                    </a:lnR>
                    <a:lnT>
                      <a:noFill/>
                    </a:lnT>
                    <a:lnB>
                      <a:noFill/>
                    </a:lnB>
                    <a:solidFill>
                      <a:schemeClr val="tx2">
                        <a:lumMod val="20000"/>
                        <a:lumOff val="80000"/>
                      </a:schemeClr>
                    </a:solidFill>
                  </a:tcPr>
                </a:tc>
                <a:extLst>
                  <a:ext uri="{0D108BD9-81ED-4DB2-BD59-A6C34878D82A}">
                    <a16:rowId xmlns:a16="http://schemas.microsoft.com/office/drawing/2014/main" val="2746807385"/>
                  </a:ext>
                </a:extLst>
              </a:tr>
              <a:tr h="238153">
                <a:tc>
                  <a:txBody>
                    <a:bodyPr/>
                    <a:lstStyle/>
                    <a:p>
                      <a:pPr algn="l" fontAlgn="ctr"/>
                      <a:r>
                        <a:rPr lang="en-US" sz="1200" b="1" i="0" u="none" strike="noStrike" dirty="0">
                          <a:solidFill>
                            <a:srgbClr val="305496"/>
                          </a:solidFill>
                          <a:effectLst/>
                          <a:latin typeface="Calibri" panose="020F0502020204030204" pitchFamily="34" charset="0"/>
                        </a:rPr>
                        <a:t>Community</a:t>
                      </a:r>
                    </a:p>
                  </a:txBody>
                  <a:tcPr marL="4044" marR="4044" marT="4044" marB="0" anchor="ctr">
                    <a:lnL>
                      <a:noFill/>
                    </a:lnL>
                    <a:lnR>
                      <a:noFill/>
                    </a:lnR>
                    <a:lnT>
                      <a:noFill/>
                    </a:lnT>
                    <a:lnB>
                      <a:noFill/>
                    </a:lnB>
                    <a:solidFill>
                      <a:schemeClr val="bg1"/>
                    </a:solidFill>
                  </a:tcPr>
                </a:tc>
                <a:tc>
                  <a:txBody>
                    <a:bodyPr/>
                    <a:lstStyle/>
                    <a:p>
                      <a:pPr algn="l" fontAlgn="ctr"/>
                      <a:r>
                        <a:rPr lang="en-US" sz="1200" b="0" i="0" u="none" strike="noStrike" dirty="0">
                          <a:solidFill>
                            <a:srgbClr val="305496"/>
                          </a:solidFill>
                          <a:effectLst/>
                          <a:latin typeface="Calibri" panose="020F0502020204030204" pitchFamily="34" charset="0"/>
                        </a:rPr>
                        <a:t>Advancing development of community-based interventions for suicide prevention.  These interventions are designed to be administered outside of medical setting and may address upstream risk factors such as financial, housing, social, and emotional support issues.  </a:t>
                      </a:r>
                    </a:p>
                  </a:txBody>
                  <a:tcPr marL="4044" marR="4044" marT="4044" marB="0" anchor="ctr">
                    <a:lnL>
                      <a:noFill/>
                    </a:lnL>
                    <a:lnR>
                      <a:noFill/>
                    </a:lnR>
                    <a:lnT>
                      <a:noFill/>
                    </a:lnT>
                    <a:lnB>
                      <a:noFill/>
                    </a:lnB>
                    <a:solidFill>
                      <a:schemeClr val="bg1"/>
                    </a:solidFill>
                  </a:tcPr>
                </a:tc>
                <a:extLst>
                  <a:ext uri="{0D108BD9-81ED-4DB2-BD59-A6C34878D82A}">
                    <a16:rowId xmlns:a16="http://schemas.microsoft.com/office/drawing/2014/main" val="2161790467"/>
                  </a:ext>
                </a:extLst>
              </a:tr>
              <a:tr h="238153">
                <a:tc>
                  <a:txBody>
                    <a:bodyPr/>
                    <a:lstStyle/>
                    <a:p>
                      <a:pPr algn="l" fontAlgn="ctr"/>
                      <a:r>
                        <a:rPr lang="en-US" sz="1200" b="1" i="0" u="none" strike="noStrike" dirty="0">
                          <a:solidFill>
                            <a:srgbClr val="305496"/>
                          </a:solidFill>
                          <a:effectLst/>
                          <a:latin typeface="Calibri" panose="020F0502020204030204" pitchFamily="34" charset="0"/>
                        </a:rPr>
                        <a:t>Education, Training, and Messaging</a:t>
                      </a:r>
                    </a:p>
                  </a:txBody>
                  <a:tcPr marL="4044" marR="4044" marT="4044" marB="0" anchor="ctr">
                    <a:lnL>
                      <a:noFill/>
                    </a:lnL>
                    <a:lnR>
                      <a:noFill/>
                    </a:lnR>
                    <a:lnT>
                      <a:noFill/>
                    </a:lnT>
                    <a:lnB w="6350" cap="flat" cmpd="sng" algn="ctr">
                      <a:noFill/>
                      <a:prstDash val="solid"/>
                      <a:round/>
                      <a:headEnd type="none" w="med" len="med"/>
                      <a:tailEnd type="none" w="med" len="med"/>
                    </a:lnB>
                    <a:solidFill>
                      <a:srgbClr val="D9E1F2"/>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0" i="0" u="none" strike="noStrike" dirty="0">
                          <a:solidFill>
                            <a:srgbClr val="305496"/>
                          </a:solidFill>
                          <a:effectLst/>
                          <a:latin typeface="Calibri" panose="020F0502020204030204" pitchFamily="34" charset="0"/>
                        </a:rPr>
                        <a:t>Advancing our understanding of educational or messaging offerings to Veterans that promote understanding of suicide risk, speaking with suicidal individuals, motivating help seeking behaviors, or establishing barriers to lethal means.</a:t>
                      </a:r>
                    </a:p>
                    <a:p>
                      <a:pPr algn="l" fontAlgn="ctr"/>
                      <a:r>
                        <a:rPr lang="en-US" sz="1200" b="0" i="0" u="none" strike="noStrike" dirty="0">
                          <a:solidFill>
                            <a:srgbClr val="305496"/>
                          </a:solidFill>
                          <a:effectLst/>
                          <a:latin typeface="Calibri" panose="020F0502020204030204" pitchFamily="34" charset="0"/>
                        </a:rPr>
                        <a:t>Advancing the development of training interventions for both clinical and non-clinical staff suicide prevention interventions.</a:t>
                      </a:r>
                    </a:p>
                  </a:txBody>
                  <a:tcPr marL="4044" marR="4044" marT="4044" marB="0" anchor="ctr">
                    <a:lnL>
                      <a:noFill/>
                    </a:lnL>
                    <a:lnR>
                      <a:noFill/>
                    </a:lnR>
                    <a:lnT>
                      <a:noFill/>
                    </a:lnT>
                    <a:lnB w="6350" cap="flat" cmpd="sng" algn="ctr">
                      <a:noFill/>
                      <a:prstDash val="solid"/>
                      <a:round/>
                      <a:headEnd type="none" w="med" len="med"/>
                      <a:tailEnd type="none" w="med" len="med"/>
                    </a:lnB>
                    <a:solidFill>
                      <a:srgbClr val="D9E1F2"/>
                    </a:solidFill>
                  </a:tcPr>
                </a:tc>
                <a:extLst>
                  <a:ext uri="{0D108BD9-81ED-4DB2-BD59-A6C34878D82A}">
                    <a16:rowId xmlns:a16="http://schemas.microsoft.com/office/drawing/2014/main" val="140273052"/>
                  </a:ext>
                </a:extLst>
              </a:tr>
              <a:tr h="238153">
                <a:tc>
                  <a:txBody>
                    <a:bodyPr/>
                    <a:lstStyle/>
                    <a:p>
                      <a:pPr algn="l" fontAlgn="ctr"/>
                      <a:r>
                        <a:rPr lang="en-US" sz="1200" b="1" i="0" u="none" strike="noStrike" dirty="0">
                          <a:solidFill>
                            <a:srgbClr val="305496"/>
                          </a:solidFill>
                          <a:effectLst/>
                          <a:latin typeface="Calibri" panose="020F0502020204030204" pitchFamily="34" charset="0"/>
                        </a:rPr>
                        <a:t>Postvention </a:t>
                      </a:r>
                    </a:p>
                  </a:txBody>
                  <a:tcPr marL="4044" marR="4044" marT="4044" marB="0" anchor="ctr">
                    <a:lnL>
                      <a:noFill/>
                    </a:lnL>
                    <a:lnR>
                      <a:noFill/>
                    </a:lnR>
                    <a:lnT>
                      <a:noFill/>
                    </a:lnT>
                    <a:lnB w="6350" cap="flat" cmpd="sng" algn="ctr">
                      <a:noFill/>
                      <a:prstDash val="solid"/>
                      <a:round/>
                      <a:headEnd type="none" w="med" len="med"/>
                      <a:tailEnd type="none" w="med" len="med"/>
                    </a:lnB>
                    <a:solidFill>
                      <a:schemeClr val="bg1"/>
                    </a:solidFill>
                  </a:tcPr>
                </a:tc>
                <a:tc>
                  <a:txBody>
                    <a:bodyPr/>
                    <a:lstStyle/>
                    <a:p>
                      <a:pPr algn="l" fontAlgn="ctr"/>
                      <a:r>
                        <a:rPr lang="en-US" sz="1200" b="0" i="0" u="none" strike="noStrike" dirty="0">
                          <a:solidFill>
                            <a:srgbClr val="305496"/>
                          </a:solidFill>
                          <a:effectLst/>
                          <a:latin typeface="Calibri" panose="020F0502020204030204" pitchFamily="34" charset="0"/>
                        </a:rPr>
                        <a:t>Advancing our understanding of how to care for the family and other members of the social network following death by suicide. </a:t>
                      </a:r>
                    </a:p>
                  </a:txBody>
                  <a:tcPr marL="4044" marR="4044" marT="4044" marB="0" anchor="ctr">
                    <a:lnL>
                      <a:noFill/>
                    </a:lnL>
                    <a:lnR>
                      <a:noFill/>
                    </a:lnR>
                    <a:lnT>
                      <a:noFill/>
                    </a:lnT>
                    <a:lnB w="63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841952784"/>
                  </a:ext>
                </a:extLst>
              </a:tr>
              <a:tr h="238153">
                <a:tc>
                  <a:txBody>
                    <a:bodyPr/>
                    <a:lstStyle/>
                    <a:p>
                      <a:pPr algn="l" fontAlgn="ctr"/>
                      <a:r>
                        <a:rPr lang="en-US" sz="1200" b="1" i="0" u="none" strike="noStrike" dirty="0">
                          <a:solidFill>
                            <a:srgbClr val="305496"/>
                          </a:solidFill>
                          <a:effectLst/>
                          <a:latin typeface="Calibri" panose="020F0502020204030204" pitchFamily="34" charset="0"/>
                        </a:rPr>
                        <a:t>Precision Medicine Approaches to Suicide Prevention</a:t>
                      </a:r>
                    </a:p>
                  </a:txBody>
                  <a:tcPr marL="4044" marR="4044" marT="4044" marB="0" anchor="ctr">
                    <a:lnL>
                      <a:noFill/>
                    </a:lnL>
                    <a:lnR>
                      <a:noFill/>
                    </a:lnR>
                    <a:lnT>
                      <a:noFill/>
                    </a:lnT>
                    <a:lnB w="6350" cap="flat" cmpd="sng" algn="ctr">
                      <a:solidFill>
                        <a:srgbClr val="4472C4"/>
                      </a:solidFill>
                      <a:prstDash val="solid"/>
                      <a:round/>
                      <a:headEnd type="none" w="med" len="med"/>
                      <a:tailEnd type="none" w="med" len="med"/>
                    </a:lnB>
                    <a:solidFill>
                      <a:schemeClr val="accent1">
                        <a:lumMod val="20000"/>
                        <a:lumOff val="80000"/>
                      </a:schemeClr>
                    </a:solidFill>
                  </a:tcPr>
                </a:tc>
                <a:tc>
                  <a:txBody>
                    <a:bodyPr/>
                    <a:lstStyle/>
                    <a:p>
                      <a:pPr algn="l" fontAlgn="ctr"/>
                      <a:r>
                        <a:rPr lang="en-US" sz="1200" b="0" i="0" u="none" strike="noStrike" dirty="0">
                          <a:solidFill>
                            <a:srgbClr val="305496"/>
                          </a:solidFill>
                          <a:effectLst/>
                          <a:latin typeface="Calibri" panose="020F0502020204030204" pitchFamily="34" charset="0"/>
                        </a:rPr>
                        <a:t>Advancing our understanding of strategies to improve suicide prevention through tailoring intervention to needs of the at-risk individual. </a:t>
                      </a:r>
                    </a:p>
                  </a:txBody>
                  <a:tcPr marL="4044" marR="4044" marT="4044" marB="0" anchor="ctr">
                    <a:lnL>
                      <a:noFill/>
                    </a:lnL>
                    <a:lnR>
                      <a:noFill/>
                    </a:lnR>
                    <a:lnT>
                      <a:noFill/>
                    </a:lnT>
                    <a:lnB w="6350" cap="flat" cmpd="sng" algn="ctr">
                      <a:solidFill>
                        <a:srgbClr val="4472C4"/>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843166210"/>
                  </a:ext>
                </a:extLst>
              </a:tr>
            </a:tbl>
          </a:graphicData>
        </a:graphic>
      </p:graphicFrame>
    </p:spTree>
    <p:extLst>
      <p:ext uri="{BB962C8B-B14F-4D97-AF65-F5344CB8AC3E}">
        <p14:creationId xmlns:p14="http://schemas.microsoft.com/office/powerpoint/2010/main" val="1483972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6ECC9-02BE-C44A-AFC6-DCF03EC46D23}"/>
              </a:ext>
            </a:extLst>
          </p:cNvPr>
          <p:cNvSpPr>
            <a:spLocks noGrp="1"/>
          </p:cNvSpPr>
          <p:nvPr>
            <p:ph type="title"/>
          </p:nvPr>
        </p:nvSpPr>
        <p:spPr/>
        <p:txBody>
          <a:bodyPr/>
          <a:lstStyle/>
          <a:p>
            <a:r>
              <a:rPr lang="en-US" dirty="0"/>
              <a:t>Priority Matrix</a:t>
            </a:r>
          </a:p>
        </p:txBody>
      </p:sp>
      <p:sp>
        <p:nvSpPr>
          <p:cNvPr id="3" name="Slide Number Placeholder 2">
            <a:extLst>
              <a:ext uri="{FF2B5EF4-FFF2-40B4-BE49-F238E27FC236}">
                <a16:creationId xmlns:a16="http://schemas.microsoft.com/office/drawing/2014/main" id="{F3BF877A-25E9-E0C9-1EBB-99CDE9935F7C}"/>
              </a:ext>
            </a:extLst>
          </p:cNvPr>
          <p:cNvSpPr>
            <a:spLocks noGrp="1"/>
          </p:cNvSpPr>
          <p:nvPr>
            <p:ph type="sldNum" sz="quarter" idx="12"/>
          </p:nvPr>
        </p:nvSpPr>
        <p:spPr/>
        <p:txBody>
          <a:bodyPr/>
          <a:lstStyle/>
          <a:p>
            <a:fld id="{670A9334-4E67-F94F-A05E-0CE8B74A054E}" type="slidenum">
              <a:rPr lang="en-US" smtClean="0"/>
              <a:t>11</a:t>
            </a:fld>
            <a:endParaRPr lang="en-US"/>
          </a:p>
        </p:txBody>
      </p:sp>
      <p:graphicFrame>
        <p:nvGraphicFramePr>
          <p:cNvPr id="4" name="Table 3">
            <a:extLst>
              <a:ext uri="{FF2B5EF4-FFF2-40B4-BE49-F238E27FC236}">
                <a16:creationId xmlns:a16="http://schemas.microsoft.com/office/drawing/2014/main" id="{A3C7D616-6787-F8B6-8B69-EE16D8BFE4F9}"/>
              </a:ext>
            </a:extLst>
          </p:cNvPr>
          <p:cNvGraphicFramePr>
            <a:graphicFrameLocks noGrp="1"/>
          </p:cNvGraphicFramePr>
          <p:nvPr>
            <p:extLst>
              <p:ext uri="{D42A27DB-BD31-4B8C-83A1-F6EECF244321}">
                <p14:modId xmlns:p14="http://schemas.microsoft.com/office/powerpoint/2010/main" val="2455699961"/>
              </p:ext>
            </p:extLst>
          </p:nvPr>
        </p:nvGraphicFramePr>
        <p:xfrm>
          <a:off x="390525" y="1146026"/>
          <a:ext cx="3557059" cy="4841766"/>
        </p:xfrm>
        <a:graphic>
          <a:graphicData uri="http://schemas.openxmlformats.org/drawingml/2006/table">
            <a:tbl>
              <a:tblPr>
                <a:tableStyleId>{5C22544A-7EE6-4342-B048-85BDC9FD1C3A}</a:tableStyleId>
              </a:tblPr>
              <a:tblGrid>
                <a:gridCol w="3557059">
                  <a:extLst>
                    <a:ext uri="{9D8B030D-6E8A-4147-A177-3AD203B41FA5}">
                      <a16:colId xmlns:a16="http://schemas.microsoft.com/office/drawing/2014/main" val="291682901"/>
                    </a:ext>
                  </a:extLst>
                </a:gridCol>
              </a:tblGrid>
              <a:tr h="322321">
                <a:tc>
                  <a:txBody>
                    <a:bodyPr/>
                    <a:lstStyle/>
                    <a:p>
                      <a:pPr algn="l" fontAlgn="ctr"/>
                      <a:r>
                        <a:rPr lang="en-US" sz="1400" b="1" i="0" u="none" strike="noStrike" dirty="0">
                          <a:solidFill>
                            <a:srgbClr val="305496"/>
                          </a:solidFill>
                          <a:effectLst/>
                          <a:latin typeface="Calibri" panose="020F0502020204030204" pitchFamily="34" charset="0"/>
                        </a:rPr>
                        <a:t>Categories </a:t>
                      </a:r>
                    </a:p>
                  </a:txBody>
                  <a:tcPr marL="3837" marR="3837" marT="3837" marB="0" anchor="ctr"/>
                </a:tc>
                <a:extLst>
                  <a:ext uri="{0D108BD9-81ED-4DB2-BD59-A6C34878D82A}">
                    <a16:rowId xmlns:a16="http://schemas.microsoft.com/office/drawing/2014/main" val="3198477240"/>
                  </a:ext>
                </a:extLst>
              </a:tr>
              <a:tr h="322321">
                <a:tc>
                  <a:txBody>
                    <a:bodyPr/>
                    <a:lstStyle/>
                    <a:p>
                      <a:pPr algn="l" fontAlgn="ctr"/>
                      <a:r>
                        <a:rPr lang="en-US" sz="1400" u="none" strike="noStrike" dirty="0">
                          <a:effectLst/>
                        </a:rPr>
                        <a:t>Biology/ Genomics/Brain</a:t>
                      </a:r>
                      <a:endParaRPr lang="en-US" sz="1400" b="1" i="0" u="none" strike="noStrike" dirty="0">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897649805"/>
                  </a:ext>
                </a:extLst>
              </a:tr>
              <a:tr h="805803">
                <a:tc>
                  <a:txBody>
                    <a:bodyPr/>
                    <a:lstStyle/>
                    <a:p>
                      <a:pPr algn="l" fontAlgn="ctr"/>
                      <a:r>
                        <a:rPr lang="en-US" sz="1400" u="none" strike="noStrike" dirty="0">
                          <a:effectLst/>
                        </a:rPr>
                        <a:t>Risk Factor Assessment/ Screening - clinician/questionnaire</a:t>
                      </a:r>
                      <a:endParaRPr lang="en-US" sz="1400" b="1" i="0" u="none" strike="noStrike" dirty="0">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1385555589"/>
                  </a:ext>
                </a:extLst>
              </a:tr>
              <a:tr h="483482">
                <a:tc>
                  <a:txBody>
                    <a:bodyPr/>
                    <a:lstStyle/>
                    <a:p>
                      <a:pPr algn="l" fontAlgn="ctr"/>
                      <a:r>
                        <a:rPr lang="en-US" sz="1400" u="none" strike="noStrike" dirty="0">
                          <a:effectLst/>
                        </a:rPr>
                        <a:t>Risk Factor Assessment - machine learning</a:t>
                      </a:r>
                      <a:endParaRPr lang="en-US" sz="1400" b="1" i="0" u="none" strike="noStrike" dirty="0">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1570188356"/>
                  </a:ext>
                </a:extLst>
              </a:tr>
              <a:tr h="322321">
                <a:tc>
                  <a:txBody>
                    <a:bodyPr/>
                    <a:lstStyle/>
                    <a:p>
                      <a:pPr algn="l" fontAlgn="ctr"/>
                      <a:r>
                        <a:rPr lang="en-US" sz="1400" u="none" strike="noStrike" dirty="0">
                          <a:effectLst/>
                        </a:rPr>
                        <a:t>Continuous monitoring</a:t>
                      </a:r>
                      <a:endParaRPr lang="en-US" sz="1400" b="1" i="0" u="none" strike="noStrike" dirty="0">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169535674"/>
                  </a:ext>
                </a:extLst>
              </a:tr>
              <a:tr h="322321">
                <a:tc>
                  <a:txBody>
                    <a:bodyPr/>
                    <a:lstStyle/>
                    <a:p>
                      <a:pPr algn="l" fontAlgn="ctr"/>
                      <a:r>
                        <a:rPr lang="en-US" sz="1400" u="none" strike="noStrike">
                          <a:effectLst/>
                        </a:rPr>
                        <a:t>Family /Social Network</a:t>
                      </a:r>
                      <a:endParaRPr lang="en-US" sz="1400" b="1" i="0" u="none" strike="noStrike">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814939195"/>
                  </a:ext>
                </a:extLst>
              </a:tr>
              <a:tr h="483482">
                <a:tc>
                  <a:txBody>
                    <a:bodyPr/>
                    <a:lstStyle/>
                    <a:p>
                      <a:pPr algn="l" fontAlgn="ctr"/>
                      <a:r>
                        <a:rPr lang="en-US" sz="1400" u="none" strike="noStrike">
                          <a:effectLst/>
                        </a:rPr>
                        <a:t>Pharmacotherapy and other Somatic Interventions</a:t>
                      </a:r>
                      <a:endParaRPr lang="en-US" sz="1400" b="1" i="0" u="none" strike="noStrike">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1427074040"/>
                  </a:ext>
                </a:extLst>
              </a:tr>
              <a:tr h="483482">
                <a:tc>
                  <a:txBody>
                    <a:bodyPr/>
                    <a:lstStyle/>
                    <a:p>
                      <a:pPr algn="l" fontAlgn="ctr"/>
                      <a:r>
                        <a:rPr lang="en-US" sz="1400" u="none" strike="noStrike">
                          <a:effectLst/>
                        </a:rPr>
                        <a:t>Psychotherapy and other Non-Somatic Interventions</a:t>
                      </a:r>
                      <a:endParaRPr lang="en-US" sz="1400" b="1" i="0" u="none" strike="noStrike">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3558472321"/>
                  </a:ext>
                </a:extLst>
              </a:tr>
              <a:tr h="322321">
                <a:tc>
                  <a:txBody>
                    <a:bodyPr/>
                    <a:lstStyle/>
                    <a:p>
                      <a:pPr algn="l" fontAlgn="ctr"/>
                      <a:r>
                        <a:rPr lang="en-US" sz="1400" u="none" strike="noStrike">
                          <a:effectLst/>
                        </a:rPr>
                        <a:t>Community Interventions</a:t>
                      </a:r>
                      <a:endParaRPr lang="en-US" sz="1400" b="1" i="0" u="none" strike="noStrike">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3834184873"/>
                  </a:ext>
                </a:extLst>
              </a:tr>
              <a:tr h="322321">
                <a:tc>
                  <a:txBody>
                    <a:bodyPr/>
                    <a:lstStyle/>
                    <a:p>
                      <a:pPr algn="l" fontAlgn="ctr"/>
                      <a:r>
                        <a:rPr lang="en-US" sz="1400" u="none" strike="noStrike">
                          <a:effectLst/>
                        </a:rPr>
                        <a:t>Education, Training, &amp; Messaging</a:t>
                      </a:r>
                      <a:endParaRPr lang="en-US" sz="1400" b="1" i="0" u="none" strike="noStrike">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2636268837"/>
                  </a:ext>
                </a:extLst>
              </a:tr>
              <a:tr h="161161">
                <a:tc>
                  <a:txBody>
                    <a:bodyPr/>
                    <a:lstStyle/>
                    <a:p>
                      <a:pPr algn="l" fontAlgn="ctr"/>
                      <a:r>
                        <a:rPr lang="en-US" sz="1400" u="none" strike="noStrike">
                          <a:effectLst/>
                        </a:rPr>
                        <a:t>Precision Medicine ?</a:t>
                      </a:r>
                      <a:endParaRPr lang="en-US" sz="1400" b="1" i="0" u="none" strike="noStrike">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863835092"/>
                  </a:ext>
                </a:extLst>
              </a:tr>
              <a:tr h="161161">
                <a:tc>
                  <a:txBody>
                    <a:bodyPr/>
                    <a:lstStyle/>
                    <a:p>
                      <a:pPr algn="l" fontAlgn="ctr"/>
                      <a:r>
                        <a:rPr lang="en-US" sz="1400" u="none" strike="noStrike" dirty="0">
                          <a:effectLst/>
                        </a:rPr>
                        <a:t>Cross-Cutting</a:t>
                      </a:r>
                      <a:endParaRPr lang="en-US" sz="1400" b="1" i="0" u="none" strike="noStrike" dirty="0">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4000743220"/>
                  </a:ext>
                </a:extLst>
              </a:tr>
              <a:tr h="161161">
                <a:tc>
                  <a:txBody>
                    <a:bodyPr/>
                    <a:lstStyle/>
                    <a:p>
                      <a:pPr algn="l" fontAlgn="ctr"/>
                      <a:r>
                        <a:rPr lang="en-US" sz="1400" u="none" strike="noStrike" dirty="0">
                          <a:effectLst/>
                        </a:rPr>
                        <a:t>Postvention</a:t>
                      </a:r>
                      <a:endParaRPr lang="en-US" sz="1400" b="1" i="0" u="none" strike="noStrike" dirty="0">
                        <a:solidFill>
                          <a:srgbClr val="305496"/>
                        </a:solidFill>
                        <a:effectLst/>
                        <a:latin typeface="Calibri" panose="020F0502020204030204" pitchFamily="34" charset="0"/>
                      </a:endParaRPr>
                    </a:p>
                  </a:txBody>
                  <a:tcPr marL="3837" marR="3837" marT="3837" marB="0" anchor="ctr"/>
                </a:tc>
                <a:extLst>
                  <a:ext uri="{0D108BD9-81ED-4DB2-BD59-A6C34878D82A}">
                    <a16:rowId xmlns:a16="http://schemas.microsoft.com/office/drawing/2014/main" val="1030254720"/>
                  </a:ext>
                </a:extLst>
              </a:tr>
            </a:tbl>
          </a:graphicData>
        </a:graphic>
      </p:graphicFrame>
      <p:graphicFrame>
        <p:nvGraphicFramePr>
          <p:cNvPr id="5" name="Table 4">
            <a:extLst>
              <a:ext uri="{FF2B5EF4-FFF2-40B4-BE49-F238E27FC236}">
                <a16:creationId xmlns:a16="http://schemas.microsoft.com/office/drawing/2014/main" id="{C380970F-5FF5-5E6E-3860-A3005D89CD35}"/>
              </a:ext>
            </a:extLst>
          </p:cNvPr>
          <p:cNvGraphicFramePr>
            <a:graphicFrameLocks noGrp="1"/>
          </p:cNvGraphicFramePr>
          <p:nvPr>
            <p:extLst>
              <p:ext uri="{D42A27DB-BD31-4B8C-83A1-F6EECF244321}">
                <p14:modId xmlns:p14="http://schemas.microsoft.com/office/powerpoint/2010/main" val="1203207115"/>
              </p:ext>
            </p:extLst>
          </p:nvPr>
        </p:nvGraphicFramePr>
        <p:xfrm>
          <a:off x="4280958" y="1146026"/>
          <a:ext cx="2319193" cy="4865156"/>
        </p:xfrm>
        <a:graphic>
          <a:graphicData uri="http://schemas.openxmlformats.org/drawingml/2006/table">
            <a:tbl>
              <a:tblPr>
                <a:tableStyleId>{5C22544A-7EE6-4342-B048-85BDC9FD1C3A}</a:tableStyleId>
              </a:tblPr>
              <a:tblGrid>
                <a:gridCol w="2319193">
                  <a:extLst>
                    <a:ext uri="{9D8B030D-6E8A-4147-A177-3AD203B41FA5}">
                      <a16:colId xmlns:a16="http://schemas.microsoft.com/office/drawing/2014/main" val="495572821"/>
                    </a:ext>
                  </a:extLst>
                </a:gridCol>
              </a:tblGrid>
              <a:tr h="271959">
                <a:tc>
                  <a:txBody>
                    <a:bodyPr/>
                    <a:lstStyle/>
                    <a:p>
                      <a:pPr algn="l" fontAlgn="ctr"/>
                      <a:r>
                        <a:rPr lang="en-US" sz="1400" b="1" i="0" u="none" strike="noStrike">
                          <a:solidFill>
                            <a:srgbClr val="4472C4"/>
                          </a:solidFill>
                          <a:effectLst/>
                          <a:latin typeface="Calibri" panose="020F0502020204030204" pitchFamily="34" charset="0"/>
                        </a:rPr>
                        <a:t>Population Groups</a:t>
                      </a:r>
                      <a:endParaRPr lang="en-US" sz="1400" b="1" i="0" u="none" strike="noStrike" dirty="0">
                        <a:solidFill>
                          <a:srgbClr val="4472C4"/>
                        </a:solidFill>
                        <a:effectLst/>
                        <a:latin typeface="Calibri" panose="020F0502020204030204" pitchFamily="34" charset="0"/>
                      </a:endParaRPr>
                    </a:p>
                  </a:txBody>
                  <a:tcPr marL="3238" marR="3238" marT="3238" marB="0" anchor="ctr"/>
                </a:tc>
                <a:extLst>
                  <a:ext uri="{0D108BD9-81ED-4DB2-BD59-A6C34878D82A}">
                    <a16:rowId xmlns:a16="http://schemas.microsoft.com/office/drawing/2014/main" val="2081147310"/>
                  </a:ext>
                </a:extLst>
              </a:tr>
              <a:tr h="271959">
                <a:tc>
                  <a:txBody>
                    <a:bodyPr/>
                    <a:lstStyle/>
                    <a:p>
                      <a:pPr algn="l" fontAlgn="ctr"/>
                      <a:r>
                        <a:rPr lang="en-US" sz="1400" u="none" strike="noStrike" dirty="0">
                          <a:effectLst/>
                        </a:rPr>
                        <a:t>Cross-Cutting</a:t>
                      </a:r>
                      <a:endParaRPr lang="en-US" sz="1400" b="1" i="0" u="none" strike="noStrike" dirty="0">
                        <a:solidFill>
                          <a:srgbClr val="4472C4"/>
                        </a:solidFill>
                        <a:effectLst/>
                        <a:latin typeface="Calibri" panose="020F0502020204030204" pitchFamily="34" charset="0"/>
                      </a:endParaRPr>
                    </a:p>
                  </a:txBody>
                  <a:tcPr marL="3238" marR="3238" marT="3238" marB="0" anchor="ctr"/>
                </a:tc>
                <a:extLst>
                  <a:ext uri="{0D108BD9-81ED-4DB2-BD59-A6C34878D82A}">
                    <a16:rowId xmlns:a16="http://schemas.microsoft.com/office/drawing/2014/main" val="2526935548"/>
                  </a:ext>
                </a:extLst>
              </a:tr>
              <a:tr h="679897">
                <a:tc>
                  <a:txBody>
                    <a:bodyPr/>
                    <a:lstStyle/>
                    <a:p>
                      <a:pPr algn="l" fontAlgn="b"/>
                      <a:r>
                        <a:rPr lang="en-US" sz="1400" u="none" strike="noStrike">
                          <a:effectLst/>
                        </a:rPr>
                        <a:t>Firearms</a:t>
                      </a:r>
                      <a:endParaRPr lang="en-US" sz="1400" b="1" i="0" u="none" strike="noStrike">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3127555609"/>
                  </a:ext>
                </a:extLst>
              </a:tr>
              <a:tr h="407938">
                <a:tc>
                  <a:txBody>
                    <a:bodyPr/>
                    <a:lstStyle/>
                    <a:p>
                      <a:pPr algn="l" fontAlgn="b"/>
                      <a:r>
                        <a:rPr lang="en-US" sz="1400" u="none" strike="noStrike" dirty="0">
                          <a:effectLst/>
                        </a:rPr>
                        <a:t>Older Veterans</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1768412391"/>
                  </a:ext>
                </a:extLst>
              </a:tr>
              <a:tr h="407938">
                <a:tc>
                  <a:txBody>
                    <a:bodyPr/>
                    <a:lstStyle/>
                    <a:p>
                      <a:pPr algn="l" fontAlgn="b"/>
                      <a:r>
                        <a:rPr lang="en-US" sz="1400" u="none" strike="noStrike">
                          <a:effectLst/>
                        </a:rPr>
                        <a:t>Younger Veterans (22-34)</a:t>
                      </a:r>
                      <a:endParaRPr lang="en-US" sz="1400" b="1" i="0" u="none" strike="noStrike">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3336987801"/>
                  </a:ext>
                </a:extLst>
              </a:tr>
              <a:tr h="271959">
                <a:tc>
                  <a:txBody>
                    <a:bodyPr/>
                    <a:lstStyle/>
                    <a:p>
                      <a:pPr algn="l" fontAlgn="b"/>
                      <a:r>
                        <a:rPr lang="en-US" sz="1400" u="none" strike="noStrike">
                          <a:effectLst/>
                        </a:rPr>
                        <a:t>Female Veterans</a:t>
                      </a:r>
                      <a:endParaRPr lang="en-US" sz="1400" b="1" i="0" u="none" strike="noStrike">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921284835"/>
                  </a:ext>
                </a:extLst>
              </a:tr>
              <a:tr h="407938">
                <a:tc>
                  <a:txBody>
                    <a:bodyPr/>
                    <a:lstStyle/>
                    <a:p>
                      <a:pPr algn="l" fontAlgn="b"/>
                      <a:r>
                        <a:rPr lang="en-US" sz="1400" u="none" strike="noStrike" dirty="0">
                          <a:effectLst/>
                        </a:rPr>
                        <a:t>Race/Ethnicity</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172571119"/>
                  </a:ext>
                </a:extLst>
              </a:tr>
              <a:tr h="407938">
                <a:tc>
                  <a:txBody>
                    <a:bodyPr/>
                    <a:lstStyle/>
                    <a:p>
                      <a:pPr algn="l" fontAlgn="b"/>
                      <a:r>
                        <a:rPr lang="en-US" sz="1400" u="none" strike="noStrike">
                          <a:effectLst/>
                        </a:rPr>
                        <a:t>SDOH</a:t>
                      </a:r>
                      <a:endParaRPr lang="en-US" sz="1400" b="1" i="0" u="none" strike="noStrike">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1439352040"/>
                  </a:ext>
                </a:extLst>
              </a:tr>
              <a:tr h="271959">
                <a:tc>
                  <a:txBody>
                    <a:bodyPr/>
                    <a:lstStyle/>
                    <a:p>
                      <a:pPr algn="l" fontAlgn="b"/>
                      <a:r>
                        <a:rPr lang="en-US" sz="1400" u="none" strike="noStrike">
                          <a:effectLst/>
                        </a:rPr>
                        <a:t>Substance Abuse</a:t>
                      </a:r>
                      <a:endParaRPr lang="en-US" sz="1400" b="1" i="0" u="none" strike="noStrike">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3832199815"/>
                  </a:ext>
                </a:extLst>
              </a:tr>
              <a:tr h="271959">
                <a:tc>
                  <a:txBody>
                    <a:bodyPr/>
                    <a:lstStyle/>
                    <a:p>
                      <a:pPr algn="l" fontAlgn="b"/>
                      <a:r>
                        <a:rPr lang="en-US" sz="1400" u="none" strike="noStrike" dirty="0">
                          <a:effectLst/>
                        </a:rPr>
                        <a:t>Medical Disease</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1924034276"/>
                  </a:ext>
                </a:extLst>
              </a:tr>
              <a:tr h="135979">
                <a:tc>
                  <a:txBody>
                    <a:bodyPr/>
                    <a:lstStyle/>
                    <a:p>
                      <a:pPr algn="l" fontAlgn="b"/>
                      <a:r>
                        <a:rPr lang="en-US" sz="1400" u="none" strike="noStrike" dirty="0">
                          <a:effectLst/>
                        </a:rPr>
                        <a:t>TBI</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2463257494"/>
                  </a:ext>
                </a:extLst>
              </a:tr>
              <a:tr h="271959">
                <a:tc>
                  <a:txBody>
                    <a:bodyPr/>
                    <a:lstStyle/>
                    <a:p>
                      <a:pPr algn="l" fontAlgn="b"/>
                      <a:r>
                        <a:rPr lang="en-US" sz="1400" u="none" strike="noStrike" dirty="0">
                          <a:effectLst/>
                        </a:rPr>
                        <a:t>Justice Involvement</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862904699"/>
                  </a:ext>
                </a:extLst>
              </a:tr>
              <a:tr h="135979">
                <a:tc>
                  <a:txBody>
                    <a:bodyPr/>
                    <a:lstStyle/>
                    <a:p>
                      <a:pPr algn="l" fontAlgn="b"/>
                      <a:r>
                        <a:rPr lang="en-US" sz="1400" u="none" strike="noStrike" dirty="0">
                          <a:effectLst/>
                        </a:rPr>
                        <a:t>LGBTQ</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3092059435"/>
                  </a:ext>
                </a:extLst>
              </a:tr>
              <a:tr h="271959">
                <a:tc>
                  <a:txBody>
                    <a:bodyPr/>
                    <a:lstStyle/>
                    <a:p>
                      <a:pPr algn="l" fontAlgn="b"/>
                      <a:r>
                        <a:rPr lang="en-US" sz="1400" u="none" strike="noStrike" dirty="0">
                          <a:effectLst/>
                        </a:rPr>
                        <a:t>Trauma/ Moral Injury</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394141611"/>
                  </a:ext>
                </a:extLst>
              </a:tr>
              <a:tr h="135979">
                <a:tc>
                  <a:txBody>
                    <a:bodyPr/>
                    <a:lstStyle/>
                    <a:p>
                      <a:pPr algn="l" fontAlgn="b"/>
                      <a:r>
                        <a:rPr lang="en-US" sz="1400" u="none" strike="noStrike" dirty="0">
                          <a:effectLst/>
                        </a:rPr>
                        <a:t>Mental Health</a:t>
                      </a:r>
                      <a:endParaRPr lang="en-US" sz="1400" b="1" i="0" u="none" strike="noStrike" dirty="0">
                        <a:solidFill>
                          <a:srgbClr val="4472C4"/>
                        </a:solidFill>
                        <a:effectLst/>
                        <a:latin typeface="Calibri" panose="020F0502020204030204" pitchFamily="34" charset="0"/>
                      </a:endParaRPr>
                    </a:p>
                  </a:txBody>
                  <a:tcPr marL="3238" marR="3238" marT="3238" marB="0" anchor="b"/>
                </a:tc>
                <a:extLst>
                  <a:ext uri="{0D108BD9-81ED-4DB2-BD59-A6C34878D82A}">
                    <a16:rowId xmlns:a16="http://schemas.microsoft.com/office/drawing/2014/main" val="3695745911"/>
                  </a:ext>
                </a:extLst>
              </a:tr>
            </a:tbl>
          </a:graphicData>
        </a:graphic>
      </p:graphicFrame>
      <p:sp>
        <p:nvSpPr>
          <p:cNvPr id="6" name="TextBox 5">
            <a:extLst>
              <a:ext uri="{FF2B5EF4-FFF2-40B4-BE49-F238E27FC236}">
                <a16:creationId xmlns:a16="http://schemas.microsoft.com/office/drawing/2014/main" id="{214137B3-2891-63C8-406C-861B47BA229C}"/>
              </a:ext>
            </a:extLst>
          </p:cNvPr>
          <p:cNvSpPr txBox="1"/>
          <p:nvPr/>
        </p:nvSpPr>
        <p:spPr>
          <a:xfrm>
            <a:off x="7298267" y="1146026"/>
            <a:ext cx="4148666" cy="369332"/>
          </a:xfrm>
          <a:prstGeom prst="rect">
            <a:avLst/>
          </a:prstGeom>
          <a:noFill/>
        </p:spPr>
        <p:txBody>
          <a:bodyPr wrap="square" rtlCol="0">
            <a:spAutoFit/>
          </a:bodyPr>
          <a:lstStyle/>
          <a:p>
            <a:r>
              <a:rPr lang="en-US" dirty="0"/>
              <a:t>Lorem ipsum…</a:t>
            </a:r>
          </a:p>
        </p:txBody>
      </p:sp>
      <p:graphicFrame>
        <p:nvGraphicFramePr>
          <p:cNvPr id="7" name="Object 6">
            <a:extLst>
              <a:ext uri="{FF2B5EF4-FFF2-40B4-BE49-F238E27FC236}">
                <a16:creationId xmlns:a16="http://schemas.microsoft.com/office/drawing/2014/main" id="{750F51D9-4DDA-0E24-5313-AD3C9C16A756}"/>
              </a:ext>
            </a:extLst>
          </p:cNvPr>
          <p:cNvGraphicFramePr>
            <a:graphicFrameLocks noChangeAspect="1"/>
          </p:cNvGraphicFramePr>
          <p:nvPr>
            <p:extLst>
              <p:ext uri="{D42A27DB-BD31-4B8C-83A1-F6EECF244321}">
                <p14:modId xmlns:p14="http://schemas.microsoft.com/office/powerpoint/2010/main" val="2350637015"/>
              </p:ext>
            </p:extLst>
          </p:nvPr>
        </p:nvGraphicFramePr>
        <p:xfrm>
          <a:off x="5483225" y="3240088"/>
          <a:ext cx="1225550" cy="374650"/>
        </p:xfrm>
        <a:graphic>
          <a:graphicData uri="http://schemas.openxmlformats.org/presentationml/2006/ole">
            <mc:AlternateContent xmlns:mc="http://schemas.openxmlformats.org/markup-compatibility/2006">
              <mc:Choice xmlns:v="urn:schemas-microsoft-com:vml" Requires="v">
                <p:oleObj name="Worksheet" r:id="rId2" imgW="1225513" imgH="374825" progId="Excel.Sheet.12">
                  <p:embed/>
                </p:oleObj>
              </mc:Choice>
              <mc:Fallback>
                <p:oleObj name="Worksheet" r:id="rId2" imgW="1225513" imgH="374825" progId="Excel.Sheet.12">
                  <p:embed/>
                  <p:pic>
                    <p:nvPicPr>
                      <p:cNvPr id="7" name="Object 6">
                        <a:extLst>
                          <a:ext uri="{FF2B5EF4-FFF2-40B4-BE49-F238E27FC236}">
                            <a16:creationId xmlns:a16="http://schemas.microsoft.com/office/drawing/2014/main" id="{750F51D9-4DDA-0E24-5313-AD3C9C16A756}"/>
                          </a:ext>
                        </a:extLst>
                      </p:cNvPr>
                      <p:cNvPicPr/>
                      <p:nvPr/>
                    </p:nvPicPr>
                    <p:blipFill>
                      <a:blip r:embed="rId3"/>
                      <a:stretch>
                        <a:fillRect/>
                      </a:stretch>
                    </p:blipFill>
                    <p:spPr>
                      <a:xfrm>
                        <a:off x="5483225" y="3240088"/>
                        <a:ext cx="1225550" cy="374650"/>
                      </a:xfrm>
                      <a:prstGeom prst="rect">
                        <a:avLst/>
                      </a:prstGeom>
                    </p:spPr>
                  </p:pic>
                </p:oleObj>
              </mc:Fallback>
            </mc:AlternateContent>
          </a:graphicData>
        </a:graphic>
      </p:graphicFrame>
      <p:pic>
        <p:nvPicPr>
          <p:cNvPr id="14" name="Picture 13">
            <a:extLst>
              <a:ext uri="{FF2B5EF4-FFF2-40B4-BE49-F238E27FC236}">
                <a16:creationId xmlns:a16="http://schemas.microsoft.com/office/drawing/2014/main" id="{D5578362-BD26-854D-7295-085DBAF7948D}"/>
              </a:ext>
            </a:extLst>
          </p:cNvPr>
          <p:cNvPicPr>
            <a:picLocks noChangeAspect="1"/>
          </p:cNvPicPr>
          <p:nvPr/>
        </p:nvPicPr>
        <p:blipFill>
          <a:blip r:embed="rId4"/>
          <a:stretch>
            <a:fillRect/>
          </a:stretch>
        </p:blipFill>
        <p:spPr>
          <a:xfrm>
            <a:off x="0" y="835136"/>
            <a:ext cx="12192000" cy="5318776"/>
          </a:xfrm>
          <a:prstGeom prst="rect">
            <a:avLst/>
          </a:prstGeom>
        </p:spPr>
      </p:pic>
      <p:sp>
        <p:nvSpPr>
          <p:cNvPr id="15" name="TextBox 14">
            <a:extLst>
              <a:ext uri="{FF2B5EF4-FFF2-40B4-BE49-F238E27FC236}">
                <a16:creationId xmlns:a16="http://schemas.microsoft.com/office/drawing/2014/main" id="{5E16BB04-5A64-4695-42E4-DD1E947BD54E}"/>
              </a:ext>
            </a:extLst>
          </p:cNvPr>
          <p:cNvSpPr txBox="1"/>
          <p:nvPr/>
        </p:nvSpPr>
        <p:spPr>
          <a:xfrm>
            <a:off x="4178808" y="2505456"/>
            <a:ext cx="5550408" cy="1477328"/>
          </a:xfrm>
          <a:prstGeom prst="rect">
            <a:avLst/>
          </a:prstGeom>
          <a:solidFill>
            <a:schemeClr val="accent1"/>
          </a:solidFill>
        </p:spPr>
        <p:txBody>
          <a:bodyPr wrap="square" rtlCol="0">
            <a:spAutoFit/>
          </a:bodyPr>
          <a:lstStyle/>
          <a:p>
            <a:r>
              <a:rPr lang="en-US" dirty="0">
                <a:solidFill>
                  <a:schemeClr val="bg1"/>
                </a:solidFill>
              </a:rPr>
              <a:t>First Column – Categories reflect Method or Procedure.</a:t>
            </a:r>
          </a:p>
          <a:p>
            <a:r>
              <a:rPr lang="en-US" dirty="0">
                <a:solidFill>
                  <a:schemeClr val="bg1"/>
                </a:solidFill>
              </a:rPr>
              <a:t>First Row – Categories reflect Risk Factors  </a:t>
            </a:r>
          </a:p>
          <a:p>
            <a:endParaRPr lang="en-US" dirty="0">
              <a:solidFill>
                <a:schemeClr val="bg1"/>
              </a:solidFill>
            </a:endParaRPr>
          </a:p>
          <a:p>
            <a:r>
              <a:rPr lang="en-US" dirty="0">
                <a:solidFill>
                  <a:schemeClr val="bg1"/>
                </a:solidFill>
              </a:rPr>
              <a:t>A priority could be placed into a cell reflecting risk factor and method. </a:t>
            </a:r>
          </a:p>
        </p:txBody>
      </p:sp>
    </p:spTree>
    <p:extLst>
      <p:ext uri="{BB962C8B-B14F-4D97-AF65-F5344CB8AC3E}">
        <p14:creationId xmlns:p14="http://schemas.microsoft.com/office/powerpoint/2010/main" val="550030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Priority Questionnaire Distribution to Field</a:t>
            </a:r>
          </a:p>
        </p:txBody>
      </p:sp>
      <p:sp>
        <p:nvSpPr>
          <p:cNvPr id="6" name="TextBox 5">
            <a:extLst>
              <a:ext uri="{FF2B5EF4-FFF2-40B4-BE49-F238E27FC236}">
                <a16:creationId xmlns:a16="http://schemas.microsoft.com/office/drawing/2014/main" id="{E41A0662-E76A-38EE-5955-5F9E0260B420}"/>
              </a:ext>
            </a:extLst>
          </p:cNvPr>
          <p:cNvSpPr txBox="1"/>
          <p:nvPr/>
        </p:nvSpPr>
        <p:spPr>
          <a:xfrm>
            <a:off x="390525" y="1071396"/>
            <a:ext cx="11362387" cy="5355312"/>
          </a:xfrm>
          <a:prstGeom prst="rect">
            <a:avLst/>
          </a:prstGeom>
          <a:noFill/>
        </p:spPr>
        <p:txBody>
          <a:bodyPr wrap="square">
            <a:spAutoFit/>
          </a:bodyPr>
          <a:lstStyle/>
          <a:p>
            <a:pPr marL="0" marR="0" algn="l">
              <a:spcBef>
                <a:spcPts val="0"/>
              </a:spcBef>
              <a:spcAft>
                <a:spcPts val="0"/>
              </a:spcAft>
            </a:pPr>
            <a:r>
              <a:rPr lang="en-US" sz="1800" b="0" i="0" dirty="0">
                <a:solidFill>
                  <a:srgbClr val="242424"/>
                </a:solidFill>
                <a:effectLst/>
                <a:latin typeface="Calibri" panose="020F0502020204030204" pitchFamily="34" charset="0"/>
              </a:rPr>
              <a:t>Greetings VA Suicide Prevention investigators,</a:t>
            </a: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Beginning October 1, 2024, suicide prevention research will be housed within the Suicide Prevention Actively Managed Portfolio (SP AMP). The SP AMP team is currently working with an Executive Steering Committee to establish governance policy and processes for the SP AMP and to establish initial priority areas for VA suicide prevention research. </a:t>
            </a: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The priority setting efforts will follow a strategy developed by QUERI which seeks input from multiple stakeholders throughout the priority setting process. As part of our initial efforts, we are asking for your assistance in identifying topic areas that you believe are important to advance suicide prevention efforts in VA. To help us gather a thorough body of topic areas, we ask that you identify </a:t>
            </a:r>
            <a:r>
              <a:rPr lang="en-US" sz="1800" b="0" i="0" u="sng" dirty="0">
                <a:solidFill>
                  <a:srgbClr val="242424"/>
                </a:solidFill>
                <a:effectLst/>
                <a:latin typeface="Calibri" panose="020F0502020204030204" pitchFamily="34" charset="0"/>
              </a:rPr>
              <a:t>up to</a:t>
            </a:r>
            <a:r>
              <a:rPr lang="en-US" sz="1800" b="0" i="0" dirty="0">
                <a:solidFill>
                  <a:srgbClr val="242424"/>
                </a:solidFill>
                <a:effectLst/>
                <a:latin typeface="Calibri" panose="020F0502020204030204" pitchFamily="34" charset="0"/>
              </a:rPr>
              <a:t> 10 research areas for which there are significant gaps in extant knowledge and for which research support is needed.</a:t>
            </a: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If you are willing to assist us in these initial efforts to identify possible priority areas, please click on this </a:t>
            </a:r>
            <a:r>
              <a:rPr lang="en-US" sz="1800" b="0" i="0" u="sng" dirty="0">
                <a:solidFill>
                  <a:srgbClr val="0563C1"/>
                </a:solidFill>
                <a:effectLst/>
                <a:latin typeface="Calibri" panose="020F0502020204030204" pitchFamily="34" charset="0"/>
                <a:hlinkClick r:id="rId2" tooltip="Original URL: https://varedcap.rcp.vaec.va.gov/redcap/surveys/?s=YFFAAJLKJKYJNR44. Click or tap if you trust this link."/>
              </a:rPr>
              <a:t>link</a:t>
            </a:r>
            <a:r>
              <a:rPr lang="en-US" sz="1800" b="0" i="0" dirty="0">
                <a:solidFill>
                  <a:srgbClr val="242424"/>
                </a:solidFill>
                <a:effectLst/>
                <a:latin typeface="Calibri" panose="020F0502020204030204" pitchFamily="34" charset="0"/>
              </a:rPr>
              <a:t> which will provide further instruction. </a:t>
            </a:r>
            <a:r>
              <a:rPr lang="en-US" sz="1800" b="1" i="0" dirty="0">
                <a:solidFill>
                  <a:srgbClr val="242424"/>
                </a:solidFill>
                <a:effectLst/>
                <a:latin typeface="Calibri" panose="020F0502020204030204" pitchFamily="34" charset="0"/>
              </a:rPr>
              <a:t>Please provide feedback as soon as possible but no later than November 17</a:t>
            </a:r>
            <a:r>
              <a:rPr lang="en-US" sz="1800" b="1" i="0" baseline="30000" dirty="0">
                <a:solidFill>
                  <a:srgbClr val="242424"/>
                </a:solidFill>
                <a:effectLst/>
                <a:latin typeface="Calibri" panose="020F0502020204030204" pitchFamily="34" charset="0"/>
              </a:rPr>
              <a:t>th</a:t>
            </a:r>
            <a:r>
              <a:rPr lang="en-US" sz="1800" b="1" i="0" dirty="0">
                <a:solidFill>
                  <a:srgbClr val="242424"/>
                </a:solidFill>
                <a:effectLst/>
                <a:latin typeface="Calibri" panose="020F0502020204030204" pitchFamily="34" charset="0"/>
              </a:rPr>
              <a:t>.</a:t>
            </a:r>
            <a:endParaRPr lang="en-US" sz="1800" b="0" i="0" dirty="0">
              <a:solidFill>
                <a:srgbClr val="242424"/>
              </a:solidFill>
              <a:effectLst/>
              <a:latin typeface="Calibri" panose="020F0502020204030204" pitchFamily="34" charset="0"/>
            </a:endParaRPr>
          </a:p>
          <a:p>
            <a:pPr marL="0" marR="0" algn="l">
              <a:spcBef>
                <a:spcPts val="0"/>
              </a:spcBef>
              <a:spcAft>
                <a:spcPts val="0"/>
              </a:spcAft>
            </a:pPr>
            <a:r>
              <a:rPr lang="en-US" sz="1800" b="0" i="0" dirty="0">
                <a:solidFill>
                  <a:srgbClr val="242424"/>
                </a:solidFill>
                <a:effectLst/>
                <a:latin typeface="Calibri" panose="020F0502020204030204" pitchFamily="34" charset="0"/>
              </a:rPr>
              <a:t> </a:t>
            </a:r>
          </a:p>
          <a:p>
            <a:pPr marL="0" marR="0" algn="l">
              <a:spcBef>
                <a:spcPts val="0"/>
              </a:spcBef>
              <a:spcAft>
                <a:spcPts val="0"/>
              </a:spcAft>
            </a:pPr>
            <a:r>
              <a:rPr lang="en-US" sz="1800" b="0" i="0" dirty="0">
                <a:solidFill>
                  <a:srgbClr val="242424"/>
                </a:solidFill>
                <a:effectLst/>
                <a:latin typeface="Calibri" panose="020F0502020204030204" pitchFamily="34" charset="0"/>
              </a:rPr>
              <a:t>Thanks in advance for your willingness to help. We will be providing more information to the field as this process advances.</a:t>
            </a:r>
          </a:p>
          <a:p>
            <a:pPr marL="0" marR="0" algn="l">
              <a:spcBef>
                <a:spcPts val="0"/>
              </a:spcBef>
              <a:spcAft>
                <a:spcPts val="0"/>
              </a:spcAft>
            </a:pPr>
            <a:r>
              <a:rPr lang="en-US" sz="1800" b="0" i="0" dirty="0">
                <a:solidFill>
                  <a:srgbClr val="242424"/>
                </a:solidFill>
                <a:effectLst/>
                <a:latin typeface="Calibri" panose="020F0502020204030204" pitchFamily="34" charset="0"/>
              </a:rPr>
              <a:t> </a:t>
            </a:r>
          </a:p>
        </p:txBody>
      </p:sp>
    </p:spTree>
    <p:extLst>
      <p:ext uri="{BB962C8B-B14F-4D97-AF65-F5344CB8AC3E}">
        <p14:creationId xmlns:p14="http://schemas.microsoft.com/office/powerpoint/2010/main" val="148181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74B93-F925-E981-3B02-8D435985BCD1}"/>
              </a:ext>
            </a:extLst>
          </p:cNvPr>
          <p:cNvSpPr>
            <a:spLocks noGrp="1"/>
          </p:cNvSpPr>
          <p:nvPr>
            <p:ph type="title"/>
          </p:nvPr>
        </p:nvSpPr>
        <p:spPr/>
        <p:txBody>
          <a:bodyPr/>
          <a:lstStyle/>
          <a:p>
            <a:r>
              <a:rPr lang="en-US" dirty="0"/>
              <a:t>Questionnaire – Summary Statistics</a:t>
            </a:r>
          </a:p>
        </p:txBody>
      </p:sp>
      <p:sp>
        <p:nvSpPr>
          <p:cNvPr id="3" name="Slide Number Placeholder 2">
            <a:extLst>
              <a:ext uri="{FF2B5EF4-FFF2-40B4-BE49-F238E27FC236}">
                <a16:creationId xmlns:a16="http://schemas.microsoft.com/office/drawing/2014/main" id="{FC957E0B-A195-377D-4EEC-A43F0C185A59}"/>
              </a:ext>
            </a:extLst>
          </p:cNvPr>
          <p:cNvSpPr>
            <a:spLocks noGrp="1"/>
          </p:cNvSpPr>
          <p:nvPr>
            <p:ph type="sldNum" sz="quarter" idx="12"/>
          </p:nvPr>
        </p:nvSpPr>
        <p:spPr/>
        <p:txBody>
          <a:bodyPr/>
          <a:lstStyle/>
          <a:p>
            <a:fld id="{670A9334-4E67-F94F-A05E-0CE8B74A054E}" type="slidenum">
              <a:rPr lang="en-US" smtClean="0"/>
              <a:t>13</a:t>
            </a:fld>
            <a:endParaRPr lang="en-US"/>
          </a:p>
        </p:txBody>
      </p:sp>
      <p:graphicFrame>
        <p:nvGraphicFramePr>
          <p:cNvPr id="5" name="Table 4">
            <a:extLst>
              <a:ext uri="{FF2B5EF4-FFF2-40B4-BE49-F238E27FC236}">
                <a16:creationId xmlns:a16="http://schemas.microsoft.com/office/drawing/2014/main" id="{55E93DD6-571A-5AD5-0D74-F7171410257E}"/>
              </a:ext>
            </a:extLst>
          </p:cNvPr>
          <p:cNvGraphicFramePr>
            <a:graphicFrameLocks noGrp="1"/>
          </p:cNvGraphicFramePr>
          <p:nvPr>
            <p:extLst>
              <p:ext uri="{D42A27DB-BD31-4B8C-83A1-F6EECF244321}">
                <p14:modId xmlns:p14="http://schemas.microsoft.com/office/powerpoint/2010/main" val="3320686243"/>
              </p:ext>
            </p:extLst>
          </p:nvPr>
        </p:nvGraphicFramePr>
        <p:xfrm>
          <a:off x="390525" y="1253331"/>
          <a:ext cx="2074333" cy="1483360"/>
        </p:xfrm>
        <a:graphic>
          <a:graphicData uri="http://schemas.openxmlformats.org/drawingml/2006/table">
            <a:tbl>
              <a:tblPr firstRow="1" bandRow="1">
                <a:tableStyleId>{5C22544A-7EE6-4342-B048-85BDC9FD1C3A}</a:tableStyleId>
              </a:tblPr>
              <a:tblGrid>
                <a:gridCol w="954705">
                  <a:extLst>
                    <a:ext uri="{9D8B030D-6E8A-4147-A177-3AD203B41FA5}">
                      <a16:colId xmlns:a16="http://schemas.microsoft.com/office/drawing/2014/main" val="333039642"/>
                    </a:ext>
                  </a:extLst>
                </a:gridCol>
                <a:gridCol w="1119628">
                  <a:extLst>
                    <a:ext uri="{9D8B030D-6E8A-4147-A177-3AD203B41FA5}">
                      <a16:colId xmlns:a16="http://schemas.microsoft.com/office/drawing/2014/main" val="2082480808"/>
                    </a:ext>
                  </a:extLst>
                </a:gridCol>
              </a:tblGrid>
              <a:tr h="370840">
                <a:tc gridSpan="2">
                  <a:txBody>
                    <a:bodyPr/>
                    <a:lstStyle/>
                    <a:p>
                      <a:r>
                        <a:rPr lang="en-US" dirty="0"/>
                        <a:t>Summary Statistics</a:t>
                      </a:r>
                    </a:p>
                  </a:txBody>
                  <a:tcPr/>
                </a:tc>
                <a:tc hMerge="1">
                  <a:txBody>
                    <a:bodyPr/>
                    <a:lstStyle/>
                    <a:p>
                      <a:endParaRPr lang="en-US" dirty="0"/>
                    </a:p>
                  </a:txBody>
                  <a:tcPr/>
                </a:tc>
                <a:extLst>
                  <a:ext uri="{0D108BD9-81ED-4DB2-BD59-A6C34878D82A}">
                    <a16:rowId xmlns:a16="http://schemas.microsoft.com/office/drawing/2014/main" val="301727770"/>
                  </a:ext>
                </a:extLst>
              </a:tr>
              <a:tr h="370840">
                <a:tc>
                  <a:txBody>
                    <a:bodyPr/>
                    <a:lstStyle/>
                    <a:p>
                      <a:r>
                        <a:rPr lang="en-US" dirty="0"/>
                        <a:t>Count</a:t>
                      </a:r>
                    </a:p>
                  </a:txBody>
                  <a:tcPr/>
                </a:tc>
                <a:tc>
                  <a:txBody>
                    <a:bodyPr/>
                    <a:lstStyle/>
                    <a:p>
                      <a:r>
                        <a:rPr lang="en-US" dirty="0"/>
                        <a:t>54</a:t>
                      </a:r>
                    </a:p>
                  </a:txBody>
                  <a:tcPr/>
                </a:tc>
                <a:extLst>
                  <a:ext uri="{0D108BD9-81ED-4DB2-BD59-A6C34878D82A}">
                    <a16:rowId xmlns:a16="http://schemas.microsoft.com/office/drawing/2014/main" val="2769768756"/>
                  </a:ext>
                </a:extLst>
              </a:tr>
              <a:tr h="370840">
                <a:tc>
                  <a:txBody>
                    <a:bodyPr/>
                    <a:lstStyle/>
                    <a:p>
                      <a:r>
                        <a:rPr lang="en-US" dirty="0"/>
                        <a:t>Mean</a:t>
                      </a:r>
                    </a:p>
                  </a:txBody>
                  <a:tcPr/>
                </a:tc>
                <a:tc>
                  <a:txBody>
                    <a:bodyPr/>
                    <a:lstStyle/>
                    <a:p>
                      <a:r>
                        <a:rPr lang="en-US" dirty="0"/>
                        <a:t>6.4</a:t>
                      </a:r>
                    </a:p>
                  </a:txBody>
                  <a:tcPr/>
                </a:tc>
                <a:extLst>
                  <a:ext uri="{0D108BD9-81ED-4DB2-BD59-A6C34878D82A}">
                    <a16:rowId xmlns:a16="http://schemas.microsoft.com/office/drawing/2014/main" val="2127114038"/>
                  </a:ext>
                </a:extLst>
              </a:tr>
              <a:tr h="370840">
                <a:tc>
                  <a:txBody>
                    <a:bodyPr/>
                    <a:lstStyle/>
                    <a:p>
                      <a:r>
                        <a:rPr lang="en-US" dirty="0"/>
                        <a:t>Median</a:t>
                      </a:r>
                    </a:p>
                  </a:txBody>
                  <a:tcPr/>
                </a:tc>
                <a:tc>
                  <a:txBody>
                    <a:bodyPr/>
                    <a:lstStyle/>
                    <a:p>
                      <a:r>
                        <a:rPr lang="en-US" dirty="0"/>
                        <a:t>4</a:t>
                      </a:r>
                    </a:p>
                  </a:txBody>
                  <a:tcPr/>
                </a:tc>
                <a:extLst>
                  <a:ext uri="{0D108BD9-81ED-4DB2-BD59-A6C34878D82A}">
                    <a16:rowId xmlns:a16="http://schemas.microsoft.com/office/drawing/2014/main" val="818251129"/>
                  </a:ext>
                </a:extLst>
              </a:tr>
            </a:tbl>
          </a:graphicData>
        </a:graphic>
      </p:graphicFrame>
      <p:graphicFrame>
        <p:nvGraphicFramePr>
          <p:cNvPr id="6" name="Table 5">
            <a:extLst>
              <a:ext uri="{FF2B5EF4-FFF2-40B4-BE49-F238E27FC236}">
                <a16:creationId xmlns:a16="http://schemas.microsoft.com/office/drawing/2014/main" id="{11095D69-5138-92C7-0D21-65D124ACE678}"/>
              </a:ext>
            </a:extLst>
          </p:cNvPr>
          <p:cNvGraphicFramePr>
            <a:graphicFrameLocks noGrp="1"/>
          </p:cNvGraphicFramePr>
          <p:nvPr>
            <p:extLst>
              <p:ext uri="{D42A27DB-BD31-4B8C-83A1-F6EECF244321}">
                <p14:modId xmlns:p14="http://schemas.microsoft.com/office/powerpoint/2010/main" val="1860855709"/>
              </p:ext>
            </p:extLst>
          </p:nvPr>
        </p:nvGraphicFramePr>
        <p:xfrm>
          <a:off x="2844799" y="1253331"/>
          <a:ext cx="8956675" cy="4485640"/>
        </p:xfrm>
        <a:graphic>
          <a:graphicData uri="http://schemas.openxmlformats.org/drawingml/2006/table">
            <a:tbl>
              <a:tblPr firstRow="1" bandRow="1">
                <a:tableStyleId>{5C22544A-7EE6-4342-B048-85BDC9FD1C3A}</a:tableStyleId>
              </a:tblPr>
              <a:tblGrid>
                <a:gridCol w="1854005">
                  <a:extLst>
                    <a:ext uri="{9D8B030D-6E8A-4147-A177-3AD203B41FA5}">
                      <a16:colId xmlns:a16="http://schemas.microsoft.com/office/drawing/2014/main" val="3162619471"/>
                    </a:ext>
                  </a:extLst>
                </a:gridCol>
                <a:gridCol w="7102670">
                  <a:extLst>
                    <a:ext uri="{9D8B030D-6E8A-4147-A177-3AD203B41FA5}">
                      <a16:colId xmlns:a16="http://schemas.microsoft.com/office/drawing/2014/main" val="3134914383"/>
                    </a:ext>
                  </a:extLst>
                </a:gridCol>
              </a:tblGrid>
              <a:tr h="370840">
                <a:tc gridSpan="2">
                  <a:txBody>
                    <a:bodyPr/>
                    <a:lstStyle/>
                    <a:p>
                      <a:pPr algn="ctr"/>
                      <a:r>
                        <a:rPr lang="en-US" dirty="0"/>
                        <a:t>Evaluation of Priorities</a:t>
                      </a:r>
                    </a:p>
                  </a:txBody>
                  <a:tcPr/>
                </a:tc>
                <a:tc hMerge="1">
                  <a:txBody>
                    <a:bodyPr/>
                    <a:lstStyle/>
                    <a:p>
                      <a:endParaRPr lang="en-US" dirty="0"/>
                    </a:p>
                  </a:txBody>
                  <a:tcPr/>
                </a:tc>
                <a:extLst>
                  <a:ext uri="{0D108BD9-81ED-4DB2-BD59-A6C34878D82A}">
                    <a16:rowId xmlns:a16="http://schemas.microsoft.com/office/drawing/2014/main" val="2155649447"/>
                  </a:ext>
                </a:extLst>
              </a:tr>
              <a:tr h="370840">
                <a:tc>
                  <a:txBody>
                    <a:bodyPr/>
                    <a:lstStyle/>
                    <a:p>
                      <a:r>
                        <a:rPr lang="en-US" dirty="0"/>
                        <a:t>Process</a:t>
                      </a:r>
                    </a:p>
                  </a:txBody>
                  <a:tcPr/>
                </a:tc>
                <a:tc>
                  <a:txBody>
                    <a:bodyPr/>
                    <a:lstStyle/>
                    <a:p>
                      <a:r>
                        <a:rPr lang="en-US" dirty="0"/>
                        <a:t>Review Priorities #1 - #5 for all records and code into a cell of the priority matrix. In order to apply a weight to the #1 through #5 priorities, #1 was given a weight of 5, #2 was given a weight of 4, and so on. </a:t>
                      </a:r>
                    </a:p>
                  </a:txBody>
                  <a:tcPr/>
                </a:tc>
                <a:extLst>
                  <a:ext uri="{0D108BD9-81ED-4DB2-BD59-A6C34878D82A}">
                    <a16:rowId xmlns:a16="http://schemas.microsoft.com/office/drawing/2014/main" val="3372622239"/>
                  </a:ext>
                </a:extLst>
              </a:tr>
              <a:tr h="370840">
                <a:tc>
                  <a:txBody>
                    <a:bodyPr/>
                    <a:lstStyle/>
                    <a:p>
                      <a:r>
                        <a:rPr lang="en-US" dirty="0"/>
                        <a:t>Decision Rule</a:t>
                      </a:r>
                    </a:p>
                  </a:txBody>
                  <a:tcPr/>
                </a:tc>
                <a:tc>
                  <a:txBody>
                    <a:bodyPr/>
                    <a:lstStyle/>
                    <a:p>
                      <a:r>
                        <a:rPr lang="en-US" dirty="0"/>
                        <a:t>Each response was coded based on the destination cell of the category and the population grouping. Any responses that was not specific to a category or populations was designated into a “cross-cutting” group. If there was a specific reference to multiple categories or populations, the priority was coded into both. </a:t>
                      </a:r>
                    </a:p>
                  </a:txBody>
                  <a:tcPr/>
                </a:tc>
                <a:extLst>
                  <a:ext uri="{0D108BD9-81ED-4DB2-BD59-A6C34878D82A}">
                    <a16:rowId xmlns:a16="http://schemas.microsoft.com/office/drawing/2014/main" val="1525078980"/>
                  </a:ext>
                </a:extLst>
              </a:tr>
              <a:tr h="370840">
                <a:tc>
                  <a:txBody>
                    <a:bodyPr/>
                    <a:lstStyle/>
                    <a:p>
                      <a:r>
                        <a:rPr lang="en-US" dirty="0"/>
                        <a:t>Example</a:t>
                      </a:r>
                    </a:p>
                  </a:txBody>
                  <a:tcPr/>
                </a:tc>
                <a:tc>
                  <a:txBody>
                    <a:bodyPr/>
                    <a:lstStyle/>
                    <a:p>
                      <a:r>
                        <a:rPr lang="en-US" dirty="0"/>
                        <a:t>“Improve understanding of female veteran suicide risk; test interventions and upstream opportunities to reduce risk (e.g., preventing/treating MH, SU, IPV)” was coded with F12 [Female Veterans, Cross-Cutting] H12 [Social Determinants of Health, Cross-Cutting]. As this was a Priority #2, it was given a weight of “4” in each F12 and H12 in the final Priority </a:t>
                      </a:r>
                      <a:r>
                        <a:rPr lang="en-US"/>
                        <a:t>Matrix calculations.</a:t>
                      </a:r>
                      <a:endParaRPr lang="en-US" dirty="0"/>
                    </a:p>
                  </a:txBody>
                  <a:tcPr/>
                </a:tc>
                <a:extLst>
                  <a:ext uri="{0D108BD9-81ED-4DB2-BD59-A6C34878D82A}">
                    <a16:rowId xmlns:a16="http://schemas.microsoft.com/office/drawing/2014/main" val="3941041785"/>
                  </a:ext>
                </a:extLst>
              </a:tr>
            </a:tbl>
          </a:graphicData>
        </a:graphic>
      </p:graphicFrame>
    </p:spTree>
    <p:extLst>
      <p:ext uri="{BB962C8B-B14F-4D97-AF65-F5344CB8AC3E}">
        <p14:creationId xmlns:p14="http://schemas.microsoft.com/office/powerpoint/2010/main" val="2277956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EDEB06A-9E14-65AB-01F1-0C624191605A}"/>
              </a:ext>
            </a:extLst>
          </p:cNvPr>
          <p:cNvSpPr>
            <a:spLocks noGrp="1" noRot="1" noMove="1" noResize="1" noEditPoints="1" noAdjustHandles="1" noChangeArrowheads="1" noChangeShapeType="1"/>
          </p:cNvSpPr>
          <p:nvPr/>
        </p:nvSpPr>
        <p:spPr>
          <a:xfrm>
            <a:off x="-5499" y="6094689"/>
            <a:ext cx="12192000" cy="88844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Populating the Priority Matrix</a:t>
            </a:r>
          </a:p>
        </p:txBody>
      </p:sp>
      <p:sp>
        <p:nvSpPr>
          <p:cNvPr id="5" name="TextBox 4">
            <a:extLst>
              <a:ext uri="{FF2B5EF4-FFF2-40B4-BE49-F238E27FC236}">
                <a16:creationId xmlns:a16="http://schemas.microsoft.com/office/drawing/2014/main" id="{FEE385F6-F041-7E99-0D07-7FABD42484FD}"/>
              </a:ext>
            </a:extLst>
          </p:cNvPr>
          <p:cNvSpPr txBox="1"/>
          <p:nvPr/>
        </p:nvSpPr>
        <p:spPr>
          <a:xfrm>
            <a:off x="157600" y="1048329"/>
            <a:ext cx="6855565" cy="369332"/>
          </a:xfrm>
          <a:prstGeom prst="rect">
            <a:avLst/>
          </a:prstGeom>
          <a:noFill/>
        </p:spPr>
        <p:txBody>
          <a:bodyPr wrap="square" rtlCol="0">
            <a:spAutoFit/>
          </a:bodyPr>
          <a:lstStyle/>
          <a:p>
            <a:r>
              <a:rPr lang="en-US" i="1" dirty="0"/>
              <a:t> Initial Categorization of Priorities Identified by Survey Respondents</a:t>
            </a:r>
          </a:p>
        </p:txBody>
      </p:sp>
      <p:graphicFrame>
        <p:nvGraphicFramePr>
          <p:cNvPr id="6" name="Table 5">
            <a:extLst>
              <a:ext uri="{FF2B5EF4-FFF2-40B4-BE49-F238E27FC236}">
                <a16:creationId xmlns:a16="http://schemas.microsoft.com/office/drawing/2014/main" id="{BC2087DD-8312-5C80-1899-E5E45C22F6B1}"/>
              </a:ext>
            </a:extLst>
          </p:cNvPr>
          <p:cNvGraphicFramePr>
            <a:graphicFrameLocks noGrp="1"/>
          </p:cNvGraphicFramePr>
          <p:nvPr>
            <p:extLst>
              <p:ext uri="{D42A27DB-BD31-4B8C-83A1-F6EECF244321}">
                <p14:modId xmlns:p14="http://schemas.microsoft.com/office/powerpoint/2010/main" val="3727828860"/>
              </p:ext>
            </p:extLst>
          </p:nvPr>
        </p:nvGraphicFramePr>
        <p:xfrm>
          <a:off x="184998" y="1542796"/>
          <a:ext cx="11811005" cy="5315204"/>
        </p:xfrm>
        <a:graphic>
          <a:graphicData uri="http://schemas.openxmlformats.org/drawingml/2006/table">
            <a:tbl>
              <a:tblPr/>
              <a:tblGrid>
                <a:gridCol w="1125583">
                  <a:extLst>
                    <a:ext uri="{9D8B030D-6E8A-4147-A177-3AD203B41FA5}">
                      <a16:colId xmlns:a16="http://schemas.microsoft.com/office/drawing/2014/main" val="2771522495"/>
                    </a:ext>
                  </a:extLst>
                </a:gridCol>
                <a:gridCol w="783344">
                  <a:extLst>
                    <a:ext uri="{9D8B030D-6E8A-4147-A177-3AD203B41FA5}">
                      <a16:colId xmlns:a16="http://schemas.microsoft.com/office/drawing/2014/main" val="22264688"/>
                    </a:ext>
                  </a:extLst>
                </a:gridCol>
                <a:gridCol w="783344">
                  <a:extLst>
                    <a:ext uri="{9D8B030D-6E8A-4147-A177-3AD203B41FA5}">
                      <a16:colId xmlns:a16="http://schemas.microsoft.com/office/drawing/2014/main" val="2337279277"/>
                    </a:ext>
                  </a:extLst>
                </a:gridCol>
                <a:gridCol w="783344">
                  <a:extLst>
                    <a:ext uri="{9D8B030D-6E8A-4147-A177-3AD203B41FA5}">
                      <a16:colId xmlns:a16="http://schemas.microsoft.com/office/drawing/2014/main" val="1635669319"/>
                    </a:ext>
                  </a:extLst>
                </a:gridCol>
                <a:gridCol w="783344">
                  <a:extLst>
                    <a:ext uri="{9D8B030D-6E8A-4147-A177-3AD203B41FA5}">
                      <a16:colId xmlns:a16="http://schemas.microsoft.com/office/drawing/2014/main" val="4209492326"/>
                    </a:ext>
                  </a:extLst>
                </a:gridCol>
                <a:gridCol w="783344">
                  <a:extLst>
                    <a:ext uri="{9D8B030D-6E8A-4147-A177-3AD203B41FA5}">
                      <a16:colId xmlns:a16="http://schemas.microsoft.com/office/drawing/2014/main" val="542281327"/>
                    </a:ext>
                  </a:extLst>
                </a:gridCol>
                <a:gridCol w="783344">
                  <a:extLst>
                    <a:ext uri="{9D8B030D-6E8A-4147-A177-3AD203B41FA5}">
                      <a16:colId xmlns:a16="http://schemas.microsoft.com/office/drawing/2014/main" val="1429606140"/>
                    </a:ext>
                  </a:extLst>
                </a:gridCol>
                <a:gridCol w="783344">
                  <a:extLst>
                    <a:ext uri="{9D8B030D-6E8A-4147-A177-3AD203B41FA5}">
                      <a16:colId xmlns:a16="http://schemas.microsoft.com/office/drawing/2014/main" val="3122736378"/>
                    </a:ext>
                  </a:extLst>
                </a:gridCol>
                <a:gridCol w="783344">
                  <a:extLst>
                    <a:ext uri="{9D8B030D-6E8A-4147-A177-3AD203B41FA5}">
                      <a16:colId xmlns:a16="http://schemas.microsoft.com/office/drawing/2014/main" val="4091270058"/>
                    </a:ext>
                  </a:extLst>
                </a:gridCol>
                <a:gridCol w="783344">
                  <a:extLst>
                    <a:ext uri="{9D8B030D-6E8A-4147-A177-3AD203B41FA5}">
                      <a16:colId xmlns:a16="http://schemas.microsoft.com/office/drawing/2014/main" val="251283850"/>
                    </a:ext>
                  </a:extLst>
                </a:gridCol>
                <a:gridCol w="327028">
                  <a:extLst>
                    <a:ext uri="{9D8B030D-6E8A-4147-A177-3AD203B41FA5}">
                      <a16:colId xmlns:a16="http://schemas.microsoft.com/office/drawing/2014/main" val="2437542011"/>
                    </a:ext>
                  </a:extLst>
                </a:gridCol>
                <a:gridCol w="783344">
                  <a:extLst>
                    <a:ext uri="{9D8B030D-6E8A-4147-A177-3AD203B41FA5}">
                      <a16:colId xmlns:a16="http://schemas.microsoft.com/office/drawing/2014/main" val="1684053101"/>
                    </a:ext>
                  </a:extLst>
                </a:gridCol>
                <a:gridCol w="463923">
                  <a:extLst>
                    <a:ext uri="{9D8B030D-6E8A-4147-A177-3AD203B41FA5}">
                      <a16:colId xmlns:a16="http://schemas.microsoft.com/office/drawing/2014/main" val="1825459345"/>
                    </a:ext>
                  </a:extLst>
                </a:gridCol>
                <a:gridCol w="783344">
                  <a:extLst>
                    <a:ext uri="{9D8B030D-6E8A-4147-A177-3AD203B41FA5}">
                      <a16:colId xmlns:a16="http://schemas.microsoft.com/office/drawing/2014/main" val="64544994"/>
                    </a:ext>
                  </a:extLst>
                </a:gridCol>
                <a:gridCol w="783344">
                  <a:extLst>
                    <a:ext uri="{9D8B030D-6E8A-4147-A177-3AD203B41FA5}">
                      <a16:colId xmlns:a16="http://schemas.microsoft.com/office/drawing/2014/main" val="574499883"/>
                    </a:ext>
                  </a:extLst>
                </a:gridCol>
                <a:gridCol w="494343">
                  <a:extLst>
                    <a:ext uri="{9D8B030D-6E8A-4147-A177-3AD203B41FA5}">
                      <a16:colId xmlns:a16="http://schemas.microsoft.com/office/drawing/2014/main" val="3176111800"/>
                    </a:ext>
                  </a:extLst>
                </a:gridCol>
              </a:tblGrid>
              <a:tr h="514375">
                <a:tc>
                  <a:txBody>
                    <a:bodyPr/>
                    <a:lstStyle/>
                    <a:p>
                      <a:pPr algn="l" fontAlgn="ctr"/>
                      <a:r>
                        <a:rPr lang="en-US" sz="900" b="1" i="0" u="none" strike="noStrike" dirty="0">
                          <a:solidFill>
                            <a:srgbClr val="4472C4"/>
                          </a:solidFill>
                          <a:effectLst/>
                          <a:latin typeface="Calibri" panose="020F0502020204030204" pitchFamily="34" charset="0"/>
                        </a:rPr>
                        <a:t>Category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ctr"/>
                      <a:r>
                        <a:rPr lang="en-US" sz="900" b="1" i="0" u="none" strike="noStrike" dirty="0">
                          <a:solidFill>
                            <a:srgbClr val="4472C4"/>
                          </a:solidFill>
                          <a:effectLst/>
                          <a:latin typeface="Calibri" panose="020F0502020204030204" pitchFamily="34" charset="0"/>
                        </a:rPr>
                        <a:t>Cross-Cutting</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Firearms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Older Veterans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Younger Veterans (22-34)</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a:solidFill>
                            <a:srgbClr val="4472C4"/>
                          </a:solidFill>
                          <a:effectLst/>
                          <a:latin typeface="Calibri" panose="020F0502020204030204" pitchFamily="34" charset="0"/>
                        </a:rPr>
                        <a:t>Female Veterans</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a:solidFill>
                            <a:srgbClr val="4472C4"/>
                          </a:solidFill>
                          <a:effectLst/>
                          <a:latin typeface="Calibri" panose="020F0502020204030204" pitchFamily="34" charset="0"/>
                        </a:rPr>
                        <a:t>Race/Ethnicity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SDOH</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Substance Abuse</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Medical Disease</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TBI</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Justice Involvement</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LGBTQ</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Trauma/ Moral Injury</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Mental Health</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US" sz="900" b="1" i="0" u="none" strike="noStrike" dirty="0">
                          <a:solidFill>
                            <a:srgbClr val="4472C4"/>
                          </a:solidFill>
                          <a:effectLst/>
                          <a:latin typeface="Calibri" panose="020F0502020204030204" pitchFamily="34" charset="0"/>
                        </a:rPr>
                        <a:t>SUM</a:t>
                      </a:r>
                    </a:p>
                  </a:txBody>
                  <a:tcPr marL="3342" marR="3342" marT="3342" marB="0" anchor="ctr">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extLst>
                  <a:ext uri="{0D108BD9-81ED-4DB2-BD59-A6C34878D82A}">
                    <a16:rowId xmlns:a16="http://schemas.microsoft.com/office/drawing/2014/main" val="143555884"/>
                  </a:ext>
                </a:extLst>
              </a:tr>
              <a:tr h="342916">
                <a:tc>
                  <a:txBody>
                    <a:bodyPr/>
                    <a:lstStyle/>
                    <a:p>
                      <a:pPr algn="ctr" fontAlgn="ctr"/>
                      <a:r>
                        <a:rPr lang="en-US" sz="900" b="1" i="0" u="none" strike="noStrike" dirty="0">
                          <a:solidFill>
                            <a:srgbClr val="305496"/>
                          </a:solidFill>
                          <a:effectLst/>
                          <a:latin typeface="Calibri" panose="020F0502020204030204" pitchFamily="34" charset="0"/>
                        </a:rPr>
                        <a:t>Biology/ Genomics/Brain</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45</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45</a:t>
                      </a:r>
                    </a:p>
                  </a:txBody>
                  <a:tcPr marL="3342" marR="3342" marT="3342" marB="0" anchor="ctr">
                    <a:lnL>
                      <a:noFill/>
                    </a:lnL>
                    <a:lnR>
                      <a:noFill/>
                    </a:lnR>
                    <a:lnT w="6350" cap="flat" cmpd="sng" algn="ctr">
                      <a:solidFill>
                        <a:srgbClr val="4472C4"/>
                      </a:solidFill>
                      <a:prstDash val="solid"/>
                      <a:round/>
                      <a:headEnd type="none" w="med" len="med"/>
                      <a:tailEnd type="none" w="med" len="med"/>
                    </a:lnT>
                    <a:lnB>
                      <a:noFill/>
                    </a:lnB>
                    <a:solidFill>
                      <a:srgbClr val="D0EBD9"/>
                    </a:solidFill>
                  </a:tcPr>
                </a:tc>
                <a:extLst>
                  <a:ext uri="{0D108BD9-81ED-4DB2-BD59-A6C34878D82A}">
                    <a16:rowId xmlns:a16="http://schemas.microsoft.com/office/drawing/2014/main" val="1130906956"/>
                  </a:ext>
                </a:extLst>
              </a:tr>
              <a:tr h="857292">
                <a:tc>
                  <a:txBody>
                    <a:bodyPr/>
                    <a:lstStyle/>
                    <a:p>
                      <a:pPr algn="ctr" fontAlgn="ctr"/>
                      <a:r>
                        <a:rPr lang="en-US" sz="900" b="1" i="0" u="none" strike="noStrike" dirty="0">
                          <a:solidFill>
                            <a:srgbClr val="305496"/>
                          </a:solidFill>
                          <a:effectLst/>
                          <a:latin typeface="Calibri" panose="020F0502020204030204" pitchFamily="34" charset="0"/>
                        </a:rPr>
                        <a:t>Risk Factor Assessment/ Screening - clinician/questionnaire</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25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dirty="0">
                          <a:solidFill>
                            <a:srgbClr val="305496"/>
                          </a:solidFill>
                          <a:effectLst/>
                          <a:latin typeface="Calibri" panose="020F0502020204030204" pitchFamily="34" charset="0"/>
                        </a:rPr>
                        <a:t>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8</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3</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56</a:t>
                      </a:r>
                    </a:p>
                  </a:txBody>
                  <a:tcPr marL="3342" marR="3342" marT="3342" marB="0" anchor="ctr">
                    <a:lnL>
                      <a:noFill/>
                    </a:lnL>
                    <a:lnR>
                      <a:noFill/>
                    </a:lnR>
                    <a:lnT>
                      <a:noFill/>
                    </a:lnT>
                    <a:lnB>
                      <a:noFill/>
                    </a:lnB>
                    <a:solidFill>
                      <a:srgbClr val="BAE2C6"/>
                    </a:solidFill>
                  </a:tcPr>
                </a:tc>
                <a:extLst>
                  <a:ext uri="{0D108BD9-81ED-4DB2-BD59-A6C34878D82A}">
                    <a16:rowId xmlns:a16="http://schemas.microsoft.com/office/drawing/2014/main" val="3410557552"/>
                  </a:ext>
                </a:extLst>
              </a:tr>
              <a:tr h="514375">
                <a:tc>
                  <a:txBody>
                    <a:bodyPr/>
                    <a:lstStyle/>
                    <a:p>
                      <a:pPr algn="ctr" fontAlgn="ctr"/>
                      <a:r>
                        <a:rPr lang="en-US" sz="900" b="1" i="0" u="none" strike="noStrike" dirty="0">
                          <a:solidFill>
                            <a:srgbClr val="305496"/>
                          </a:solidFill>
                          <a:effectLst/>
                          <a:latin typeface="Calibri" panose="020F0502020204030204" pitchFamily="34" charset="0"/>
                        </a:rPr>
                        <a:t>Risk Factor Assessment - machine learning</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22</a:t>
                      </a:r>
                    </a:p>
                  </a:txBody>
                  <a:tcPr marL="3342" marR="3342" marT="3342" marB="0" anchor="ctr">
                    <a:lnL>
                      <a:noFill/>
                    </a:lnL>
                    <a:lnR>
                      <a:noFill/>
                    </a:lnR>
                    <a:lnT>
                      <a:noFill/>
                    </a:lnT>
                    <a:lnB>
                      <a:noFill/>
                    </a:lnB>
                    <a:solidFill>
                      <a:srgbClr val="FBF8FB"/>
                    </a:solidFill>
                  </a:tcPr>
                </a:tc>
                <a:extLst>
                  <a:ext uri="{0D108BD9-81ED-4DB2-BD59-A6C34878D82A}">
                    <a16:rowId xmlns:a16="http://schemas.microsoft.com/office/drawing/2014/main" val="2087316599"/>
                  </a:ext>
                </a:extLst>
              </a:tr>
              <a:tr h="342916">
                <a:tc>
                  <a:txBody>
                    <a:bodyPr/>
                    <a:lstStyle/>
                    <a:p>
                      <a:pPr algn="ctr" fontAlgn="ctr"/>
                      <a:r>
                        <a:rPr lang="en-US" sz="900" b="1" i="0" u="none" strike="noStrike" dirty="0">
                          <a:solidFill>
                            <a:srgbClr val="305496"/>
                          </a:solidFill>
                          <a:effectLst/>
                          <a:latin typeface="Calibri" panose="020F0502020204030204" pitchFamily="34" charset="0"/>
                        </a:rPr>
                        <a:t>Continuous monitoring</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a:noFill/>
                    </a:lnB>
                    <a:solidFill>
                      <a:srgbClr val="FAB7BA"/>
                    </a:solidFill>
                  </a:tcPr>
                </a:tc>
                <a:extLst>
                  <a:ext uri="{0D108BD9-81ED-4DB2-BD59-A6C34878D82A}">
                    <a16:rowId xmlns:a16="http://schemas.microsoft.com/office/drawing/2014/main" val="1558306068"/>
                  </a:ext>
                </a:extLst>
              </a:tr>
              <a:tr h="342916">
                <a:tc>
                  <a:txBody>
                    <a:bodyPr/>
                    <a:lstStyle/>
                    <a:p>
                      <a:pPr algn="ctr" fontAlgn="ctr"/>
                      <a:r>
                        <a:rPr lang="en-US" sz="900" b="1" i="0" u="none" strike="noStrike" dirty="0">
                          <a:solidFill>
                            <a:srgbClr val="305496"/>
                          </a:solidFill>
                          <a:effectLst/>
                          <a:latin typeface="Calibri" panose="020F0502020204030204" pitchFamily="34" charset="0"/>
                        </a:rPr>
                        <a:t>Family /Social Network</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19</a:t>
                      </a:r>
                    </a:p>
                  </a:txBody>
                  <a:tcPr marL="3342" marR="3342" marT="3342" marB="0" anchor="ctr">
                    <a:lnL>
                      <a:noFill/>
                    </a:lnL>
                    <a:lnR>
                      <a:noFill/>
                    </a:lnR>
                    <a:lnT>
                      <a:noFill/>
                    </a:lnT>
                    <a:lnB>
                      <a:noFill/>
                    </a:lnB>
                    <a:solidFill>
                      <a:srgbClr val="FBE2E5"/>
                    </a:solidFill>
                  </a:tcPr>
                </a:tc>
                <a:extLst>
                  <a:ext uri="{0D108BD9-81ED-4DB2-BD59-A6C34878D82A}">
                    <a16:rowId xmlns:a16="http://schemas.microsoft.com/office/drawing/2014/main" val="742385557"/>
                  </a:ext>
                </a:extLst>
              </a:tr>
              <a:tr h="514375">
                <a:tc>
                  <a:txBody>
                    <a:bodyPr/>
                    <a:lstStyle/>
                    <a:p>
                      <a:pPr algn="ctr" fontAlgn="ctr"/>
                      <a:r>
                        <a:rPr lang="en-US" sz="900" b="1" i="0" u="none" strike="noStrike" dirty="0">
                          <a:solidFill>
                            <a:srgbClr val="305496"/>
                          </a:solidFill>
                          <a:effectLst/>
                          <a:latin typeface="Calibri" panose="020F0502020204030204" pitchFamily="34" charset="0"/>
                        </a:rPr>
                        <a:t>Pharmacotherapy and other Somatic Interventions</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29</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30</a:t>
                      </a:r>
                    </a:p>
                  </a:txBody>
                  <a:tcPr marL="3342" marR="3342" marT="3342" marB="0" anchor="ctr">
                    <a:lnL>
                      <a:noFill/>
                    </a:lnL>
                    <a:lnR>
                      <a:noFill/>
                    </a:lnR>
                    <a:lnT>
                      <a:noFill/>
                    </a:lnT>
                    <a:lnB>
                      <a:noFill/>
                    </a:lnB>
                    <a:solidFill>
                      <a:srgbClr val="EEF7F3"/>
                    </a:solidFill>
                  </a:tcPr>
                </a:tc>
                <a:extLst>
                  <a:ext uri="{0D108BD9-81ED-4DB2-BD59-A6C34878D82A}">
                    <a16:rowId xmlns:a16="http://schemas.microsoft.com/office/drawing/2014/main" val="1859882358"/>
                  </a:ext>
                </a:extLst>
              </a:tr>
              <a:tr h="514375">
                <a:tc>
                  <a:txBody>
                    <a:bodyPr/>
                    <a:lstStyle/>
                    <a:p>
                      <a:pPr algn="ctr" fontAlgn="ctr"/>
                      <a:r>
                        <a:rPr lang="en-US" sz="900" b="1" i="0" u="none" strike="noStrike" dirty="0">
                          <a:solidFill>
                            <a:srgbClr val="305496"/>
                          </a:solidFill>
                          <a:effectLst/>
                          <a:latin typeface="Calibri" panose="020F0502020204030204" pitchFamily="34" charset="0"/>
                        </a:rPr>
                        <a:t>Psychotherapy and other Non-Somatic Interventions</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22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100</a:t>
                      </a:r>
                    </a:p>
                  </a:txBody>
                  <a:tcPr marL="3342" marR="3342" marT="3342" marB="0" anchor="ctr">
                    <a:lnL>
                      <a:noFill/>
                    </a:lnL>
                    <a:lnR>
                      <a:noFill/>
                    </a:lnR>
                    <a:lnT>
                      <a:noFill/>
                    </a:lnT>
                    <a:lnB>
                      <a:noFill/>
                    </a:lnB>
                    <a:solidFill>
                      <a:srgbClr val="63BE7B"/>
                    </a:solidFill>
                  </a:tcPr>
                </a:tc>
                <a:extLst>
                  <a:ext uri="{0D108BD9-81ED-4DB2-BD59-A6C34878D82A}">
                    <a16:rowId xmlns:a16="http://schemas.microsoft.com/office/drawing/2014/main" val="1460950175"/>
                  </a:ext>
                </a:extLst>
              </a:tr>
              <a:tr h="342916">
                <a:tc>
                  <a:txBody>
                    <a:bodyPr/>
                    <a:lstStyle/>
                    <a:p>
                      <a:pPr algn="ctr" fontAlgn="ctr"/>
                      <a:r>
                        <a:rPr lang="en-US" sz="900" b="1" i="0" u="none" strike="noStrike" dirty="0">
                          <a:solidFill>
                            <a:srgbClr val="305496"/>
                          </a:solidFill>
                          <a:effectLst/>
                          <a:latin typeface="Calibri" panose="020F0502020204030204" pitchFamily="34" charset="0"/>
                        </a:rPr>
                        <a:t>Community Interventions</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56</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7</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68</a:t>
                      </a:r>
                    </a:p>
                  </a:txBody>
                  <a:tcPr marL="3342" marR="3342" marT="3342" marB="0" anchor="ctr">
                    <a:lnL>
                      <a:noFill/>
                    </a:lnL>
                    <a:lnR>
                      <a:noFill/>
                    </a:lnR>
                    <a:lnT>
                      <a:noFill/>
                    </a:lnT>
                    <a:lnB>
                      <a:noFill/>
                    </a:lnB>
                    <a:solidFill>
                      <a:srgbClr val="A3D8B2"/>
                    </a:solidFill>
                  </a:tcPr>
                </a:tc>
                <a:extLst>
                  <a:ext uri="{0D108BD9-81ED-4DB2-BD59-A6C34878D82A}">
                    <a16:rowId xmlns:a16="http://schemas.microsoft.com/office/drawing/2014/main" val="92356644"/>
                  </a:ext>
                </a:extLst>
              </a:tr>
              <a:tr h="342916">
                <a:tc>
                  <a:txBody>
                    <a:bodyPr/>
                    <a:lstStyle/>
                    <a:p>
                      <a:pPr algn="ctr" fontAlgn="ctr"/>
                      <a:r>
                        <a:rPr lang="en-US" sz="900" b="1" i="0" u="none" strike="noStrike" dirty="0">
                          <a:solidFill>
                            <a:srgbClr val="305496"/>
                          </a:solidFill>
                          <a:effectLst/>
                          <a:latin typeface="Calibri" panose="020F0502020204030204" pitchFamily="34" charset="0"/>
                        </a:rPr>
                        <a:t>Education, Training, &amp; Messaging</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17</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0</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27</a:t>
                      </a:r>
                    </a:p>
                  </a:txBody>
                  <a:tcPr marL="3342" marR="3342" marT="3342" marB="0" anchor="ctr">
                    <a:lnL>
                      <a:noFill/>
                    </a:lnL>
                    <a:lnR>
                      <a:noFill/>
                    </a:lnR>
                    <a:lnT>
                      <a:noFill/>
                    </a:lnT>
                    <a:lnB>
                      <a:noFill/>
                    </a:lnB>
                    <a:solidFill>
                      <a:srgbClr val="F4F9F8"/>
                    </a:solidFill>
                  </a:tcPr>
                </a:tc>
                <a:extLst>
                  <a:ext uri="{0D108BD9-81ED-4DB2-BD59-A6C34878D82A}">
                    <a16:rowId xmlns:a16="http://schemas.microsoft.com/office/drawing/2014/main" val="133891611"/>
                  </a:ext>
                </a:extLst>
              </a:tr>
              <a:tr h="171458">
                <a:tc>
                  <a:txBody>
                    <a:bodyPr/>
                    <a:lstStyle/>
                    <a:p>
                      <a:pPr algn="ctr" fontAlgn="ctr"/>
                      <a:r>
                        <a:rPr lang="en-US" sz="900" b="1" i="0" u="none" strike="noStrike" dirty="0">
                          <a:solidFill>
                            <a:srgbClr val="305496"/>
                          </a:solidFill>
                          <a:effectLst/>
                          <a:latin typeface="Calibri" panose="020F0502020204030204" pitchFamily="34" charset="0"/>
                        </a:rPr>
                        <a:t>Precision Medicine ?</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solidFill>
                      <a:srgbClr val="F88587"/>
                    </a:solidFill>
                  </a:tcPr>
                </a:tc>
                <a:extLst>
                  <a:ext uri="{0D108BD9-81ED-4DB2-BD59-A6C34878D82A}">
                    <a16:rowId xmlns:a16="http://schemas.microsoft.com/office/drawing/2014/main" val="1160943672"/>
                  </a:ext>
                </a:extLst>
              </a:tr>
              <a:tr h="171458">
                <a:tc>
                  <a:txBody>
                    <a:bodyPr/>
                    <a:lstStyle/>
                    <a:p>
                      <a:pPr algn="ctr" fontAlgn="ctr"/>
                      <a:r>
                        <a:rPr lang="en-US" sz="900" b="1" i="0" u="none" strike="noStrike" dirty="0">
                          <a:solidFill>
                            <a:srgbClr val="305496"/>
                          </a:solidFill>
                          <a:effectLst/>
                          <a:latin typeface="Calibri" panose="020F0502020204030204" pitchFamily="34" charset="0"/>
                        </a:rPr>
                        <a:t>Cross-Cutting</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49</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34</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2</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4</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31</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6</a:t>
                      </a:r>
                    </a:p>
                  </a:txBody>
                  <a:tcPr marL="3342" marR="3342" marT="3342" marB="0" anchor="ctr">
                    <a:lnL>
                      <a:noFill/>
                    </a:lnL>
                    <a:lnR>
                      <a:noFill/>
                    </a:lnR>
                    <a:lnT>
                      <a:noFill/>
                    </a:lnT>
                    <a:lnB>
                      <a:noFill/>
                    </a:lnB>
                    <a:solidFill>
                      <a:srgbClr val="D9E1F2"/>
                    </a:solidFill>
                  </a:tcPr>
                </a:tc>
                <a:tc>
                  <a:txBody>
                    <a:bodyPr/>
                    <a:lstStyle/>
                    <a:p>
                      <a:pPr algn="r" fontAlgn="ctr"/>
                      <a:r>
                        <a:rPr lang="en-US" sz="900" b="1" i="0" u="none" strike="noStrike">
                          <a:solidFill>
                            <a:srgbClr val="305496"/>
                          </a:solidFill>
                          <a:effectLst/>
                          <a:latin typeface="Calibri" panose="020F0502020204030204" pitchFamily="34" charset="0"/>
                        </a:rPr>
                        <a:t>18</a:t>
                      </a:r>
                    </a:p>
                  </a:txBody>
                  <a:tcPr marL="3342" marR="3342" marT="3342" marB="0" anchor="ctr">
                    <a:lnL>
                      <a:noFill/>
                    </a:lnL>
                    <a:lnR>
                      <a:noFill/>
                    </a:lnR>
                    <a:lnT>
                      <a:noFill/>
                    </a:lnT>
                    <a:lnB>
                      <a:noFill/>
                    </a:lnB>
                    <a:solidFill>
                      <a:srgbClr val="D9E1F2"/>
                    </a:solidFill>
                  </a:tcPr>
                </a:tc>
                <a:tc>
                  <a:txBody>
                    <a:bodyPr/>
                    <a:lstStyle/>
                    <a:p>
                      <a:pPr algn="l" fontAlgn="ctr"/>
                      <a:endParaRPr lang="en-US" sz="900" b="1" i="0" u="none" strike="noStrike">
                        <a:solidFill>
                          <a:srgbClr val="305496"/>
                        </a:solidFill>
                        <a:effectLst/>
                        <a:latin typeface="Calibri" panose="020F0502020204030204" pitchFamily="34" charset="0"/>
                      </a:endParaRPr>
                    </a:p>
                  </a:txBody>
                  <a:tcPr marL="3342" marR="3342" marT="3342" marB="0" anchor="ctr">
                    <a:lnL>
                      <a:noFill/>
                    </a:lnL>
                    <a:lnR>
                      <a:noFill/>
                    </a:lnR>
                    <a:lnT>
                      <a:noFill/>
                    </a:lnT>
                    <a:lnB>
                      <a:noFill/>
                    </a:lnB>
                    <a:solidFill>
                      <a:srgbClr val="D9E1F2"/>
                    </a:solidFill>
                  </a:tcPr>
                </a:tc>
                <a:extLst>
                  <a:ext uri="{0D108BD9-81ED-4DB2-BD59-A6C34878D82A}">
                    <a16:rowId xmlns:a16="http://schemas.microsoft.com/office/drawing/2014/main" val="2365351470"/>
                  </a:ext>
                </a:extLst>
              </a:tr>
              <a:tr h="171458">
                <a:tc>
                  <a:txBody>
                    <a:bodyPr/>
                    <a:lstStyle/>
                    <a:p>
                      <a:pPr algn="ctr" fontAlgn="ctr"/>
                      <a:r>
                        <a:rPr lang="en-US" sz="900" b="1" i="0" u="none" strike="noStrike" dirty="0">
                          <a:solidFill>
                            <a:srgbClr val="305496"/>
                          </a:solidFill>
                          <a:effectLst/>
                          <a:latin typeface="Calibri" panose="020F0502020204030204" pitchFamily="34" charset="0"/>
                        </a:rPr>
                        <a:t>Postvention</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0</a:t>
                      </a:r>
                    </a:p>
                  </a:txBody>
                  <a:tcPr marL="3342" marR="3342" marT="3342" marB="0" anchor="ctr">
                    <a:lnL>
                      <a:noFill/>
                    </a:lnL>
                    <a:lnR>
                      <a:noFill/>
                    </a:lnR>
                    <a:lnT>
                      <a:noFill/>
                    </a:lnT>
                    <a:lnB>
                      <a:noFill/>
                    </a:lnB>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a:noFill/>
                    </a:lnB>
                    <a:solidFill>
                      <a:srgbClr val="FACDD0"/>
                    </a:solidFill>
                  </a:tcPr>
                </a:tc>
                <a:extLst>
                  <a:ext uri="{0D108BD9-81ED-4DB2-BD59-A6C34878D82A}">
                    <a16:rowId xmlns:a16="http://schemas.microsoft.com/office/drawing/2014/main" val="558684084"/>
                  </a:ext>
                </a:extLst>
              </a:tr>
              <a:tr h="171458">
                <a:tc>
                  <a:txBody>
                    <a:bodyPr/>
                    <a:lstStyle/>
                    <a:p>
                      <a:pPr algn="ctr" fontAlgn="ctr"/>
                      <a:r>
                        <a:rPr lang="en-US" sz="900" b="1" i="0" u="none" strike="noStrike" dirty="0">
                          <a:solidFill>
                            <a:srgbClr val="305496"/>
                          </a:solidFill>
                          <a:effectLst/>
                          <a:latin typeface="Calibri" panose="020F0502020204030204" pitchFamily="34" charset="0"/>
                        </a:rPr>
                        <a:t>SUM</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9E1F2"/>
                    </a:solidFill>
                  </a:tcPr>
                </a:tc>
                <a:tc>
                  <a:txBody>
                    <a:bodyPr/>
                    <a:lstStyle/>
                    <a:p>
                      <a:pPr algn="l" fontAlgn="ctr"/>
                      <a:endParaRPr lang="en-US" sz="90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9E1F2"/>
                    </a:solidFill>
                  </a:tcPr>
                </a:tc>
                <a:tc>
                  <a:txBody>
                    <a:bodyPr/>
                    <a:lstStyle/>
                    <a:p>
                      <a:pPr algn="r" fontAlgn="ctr"/>
                      <a:r>
                        <a:rPr lang="en-US" sz="900" b="1" i="0" u="none" strike="noStrike" dirty="0">
                          <a:solidFill>
                            <a:srgbClr val="305496"/>
                          </a:solidFill>
                          <a:effectLst/>
                          <a:latin typeface="Calibri" panose="020F0502020204030204" pitchFamily="34" charset="0"/>
                        </a:rPr>
                        <a:t>97</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69C181"/>
                    </a:solidFill>
                  </a:tcPr>
                </a:tc>
                <a:tc>
                  <a:txBody>
                    <a:bodyPr/>
                    <a:lstStyle/>
                    <a:p>
                      <a:pPr algn="r" fontAlgn="ctr"/>
                      <a:r>
                        <a:rPr lang="en-US" sz="900" b="1" i="0" u="none" strike="noStrike" dirty="0">
                          <a:solidFill>
                            <a:srgbClr val="305496"/>
                          </a:solidFill>
                          <a:effectLst/>
                          <a:latin typeface="Calibri" panose="020F0502020204030204" pitchFamily="34" charset="0"/>
                        </a:rPr>
                        <a:t>39</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CEFE3"/>
                    </a:solidFill>
                  </a:tcPr>
                </a:tc>
                <a:tc>
                  <a:txBody>
                    <a:bodyPr/>
                    <a:lstStyle/>
                    <a:p>
                      <a:pPr algn="r" fontAlgn="ctr"/>
                      <a:r>
                        <a:rPr lang="en-US" sz="900" b="1" i="0" u="none" strike="noStrike">
                          <a:solidFill>
                            <a:srgbClr val="305496"/>
                          </a:solidFill>
                          <a:effectLst/>
                          <a:latin typeface="Calibri" panose="020F0502020204030204" pitchFamily="34" charset="0"/>
                        </a:rPr>
                        <a:t>13</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AB7BA"/>
                    </a:solidFill>
                  </a:tcPr>
                </a:tc>
                <a:tc>
                  <a:txBody>
                    <a:bodyPr/>
                    <a:lstStyle/>
                    <a:p>
                      <a:pPr algn="r" fontAlgn="ctr"/>
                      <a:r>
                        <a:rPr lang="en-US" sz="900" b="1" i="0" u="none" strike="noStrike" dirty="0">
                          <a:solidFill>
                            <a:srgbClr val="305496"/>
                          </a:solidFill>
                          <a:effectLst/>
                          <a:latin typeface="Calibri" panose="020F0502020204030204" pitchFamily="34" charset="0"/>
                        </a:rPr>
                        <a:t>25</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FBFB"/>
                    </a:solidFill>
                  </a:tcPr>
                </a:tc>
                <a:tc>
                  <a:txBody>
                    <a:bodyPr/>
                    <a:lstStyle/>
                    <a:p>
                      <a:pPr algn="r" fontAlgn="ctr"/>
                      <a:r>
                        <a:rPr lang="en-US" sz="900" b="1" i="0" u="none" strike="noStrike">
                          <a:solidFill>
                            <a:srgbClr val="305496"/>
                          </a:solidFill>
                          <a:effectLst/>
                          <a:latin typeface="Calibri" panose="020F0502020204030204" pitchFamily="34" charset="0"/>
                        </a:rPr>
                        <a:t>16</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ACDD0"/>
                    </a:solidFill>
                  </a:tcPr>
                </a:tc>
                <a:tc>
                  <a:txBody>
                    <a:bodyPr/>
                    <a:lstStyle/>
                    <a:p>
                      <a:pPr algn="r" fontAlgn="ctr"/>
                      <a:r>
                        <a:rPr lang="en-US" sz="900" b="1" i="0" u="none" strike="noStrike">
                          <a:solidFill>
                            <a:srgbClr val="305496"/>
                          </a:solidFill>
                          <a:effectLst/>
                          <a:latin typeface="Calibri" panose="020F0502020204030204" pitchFamily="34" charset="0"/>
                        </a:rPr>
                        <a:t>62</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AFDDBC"/>
                    </a:solidFill>
                  </a:tcPr>
                </a:tc>
                <a:tc>
                  <a:txBody>
                    <a:bodyPr/>
                    <a:lstStyle/>
                    <a:p>
                      <a:pPr algn="r" fontAlgn="ctr"/>
                      <a:r>
                        <a:rPr lang="en-US" sz="900" b="1" i="0" u="none" strike="noStrike">
                          <a:solidFill>
                            <a:srgbClr val="305496"/>
                          </a:solidFill>
                          <a:effectLst/>
                          <a:latin typeface="Calibri" panose="020F0502020204030204" pitchFamily="34" charset="0"/>
                        </a:rPr>
                        <a:t>2</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696B"/>
                    </a:solidFill>
                  </a:tcPr>
                </a:tc>
                <a:tc>
                  <a:txBody>
                    <a:bodyPr/>
                    <a:lstStyle/>
                    <a:p>
                      <a:pPr algn="r" fontAlgn="ctr"/>
                      <a:r>
                        <a:rPr lang="en-US" sz="900" b="1" i="0" u="none" strike="noStrike">
                          <a:solidFill>
                            <a:srgbClr val="305496"/>
                          </a:solidFill>
                          <a:effectLst/>
                          <a:latin typeface="Calibri" panose="020F0502020204030204" pitchFamily="34" charset="0"/>
                        </a:rPr>
                        <a:t>14</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ABFC1"/>
                    </a:solidFill>
                  </a:tcPr>
                </a:tc>
                <a:tc>
                  <a:txBody>
                    <a:bodyPr/>
                    <a:lstStyle/>
                    <a:p>
                      <a:pPr algn="r" fontAlgn="ctr"/>
                      <a:r>
                        <a:rPr lang="en-US" sz="900" b="1" i="0" u="none" strike="noStrike">
                          <a:solidFill>
                            <a:srgbClr val="305496"/>
                          </a:solidFill>
                          <a:effectLst/>
                          <a:latin typeface="Calibri" panose="020F0502020204030204" pitchFamily="34" charset="0"/>
                        </a:rPr>
                        <a:t>4</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7779"/>
                    </a:solidFill>
                  </a:tcPr>
                </a:tc>
                <a:tc>
                  <a:txBody>
                    <a:bodyPr/>
                    <a:lstStyle/>
                    <a:p>
                      <a:pPr algn="r" fontAlgn="ctr"/>
                      <a:r>
                        <a:rPr lang="en-US" sz="900" b="1" i="0" u="none" strike="noStrike">
                          <a:solidFill>
                            <a:srgbClr val="305496"/>
                          </a:solidFill>
                          <a:effectLst/>
                          <a:latin typeface="Calibri" panose="020F0502020204030204" pitchFamily="34" charset="0"/>
                        </a:rPr>
                        <a:t>5</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87E80"/>
                    </a:solidFill>
                  </a:tcPr>
                </a:tc>
                <a:tc>
                  <a:txBody>
                    <a:bodyPr/>
                    <a:lstStyle/>
                    <a:p>
                      <a:pPr algn="r" fontAlgn="ctr"/>
                      <a:r>
                        <a:rPr lang="en-US" sz="900" b="1" i="0" u="none" strike="noStrike">
                          <a:solidFill>
                            <a:srgbClr val="305496"/>
                          </a:solidFill>
                          <a:effectLst/>
                          <a:latin typeface="Calibri" panose="020F0502020204030204" pitchFamily="34" charset="0"/>
                        </a:rPr>
                        <a:t>36</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E2F2E9"/>
                    </a:solidFill>
                  </a:tcPr>
                </a:tc>
                <a:tc>
                  <a:txBody>
                    <a:bodyPr/>
                    <a:lstStyle/>
                    <a:p>
                      <a:pPr algn="r" fontAlgn="ctr"/>
                      <a:r>
                        <a:rPr lang="en-US" sz="900" b="1" i="0" u="none" strike="noStrike">
                          <a:solidFill>
                            <a:srgbClr val="305496"/>
                          </a:solidFill>
                          <a:effectLst/>
                          <a:latin typeface="Calibri" panose="020F0502020204030204" pitchFamily="34" charset="0"/>
                        </a:rPr>
                        <a:t>11</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9A9AB"/>
                    </a:solidFill>
                  </a:tcPr>
                </a:tc>
                <a:tc>
                  <a:txBody>
                    <a:bodyPr/>
                    <a:lstStyle/>
                    <a:p>
                      <a:pPr algn="r" fontAlgn="ctr"/>
                      <a:r>
                        <a:rPr lang="en-US" sz="900" b="1" i="0" u="none" strike="noStrike">
                          <a:solidFill>
                            <a:srgbClr val="305496"/>
                          </a:solidFill>
                          <a:effectLst/>
                          <a:latin typeface="Calibri" panose="020F0502020204030204" pitchFamily="34" charset="0"/>
                        </a:rPr>
                        <a:t>23</a:t>
                      </a: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FCFCFF"/>
                    </a:solidFill>
                  </a:tcPr>
                </a:tc>
                <a:tc>
                  <a:txBody>
                    <a:bodyPr/>
                    <a:lstStyle/>
                    <a:p>
                      <a:pPr algn="l" fontAlgn="ctr"/>
                      <a:endParaRPr lang="en-US" sz="900" b="1" i="0" u="none" strike="noStrike" dirty="0">
                        <a:solidFill>
                          <a:srgbClr val="305496"/>
                        </a:solidFill>
                        <a:effectLst/>
                        <a:latin typeface="Calibri" panose="020F0502020204030204" pitchFamily="34" charset="0"/>
                      </a:endParaRPr>
                    </a:p>
                  </a:txBody>
                  <a:tcPr marL="3342" marR="3342" marT="3342" marB="0" anchor="ctr">
                    <a:lnL>
                      <a:noFill/>
                    </a:lnL>
                    <a:lnR>
                      <a:noFill/>
                    </a:lnR>
                    <a:lnT>
                      <a:noFill/>
                    </a:lnT>
                    <a:lnB w="6350" cap="flat" cmpd="sng" algn="ctr">
                      <a:solidFill>
                        <a:srgbClr val="4472C4"/>
                      </a:solidFill>
                      <a:prstDash val="solid"/>
                      <a:round/>
                      <a:headEnd type="none" w="med" len="med"/>
                      <a:tailEnd type="none" w="med" len="med"/>
                    </a:lnB>
                    <a:solidFill>
                      <a:srgbClr val="D9E1F2"/>
                    </a:solidFill>
                  </a:tcPr>
                </a:tc>
                <a:extLst>
                  <a:ext uri="{0D108BD9-81ED-4DB2-BD59-A6C34878D82A}">
                    <a16:rowId xmlns:a16="http://schemas.microsoft.com/office/drawing/2014/main" val="591238447"/>
                  </a:ext>
                </a:extLst>
              </a:tr>
            </a:tbl>
          </a:graphicData>
        </a:graphic>
      </p:graphicFrame>
    </p:spTree>
    <p:extLst>
      <p:ext uri="{BB962C8B-B14F-4D97-AF65-F5344CB8AC3E}">
        <p14:creationId xmlns:p14="http://schemas.microsoft.com/office/powerpoint/2010/main" val="2334741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Analyzing results through Matrix - Priorities Discussion</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t>15</a:t>
            </a:fld>
            <a:endParaRPr lang="en-US"/>
          </a:p>
        </p:txBody>
      </p:sp>
      <p:sp>
        <p:nvSpPr>
          <p:cNvPr id="5" name="TextBox 4">
            <a:extLst>
              <a:ext uri="{FF2B5EF4-FFF2-40B4-BE49-F238E27FC236}">
                <a16:creationId xmlns:a16="http://schemas.microsoft.com/office/drawing/2014/main" id="{1A4D056E-5AA2-698A-A68E-19A8DFAA487F}"/>
              </a:ext>
            </a:extLst>
          </p:cNvPr>
          <p:cNvSpPr txBox="1"/>
          <p:nvPr/>
        </p:nvSpPr>
        <p:spPr>
          <a:xfrm>
            <a:off x="390525" y="1055802"/>
            <a:ext cx="11421261" cy="646331"/>
          </a:xfrm>
          <a:prstGeom prst="rect">
            <a:avLst/>
          </a:prstGeom>
          <a:noFill/>
        </p:spPr>
        <p:txBody>
          <a:bodyPr wrap="square" rtlCol="0">
            <a:spAutoFit/>
          </a:bodyPr>
          <a:lstStyle/>
          <a:p>
            <a:r>
              <a:rPr lang="en-US" dirty="0"/>
              <a:t>Based on the coded results into our Priority Matrix, we assigned weighting to higher priorities than lower priorities to determine a “score” for each category in the Matrix. Below are the top 8 Categories of Suicide Prevention priorities.</a:t>
            </a:r>
          </a:p>
        </p:txBody>
      </p:sp>
      <p:graphicFrame>
        <p:nvGraphicFramePr>
          <p:cNvPr id="6" name="Table 5">
            <a:extLst>
              <a:ext uri="{FF2B5EF4-FFF2-40B4-BE49-F238E27FC236}">
                <a16:creationId xmlns:a16="http://schemas.microsoft.com/office/drawing/2014/main" id="{43DDB404-4EBD-6675-2F92-062954023554}"/>
              </a:ext>
            </a:extLst>
          </p:cNvPr>
          <p:cNvGraphicFramePr>
            <a:graphicFrameLocks noGrp="1"/>
          </p:cNvGraphicFramePr>
          <p:nvPr>
            <p:extLst>
              <p:ext uri="{D42A27DB-BD31-4B8C-83A1-F6EECF244321}">
                <p14:modId xmlns:p14="http://schemas.microsoft.com/office/powerpoint/2010/main" val="3941824851"/>
              </p:ext>
            </p:extLst>
          </p:nvPr>
        </p:nvGraphicFramePr>
        <p:xfrm>
          <a:off x="484259" y="1752200"/>
          <a:ext cx="10801808" cy="4378960"/>
        </p:xfrm>
        <a:graphic>
          <a:graphicData uri="http://schemas.openxmlformats.org/drawingml/2006/table">
            <a:tbl>
              <a:tblPr bandRow="1">
                <a:tableStyleId>{5C22544A-7EE6-4342-B048-85BDC9FD1C3A}</a:tableStyleId>
              </a:tblPr>
              <a:tblGrid>
                <a:gridCol w="2597608">
                  <a:extLst>
                    <a:ext uri="{9D8B030D-6E8A-4147-A177-3AD203B41FA5}">
                      <a16:colId xmlns:a16="http://schemas.microsoft.com/office/drawing/2014/main" val="3795465206"/>
                    </a:ext>
                  </a:extLst>
                </a:gridCol>
                <a:gridCol w="8204200">
                  <a:extLst>
                    <a:ext uri="{9D8B030D-6E8A-4147-A177-3AD203B41FA5}">
                      <a16:colId xmlns:a16="http://schemas.microsoft.com/office/drawing/2014/main" val="2356347096"/>
                    </a:ext>
                  </a:extLst>
                </a:gridCol>
              </a:tblGrid>
              <a:tr h="370840">
                <a:tc>
                  <a:txBody>
                    <a:bodyPr/>
                    <a:lstStyle/>
                    <a:p>
                      <a:r>
                        <a:rPr lang="en-US" sz="1600" b="1" u="sng" dirty="0"/>
                        <a:t>Category</a:t>
                      </a:r>
                    </a:p>
                  </a:txBody>
                  <a:tcPr/>
                </a:tc>
                <a:tc>
                  <a:txBody>
                    <a:bodyPr/>
                    <a:lstStyle/>
                    <a:p>
                      <a:r>
                        <a:rPr lang="en-US" sz="1600" b="1" u="sng" dirty="0"/>
                        <a:t>Example Priorities from Survey</a:t>
                      </a:r>
                    </a:p>
                  </a:txBody>
                  <a:tcPr/>
                </a:tc>
                <a:extLst>
                  <a:ext uri="{0D108BD9-81ED-4DB2-BD59-A6C34878D82A}">
                    <a16:rowId xmlns:a16="http://schemas.microsoft.com/office/drawing/2014/main" val="691415315"/>
                  </a:ext>
                </a:extLst>
              </a:tr>
              <a:tr h="370840">
                <a:tc>
                  <a:txBody>
                    <a:bodyPr/>
                    <a:lstStyle/>
                    <a:p>
                      <a:r>
                        <a:rPr lang="en-US" sz="1600" dirty="0"/>
                        <a:t>Psychotherapy and other Non-Somatic Interventions</a:t>
                      </a:r>
                    </a:p>
                  </a:txBody>
                  <a:tcPr/>
                </a:tc>
                <a:tc>
                  <a:txBody>
                    <a:bodyPr/>
                    <a:lstStyle/>
                    <a:p>
                      <a:r>
                        <a:rPr lang="en-US" sz="1600" dirty="0"/>
                        <a:t>Multi-site RTC to determine interventions most likely to prevention suicide death.</a:t>
                      </a:r>
                    </a:p>
                  </a:txBody>
                  <a:tcPr/>
                </a:tc>
                <a:extLst>
                  <a:ext uri="{0D108BD9-81ED-4DB2-BD59-A6C34878D82A}">
                    <a16:rowId xmlns:a16="http://schemas.microsoft.com/office/drawing/2014/main" val="6574947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Firearms, Lethal Means Safety</a:t>
                      </a:r>
                    </a:p>
                  </a:txBody>
                  <a:tcPr/>
                </a:tc>
                <a:tc>
                  <a:txBody>
                    <a:bodyPr/>
                    <a:lstStyle/>
                    <a:p>
                      <a:r>
                        <a:rPr lang="en-US" sz="1600" dirty="0"/>
                        <a:t>Does LMS counseling in primary care settings reduce suicide deaths?</a:t>
                      </a:r>
                    </a:p>
                  </a:txBody>
                  <a:tcPr/>
                </a:tc>
                <a:extLst>
                  <a:ext uri="{0D108BD9-81ED-4DB2-BD59-A6C34878D82A}">
                    <a16:rowId xmlns:a16="http://schemas.microsoft.com/office/drawing/2014/main" val="2825365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Community Interventions</a:t>
                      </a:r>
                    </a:p>
                  </a:txBody>
                  <a:tcPr/>
                </a:tc>
                <a:tc>
                  <a:txBody>
                    <a:bodyPr/>
                    <a:lstStyle/>
                    <a:p>
                      <a:r>
                        <a:rPr lang="en-US" sz="1600" dirty="0"/>
                        <a:t>What community interventions effectively promote safe storage?</a:t>
                      </a:r>
                    </a:p>
                  </a:txBody>
                  <a:tcPr/>
                </a:tc>
                <a:extLst>
                  <a:ext uri="{0D108BD9-81ED-4DB2-BD59-A6C34878D82A}">
                    <a16:rowId xmlns:a16="http://schemas.microsoft.com/office/drawing/2014/main" val="1565225135"/>
                  </a:ext>
                </a:extLst>
              </a:tr>
              <a:tr h="370840">
                <a:tc>
                  <a:txBody>
                    <a:bodyPr/>
                    <a:lstStyle/>
                    <a:p>
                      <a:r>
                        <a:rPr lang="en-US" sz="1600" dirty="0"/>
                        <a:t>Social Determinants of Health</a:t>
                      </a:r>
                    </a:p>
                  </a:txBody>
                  <a:tcPr/>
                </a:tc>
                <a:tc>
                  <a:txBody>
                    <a:bodyPr/>
                    <a:lstStyle/>
                    <a:p>
                      <a:r>
                        <a:rPr lang="en-US" sz="1600" dirty="0"/>
                        <a:t>Do programs that address SDOH (i.e., providing housing to unhoused Veterans) decrease suicide for those at risk?</a:t>
                      </a:r>
                    </a:p>
                  </a:txBody>
                  <a:tcPr/>
                </a:tc>
                <a:extLst>
                  <a:ext uri="{0D108BD9-81ED-4DB2-BD59-A6C34878D82A}">
                    <a16:rowId xmlns:a16="http://schemas.microsoft.com/office/drawing/2014/main" val="113873960"/>
                  </a:ext>
                </a:extLst>
              </a:tr>
              <a:tr h="370840">
                <a:tc>
                  <a:txBody>
                    <a:bodyPr/>
                    <a:lstStyle/>
                    <a:p>
                      <a:r>
                        <a:rPr lang="en-US" sz="1600" dirty="0"/>
                        <a:t>Risk Factor Assessment – Screening</a:t>
                      </a:r>
                    </a:p>
                  </a:txBody>
                  <a:tcPr/>
                </a:tc>
                <a:tc>
                  <a:txBody>
                    <a:bodyPr/>
                    <a:lstStyle/>
                    <a:p>
                      <a:r>
                        <a:rPr lang="en-US" sz="1600" dirty="0"/>
                        <a:t>How can algorithms be improved to include dynamic risk factors of suicide?</a:t>
                      </a:r>
                    </a:p>
                  </a:txBody>
                  <a:tcPr/>
                </a:tc>
                <a:extLst>
                  <a:ext uri="{0D108BD9-81ED-4DB2-BD59-A6C34878D82A}">
                    <a16:rowId xmlns:a16="http://schemas.microsoft.com/office/drawing/2014/main" val="1343539181"/>
                  </a:ext>
                </a:extLst>
              </a:tr>
              <a:tr h="370840">
                <a:tc>
                  <a:txBody>
                    <a:bodyPr/>
                    <a:lstStyle/>
                    <a:p>
                      <a:r>
                        <a:rPr lang="en-US" sz="1600" dirty="0"/>
                        <a:t>Biology, Genomics, Brain</a:t>
                      </a:r>
                    </a:p>
                  </a:txBody>
                  <a:tcPr/>
                </a:tc>
                <a:tc>
                  <a:txBody>
                    <a:bodyPr/>
                    <a:lstStyle/>
                    <a:p>
                      <a:r>
                        <a:rPr lang="en-US" sz="1600" dirty="0"/>
                        <a:t>Neuroimaging (fMRI, DTI, MRS) studies of suicide:  emphasis on measures of impulsivity, negative affect processing, reward, decision making.</a:t>
                      </a:r>
                    </a:p>
                  </a:txBody>
                  <a:tcPr/>
                </a:tc>
                <a:extLst>
                  <a:ext uri="{0D108BD9-81ED-4DB2-BD59-A6C34878D82A}">
                    <a16:rowId xmlns:a16="http://schemas.microsoft.com/office/drawing/2014/main" val="3843976128"/>
                  </a:ext>
                </a:extLst>
              </a:tr>
              <a:tr h="370840">
                <a:tc>
                  <a:txBody>
                    <a:bodyPr/>
                    <a:lstStyle/>
                    <a:p>
                      <a:r>
                        <a:rPr lang="en-US" sz="1600" dirty="0"/>
                        <a:t>Older Veterans</a:t>
                      </a:r>
                    </a:p>
                  </a:txBody>
                  <a:tcPr/>
                </a:tc>
                <a:tc>
                  <a:txBody>
                    <a:bodyPr/>
                    <a:lstStyle/>
                    <a:p>
                      <a:r>
                        <a:rPr lang="en-US" sz="1600" dirty="0"/>
                        <a:t>Developing age-specific interventions for older Veterans.</a:t>
                      </a:r>
                    </a:p>
                  </a:txBody>
                  <a:tcPr/>
                </a:tc>
                <a:extLst>
                  <a:ext uri="{0D108BD9-81ED-4DB2-BD59-A6C34878D82A}">
                    <a16:rowId xmlns:a16="http://schemas.microsoft.com/office/drawing/2014/main" val="3862055122"/>
                  </a:ext>
                </a:extLst>
              </a:tr>
              <a:tr h="370840">
                <a:tc>
                  <a:txBody>
                    <a:bodyPr/>
                    <a:lstStyle/>
                    <a:p>
                      <a:r>
                        <a:rPr lang="en-US" sz="1600" dirty="0"/>
                        <a:t>LGBTQ+ </a:t>
                      </a:r>
                    </a:p>
                  </a:txBody>
                  <a:tcPr/>
                </a:tc>
                <a:tc>
                  <a:txBody>
                    <a:bodyPr/>
                    <a:lstStyle/>
                    <a:p>
                      <a:r>
                        <a:rPr lang="en-US" sz="1600" dirty="0"/>
                        <a:t>Interventions for sexual minority / LGBQ veterans.</a:t>
                      </a:r>
                    </a:p>
                  </a:txBody>
                  <a:tcPr/>
                </a:tc>
                <a:extLst>
                  <a:ext uri="{0D108BD9-81ED-4DB2-BD59-A6C34878D82A}">
                    <a16:rowId xmlns:a16="http://schemas.microsoft.com/office/drawing/2014/main" val="1660804935"/>
                  </a:ext>
                </a:extLst>
              </a:tr>
            </a:tbl>
          </a:graphicData>
        </a:graphic>
      </p:graphicFrame>
    </p:spTree>
    <p:extLst>
      <p:ext uri="{BB962C8B-B14F-4D97-AF65-F5344CB8AC3E}">
        <p14:creationId xmlns:p14="http://schemas.microsoft.com/office/powerpoint/2010/main" val="966277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Priorities Setting Next Steps</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t>16</a:t>
            </a:fld>
            <a:endParaRPr lang="en-US"/>
          </a:p>
        </p:txBody>
      </p:sp>
      <p:sp>
        <p:nvSpPr>
          <p:cNvPr id="5" name="TextBox 4">
            <a:extLst>
              <a:ext uri="{FF2B5EF4-FFF2-40B4-BE49-F238E27FC236}">
                <a16:creationId xmlns:a16="http://schemas.microsoft.com/office/drawing/2014/main" id="{199B4256-00CF-88E0-E45A-CAC06E0D3D44}"/>
              </a:ext>
            </a:extLst>
          </p:cNvPr>
          <p:cNvSpPr txBox="1"/>
          <p:nvPr/>
        </p:nvSpPr>
        <p:spPr>
          <a:xfrm>
            <a:off x="390525" y="1131465"/>
            <a:ext cx="4681096" cy="646331"/>
          </a:xfrm>
          <a:prstGeom prst="rect">
            <a:avLst/>
          </a:prstGeom>
          <a:noFill/>
        </p:spPr>
        <p:txBody>
          <a:bodyPr wrap="square" rtlCol="0">
            <a:spAutoFit/>
          </a:bodyPr>
          <a:lstStyle/>
          <a:p>
            <a:r>
              <a:rPr lang="en-US" b="1" dirty="0"/>
              <a:t>Veteran’s Engagement Council Meeting</a:t>
            </a:r>
          </a:p>
          <a:p>
            <a:r>
              <a:rPr lang="en-US" dirty="0"/>
              <a:t>December 7</a:t>
            </a:r>
            <a:r>
              <a:rPr lang="en-US" baseline="30000" dirty="0"/>
              <a:t>th</a:t>
            </a:r>
            <a:r>
              <a:rPr lang="en-US" dirty="0"/>
              <a:t> 2023, 4-5PM EDT</a:t>
            </a:r>
          </a:p>
        </p:txBody>
      </p:sp>
      <p:sp>
        <p:nvSpPr>
          <p:cNvPr id="6" name="TextBox 5">
            <a:extLst>
              <a:ext uri="{FF2B5EF4-FFF2-40B4-BE49-F238E27FC236}">
                <a16:creationId xmlns:a16="http://schemas.microsoft.com/office/drawing/2014/main" id="{4F0953CF-7108-F125-CAEC-914B247A230F}"/>
              </a:ext>
            </a:extLst>
          </p:cNvPr>
          <p:cNvSpPr txBox="1"/>
          <p:nvPr/>
        </p:nvSpPr>
        <p:spPr>
          <a:xfrm>
            <a:off x="7442560" y="2131794"/>
            <a:ext cx="3463565" cy="369332"/>
          </a:xfrm>
          <a:prstGeom prst="rect">
            <a:avLst/>
          </a:prstGeom>
          <a:noFill/>
        </p:spPr>
        <p:txBody>
          <a:bodyPr wrap="square" rtlCol="0">
            <a:spAutoFit/>
          </a:bodyPr>
          <a:lstStyle/>
          <a:p>
            <a:pPr algn="ctr"/>
            <a:r>
              <a:rPr lang="en-US" b="1" u="sng" dirty="0"/>
              <a:t>VEC Priorities Discussion</a:t>
            </a:r>
          </a:p>
        </p:txBody>
      </p:sp>
      <p:cxnSp>
        <p:nvCxnSpPr>
          <p:cNvPr id="13" name="Straight Connector 12">
            <a:extLst>
              <a:ext uri="{FF2B5EF4-FFF2-40B4-BE49-F238E27FC236}">
                <a16:creationId xmlns:a16="http://schemas.microsoft.com/office/drawing/2014/main" id="{2571DF82-474E-10E2-BA1A-4B9B2A3BCA87}"/>
              </a:ext>
            </a:extLst>
          </p:cNvPr>
          <p:cNvCxnSpPr>
            <a:cxnSpLocks/>
          </p:cNvCxnSpPr>
          <p:nvPr/>
        </p:nvCxnSpPr>
        <p:spPr>
          <a:xfrm>
            <a:off x="6105427" y="2410289"/>
            <a:ext cx="0" cy="32811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53707FB-42A3-66C4-F918-3B1B308C0A2E}"/>
              </a:ext>
            </a:extLst>
          </p:cNvPr>
          <p:cNvSpPr txBox="1"/>
          <p:nvPr/>
        </p:nvSpPr>
        <p:spPr>
          <a:xfrm>
            <a:off x="390525" y="2131794"/>
            <a:ext cx="5454091" cy="3970318"/>
          </a:xfrm>
          <a:prstGeom prst="rect">
            <a:avLst/>
          </a:prstGeom>
          <a:noFill/>
        </p:spPr>
        <p:txBody>
          <a:bodyPr wrap="square" rtlCol="0">
            <a:spAutoFit/>
          </a:bodyPr>
          <a:lstStyle/>
          <a:p>
            <a:pPr algn="ctr"/>
            <a:r>
              <a:rPr lang="en-US" b="1" u="sng" dirty="0"/>
              <a:t>Key Questions for Audience: </a:t>
            </a:r>
          </a:p>
          <a:p>
            <a:endParaRPr lang="en-US" dirty="0"/>
          </a:p>
          <a:p>
            <a:r>
              <a:rPr lang="en-US" dirty="0"/>
              <a:t>What suicide prevention research topics come to mind as most important for Veterans from your perspective?</a:t>
            </a:r>
          </a:p>
          <a:p>
            <a:endParaRPr lang="en-US" dirty="0"/>
          </a:p>
          <a:p>
            <a:r>
              <a:rPr lang="en-US" b="0" i="0" dirty="0">
                <a:solidFill>
                  <a:srgbClr val="000000"/>
                </a:solidFill>
                <a:effectLst/>
              </a:rPr>
              <a:t>Are there specific patient populations it would be important to study (if this has not come up)?</a:t>
            </a:r>
          </a:p>
          <a:p>
            <a:endParaRPr lang="en-US" dirty="0">
              <a:solidFill>
                <a:srgbClr val="000000"/>
              </a:solidFill>
            </a:endParaRPr>
          </a:p>
          <a:p>
            <a:r>
              <a:rPr lang="en-US" sz="1800" dirty="0"/>
              <a:t>Are there any research topics you don’t think are as high a priority?</a:t>
            </a:r>
          </a:p>
          <a:p>
            <a:endParaRPr lang="en-US" dirty="0"/>
          </a:p>
          <a:p>
            <a:r>
              <a:rPr lang="en-US" sz="1800" dirty="0"/>
              <a:t>Are there particular topics within this area that come to mind that would be important for VA researchers to work on?</a:t>
            </a:r>
            <a:endParaRPr lang="en-US" dirty="0"/>
          </a:p>
        </p:txBody>
      </p:sp>
      <p:sp>
        <p:nvSpPr>
          <p:cNvPr id="11" name="TextBox 10">
            <a:extLst>
              <a:ext uri="{FF2B5EF4-FFF2-40B4-BE49-F238E27FC236}">
                <a16:creationId xmlns:a16="http://schemas.microsoft.com/office/drawing/2014/main" id="{87972914-D271-56B4-B472-E675192C0E69}"/>
              </a:ext>
            </a:extLst>
          </p:cNvPr>
          <p:cNvSpPr txBox="1"/>
          <p:nvPr/>
        </p:nvSpPr>
        <p:spPr>
          <a:xfrm>
            <a:off x="6545344" y="2619700"/>
            <a:ext cx="5256130" cy="2585323"/>
          </a:xfrm>
          <a:prstGeom prst="rect">
            <a:avLst/>
          </a:prstGeom>
          <a:noFill/>
        </p:spPr>
        <p:txBody>
          <a:bodyPr wrap="square">
            <a:spAutoFit/>
          </a:bodyPr>
          <a:lstStyle/>
          <a:p>
            <a:pPr marL="285750" indent="-285750">
              <a:buFont typeface="Arial" panose="020B0604020202020204" pitchFamily="34" charset="0"/>
              <a:buChar char="•"/>
            </a:pPr>
            <a:r>
              <a:rPr lang="en-US" dirty="0"/>
              <a:t>Underlying biology—genetic factors</a:t>
            </a:r>
          </a:p>
          <a:p>
            <a:pPr marL="285750" indent="-285750">
              <a:buFont typeface="Arial" panose="020B0604020202020204" pitchFamily="34" charset="0"/>
              <a:buChar char="•"/>
            </a:pPr>
            <a:r>
              <a:rPr lang="en-US" dirty="0"/>
              <a:t>Determining the level of risk</a:t>
            </a:r>
          </a:p>
          <a:p>
            <a:pPr marL="285750" indent="-285750">
              <a:buFont typeface="Arial" panose="020B0604020202020204" pitchFamily="34" charset="0"/>
              <a:buChar char="•"/>
            </a:pPr>
            <a:r>
              <a:rPr lang="en-US" dirty="0"/>
              <a:t>Engaging families and social networks and communities</a:t>
            </a:r>
          </a:p>
          <a:p>
            <a:pPr marL="285750" indent="-285750">
              <a:buFont typeface="Arial" panose="020B0604020202020204" pitchFamily="34" charset="0"/>
              <a:buChar char="•"/>
            </a:pPr>
            <a:r>
              <a:rPr lang="en-US" dirty="0"/>
              <a:t>New medications or biological approaches (examples might be ketamine or transcranial magnetic stimulation)</a:t>
            </a:r>
          </a:p>
          <a:p>
            <a:pPr marL="285750" indent="-285750">
              <a:buFont typeface="Arial" panose="020B0604020202020204" pitchFamily="34" charset="0"/>
              <a:buChar char="•"/>
            </a:pPr>
            <a:r>
              <a:rPr lang="en-US" dirty="0"/>
              <a:t>Psychotherapies or counseling</a:t>
            </a:r>
          </a:p>
          <a:p>
            <a:pPr marL="285750" indent="-285750">
              <a:buFont typeface="Arial" panose="020B0604020202020204" pitchFamily="34" charset="0"/>
              <a:buChar char="•"/>
            </a:pPr>
            <a:r>
              <a:rPr lang="en-US" dirty="0"/>
              <a:t>Training clinical providers</a:t>
            </a:r>
          </a:p>
        </p:txBody>
      </p:sp>
    </p:spTree>
    <p:extLst>
      <p:ext uri="{BB962C8B-B14F-4D97-AF65-F5344CB8AC3E}">
        <p14:creationId xmlns:p14="http://schemas.microsoft.com/office/powerpoint/2010/main" val="2715386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Priorities Setting Discussion and Next Steps </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t>17</a:t>
            </a:fld>
            <a:endParaRPr lang="en-US"/>
          </a:p>
        </p:txBody>
      </p:sp>
      <p:sp>
        <p:nvSpPr>
          <p:cNvPr id="5" name="TextBox 4">
            <a:extLst>
              <a:ext uri="{FF2B5EF4-FFF2-40B4-BE49-F238E27FC236}">
                <a16:creationId xmlns:a16="http://schemas.microsoft.com/office/drawing/2014/main" id="{199B4256-00CF-88E0-E45A-CAC06E0D3D44}"/>
              </a:ext>
            </a:extLst>
          </p:cNvPr>
          <p:cNvSpPr txBox="1"/>
          <p:nvPr/>
        </p:nvSpPr>
        <p:spPr>
          <a:xfrm>
            <a:off x="6467221" y="1312524"/>
            <a:ext cx="4681096" cy="1200329"/>
          </a:xfrm>
          <a:prstGeom prst="rect">
            <a:avLst/>
          </a:prstGeom>
          <a:noFill/>
        </p:spPr>
        <p:txBody>
          <a:bodyPr wrap="square" rtlCol="0">
            <a:spAutoFit/>
          </a:bodyPr>
          <a:lstStyle/>
          <a:p>
            <a:endParaRPr lang="en-US" dirty="0"/>
          </a:p>
          <a:p>
            <a:endParaRPr lang="en-US" dirty="0"/>
          </a:p>
          <a:p>
            <a:endParaRPr lang="en-US" dirty="0"/>
          </a:p>
          <a:p>
            <a:endParaRPr lang="en-US" dirty="0"/>
          </a:p>
        </p:txBody>
      </p:sp>
      <p:cxnSp>
        <p:nvCxnSpPr>
          <p:cNvPr id="13" name="Straight Connector 12">
            <a:extLst>
              <a:ext uri="{FF2B5EF4-FFF2-40B4-BE49-F238E27FC236}">
                <a16:creationId xmlns:a16="http://schemas.microsoft.com/office/drawing/2014/main" id="{2571DF82-474E-10E2-BA1A-4B9B2A3BCA87}"/>
              </a:ext>
            </a:extLst>
          </p:cNvPr>
          <p:cNvCxnSpPr/>
          <p:nvPr/>
        </p:nvCxnSpPr>
        <p:spPr>
          <a:xfrm>
            <a:off x="6105427" y="1166567"/>
            <a:ext cx="0" cy="4524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87972914-D271-56B4-B472-E675192C0E69}"/>
              </a:ext>
            </a:extLst>
          </p:cNvPr>
          <p:cNvSpPr txBox="1"/>
          <p:nvPr/>
        </p:nvSpPr>
        <p:spPr>
          <a:xfrm>
            <a:off x="524089" y="905091"/>
            <a:ext cx="5078759" cy="6478697"/>
          </a:xfrm>
          <a:prstGeom prst="rect">
            <a:avLst/>
          </a:prstGeom>
          <a:noFill/>
        </p:spPr>
        <p:txBody>
          <a:bodyPr wrap="square">
            <a:spAutoFit/>
          </a:bodyPr>
          <a:lstStyle/>
          <a:p>
            <a:r>
              <a:rPr lang="en-US" sz="2800" b="1" u="sng" dirty="0"/>
              <a:t>Next steps:</a:t>
            </a:r>
          </a:p>
          <a:p>
            <a:endParaRPr lang="en-US" dirty="0"/>
          </a:p>
          <a:p>
            <a:pPr marL="342900" indent="-342900">
              <a:spcAft>
                <a:spcPts val="600"/>
              </a:spcAft>
              <a:buAutoNum type="arabicPeriod"/>
            </a:pPr>
            <a:r>
              <a:rPr lang="en-US" dirty="0"/>
              <a:t>Reliability check on categorizations.</a:t>
            </a:r>
          </a:p>
          <a:p>
            <a:pPr marL="342900" indent="-342900">
              <a:spcAft>
                <a:spcPts val="600"/>
              </a:spcAft>
              <a:buAutoNum type="arabicPeriod"/>
            </a:pPr>
            <a:r>
              <a:rPr lang="en-US" dirty="0"/>
              <a:t>Identifying matrix cells that are frequently mentioned.</a:t>
            </a:r>
          </a:p>
          <a:p>
            <a:pPr marL="342900" indent="-342900">
              <a:spcAft>
                <a:spcPts val="600"/>
              </a:spcAft>
              <a:buAutoNum type="arabicPeriod"/>
            </a:pPr>
            <a:r>
              <a:rPr lang="en-US" dirty="0"/>
              <a:t>Veteran’s Engagement Council Meeting December 7</a:t>
            </a:r>
            <a:r>
              <a:rPr lang="en-US" baseline="30000" dirty="0"/>
              <a:t>th</a:t>
            </a:r>
            <a:r>
              <a:rPr lang="en-US" dirty="0"/>
              <a:t> 2023, 4-5PM EDT</a:t>
            </a:r>
          </a:p>
          <a:p>
            <a:pPr marL="342900" indent="-342900">
              <a:spcAft>
                <a:spcPts val="600"/>
              </a:spcAft>
              <a:buFont typeface="+mj-lt"/>
              <a:buAutoNum type="arabicPeriod"/>
            </a:pPr>
            <a:r>
              <a:rPr lang="en-US" dirty="0"/>
              <a:t>Create survey</a:t>
            </a:r>
          </a:p>
          <a:p>
            <a:pPr marL="342900" indent="-342900">
              <a:spcAft>
                <a:spcPts val="600"/>
              </a:spcAft>
              <a:buFont typeface="+mj-lt"/>
              <a:buAutoNum type="arabicPeriod"/>
            </a:pPr>
            <a:r>
              <a:rPr lang="en-US" dirty="0"/>
              <a:t>Determine survey recipients</a:t>
            </a:r>
          </a:p>
          <a:p>
            <a:pPr marL="800100" lvl="1" indent="-342900">
              <a:spcAft>
                <a:spcPts val="600"/>
              </a:spcAft>
              <a:buFont typeface="Arial" panose="020B0604020202020204" pitchFamily="34" charset="0"/>
              <a:buChar char="•"/>
            </a:pPr>
            <a:r>
              <a:rPr lang="en-US" dirty="0"/>
              <a:t>SPCs; OMHSP leadership; </a:t>
            </a:r>
          </a:p>
          <a:p>
            <a:pPr marL="342900" indent="-342900">
              <a:spcAft>
                <a:spcPts val="600"/>
              </a:spcAft>
              <a:buFont typeface="+mj-lt"/>
              <a:buAutoNum type="arabicPeriod"/>
            </a:pPr>
            <a:r>
              <a:rPr lang="en-US" dirty="0"/>
              <a:t>Hold discussion about candidate topics</a:t>
            </a:r>
          </a:p>
          <a:p>
            <a:pPr marL="800100" lvl="1" indent="-342900">
              <a:spcAft>
                <a:spcPts val="600"/>
              </a:spcAft>
              <a:buFont typeface="Arial" panose="020B0604020202020204" pitchFamily="34" charset="0"/>
              <a:buChar char="•"/>
            </a:pPr>
            <a:r>
              <a:rPr lang="en-US" dirty="0"/>
              <a:t>Expert presentations?</a:t>
            </a:r>
          </a:p>
          <a:p>
            <a:pPr marL="342900" indent="-342900">
              <a:spcAft>
                <a:spcPts val="600"/>
              </a:spcAft>
              <a:buFont typeface="+mj-lt"/>
              <a:buAutoNum type="arabicPeriod"/>
            </a:pPr>
            <a:r>
              <a:rPr lang="en-US" dirty="0"/>
              <a:t>Executive Steering Committee meeting to establish priorities and recommendations for RFAs</a:t>
            </a:r>
          </a:p>
          <a:p>
            <a:pPr marL="800100" lvl="1" indent="-342900">
              <a:buFont typeface="Arial" panose="020B0604020202020204" pitchFamily="34" charset="0"/>
              <a:buChar char="•"/>
            </a:pPr>
            <a:endParaRPr lang="en-US" dirty="0"/>
          </a:p>
          <a:p>
            <a:pPr marL="800100" lvl="1" indent="-342900">
              <a:buFont typeface="Arial" panose="020B0604020202020204" pitchFamily="34" charset="0"/>
              <a:buChar char="•"/>
            </a:pPr>
            <a:endParaRPr lang="en-US" dirty="0"/>
          </a:p>
          <a:p>
            <a:pPr marL="342900" indent="-342900">
              <a:buAutoNum type="arabicPeriod"/>
            </a:pPr>
            <a:endParaRPr lang="en-US" dirty="0"/>
          </a:p>
          <a:p>
            <a:pPr marL="342900" indent="-342900">
              <a:buAutoNum type="arabicPeriod"/>
            </a:pPr>
            <a:endParaRPr lang="en-US" dirty="0"/>
          </a:p>
          <a:p>
            <a:endParaRPr lang="en-US" dirty="0"/>
          </a:p>
        </p:txBody>
      </p:sp>
      <p:sp>
        <p:nvSpPr>
          <p:cNvPr id="4" name="TextBox 3">
            <a:extLst>
              <a:ext uri="{FF2B5EF4-FFF2-40B4-BE49-F238E27FC236}">
                <a16:creationId xmlns:a16="http://schemas.microsoft.com/office/drawing/2014/main" id="{96B25B99-D41B-5F30-CB3A-CEE137AC8EF9}"/>
              </a:ext>
            </a:extLst>
          </p:cNvPr>
          <p:cNvSpPr txBox="1"/>
          <p:nvPr/>
        </p:nvSpPr>
        <p:spPr>
          <a:xfrm>
            <a:off x="6298065" y="905092"/>
            <a:ext cx="5558312" cy="5047536"/>
          </a:xfrm>
          <a:prstGeom prst="rect">
            <a:avLst/>
          </a:prstGeom>
          <a:noFill/>
        </p:spPr>
        <p:txBody>
          <a:bodyPr wrap="square" rtlCol="0">
            <a:spAutoFit/>
          </a:bodyPr>
          <a:lstStyle/>
          <a:p>
            <a:r>
              <a:rPr lang="en-US" sz="2800" b="1" u="sng" dirty="0"/>
              <a:t>Questions:</a:t>
            </a:r>
          </a:p>
          <a:p>
            <a:endParaRPr lang="en-US" sz="1800" b="1" u="sng" dirty="0"/>
          </a:p>
          <a:p>
            <a:r>
              <a:rPr lang="en-US" dirty="0"/>
              <a:t>Are other focus groups needed to refine priority topics </a:t>
            </a:r>
            <a:r>
              <a:rPr lang="en-US" u="sng" dirty="0"/>
              <a:t>BEFORE survey</a:t>
            </a:r>
            <a:r>
              <a:rPr lang="en-US" dirty="0"/>
              <a:t>?</a:t>
            </a:r>
          </a:p>
          <a:p>
            <a:endParaRPr lang="en-US" sz="1000" dirty="0"/>
          </a:p>
          <a:p>
            <a:r>
              <a:rPr lang="en-US" dirty="0"/>
              <a:t>Other topic recommendations?</a:t>
            </a:r>
          </a:p>
          <a:p>
            <a:endParaRPr lang="en-US" sz="1000" u="sng" dirty="0"/>
          </a:p>
          <a:p>
            <a:r>
              <a:rPr lang="en-US" dirty="0"/>
              <a:t>Survey format – rating or ranking of priorities?</a:t>
            </a:r>
          </a:p>
          <a:p>
            <a:endParaRPr lang="en-US" sz="1000" dirty="0"/>
          </a:p>
          <a:p>
            <a:r>
              <a:rPr lang="en-US" dirty="0"/>
              <a:t>Should priorities on the survey be detailed (e.g., RCT for LMS) or broad (e.g., Firearms)?</a:t>
            </a:r>
          </a:p>
          <a:p>
            <a:endParaRPr lang="en-US" sz="1000" dirty="0"/>
          </a:p>
          <a:p>
            <a:r>
              <a:rPr lang="en-US" dirty="0"/>
              <a:t>Who should receive the survey?</a:t>
            </a:r>
          </a:p>
          <a:p>
            <a:endParaRPr lang="en-US" sz="1000" dirty="0"/>
          </a:p>
          <a:p>
            <a:r>
              <a:rPr lang="en-US" dirty="0"/>
              <a:t>Ideas for discussion on priorities?</a:t>
            </a:r>
          </a:p>
          <a:p>
            <a:endParaRPr lang="en-US" sz="1000" dirty="0"/>
          </a:p>
          <a:p>
            <a:r>
              <a:rPr lang="en-US" dirty="0"/>
              <a:t>Additional representation on Executive Steering Committee from operational partners?</a:t>
            </a:r>
          </a:p>
          <a:p>
            <a:endParaRPr lang="en-US" dirty="0"/>
          </a:p>
          <a:p>
            <a:endParaRPr lang="en-US" dirty="0"/>
          </a:p>
        </p:txBody>
      </p:sp>
    </p:spTree>
    <p:extLst>
      <p:ext uri="{BB962C8B-B14F-4D97-AF65-F5344CB8AC3E}">
        <p14:creationId xmlns:p14="http://schemas.microsoft.com/office/powerpoint/2010/main" val="10633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40953B9-4F0F-D355-21AA-C21A7F9FA537}"/>
              </a:ext>
            </a:extLst>
          </p:cNvPr>
          <p:cNvSpPr>
            <a:spLocks noGrp="1"/>
          </p:cNvSpPr>
          <p:nvPr>
            <p:ph type="body" sz="quarter" idx="10"/>
          </p:nvPr>
        </p:nvSpPr>
        <p:spPr/>
        <p:txBody>
          <a:bodyPr/>
          <a:lstStyle/>
          <a:p>
            <a:r>
              <a:rPr lang="en-US" dirty="0"/>
              <a:t>Appendix</a:t>
            </a:r>
          </a:p>
        </p:txBody>
      </p:sp>
      <p:sp>
        <p:nvSpPr>
          <p:cNvPr id="4" name="Slide Number Placeholder 3">
            <a:extLst>
              <a:ext uri="{FF2B5EF4-FFF2-40B4-BE49-F238E27FC236}">
                <a16:creationId xmlns:a16="http://schemas.microsoft.com/office/drawing/2014/main" id="{A684F3F8-4024-2A83-D953-18C8F2BBAFC6}"/>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t>18</a:t>
            </a:fld>
            <a:endParaRPr lang="en-US"/>
          </a:p>
        </p:txBody>
      </p:sp>
    </p:spTree>
    <p:extLst>
      <p:ext uri="{BB962C8B-B14F-4D97-AF65-F5344CB8AC3E}">
        <p14:creationId xmlns:p14="http://schemas.microsoft.com/office/powerpoint/2010/main" val="3871657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27C9BC4-6B16-CF4D-A6EB-65EF194F970C}"/>
              </a:ext>
            </a:extLst>
          </p:cNvPr>
          <p:cNvGraphicFramePr>
            <a:graphicFrameLocks noGrp="1"/>
          </p:cNvGraphicFramePr>
          <p:nvPr>
            <p:extLst>
              <p:ext uri="{D42A27DB-BD31-4B8C-83A1-F6EECF244321}">
                <p14:modId xmlns:p14="http://schemas.microsoft.com/office/powerpoint/2010/main" val="1590510160"/>
              </p:ext>
            </p:extLst>
          </p:nvPr>
        </p:nvGraphicFramePr>
        <p:xfrm>
          <a:off x="390525" y="986594"/>
          <a:ext cx="11443656" cy="4029960"/>
        </p:xfrm>
        <a:graphic>
          <a:graphicData uri="http://schemas.openxmlformats.org/drawingml/2006/table">
            <a:tbl>
              <a:tblPr>
                <a:tableStyleId>{5C22544A-7EE6-4342-B048-85BDC9FD1C3A}</a:tableStyleId>
              </a:tblPr>
              <a:tblGrid>
                <a:gridCol w="1513689">
                  <a:extLst>
                    <a:ext uri="{9D8B030D-6E8A-4147-A177-3AD203B41FA5}">
                      <a16:colId xmlns:a16="http://schemas.microsoft.com/office/drawing/2014/main" val="1012313156"/>
                    </a:ext>
                  </a:extLst>
                </a:gridCol>
                <a:gridCol w="3705244">
                  <a:extLst>
                    <a:ext uri="{9D8B030D-6E8A-4147-A177-3AD203B41FA5}">
                      <a16:colId xmlns:a16="http://schemas.microsoft.com/office/drawing/2014/main" val="383571781"/>
                    </a:ext>
                  </a:extLst>
                </a:gridCol>
                <a:gridCol w="6224723">
                  <a:extLst>
                    <a:ext uri="{9D8B030D-6E8A-4147-A177-3AD203B41FA5}">
                      <a16:colId xmlns:a16="http://schemas.microsoft.com/office/drawing/2014/main" val="566159063"/>
                    </a:ext>
                  </a:extLst>
                </a:gridCol>
              </a:tblGrid>
              <a:tr h="266473">
                <a:tc>
                  <a:txBody>
                    <a:bodyPr/>
                    <a:lstStyle/>
                    <a:p>
                      <a:r>
                        <a:rPr lang="en-US" sz="1800" b="1" dirty="0"/>
                        <a:t>Time</a:t>
                      </a:r>
                    </a:p>
                  </a:txBody>
                  <a:tcP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dirty="0"/>
                        <a:t>Item</a:t>
                      </a: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1" dirty="0"/>
                        <a:t>Objective</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9528925"/>
                  </a:ext>
                </a:extLst>
              </a:tr>
              <a:tr h="505407">
                <a:tc>
                  <a:txBody>
                    <a:bodyPr/>
                    <a:lstStyle/>
                    <a:p>
                      <a:pPr marL="0" lvl="0" indent="0" algn="ctr">
                        <a:lnSpc>
                          <a:spcPct val="100000"/>
                        </a:lnSpc>
                        <a:spcBef>
                          <a:spcPts val="0"/>
                        </a:spcBef>
                        <a:spcAft>
                          <a:spcPts val="0"/>
                        </a:spcAft>
                        <a:buNone/>
                      </a:pPr>
                      <a:r>
                        <a:rPr lang="en-US" sz="1800" dirty="0">
                          <a:solidFill>
                            <a:schemeClr val="tx1"/>
                          </a:solidFill>
                        </a:rPr>
                        <a:t>3:00 – 3:05</a:t>
                      </a:r>
                      <a:endParaRPr lang="en-US" sz="1800" dirty="0"/>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lvl="0" indent="0" algn="l">
                        <a:lnSpc>
                          <a:spcPct val="100000"/>
                        </a:lnSpc>
                        <a:spcBef>
                          <a:spcPts val="0"/>
                        </a:spcBef>
                        <a:spcAft>
                          <a:spcPts val="0"/>
                        </a:spcAft>
                        <a:buNone/>
                      </a:pPr>
                      <a:r>
                        <a:rPr lang="en-US" sz="1800" dirty="0">
                          <a:solidFill>
                            <a:schemeClr val="tx1"/>
                          </a:solidFill>
                        </a:rPr>
                        <a:t>Portfolio Stand-up Progress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a:lnSpc>
                          <a:spcPct val="100000"/>
                        </a:lnSpc>
                        <a:spcBef>
                          <a:spcPts val="0"/>
                        </a:spcBef>
                        <a:spcAft>
                          <a:spcPts val="0"/>
                        </a:spcAft>
                        <a:buClr>
                          <a:srgbClr val="000000"/>
                        </a:buClr>
                        <a:buFont typeface="Arial,Sans-Serif"/>
                        <a:buChar char="•"/>
                      </a:pPr>
                      <a:r>
                        <a:rPr lang="en-US" sz="1800" dirty="0"/>
                        <a:t>Summary of portfolio documentation timeline and progress</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216563"/>
                  </a:ext>
                </a:extLst>
              </a:tr>
              <a:tr h="505407">
                <a:tc>
                  <a:txBody>
                    <a:bodyPr/>
                    <a:lstStyle/>
                    <a:p>
                      <a:pPr algn="ctr"/>
                      <a:r>
                        <a:rPr lang="en-US" sz="1800" b="0" dirty="0"/>
                        <a:t>3:00 – 3:10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r>
                        <a:rPr lang="en-US" sz="1800" b="0" dirty="0"/>
                        <a:t>Last Meeting Recall</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indent="-285750">
                        <a:buFont typeface="Arial" panose="020B0604020202020204" pitchFamily="34" charset="0"/>
                        <a:buChar char="•"/>
                      </a:pPr>
                      <a:r>
                        <a:rPr lang="en-US" sz="1800" b="0" dirty="0"/>
                        <a:t>Refresh group on contents of last month’s meeting</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462133"/>
                  </a:ext>
                </a:extLst>
              </a:tr>
              <a:tr h="884462">
                <a:tc>
                  <a:txBody>
                    <a:bodyPr/>
                    <a:lstStyle/>
                    <a:p>
                      <a:pPr marL="0" lvl="0" indent="0" algn="ctr">
                        <a:lnSpc>
                          <a:spcPct val="100000"/>
                        </a:lnSpc>
                        <a:spcBef>
                          <a:spcPts val="0"/>
                        </a:spcBef>
                        <a:spcAft>
                          <a:spcPts val="0"/>
                        </a:spcAft>
                        <a:buNone/>
                      </a:pPr>
                      <a:r>
                        <a:rPr lang="en-US" sz="1800" dirty="0"/>
                        <a:t>3:10 – 3:30 </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lvl="0" indent="0" algn="l">
                        <a:lnSpc>
                          <a:spcPct val="100000"/>
                        </a:lnSpc>
                        <a:spcBef>
                          <a:spcPts val="0"/>
                        </a:spcBef>
                        <a:spcAft>
                          <a:spcPts val="0"/>
                        </a:spcAft>
                        <a:buNone/>
                      </a:pPr>
                      <a:r>
                        <a:rPr lang="en-US" sz="1800" dirty="0">
                          <a:solidFill>
                            <a:schemeClr val="tx1"/>
                          </a:solidFill>
                        </a:rPr>
                        <a:t>Critical Research Priority Setting Progress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a:lnSpc>
                          <a:spcPct val="100000"/>
                        </a:lnSpc>
                        <a:spcBef>
                          <a:spcPts val="0"/>
                        </a:spcBef>
                        <a:spcAft>
                          <a:spcPts val="0"/>
                        </a:spcAft>
                        <a:buClr>
                          <a:srgbClr val="000000"/>
                        </a:buClr>
                        <a:buFont typeface="Arial,Sans-Serif"/>
                        <a:buChar char="•"/>
                      </a:pPr>
                      <a:r>
                        <a:rPr lang="en-US" sz="1800" dirty="0"/>
                        <a:t>Review methodology utilized to begin priority setting process</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91581866"/>
                  </a:ext>
                </a:extLst>
              </a:tr>
              <a:tr h="884462">
                <a:tc>
                  <a:txBody>
                    <a:bodyPr/>
                    <a:lstStyle/>
                    <a:p>
                      <a:pPr marL="0" lvl="0" indent="0" algn="ctr">
                        <a:lnSpc>
                          <a:spcPct val="100000"/>
                        </a:lnSpc>
                        <a:spcBef>
                          <a:spcPts val="0"/>
                        </a:spcBef>
                        <a:spcAft>
                          <a:spcPts val="0"/>
                        </a:spcAft>
                        <a:buNone/>
                      </a:pPr>
                      <a:r>
                        <a:rPr lang="en-US" sz="1800" dirty="0"/>
                        <a:t>3:30 – 3:45</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lvl="0" indent="0" algn="l">
                        <a:lnSpc>
                          <a:spcPct val="100000"/>
                        </a:lnSpc>
                        <a:spcBef>
                          <a:spcPts val="0"/>
                        </a:spcBef>
                        <a:spcAft>
                          <a:spcPts val="0"/>
                        </a:spcAft>
                        <a:buNone/>
                      </a:pPr>
                      <a:r>
                        <a:rPr lang="en-US" sz="1800" dirty="0">
                          <a:solidFill>
                            <a:schemeClr val="tx1"/>
                          </a:solidFill>
                        </a:rPr>
                        <a:t>Priorities Discussion</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a:lnSpc>
                          <a:spcPct val="100000"/>
                        </a:lnSpc>
                        <a:spcBef>
                          <a:spcPts val="0"/>
                        </a:spcBef>
                        <a:spcAft>
                          <a:spcPts val="0"/>
                        </a:spcAft>
                        <a:buClr>
                          <a:srgbClr val="000000"/>
                        </a:buClr>
                        <a:buFont typeface="Arial,Sans-Serif"/>
                        <a:buChar char="•"/>
                      </a:pPr>
                      <a:r>
                        <a:rPr lang="en-US" sz="1800" dirty="0"/>
                        <a:t>Key identified priority categories</a:t>
                      </a:r>
                    </a:p>
                    <a:p>
                      <a:pPr marL="285750" marR="0" lvl="0" indent="-285750" algn="l">
                        <a:lnSpc>
                          <a:spcPct val="100000"/>
                        </a:lnSpc>
                        <a:spcBef>
                          <a:spcPts val="0"/>
                        </a:spcBef>
                        <a:spcAft>
                          <a:spcPts val="0"/>
                        </a:spcAft>
                        <a:buClr>
                          <a:srgbClr val="000000"/>
                        </a:buClr>
                        <a:buFont typeface="Arial,Sans-Serif"/>
                        <a:buChar char="•"/>
                      </a:pPr>
                      <a:r>
                        <a:rPr lang="en-US" sz="1800" dirty="0"/>
                        <a:t>Examples from each category </a:t>
                      </a:r>
                    </a:p>
                  </a:txBody>
                  <a:tcP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00646542"/>
                  </a:ext>
                </a:extLst>
              </a:tr>
              <a:tr h="884462">
                <a:tc>
                  <a:txBody>
                    <a:bodyPr/>
                    <a:lstStyle/>
                    <a:p>
                      <a:pPr marL="0" lvl="0" indent="0" algn="ctr">
                        <a:lnSpc>
                          <a:spcPct val="100000"/>
                        </a:lnSpc>
                        <a:spcBef>
                          <a:spcPts val="0"/>
                        </a:spcBef>
                        <a:spcAft>
                          <a:spcPts val="0"/>
                        </a:spcAft>
                        <a:buNone/>
                      </a:pPr>
                      <a:r>
                        <a:rPr lang="en-US" sz="1800" dirty="0"/>
                        <a:t>3:45– 4:00</a:t>
                      </a:r>
                    </a:p>
                  </a:txBody>
                  <a:tcPr anchor="ctr">
                    <a:lnL w="0" cap="flat" cmpd="sng" algn="ctr">
                      <a:no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Priority Setting Next Steps</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Review VEC Interview Guide</a:t>
                      </a:r>
                    </a:p>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t>Align on actions going forward</a:t>
                      </a:r>
                    </a:p>
                  </a:txBody>
                  <a:tcPr anchor="ctr">
                    <a:lnL w="12700" cap="flat" cmpd="sng" algn="ctr">
                      <a:solidFill>
                        <a:schemeClr val="tx1"/>
                      </a:solidFill>
                      <a:prstDash val="sysDash"/>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ysDash"/>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809965795"/>
                  </a:ext>
                </a:extLst>
              </a:tr>
            </a:tbl>
          </a:graphicData>
        </a:graphic>
      </p:graphicFrame>
      <p:sp>
        <p:nvSpPr>
          <p:cNvPr id="5" name="Title 1">
            <a:extLst>
              <a:ext uri="{FF2B5EF4-FFF2-40B4-BE49-F238E27FC236}">
                <a16:creationId xmlns:a16="http://schemas.microsoft.com/office/drawing/2014/main" id="{FFF15D91-524A-7758-B837-22DDE07C410F}"/>
              </a:ext>
            </a:extLst>
          </p:cNvPr>
          <p:cNvSpPr txBox="1">
            <a:spLocks/>
          </p:cNvSpPr>
          <p:nvPr/>
        </p:nvSpPr>
        <p:spPr>
          <a:xfrm>
            <a:off x="390525" y="97245"/>
            <a:ext cx="10515600" cy="680223"/>
          </a:xfrm>
          <a:prstGeom prst="rect">
            <a:avLst/>
          </a:prstGeom>
        </p:spPr>
        <p:txBody>
          <a:bodyPr anchor="ctr" anchorCtr="0"/>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b="1" i="0" u="none" strike="noStrike" kern="1200" cap="none" spc="0" normalizeH="0" baseline="0" noProof="0">
                <a:ln>
                  <a:noFill/>
                </a:ln>
                <a:solidFill>
                  <a:prstClr val="white"/>
                </a:solidFill>
                <a:effectLst/>
                <a:uLnTx/>
                <a:uFillTx/>
                <a:latin typeface="Calibri Light" panose="020F0302020204030204"/>
                <a:ea typeface="+mj-ea"/>
                <a:cs typeface="Calibri Light"/>
              </a:rPr>
              <a:t>Agenda</a:t>
            </a:r>
          </a:p>
        </p:txBody>
      </p:sp>
    </p:spTree>
    <p:extLst>
      <p:ext uri="{BB962C8B-B14F-4D97-AF65-F5344CB8AC3E}">
        <p14:creationId xmlns:p14="http://schemas.microsoft.com/office/powerpoint/2010/main" val="335221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47DAF-6CD0-29EE-96AB-164E25CE8E14}"/>
              </a:ext>
            </a:extLst>
          </p:cNvPr>
          <p:cNvSpPr>
            <a:spLocks noGrp="1"/>
          </p:cNvSpPr>
          <p:nvPr>
            <p:ph type="title"/>
          </p:nvPr>
        </p:nvSpPr>
        <p:spPr/>
        <p:txBody>
          <a:bodyPr/>
          <a:lstStyle/>
          <a:p>
            <a:r>
              <a:rPr lang="en-US" sz="3600" dirty="0"/>
              <a:t>Portfolio Stand-up Progress</a:t>
            </a:r>
          </a:p>
        </p:txBody>
      </p:sp>
      <p:graphicFrame>
        <p:nvGraphicFramePr>
          <p:cNvPr id="4" name="Diagram 3">
            <a:extLst>
              <a:ext uri="{FF2B5EF4-FFF2-40B4-BE49-F238E27FC236}">
                <a16:creationId xmlns:a16="http://schemas.microsoft.com/office/drawing/2014/main" id="{B5CEFFB2-3CD3-6E9E-30FF-E4A11F036483}"/>
              </a:ext>
            </a:extLst>
          </p:cNvPr>
          <p:cNvGraphicFramePr/>
          <p:nvPr>
            <p:extLst>
              <p:ext uri="{D42A27DB-BD31-4B8C-83A1-F6EECF244321}">
                <p14:modId xmlns:p14="http://schemas.microsoft.com/office/powerpoint/2010/main" val="622566630"/>
              </p:ext>
            </p:extLst>
          </p:nvPr>
        </p:nvGraphicFramePr>
        <p:xfrm>
          <a:off x="134151" y="1984408"/>
          <a:ext cx="11923697" cy="3436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C5C97DB-DC27-1CCF-1947-88FCBD583601}"/>
              </a:ext>
            </a:extLst>
          </p:cNvPr>
          <p:cNvSpPr txBox="1"/>
          <p:nvPr/>
        </p:nvSpPr>
        <p:spPr>
          <a:xfrm>
            <a:off x="372862" y="1025622"/>
            <a:ext cx="11611992" cy="646331"/>
          </a:xfrm>
          <a:prstGeom prst="rect">
            <a:avLst/>
          </a:prstGeom>
          <a:noFill/>
        </p:spPr>
        <p:txBody>
          <a:bodyPr wrap="square" rtlCol="0">
            <a:spAutoFit/>
          </a:bodyPr>
          <a:lstStyle/>
          <a:p>
            <a:r>
              <a:rPr lang="en-US" i="1" dirty="0"/>
              <a:t>Based on the Suicide Prevention workplan, the team plans to complete the designated documents by the end of these months. </a:t>
            </a:r>
          </a:p>
        </p:txBody>
      </p:sp>
      <p:sp>
        <p:nvSpPr>
          <p:cNvPr id="6" name="TextBox 5">
            <a:extLst>
              <a:ext uri="{FF2B5EF4-FFF2-40B4-BE49-F238E27FC236}">
                <a16:creationId xmlns:a16="http://schemas.microsoft.com/office/drawing/2014/main" id="{71AD9A64-BB75-6E6F-9C07-3C1D851160F1}"/>
              </a:ext>
            </a:extLst>
          </p:cNvPr>
          <p:cNvSpPr txBox="1"/>
          <p:nvPr/>
        </p:nvSpPr>
        <p:spPr>
          <a:xfrm>
            <a:off x="4741682" y="2088103"/>
            <a:ext cx="2809188" cy="369332"/>
          </a:xfrm>
          <a:prstGeom prst="rect">
            <a:avLst/>
          </a:prstGeom>
          <a:noFill/>
        </p:spPr>
        <p:txBody>
          <a:bodyPr wrap="square" rtlCol="0">
            <a:spAutoFit/>
          </a:bodyPr>
          <a:lstStyle/>
          <a:p>
            <a:pPr algn="ctr"/>
            <a:r>
              <a:rPr lang="en-US" i="1" dirty="0"/>
              <a:t>November – February 2024</a:t>
            </a:r>
          </a:p>
        </p:txBody>
      </p:sp>
      <p:sp>
        <p:nvSpPr>
          <p:cNvPr id="8" name="TextBox 7">
            <a:extLst>
              <a:ext uri="{FF2B5EF4-FFF2-40B4-BE49-F238E27FC236}">
                <a16:creationId xmlns:a16="http://schemas.microsoft.com/office/drawing/2014/main" id="{9876A269-BE29-1308-CDD4-4B47FEC77FCB}"/>
              </a:ext>
            </a:extLst>
          </p:cNvPr>
          <p:cNvSpPr txBox="1"/>
          <p:nvPr/>
        </p:nvSpPr>
        <p:spPr>
          <a:xfrm>
            <a:off x="8757500" y="2088103"/>
            <a:ext cx="2809188" cy="369332"/>
          </a:xfrm>
          <a:prstGeom prst="rect">
            <a:avLst/>
          </a:prstGeom>
          <a:noFill/>
        </p:spPr>
        <p:txBody>
          <a:bodyPr wrap="square" rtlCol="0">
            <a:spAutoFit/>
          </a:bodyPr>
          <a:lstStyle/>
          <a:p>
            <a:pPr algn="ctr"/>
            <a:r>
              <a:rPr lang="en-US" i="1" dirty="0"/>
              <a:t>February – April 2024</a:t>
            </a:r>
          </a:p>
        </p:txBody>
      </p:sp>
    </p:spTree>
    <p:extLst>
      <p:ext uri="{BB962C8B-B14F-4D97-AF65-F5344CB8AC3E}">
        <p14:creationId xmlns:p14="http://schemas.microsoft.com/office/powerpoint/2010/main" val="4117618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F1480-90E0-B818-24A7-A88888BC6053}"/>
              </a:ext>
            </a:extLst>
          </p:cNvPr>
          <p:cNvSpPr>
            <a:spLocks noGrp="1"/>
          </p:cNvSpPr>
          <p:nvPr>
            <p:ph type="title"/>
          </p:nvPr>
        </p:nvSpPr>
        <p:spPr>
          <a:xfrm>
            <a:off x="217714" y="-116153"/>
            <a:ext cx="11887200" cy="1325563"/>
          </a:xfrm>
        </p:spPr>
        <p:txBody>
          <a:bodyPr>
            <a:normAutofit/>
          </a:bodyPr>
          <a:lstStyle/>
          <a:p>
            <a:r>
              <a:rPr lang="en-US" sz="2400" b="1" dirty="0"/>
              <a:t>Last Meeting Recall: Rapid (and Rigorous) Approach to Identifying AMP Research Priorities</a:t>
            </a:r>
          </a:p>
        </p:txBody>
      </p:sp>
      <p:graphicFrame>
        <p:nvGraphicFramePr>
          <p:cNvPr id="4" name="Diagram 3">
            <a:extLst>
              <a:ext uri="{FF2B5EF4-FFF2-40B4-BE49-F238E27FC236}">
                <a16:creationId xmlns:a16="http://schemas.microsoft.com/office/drawing/2014/main" id="{430A9805-BF04-6E1F-0777-489E4A42A2F2}"/>
              </a:ext>
            </a:extLst>
          </p:cNvPr>
          <p:cNvGraphicFramePr/>
          <p:nvPr/>
        </p:nvGraphicFramePr>
        <p:xfrm>
          <a:off x="1879600" y="892705"/>
          <a:ext cx="8128000" cy="5030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a:extLst>
              <a:ext uri="{FF2B5EF4-FFF2-40B4-BE49-F238E27FC236}">
                <a16:creationId xmlns:a16="http://schemas.microsoft.com/office/drawing/2014/main" id="{D269CD03-53EB-4927-8AA4-422A02CA24C5}"/>
              </a:ext>
            </a:extLst>
          </p:cNvPr>
          <p:cNvCxnSpPr/>
          <p:nvPr/>
        </p:nvCxnSpPr>
        <p:spPr>
          <a:xfrm flipV="1">
            <a:off x="3065417" y="1384663"/>
            <a:ext cx="1506583" cy="687977"/>
          </a:xfrm>
          <a:prstGeom prst="straightConnector1">
            <a:avLst/>
          </a:prstGeom>
          <a:ln w="174625">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F13FA67-841B-4DFE-8397-6A7163819FD0}"/>
              </a:ext>
            </a:extLst>
          </p:cNvPr>
          <p:cNvSpPr txBox="1"/>
          <p:nvPr/>
        </p:nvSpPr>
        <p:spPr>
          <a:xfrm>
            <a:off x="8351520" y="870935"/>
            <a:ext cx="3840480" cy="923330"/>
          </a:xfrm>
          <a:prstGeom prst="rect">
            <a:avLst/>
          </a:prstGeom>
          <a:noFill/>
        </p:spPr>
        <p:txBody>
          <a:bodyPr wrap="square" rtlCol="0">
            <a:spAutoFit/>
          </a:bodyPr>
          <a:lstStyle/>
          <a:p>
            <a:r>
              <a:rPr lang="en-US" dirty="0"/>
              <a:t>Survey and focus group input inform Delphi consensus panel discussion with representatives from different groups</a:t>
            </a:r>
          </a:p>
        </p:txBody>
      </p:sp>
      <p:cxnSp>
        <p:nvCxnSpPr>
          <p:cNvPr id="7" name="Straight Arrow Connector 6">
            <a:extLst>
              <a:ext uri="{FF2B5EF4-FFF2-40B4-BE49-F238E27FC236}">
                <a16:creationId xmlns:a16="http://schemas.microsoft.com/office/drawing/2014/main" id="{8080EADD-8508-411A-9213-CA4AE66D9ED2}"/>
              </a:ext>
            </a:extLst>
          </p:cNvPr>
          <p:cNvCxnSpPr>
            <a:cxnSpLocks/>
          </p:cNvCxnSpPr>
          <p:nvPr/>
        </p:nvCxnSpPr>
        <p:spPr>
          <a:xfrm>
            <a:off x="7201988" y="1395126"/>
            <a:ext cx="1515292" cy="823141"/>
          </a:xfrm>
          <a:prstGeom prst="straightConnector1">
            <a:avLst/>
          </a:prstGeom>
          <a:ln w="174625">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608BC197-E698-424F-A344-B7A573877BBF}"/>
              </a:ext>
            </a:extLst>
          </p:cNvPr>
          <p:cNvSpPr txBox="1"/>
          <p:nvPr/>
        </p:nvSpPr>
        <p:spPr>
          <a:xfrm>
            <a:off x="87087" y="1050613"/>
            <a:ext cx="3731622" cy="646331"/>
          </a:xfrm>
          <a:prstGeom prst="rect">
            <a:avLst/>
          </a:prstGeom>
          <a:noFill/>
        </p:spPr>
        <p:txBody>
          <a:bodyPr wrap="square" rtlCol="0">
            <a:spAutoFit/>
          </a:bodyPr>
          <a:lstStyle/>
          <a:p>
            <a:r>
              <a:rPr lang="en-US" dirty="0"/>
              <a:t>Existing reviews inform focus group, survey questions</a:t>
            </a:r>
          </a:p>
        </p:txBody>
      </p:sp>
      <p:sp>
        <p:nvSpPr>
          <p:cNvPr id="13" name="TextBox 12">
            <a:extLst>
              <a:ext uri="{FF2B5EF4-FFF2-40B4-BE49-F238E27FC236}">
                <a16:creationId xmlns:a16="http://schemas.microsoft.com/office/drawing/2014/main" id="{0EF4A8E4-A2BD-4110-A2D2-FDDA42E13155}"/>
              </a:ext>
            </a:extLst>
          </p:cNvPr>
          <p:cNvSpPr txBox="1"/>
          <p:nvPr/>
        </p:nvSpPr>
        <p:spPr>
          <a:xfrm>
            <a:off x="7457442" y="4293115"/>
            <a:ext cx="4571997" cy="1815882"/>
          </a:xfrm>
          <a:prstGeom prst="rect">
            <a:avLst/>
          </a:prstGeom>
          <a:noFill/>
        </p:spPr>
        <p:txBody>
          <a:bodyPr wrap="square" rtlCol="0">
            <a:spAutoFit/>
          </a:bodyPr>
          <a:lstStyle/>
          <a:p>
            <a:r>
              <a:rPr lang="en-US" sz="1400" dirty="0"/>
              <a:t>References: </a:t>
            </a:r>
          </a:p>
          <a:p>
            <a:pPr marL="228600" indent="-228600">
              <a:buAutoNum type="arabicPeriod"/>
            </a:pPr>
            <a:r>
              <a:rPr lang="en-US" sz="1400" dirty="0">
                <a:hlinkClick r:id="rId7"/>
              </a:rPr>
              <a:t>Aligning quality improvement efforts and policy goals in a national integrated health system - Braganza - 2022 - Health Services Research - Wiley Online Library</a:t>
            </a:r>
            <a:r>
              <a:rPr lang="en-US" sz="1400" dirty="0"/>
              <a:t>; </a:t>
            </a:r>
          </a:p>
          <a:p>
            <a:pPr marL="228600" indent="-228600">
              <a:buAutoNum type="arabicPeriod"/>
            </a:pPr>
            <a:r>
              <a:rPr lang="en-US" sz="1400" dirty="0">
                <a:hlinkClick r:id="rId8"/>
              </a:rPr>
              <a:t>Health System Research Priorities for Children and Youth With Special Health Care Needs - PubMed (nih.gov)</a:t>
            </a:r>
            <a:r>
              <a:rPr lang="en-US" sz="1400" dirty="0"/>
              <a:t>,</a:t>
            </a:r>
          </a:p>
          <a:p>
            <a:pPr marL="228600" indent="-228600">
              <a:buAutoNum type="arabicPeriod"/>
            </a:pPr>
            <a:r>
              <a:rPr lang="en-US" sz="1400" dirty="0"/>
              <a:t> </a:t>
            </a:r>
            <a:r>
              <a:rPr lang="en-US" sz="1400" dirty="0">
                <a:hlinkClick r:id="rId9"/>
              </a:rPr>
              <a:t>Research Lifecycle to Increase the Substantial Real-world Im... : Medical Care (lww.com)</a:t>
            </a:r>
            <a:endParaRPr lang="en-US" sz="1400" dirty="0"/>
          </a:p>
        </p:txBody>
      </p:sp>
      <p:sp>
        <p:nvSpPr>
          <p:cNvPr id="8" name="TextBox 7">
            <a:extLst>
              <a:ext uri="{FF2B5EF4-FFF2-40B4-BE49-F238E27FC236}">
                <a16:creationId xmlns:a16="http://schemas.microsoft.com/office/drawing/2014/main" id="{020C778E-0059-416F-9238-082FBFC51E01}"/>
              </a:ext>
            </a:extLst>
          </p:cNvPr>
          <p:cNvSpPr txBox="1"/>
          <p:nvPr/>
        </p:nvSpPr>
        <p:spPr>
          <a:xfrm>
            <a:off x="360746" y="4093285"/>
            <a:ext cx="4571996" cy="2308324"/>
          </a:xfrm>
          <a:prstGeom prst="rect">
            <a:avLst/>
          </a:prstGeom>
          <a:noFill/>
        </p:spPr>
        <p:txBody>
          <a:bodyPr wrap="square" rtlCol="0">
            <a:spAutoFit/>
          </a:bodyPr>
          <a:lstStyle/>
          <a:p>
            <a:r>
              <a:rPr lang="en-US" sz="1600" dirty="0"/>
              <a:t>General principles:</a:t>
            </a:r>
          </a:p>
          <a:p>
            <a:pPr marL="342900" indent="-342900">
              <a:buAutoNum type="arabicPeriod"/>
            </a:pPr>
            <a:r>
              <a:rPr lang="en-US" sz="1600" dirty="0"/>
              <a:t>Priorities should reflect the research translation spectrum (e.g., T1-T4)</a:t>
            </a:r>
          </a:p>
          <a:p>
            <a:pPr marL="342900" indent="-342900">
              <a:buFontTx/>
              <a:buAutoNum type="arabicPeriod"/>
            </a:pPr>
            <a:r>
              <a:rPr lang="en-US" sz="1600" dirty="0"/>
              <a:t>In-depth feedback from focus groups to identify topics not previously listed</a:t>
            </a:r>
          </a:p>
          <a:p>
            <a:pPr marL="342900" indent="-342900">
              <a:buAutoNum type="arabicPeriod"/>
            </a:pPr>
            <a:r>
              <a:rPr lang="en-US" sz="1600" dirty="0"/>
              <a:t>Broad representation across interested parties via surveys, voting on top priorities</a:t>
            </a:r>
          </a:p>
          <a:p>
            <a:pPr marL="342900" indent="-342900">
              <a:buAutoNum type="arabicPeriod"/>
            </a:pPr>
            <a:r>
              <a:rPr lang="en-US" sz="1600" dirty="0"/>
              <a:t>Perspectives from the front line</a:t>
            </a:r>
          </a:p>
          <a:p>
            <a:pPr marL="342900" indent="-342900">
              <a:buAutoNum type="arabicPeriod"/>
            </a:pPr>
            <a:endParaRPr lang="en-US" sz="1600" dirty="0"/>
          </a:p>
        </p:txBody>
      </p:sp>
    </p:spTree>
    <p:extLst>
      <p:ext uri="{BB962C8B-B14F-4D97-AF65-F5344CB8AC3E}">
        <p14:creationId xmlns:p14="http://schemas.microsoft.com/office/powerpoint/2010/main" val="1855341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52382-4929-44CF-8996-FC28961E7C7E}"/>
              </a:ext>
            </a:extLst>
          </p:cNvPr>
          <p:cNvSpPr>
            <a:spLocks noGrp="1"/>
          </p:cNvSpPr>
          <p:nvPr>
            <p:ph type="title"/>
          </p:nvPr>
        </p:nvSpPr>
        <p:spPr>
          <a:xfrm>
            <a:off x="343349" y="75726"/>
            <a:ext cx="11153434" cy="664014"/>
          </a:xfrm>
        </p:spPr>
        <p:txBody>
          <a:bodyPr>
            <a:normAutofit fontScale="90000"/>
          </a:bodyPr>
          <a:lstStyle/>
          <a:p>
            <a:r>
              <a:rPr lang="en-US" sz="2800" b="1" dirty="0"/>
              <a:t>Last Meeting Recall:    Phase I</a:t>
            </a:r>
            <a:r>
              <a:rPr lang="en-US" sz="2800" dirty="0"/>
              <a:t> - </a:t>
            </a:r>
            <a:r>
              <a:rPr lang="en-US" sz="2800" b="1" dirty="0"/>
              <a:t>Brief Evidence Inventory Using HSR&amp;D Evidence Synthesis Program Method for POU AMP Research Priorities </a:t>
            </a:r>
          </a:p>
        </p:txBody>
      </p:sp>
      <p:sp>
        <p:nvSpPr>
          <p:cNvPr id="3" name="Content Placeholder 2">
            <a:extLst>
              <a:ext uri="{FF2B5EF4-FFF2-40B4-BE49-F238E27FC236}">
                <a16:creationId xmlns:a16="http://schemas.microsoft.com/office/drawing/2014/main" id="{558CB3BD-B4A0-4EBD-9A37-E3A2ECD4A486}"/>
              </a:ext>
            </a:extLst>
          </p:cNvPr>
          <p:cNvSpPr>
            <a:spLocks noGrp="1"/>
          </p:cNvSpPr>
          <p:nvPr>
            <p:ph idx="1"/>
          </p:nvPr>
        </p:nvSpPr>
        <p:spPr>
          <a:xfrm>
            <a:off x="358589" y="1401288"/>
            <a:ext cx="11706239" cy="5574625"/>
          </a:xfrm>
        </p:spPr>
        <p:txBody>
          <a:bodyPr>
            <a:normAutofit/>
          </a:bodyPr>
          <a:lstStyle/>
          <a:p>
            <a:pPr marL="0" marR="0"/>
            <a:r>
              <a:rPr lang="en-US" sz="1800" u="sng" dirty="0">
                <a:solidFill>
                  <a:srgbClr val="0563C1"/>
                </a:solidFill>
                <a:ea typeface="Times New Roman" panose="02020603050405020304" pitchFamily="18" charset="0"/>
                <a:hlinkClick r:id="rId2"/>
              </a:rPr>
              <a:t>NIH Early-phase Pain Investigator Clinical Network program</a:t>
            </a:r>
            <a:endParaRPr lang="en-US" sz="1800" dirty="0">
              <a:ea typeface="Times New Roman" panose="02020603050405020304" pitchFamily="18" charset="0"/>
            </a:endParaRPr>
          </a:p>
          <a:p>
            <a:pPr marL="0" marR="0"/>
            <a:r>
              <a:rPr lang="en-US" sz="1800" u="sng" dirty="0">
                <a:solidFill>
                  <a:srgbClr val="0563C1"/>
                </a:solidFill>
                <a:ea typeface="Times New Roman" panose="02020603050405020304" pitchFamily="18" charset="0"/>
                <a:hlinkClick r:id="rId3"/>
              </a:rPr>
              <a:t>2019 Review of currently available medication-focused treatments for neuropathic pain</a:t>
            </a:r>
            <a:endParaRPr lang="en-US" sz="1800" dirty="0"/>
          </a:p>
          <a:p>
            <a:pPr marL="0" marR="0"/>
            <a:r>
              <a:rPr lang="en-US" sz="1800" u="sng" dirty="0">
                <a:solidFill>
                  <a:srgbClr val="0563C1"/>
                </a:solidFill>
                <a:effectLst/>
                <a:ea typeface="Times New Roman" panose="02020603050405020304" pitchFamily="18" charset="0"/>
                <a:hlinkClick r:id="rId4"/>
              </a:rPr>
              <a:t>AHRQ Comparative Effectiveness Review</a:t>
            </a:r>
            <a:r>
              <a:rPr lang="en-US" sz="1800" dirty="0">
                <a:solidFill>
                  <a:srgbClr val="000000"/>
                </a:solidFill>
                <a:effectLst/>
                <a:ea typeface="Times New Roman" panose="02020603050405020304" pitchFamily="18" charset="0"/>
              </a:rPr>
              <a:t> on current literature on treatments (effects from current health care studies were mainly small and short term)</a:t>
            </a:r>
          </a:p>
          <a:p>
            <a:pPr marL="0" marR="0"/>
            <a:r>
              <a:rPr lang="en-US" sz="1800" u="sng" dirty="0">
                <a:solidFill>
                  <a:srgbClr val="0563C1"/>
                </a:solidFill>
                <a:effectLst/>
                <a:ea typeface="Calibri" panose="020F0502020204030204" pitchFamily="34" charset="0"/>
                <a:cs typeface="Times New Roman" panose="02020603050405020304" pitchFamily="18" charset="0"/>
                <a:hlinkClick r:id="rId5"/>
              </a:rPr>
              <a:t>Quinones, Sam. The Least of Us: True Tales of America and Hope in the Time of Fentanyl and Meth, 2021</a:t>
            </a:r>
            <a:endParaRPr lang="en-US" sz="1800" u="sng" dirty="0">
              <a:solidFill>
                <a:srgbClr val="000000"/>
              </a:solidFill>
              <a:ea typeface="Calibri" panose="020F0502020204030204" pitchFamily="34" charset="0"/>
              <a:cs typeface="Times New Roman" panose="02020603050405020304" pitchFamily="18" charset="0"/>
            </a:endParaRPr>
          </a:p>
          <a:p>
            <a:pPr marL="0" marR="0"/>
            <a:r>
              <a:rPr lang="en-US" sz="1800" u="sng" dirty="0">
                <a:solidFill>
                  <a:srgbClr val="0563C1"/>
                </a:solidFill>
                <a:effectLst/>
                <a:ea typeface="Calibri" panose="020F0502020204030204" pitchFamily="34" charset="0"/>
                <a:cs typeface="Times New Roman" panose="02020603050405020304" pitchFamily="18" charset="0"/>
                <a:hlinkClick r:id="rId6"/>
              </a:rPr>
              <a:t>Hall and Weier (2017)</a:t>
            </a:r>
            <a:r>
              <a:rPr lang="en-US" sz="1800" dirty="0">
                <a:solidFill>
                  <a:srgbClr val="000000"/>
                </a:solidFill>
                <a:effectLst/>
                <a:ea typeface="Calibri" panose="020F0502020204030204" pitchFamily="34" charset="0"/>
                <a:cs typeface="Times New Roman" panose="02020603050405020304" pitchFamily="18" charset="0"/>
              </a:rPr>
              <a:t> describing Lee Robins’ study on US military Vietnam Veterans </a:t>
            </a:r>
          </a:p>
          <a:p>
            <a:pPr marL="0" marR="0"/>
            <a:r>
              <a:rPr lang="en-US" sz="1800" u="sng" dirty="0">
                <a:solidFill>
                  <a:srgbClr val="0563C1"/>
                </a:solidFill>
                <a:effectLst/>
                <a:ea typeface="Calibri" panose="020F0502020204030204" pitchFamily="34" charset="0"/>
                <a:cs typeface="Times New Roman" panose="02020603050405020304" pitchFamily="18" charset="0"/>
                <a:hlinkClick r:id="rId7"/>
              </a:rPr>
              <a:t>Spiegel, 2015</a:t>
            </a:r>
            <a:r>
              <a:rPr lang="en-US" sz="1800" dirty="0">
                <a:solidFill>
                  <a:srgbClr val="000000"/>
                </a:solidFill>
                <a:effectLst/>
                <a:ea typeface="Calibri" panose="020F0502020204030204" pitchFamily="34" charset="0"/>
                <a:cs typeface="Times New Roman" panose="02020603050405020304" pitchFamily="18" charset="0"/>
              </a:rPr>
              <a:t>,  research agenda from the </a:t>
            </a:r>
            <a:r>
              <a:rPr lang="en-US" sz="1800" u="sng" dirty="0">
                <a:solidFill>
                  <a:srgbClr val="0563C1"/>
                </a:solidFill>
                <a:effectLst/>
                <a:ea typeface="Calibri" panose="020F0502020204030204" pitchFamily="34" charset="0"/>
                <a:cs typeface="Times New Roman" panose="02020603050405020304" pitchFamily="18" charset="0"/>
                <a:hlinkClick r:id="rId8"/>
              </a:rPr>
              <a:t>U.S. Dept of Health and Human Services</a:t>
            </a:r>
            <a:r>
              <a:rPr lang="en-US" sz="1800" dirty="0">
                <a:solidFill>
                  <a:srgbClr val="000000"/>
                </a:solidFill>
                <a:effectLst/>
                <a:ea typeface="Calibri" panose="020F0502020204030204" pitchFamily="34" charset="0"/>
                <a:cs typeface="Times New Roman" panose="02020603050405020304" pitchFamily="18" charset="0"/>
              </a:rPr>
              <a:t> (2016)</a:t>
            </a:r>
          </a:p>
          <a:p>
            <a:pPr marL="0" marR="0"/>
            <a:r>
              <a:rPr lang="en-US" sz="1800" u="sng" dirty="0">
                <a:solidFill>
                  <a:srgbClr val="0563C1"/>
                </a:solidFill>
                <a:effectLst/>
                <a:ea typeface="Calibri" panose="020F0502020204030204" pitchFamily="34" charset="0"/>
                <a:cs typeface="Times New Roman" panose="02020603050405020304" pitchFamily="18" charset="0"/>
                <a:hlinkClick r:id="rId9"/>
              </a:rPr>
              <a:t>NIH’s HEAL initiative current list of projects</a:t>
            </a:r>
            <a:r>
              <a:rPr lang="en-US" sz="1800" dirty="0">
                <a:solidFill>
                  <a:srgbClr val="000000"/>
                </a:solidFill>
                <a:effectLst/>
                <a:ea typeface="Calibri" panose="020F0502020204030204" pitchFamily="34" charset="0"/>
                <a:cs typeface="Times New Roman" panose="02020603050405020304" pitchFamily="18" charset="0"/>
              </a:rPr>
              <a:t> focused on social determinants of health-based interventions</a:t>
            </a:r>
          </a:p>
          <a:p>
            <a:pPr marL="0"/>
            <a:r>
              <a:rPr lang="en-US" sz="1800" u="sng" dirty="0">
                <a:solidFill>
                  <a:srgbClr val="0563C1"/>
                </a:solidFill>
                <a:effectLst/>
                <a:ea typeface="Times New Roman" panose="02020603050405020304" pitchFamily="18" charset="0"/>
                <a:hlinkClick r:id="rId10"/>
              </a:rPr>
              <a:t>New technologies for pain treatment</a:t>
            </a:r>
            <a:endParaRPr lang="en-US" sz="1800" u="sng" dirty="0">
              <a:solidFill>
                <a:srgbClr val="0563C1"/>
              </a:solidFill>
              <a:effectLst/>
              <a:ea typeface="Times New Roman" panose="02020603050405020304" pitchFamily="18" charset="0"/>
            </a:endParaRPr>
          </a:p>
          <a:p>
            <a:pPr marL="0" marR="0"/>
            <a:r>
              <a:rPr lang="en-US" sz="1800" dirty="0">
                <a:solidFill>
                  <a:srgbClr val="000000"/>
                </a:solidFill>
                <a:effectLst/>
                <a:ea typeface="Calibri" panose="020F0502020204030204" pitchFamily="34" charset="0"/>
                <a:cs typeface="Times New Roman" panose="02020603050405020304" pitchFamily="18" charset="0"/>
              </a:rPr>
              <a:t>New </a:t>
            </a:r>
            <a:r>
              <a:rPr lang="en-US" sz="1800" dirty="0">
                <a:solidFill>
                  <a:srgbClr val="000000"/>
                </a:solidFill>
                <a:effectLst/>
                <a:ea typeface="Calibri" panose="020F0502020204030204" pitchFamily="34" charset="0"/>
                <a:cs typeface="Times New Roman" panose="02020603050405020304" pitchFamily="18" charset="0"/>
                <a:hlinkClick r:id="rId11"/>
              </a:rPr>
              <a:t>PCORI-funded study </a:t>
            </a:r>
            <a:r>
              <a:rPr lang="en-US" sz="1800" dirty="0">
                <a:solidFill>
                  <a:srgbClr val="000000"/>
                </a:solidFill>
                <a:effectLst/>
                <a:ea typeface="Calibri" panose="020F0502020204030204" pitchFamily="34" charset="0"/>
                <a:cs typeface="Times New Roman" panose="02020603050405020304" pitchFamily="18" charset="0"/>
              </a:rPr>
              <a:t>involving patient focus groups, emphasize complementary and integrative medicine</a:t>
            </a:r>
          </a:p>
          <a:p>
            <a:pPr marL="0" marR="0"/>
            <a:endParaRPr lang="en-US" sz="1800" dirty="0">
              <a:solidFill>
                <a:srgbClr val="000000"/>
              </a:solidFill>
              <a:effectLst/>
              <a:ea typeface="Calibri" panose="020F0502020204030204" pitchFamily="34" charset="0"/>
              <a:cs typeface="Times New Roman" panose="02020603050405020304" pitchFamily="18" charset="0"/>
            </a:endParaRPr>
          </a:p>
          <a:p>
            <a:pPr marL="0" marR="0"/>
            <a:endParaRPr lang="en-US" sz="1800" dirty="0">
              <a:solidFill>
                <a:srgbClr val="000000"/>
              </a:solidFill>
              <a:effectLst/>
              <a:ea typeface="Times New Roman" panose="02020603050405020304" pitchFamily="18" charset="0"/>
            </a:endParaRPr>
          </a:p>
          <a:p>
            <a:pPr marL="0" marR="0"/>
            <a:endParaRPr lang="en-US" sz="1800" dirty="0">
              <a:effectLst/>
              <a:ea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967590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25F99-F42F-AEBD-BFD4-7F3929FE8160}"/>
              </a:ext>
            </a:extLst>
          </p:cNvPr>
          <p:cNvSpPr>
            <a:spLocks noGrp="1"/>
          </p:cNvSpPr>
          <p:nvPr>
            <p:ph type="title"/>
          </p:nvPr>
        </p:nvSpPr>
        <p:spPr/>
        <p:txBody>
          <a:bodyPr/>
          <a:lstStyle/>
          <a:p>
            <a:r>
              <a:rPr lang="en-US" dirty="0"/>
              <a:t>Last Meeting Recall:  Phase II - Initial List of Priorities for Pain and Opiate AMP</a:t>
            </a:r>
          </a:p>
        </p:txBody>
      </p:sp>
      <p:sp>
        <p:nvSpPr>
          <p:cNvPr id="5" name="Content Placeholder 4">
            <a:extLst>
              <a:ext uri="{FF2B5EF4-FFF2-40B4-BE49-F238E27FC236}">
                <a16:creationId xmlns:a16="http://schemas.microsoft.com/office/drawing/2014/main" id="{4424CB96-DACB-FB54-416B-88ADD9ECECB9}"/>
              </a:ext>
            </a:extLst>
          </p:cNvPr>
          <p:cNvSpPr>
            <a:spLocks noGrp="1"/>
          </p:cNvSpPr>
          <p:nvPr>
            <p:ph idx="1"/>
          </p:nvPr>
        </p:nvSpPr>
        <p:spPr/>
        <p:txBody>
          <a:bodyPr>
            <a:normAutofit fontScale="77500" lnSpcReduction="20000"/>
          </a:bodyPr>
          <a:lstStyle/>
          <a:p>
            <a:pPr marL="91440" indent="0">
              <a:spcBef>
                <a:spcPts val="0"/>
              </a:spcBef>
              <a:spcAft>
                <a:spcPts val="600"/>
              </a:spcAft>
              <a:buFont typeface="+mj-lt"/>
              <a:buAutoNum type="arabicPeriod"/>
            </a:pPr>
            <a:r>
              <a:rPr lang="en-US" dirty="0">
                <a:solidFill>
                  <a:srgbClr val="000000"/>
                </a:solidFill>
                <a:latin typeface="Arial" panose="020B0604020202020204" pitchFamily="34" charset="0"/>
                <a:ea typeface="Calibri" panose="020F0502020204030204" pitchFamily="34" charset="0"/>
                <a:cs typeface="Arial" panose="020B0604020202020204" pitchFamily="34" charset="0"/>
              </a:rPr>
              <a:t> Experimental </a:t>
            </a:r>
            <a:r>
              <a:rPr lang="en-US" dirty="0">
                <a:latin typeface="Arial" panose="020B0604020202020204" pitchFamily="34" charset="0"/>
                <a:cs typeface="Arial" panose="020B0604020202020204" pitchFamily="34" charset="0"/>
              </a:rPr>
              <a:t>and observational interventions to </a:t>
            </a:r>
            <a:r>
              <a:rPr lang="en-US" u="sng" dirty="0">
                <a:latin typeface="Arial" panose="020B0604020202020204" pitchFamily="34" charset="0"/>
                <a:cs typeface="Arial" panose="020B0604020202020204" pitchFamily="34" charset="0"/>
              </a:rPr>
              <a:t>reduce opioid use disorder</a:t>
            </a:r>
            <a:endPar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91440" indent="0">
              <a:spcBef>
                <a:spcPts val="0"/>
              </a:spcBef>
              <a:spcAft>
                <a:spcPts val="600"/>
              </a:spcAft>
              <a:buFont typeface="+mj-lt"/>
              <a:buAutoNum type="arabicPeriod"/>
            </a:pP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Studies identifying </a:t>
            </a:r>
            <a:r>
              <a:rPr lang="en-US" b="0" i="0" u="sng"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therapeutic targets </a:t>
            </a: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for pain, tolerance, and/or opioid use disorder</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b="0" i="0" u="sng"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Preclinical development </a:t>
            </a: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of non-opioid therapies and mechanisms of action</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Research on the </a:t>
            </a:r>
            <a:r>
              <a:rPr lang="en-US" b="0" i="0" u="sng"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risk factors, treatment</a:t>
            </a:r>
            <a:r>
              <a:rPr lang="en-US" b="0" i="0" u="none" strike="noStrike"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and prevention of opioid use disorders</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strike="noStrike" kern="1200" dirty="0">
                <a:solidFill>
                  <a:srgbClr val="000000"/>
                </a:solidFill>
                <a:effectLst/>
                <a:latin typeface="Arial" panose="020B0604020202020204" pitchFamily="34" charset="0"/>
                <a:cs typeface="Arial" panose="020B0604020202020204" pitchFamily="34" charset="0"/>
              </a:rPr>
              <a:t> </a:t>
            </a:r>
            <a:r>
              <a:rPr lang="en-US" b="0" i="0" u="sng" strike="noStrike" kern="1200" dirty="0">
                <a:solidFill>
                  <a:srgbClr val="000000"/>
                </a:solidFill>
                <a:effectLst/>
                <a:latin typeface="Arial" panose="020B0604020202020204" pitchFamily="34" charset="0"/>
                <a:cs typeface="Arial" panose="020B0604020202020204" pitchFamily="34" charset="0"/>
              </a:rPr>
              <a:t>Clinical treatments for long-term recovery from pain</a:t>
            </a:r>
            <a:r>
              <a:rPr lang="en-US" b="0" i="0" u="none" strike="noStrike" kern="1200" dirty="0">
                <a:solidFill>
                  <a:srgbClr val="000000"/>
                </a:solidFill>
                <a:effectLst/>
                <a:latin typeface="Arial" panose="020B0604020202020204" pitchFamily="34" charset="0"/>
                <a:cs typeface="Arial" panose="020B0604020202020204" pitchFamily="34" charset="0"/>
              </a:rPr>
              <a:t> especially non-opioid treatments</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b="0" i="0" u="sng"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Environmental and policy changes </a:t>
            </a: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addressing social determinants to prevent opioid misuse</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u="none" strike="noStrike" kern="1200" dirty="0">
                <a:solidFill>
                  <a:srgbClr val="000000"/>
                </a:solidFill>
                <a:effectLst/>
                <a:latin typeface="Arial" panose="020B0604020202020204" pitchFamily="34" charset="0"/>
                <a:cs typeface="Arial" panose="020B0604020202020204" pitchFamily="34" charset="0"/>
              </a:rPr>
              <a:t> Examination of </a:t>
            </a:r>
            <a:r>
              <a:rPr lang="en-US" b="0" i="0" u="sng" strike="noStrike" kern="1200" dirty="0">
                <a:solidFill>
                  <a:srgbClr val="000000"/>
                </a:solidFill>
                <a:effectLst/>
                <a:latin typeface="Arial" panose="020B0604020202020204" pitchFamily="34" charset="0"/>
                <a:cs typeface="Arial" panose="020B0604020202020204" pitchFamily="34" charset="0"/>
              </a:rPr>
              <a:t>pharmacology treatments </a:t>
            </a:r>
            <a:r>
              <a:rPr lang="en-US" b="0" i="0" u="none" strike="noStrike" kern="1200" dirty="0">
                <a:solidFill>
                  <a:srgbClr val="000000"/>
                </a:solidFill>
                <a:effectLst/>
                <a:latin typeface="Arial" panose="020B0604020202020204" pitchFamily="34" charset="0"/>
                <a:cs typeface="Arial" panose="020B0604020202020204" pitchFamily="34" charset="0"/>
              </a:rPr>
              <a:t>related to opioid use disorder</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Clinical studies of </a:t>
            </a:r>
            <a:r>
              <a:rPr lang="en-US" b="0" i="0" u="sng"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genetic, anatomical, and behavioral bases</a:t>
            </a: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of pain and opioid addiction</a:t>
            </a:r>
            <a:endParaRPr lang="en-US" b="0" i="0" u="none" strike="noStrike" dirty="0">
              <a:effectLst/>
              <a:latin typeface="Arial" panose="020B0604020202020204" pitchFamily="34" charset="0"/>
            </a:endParaRPr>
          </a:p>
          <a:p>
            <a:pPr marL="91440" indent="0">
              <a:spcBef>
                <a:spcPts val="0"/>
              </a:spcBef>
              <a:spcAft>
                <a:spcPts val="600"/>
              </a:spcAft>
              <a:buFont typeface="+mj-lt"/>
              <a:buAutoNum type="arabicPeriod"/>
            </a:pPr>
            <a:r>
              <a:rPr lang="en-US" b="0" i="0"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b="0" i="0" u="sng"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Implementation of treatments </a:t>
            </a:r>
            <a:r>
              <a:rPr lang="en-US" b="0" i="0" u="none"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and approaches to enhance pain services</a:t>
            </a:r>
            <a:endParaRPr lang="en-US" dirty="0">
              <a:latin typeface="Arial" panose="020B0604020202020204" pitchFamily="34" charset="0"/>
            </a:endParaRPr>
          </a:p>
          <a:p>
            <a:pPr marL="91440" indent="0">
              <a:spcBef>
                <a:spcPts val="0"/>
              </a:spcBef>
              <a:spcAft>
                <a:spcPts val="600"/>
              </a:spcAft>
              <a:buFont typeface="+mj-lt"/>
              <a:buAutoNum type="arabicPeriod"/>
            </a:pPr>
            <a:r>
              <a:rPr lang="en-US" b="0" i="0"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en-US" b="0" i="0" u="sng" strike="noStrike"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Other priority area not covered</a:t>
            </a:r>
            <a:endParaRPr lang="en-US" b="0" i="0" u="none" strike="noStrike" dirty="0">
              <a:effectLst/>
              <a:latin typeface="Arial" panose="020B0604020202020204" pitchFamily="34" charset="0"/>
            </a:endParaRPr>
          </a:p>
        </p:txBody>
      </p:sp>
    </p:spTree>
    <p:extLst>
      <p:ext uri="{BB962C8B-B14F-4D97-AF65-F5344CB8AC3E}">
        <p14:creationId xmlns:p14="http://schemas.microsoft.com/office/powerpoint/2010/main" val="3837499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4A398-12BE-7724-33F9-D551356FEB87}"/>
              </a:ext>
            </a:extLst>
          </p:cNvPr>
          <p:cNvSpPr>
            <a:spLocks noGrp="1"/>
          </p:cNvSpPr>
          <p:nvPr>
            <p:ph type="title"/>
          </p:nvPr>
        </p:nvSpPr>
        <p:spPr>
          <a:xfrm>
            <a:off x="146224" y="136525"/>
            <a:ext cx="11605893" cy="752929"/>
          </a:xfrm>
        </p:spPr>
        <p:txBody>
          <a:bodyPr>
            <a:noAutofit/>
          </a:bodyPr>
          <a:lstStyle/>
          <a:p>
            <a:pPr algn="ctr"/>
            <a:r>
              <a:rPr lang="en-US" sz="2800" b="1" dirty="0"/>
              <a:t>Last Meeting Recall:  Phase III: Pain and Opioid Use Disorder AMP List of Priorities</a:t>
            </a:r>
            <a:br>
              <a:rPr lang="en-US" sz="2800" b="1" dirty="0"/>
            </a:br>
            <a:r>
              <a:rPr lang="en-US" sz="2800" b="1" dirty="0"/>
              <a:t>July 19-20, 2023 Planning SOTA</a:t>
            </a:r>
          </a:p>
        </p:txBody>
      </p:sp>
      <p:sp>
        <p:nvSpPr>
          <p:cNvPr id="5" name="Slide Number Placeholder 4">
            <a:extLst>
              <a:ext uri="{FF2B5EF4-FFF2-40B4-BE49-F238E27FC236}">
                <a16:creationId xmlns:a16="http://schemas.microsoft.com/office/drawing/2014/main" id="{949793C6-D1E7-18F8-6850-1C92B2E43521}"/>
              </a:ext>
            </a:extLst>
          </p:cNvPr>
          <p:cNvSpPr>
            <a:spLocks noGrp="1"/>
          </p:cNvSpPr>
          <p:nvPr>
            <p:ph type="sldNum" sz="quarter" idx="12"/>
          </p:nvPr>
        </p:nvSpPr>
        <p:spPr/>
        <p:txBody>
          <a:bodyPr/>
          <a:lstStyle/>
          <a:p>
            <a:fld id="{670A9334-4E67-F94F-A05E-0CE8B74A054E}" type="slidenum">
              <a:rPr lang="en-US" smtClean="0"/>
              <a:t>7</a:t>
            </a:fld>
            <a:endParaRPr lang="en-US" dirty="0"/>
          </a:p>
        </p:txBody>
      </p:sp>
      <p:graphicFrame>
        <p:nvGraphicFramePr>
          <p:cNvPr id="23" name="Tabelle 3">
            <a:extLst>
              <a:ext uri="{FF2B5EF4-FFF2-40B4-BE49-F238E27FC236}">
                <a16:creationId xmlns:a16="http://schemas.microsoft.com/office/drawing/2014/main" id="{FBD678C4-C1B0-31D0-DD43-44673F46885E}"/>
              </a:ext>
            </a:extLst>
          </p:cNvPr>
          <p:cNvGraphicFramePr>
            <a:graphicFrameLocks noGrp="1"/>
          </p:cNvGraphicFramePr>
          <p:nvPr/>
        </p:nvGraphicFramePr>
        <p:xfrm>
          <a:off x="514348" y="1717674"/>
          <a:ext cx="11160586" cy="3501898"/>
        </p:xfrm>
        <a:graphic>
          <a:graphicData uri="http://schemas.openxmlformats.org/drawingml/2006/table">
            <a:tbl>
              <a:tblPr firstRow="1" bandRow="1">
                <a:tableStyleId>{5C22544A-7EE6-4342-B048-85BDC9FD1C3A}</a:tableStyleId>
              </a:tblPr>
              <a:tblGrid>
                <a:gridCol w="2945544">
                  <a:extLst>
                    <a:ext uri="{9D8B030D-6E8A-4147-A177-3AD203B41FA5}">
                      <a16:colId xmlns:a16="http://schemas.microsoft.com/office/drawing/2014/main" val="20000"/>
                    </a:ext>
                  </a:extLst>
                </a:gridCol>
                <a:gridCol w="8215042">
                  <a:extLst>
                    <a:ext uri="{9D8B030D-6E8A-4147-A177-3AD203B41FA5}">
                      <a16:colId xmlns:a16="http://schemas.microsoft.com/office/drawing/2014/main" val="20001"/>
                    </a:ext>
                  </a:extLst>
                </a:gridCol>
              </a:tblGrid>
              <a:tr h="39453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mn-lt"/>
                          <a:cs typeface="Arial" panose="020B0604020202020204" pitchFamily="34" charset="0"/>
                        </a:rPr>
                        <a:t>Ranking (Descending)</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02F5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chemeClr val="bg1"/>
                          </a:solidFill>
                          <a:effectLst/>
                          <a:uLnTx/>
                          <a:uFillTx/>
                          <a:latin typeface="+mn-lt"/>
                          <a:ea typeface="+mn-ea"/>
                          <a:cs typeface="Arial" panose="020B0604020202020204" pitchFamily="34" charset="0"/>
                        </a:rPr>
                        <a:t>Rationale</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002F56"/>
                    </a:solidFill>
                  </a:tcPr>
                </a:tc>
                <a:extLst>
                  <a:ext uri="{0D108BD9-81ED-4DB2-BD59-A6C34878D82A}">
                    <a16:rowId xmlns:a16="http://schemas.microsoft.com/office/drawing/2014/main" val="10000"/>
                  </a:ext>
                </a:extLst>
              </a:tr>
              <a:tr h="394534">
                <a:tc>
                  <a:txBody>
                    <a:bodyPr/>
                    <a:lstStyle/>
                    <a:p>
                      <a:pPr algn="l"/>
                      <a:r>
                        <a:rPr lang="en-US" sz="1600" b="1" dirty="0">
                          <a:solidFill>
                            <a:schemeClr val="tx1"/>
                          </a:solidFill>
                          <a:latin typeface="+mn-lt"/>
                          <a:cs typeface="Arial" panose="020B0604020202020204" pitchFamily="34" charset="0"/>
                        </a:rPr>
                        <a:t>Management of Chronic Pain and Opioid use</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D9D9D9"/>
                    </a:solidFill>
                  </a:tcPr>
                </a:tc>
                <a:tc>
                  <a:txBody>
                    <a:bodyPr/>
                    <a:lstStyle/>
                    <a:p>
                      <a:pPr marL="0" lvl="1" indent="0" algn="l" defTabSz="914400" rtl="0" eaLnBrk="1" latinLnBrk="0" hangingPunct="1">
                        <a:buClr>
                          <a:schemeClr val="accent1">
                            <a:lumMod val="100000"/>
                          </a:schemeClr>
                        </a:buClr>
                        <a:buSzPct val="100000"/>
                        <a:buFont typeface="Wingdings"/>
                        <a:buNone/>
                      </a:pPr>
                      <a:r>
                        <a:rPr lang="en-US" sz="1400" b="0" dirty="0">
                          <a:solidFill>
                            <a:schemeClr val="tx1"/>
                          </a:solidFill>
                          <a:latin typeface="+mn-lt"/>
                          <a:cs typeface="Arial" panose="020B0604020202020204" pitchFamily="34" charset="0"/>
                        </a:rPr>
                        <a:t>Improving lifestyle choices and pharmacotherapies to reduce morbidity and mortality</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945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mn-lt"/>
                          <a:cs typeface="Arial" panose="020B0604020202020204" pitchFamily="34" charset="0"/>
                        </a:rPr>
                        <a:t>Pain Management Team</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D9D9D9"/>
                    </a:solidFill>
                  </a:tcPr>
                </a:tc>
                <a:tc>
                  <a:txBody>
                    <a:bodyPr/>
                    <a:lstStyle/>
                    <a:p>
                      <a:pPr marL="0" lvl="1" indent="0" algn="l" defTabSz="914400" rtl="0" eaLnBrk="1" latinLnBrk="0" hangingPunct="1">
                        <a:buClr>
                          <a:schemeClr val="accent1">
                            <a:lumMod val="100000"/>
                          </a:schemeClr>
                        </a:buClr>
                        <a:buSzPct val="100000"/>
                        <a:buFont typeface="Wingdings"/>
                        <a:buNone/>
                      </a:pPr>
                      <a:r>
                        <a:rPr lang="en-US" sz="1400" b="0" dirty="0">
                          <a:solidFill>
                            <a:schemeClr val="tx1"/>
                          </a:solidFill>
                          <a:latin typeface="+mn-lt"/>
                          <a:cs typeface="Arial" panose="020B0604020202020204" pitchFamily="34" charset="0"/>
                        </a:rPr>
                        <a:t>Can result in the best combination of inputs from varying specialists that will help the patient</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945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tx1"/>
                          </a:solidFill>
                          <a:latin typeface="+mn-lt"/>
                          <a:cs typeface="Arial" panose="020B0604020202020204" pitchFamily="34" charset="0"/>
                        </a:rPr>
                        <a:t>Screening Predictive Analytics + Biomarkers</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D9D9D9"/>
                    </a:solidFill>
                  </a:tcPr>
                </a:tc>
                <a:tc>
                  <a:txBody>
                    <a:bodyPr/>
                    <a:lstStyle/>
                    <a:p>
                      <a:pPr marL="0" lvl="1" indent="0" algn="l" defTabSz="914400" rtl="0" eaLnBrk="1" latinLnBrk="0" hangingPunct="1">
                        <a:buClr>
                          <a:schemeClr val="accent1">
                            <a:lumMod val="100000"/>
                          </a:schemeClr>
                        </a:buClr>
                        <a:buSzPct val="100000"/>
                        <a:buFont typeface="Wingdings"/>
                        <a:buNone/>
                      </a:pPr>
                      <a:r>
                        <a:rPr lang="en-US" sz="1400" b="0" dirty="0">
                          <a:solidFill>
                            <a:schemeClr val="tx1"/>
                          </a:solidFill>
                          <a:latin typeface="+mn-lt"/>
                          <a:cs typeface="Arial" panose="020B0604020202020204" pitchFamily="34" charset="0"/>
                        </a:rPr>
                        <a:t>Will aid in identifying who will respond to pharmacological treatments as well as other treatment modalities; Can also determine what treatment combinations would be fruitful</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94534">
                <a:tc>
                  <a:txBody>
                    <a:bodyPr/>
                    <a:lstStyle/>
                    <a:p>
                      <a:pPr algn="l"/>
                      <a:r>
                        <a:rPr lang="en-US" sz="1600" b="1" dirty="0">
                          <a:solidFill>
                            <a:schemeClr val="tx1"/>
                          </a:solidFill>
                          <a:latin typeface="+mn-lt"/>
                          <a:cs typeface="Arial" panose="020B0604020202020204" pitchFamily="34" charset="0"/>
                        </a:rPr>
                        <a:t>Non-Pharmacological Approach</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D9D9D9"/>
                    </a:solidFill>
                  </a:tcPr>
                </a:tc>
                <a:tc>
                  <a:txBody>
                    <a:bodyPr/>
                    <a:lstStyle/>
                    <a:p>
                      <a:pPr marL="0" indent="0">
                        <a:buFont typeface="+mj-lt"/>
                        <a:buNone/>
                      </a:pPr>
                      <a:r>
                        <a:rPr lang="en-US" sz="1400" b="0" dirty="0">
                          <a:cs typeface="Calibri Light"/>
                        </a:rPr>
                        <a:t>It is VA Mission to optimize the well-being of the patient; can provide an alternative to patients with risk of developing OUD</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94534">
                <a:tc>
                  <a:txBody>
                    <a:bodyPr/>
                    <a:lstStyle/>
                    <a:p>
                      <a:pPr algn="l"/>
                      <a:r>
                        <a:rPr lang="en-US" sz="1600" b="1" dirty="0">
                          <a:solidFill>
                            <a:schemeClr val="tx1"/>
                          </a:solidFill>
                          <a:latin typeface="+mn-lt"/>
                          <a:cs typeface="Arial" panose="020B0604020202020204" pitchFamily="34" charset="0"/>
                        </a:rPr>
                        <a:t>Harm Reduction</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D9D9D9"/>
                    </a:solidFill>
                  </a:tcPr>
                </a:tc>
                <a:tc>
                  <a:txBody>
                    <a:bodyPr/>
                    <a:lstStyle/>
                    <a:p>
                      <a:pPr marL="0" indent="0">
                        <a:buFont typeface="+mj-lt"/>
                        <a:buNone/>
                      </a:pPr>
                      <a:r>
                        <a:rPr lang="en-US" sz="1400" b="0" dirty="0">
                          <a:cs typeface="Calibri Light"/>
                        </a:rPr>
                        <a:t>Harm Reduction services program; treatment goals involve those that reduce pain medication and not complete abstinence</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12700" cap="flat" cmpd="sng" algn="ctr">
                      <a:solidFill>
                        <a:schemeClr val="accent1">
                          <a:lumMod val="100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94534">
                <a:tc>
                  <a:txBody>
                    <a:bodyPr/>
                    <a:lstStyle/>
                    <a:p>
                      <a:pPr algn="l"/>
                      <a:r>
                        <a:rPr lang="en-US" sz="1600" b="1" dirty="0">
                          <a:solidFill>
                            <a:schemeClr val="tx1"/>
                          </a:solidFill>
                          <a:latin typeface="+mn-lt"/>
                          <a:cs typeface="Arial" panose="020B0604020202020204" pitchFamily="34" charset="0"/>
                        </a:rPr>
                        <a:t>Pharmacological Alternatives</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D9D9D9"/>
                    </a:solidFill>
                  </a:tcPr>
                </a:tc>
                <a:tc>
                  <a:txBody>
                    <a:bodyPr/>
                    <a:lstStyle/>
                    <a:p>
                      <a:pPr marL="0" marR="0" lvl="1" indent="0" algn="l" defTabSz="914400" rtl="0" eaLnBrk="1" fontAlgn="auto" latinLnBrk="0" hangingPunct="1">
                        <a:lnSpc>
                          <a:spcPct val="100000"/>
                        </a:lnSpc>
                        <a:spcBef>
                          <a:spcPts val="0"/>
                        </a:spcBef>
                        <a:spcAft>
                          <a:spcPts val="0"/>
                        </a:spcAft>
                        <a:buClr>
                          <a:schemeClr val="accent1">
                            <a:lumMod val="100000"/>
                          </a:schemeClr>
                        </a:buClr>
                        <a:buSzPct val="100000"/>
                        <a:buFont typeface="Wingdings"/>
                        <a:buNone/>
                        <a:tabLst/>
                        <a:defRPr/>
                      </a:pPr>
                      <a:r>
                        <a:rPr lang="en-US" sz="1400" b="0" dirty="0">
                          <a:solidFill>
                            <a:schemeClr val="tx1"/>
                          </a:solidFill>
                          <a:latin typeface="+mn-lt"/>
                          <a:cs typeface="Arial" panose="020B0604020202020204" pitchFamily="34" charset="0"/>
                        </a:rPr>
                        <a:t>Alternatives to pain treatment can lead to harm reduction, and safe and appropriate combined techniques/technology could offer better pain treatment modalities</a:t>
                      </a:r>
                    </a:p>
                  </a:txBody>
                  <a:tcPr marL="99044" marR="99044" marT="45731" marB="45731"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2700" cap="flat" cmpd="sng" algn="ctr">
                      <a:solidFill>
                        <a:schemeClr val="accent1">
                          <a:lumMod val="100000"/>
                        </a:schemeClr>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FFFFFF"/>
                    </a:solidFill>
                  </a:tcPr>
                </a:tc>
                <a:extLst>
                  <a:ext uri="{0D108BD9-81ED-4DB2-BD59-A6C34878D82A}">
                    <a16:rowId xmlns:a16="http://schemas.microsoft.com/office/drawing/2014/main" val="2751797667"/>
                  </a:ext>
                </a:extLst>
              </a:tr>
            </a:tbl>
          </a:graphicData>
        </a:graphic>
      </p:graphicFrame>
      <p:sp>
        <p:nvSpPr>
          <p:cNvPr id="24" name="Rectangle: Rounded Corners 23">
            <a:extLst>
              <a:ext uri="{FF2B5EF4-FFF2-40B4-BE49-F238E27FC236}">
                <a16:creationId xmlns:a16="http://schemas.microsoft.com/office/drawing/2014/main" id="{E2AD6438-AB96-9389-6E12-3AAA2DEF726A}"/>
              </a:ext>
            </a:extLst>
          </p:cNvPr>
          <p:cNvSpPr/>
          <p:nvPr/>
        </p:nvSpPr>
        <p:spPr>
          <a:xfrm>
            <a:off x="2368028" y="1091697"/>
            <a:ext cx="7453225" cy="423733"/>
          </a:xfrm>
          <a:prstGeom prst="roundRect">
            <a:avLst/>
          </a:prstGeom>
          <a:solidFill>
            <a:srgbClr val="002F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Critical Research Priorities Voting Results</a:t>
            </a:r>
          </a:p>
        </p:txBody>
      </p:sp>
    </p:spTree>
    <p:extLst>
      <p:ext uri="{BB962C8B-B14F-4D97-AF65-F5344CB8AC3E}">
        <p14:creationId xmlns:p14="http://schemas.microsoft.com/office/powerpoint/2010/main" val="1144233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a:xfrm>
            <a:off x="390524" y="97245"/>
            <a:ext cx="11718617" cy="680223"/>
          </a:xfrm>
        </p:spPr>
        <p:txBody>
          <a:bodyPr/>
          <a:lstStyle/>
          <a:p>
            <a:r>
              <a:rPr lang="en-US" dirty="0"/>
              <a:t>Phase 1:  Critical Research Priority Setting for Suicide Prevention</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4294967295"/>
          </p:nvPr>
        </p:nvSpPr>
        <p:spPr>
          <a:xfrm>
            <a:off x="9448800" y="6356350"/>
            <a:ext cx="2743200" cy="365125"/>
          </a:xfrm>
        </p:spPr>
        <p:txBody>
          <a:bodyPr/>
          <a:lstStyle/>
          <a:p>
            <a:fld id="{670A9334-4E67-F94F-A05E-0CE8B74A054E}" type="slidenum">
              <a:rPr lang="en-US" smtClean="0"/>
              <a:pPr/>
              <a:t>8</a:t>
            </a:fld>
            <a:endParaRPr lang="en-US"/>
          </a:p>
        </p:txBody>
      </p:sp>
      <p:sp>
        <p:nvSpPr>
          <p:cNvPr id="6" name="TextBox 5">
            <a:extLst>
              <a:ext uri="{FF2B5EF4-FFF2-40B4-BE49-F238E27FC236}">
                <a16:creationId xmlns:a16="http://schemas.microsoft.com/office/drawing/2014/main" id="{3E667FB0-1352-70D8-9D54-1707C01FE7EE}"/>
              </a:ext>
            </a:extLst>
          </p:cNvPr>
          <p:cNvSpPr txBox="1"/>
          <p:nvPr/>
        </p:nvSpPr>
        <p:spPr>
          <a:xfrm>
            <a:off x="305858" y="911225"/>
            <a:ext cx="11335808" cy="646331"/>
          </a:xfrm>
          <a:prstGeom prst="rect">
            <a:avLst/>
          </a:prstGeom>
          <a:noFill/>
        </p:spPr>
        <p:txBody>
          <a:bodyPr wrap="square" rtlCol="0">
            <a:spAutoFit/>
          </a:bodyPr>
          <a:lstStyle/>
          <a:p>
            <a:r>
              <a:rPr lang="en-US" dirty="0"/>
              <a:t>Utilizing these sources as a base, the team gathered priorities from a total of 26 sources, resulting in 186 cumulative priorities</a:t>
            </a:r>
          </a:p>
        </p:txBody>
      </p:sp>
      <p:graphicFrame>
        <p:nvGraphicFramePr>
          <p:cNvPr id="12" name="Table 11">
            <a:extLst>
              <a:ext uri="{FF2B5EF4-FFF2-40B4-BE49-F238E27FC236}">
                <a16:creationId xmlns:a16="http://schemas.microsoft.com/office/drawing/2014/main" id="{DD67E009-2A3E-9389-904C-84D48826CF53}"/>
              </a:ext>
            </a:extLst>
          </p:cNvPr>
          <p:cNvGraphicFramePr>
            <a:graphicFrameLocks noGrp="1"/>
          </p:cNvGraphicFramePr>
          <p:nvPr>
            <p:extLst>
              <p:ext uri="{D42A27DB-BD31-4B8C-83A1-F6EECF244321}">
                <p14:modId xmlns:p14="http://schemas.microsoft.com/office/powerpoint/2010/main" val="3048411214"/>
              </p:ext>
            </p:extLst>
          </p:nvPr>
        </p:nvGraphicFramePr>
        <p:xfrm>
          <a:off x="390525" y="1691313"/>
          <a:ext cx="11164166" cy="4943854"/>
        </p:xfrm>
        <a:graphic>
          <a:graphicData uri="http://schemas.openxmlformats.org/drawingml/2006/table">
            <a:tbl>
              <a:tblPr firstCol="1">
                <a:tableStyleId>{5C22544A-7EE6-4342-B048-85BDC9FD1C3A}</a:tableStyleId>
              </a:tblPr>
              <a:tblGrid>
                <a:gridCol w="3230130">
                  <a:extLst>
                    <a:ext uri="{9D8B030D-6E8A-4147-A177-3AD203B41FA5}">
                      <a16:colId xmlns:a16="http://schemas.microsoft.com/office/drawing/2014/main" val="796277052"/>
                    </a:ext>
                  </a:extLst>
                </a:gridCol>
                <a:gridCol w="7934036">
                  <a:extLst>
                    <a:ext uri="{9D8B030D-6E8A-4147-A177-3AD203B41FA5}">
                      <a16:colId xmlns:a16="http://schemas.microsoft.com/office/drawing/2014/main" val="3162851876"/>
                    </a:ext>
                  </a:extLst>
                </a:gridCol>
              </a:tblGrid>
              <a:tr h="108298">
                <a:tc>
                  <a:txBody>
                    <a:bodyPr/>
                    <a:lstStyle/>
                    <a:p>
                      <a:pPr algn="ctr" fontAlgn="ctr"/>
                      <a:r>
                        <a:rPr lang="en-US" sz="1200" u="none" strike="noStrike" dirty="0">
                          <a:effectLst/>
                        </a:rPr>
                        <a:t>American Foundation for Suicide Prevention</a:t>
                      </a:r>
                      <a:endParaRPr lang="en-US" sz="1200" b="1" i="0" u="none" strike="noStrike" dirty="0">
                        <a:solidFill>
                          <a:srgbClr val="242424"/>
                        </a:solidFill>
                        <a:effectLst/>
                        <a:latin typeface="Calibri" panose="020F0502020204030204" pitchFamily="34" charset="0"/>
                      </a:endParaRPr>
                    </a:p>
                  </a:txBody>
                  <a:tcPr marL="529" marR="529" marT="529" marB="0" anchor="ctr"/>
                </a:tc>
                <a:tc>
                  <a:txBody>
                    <a:bodyPr/>
                    <a:lstStyle/>
                    <a:p>
                      <a:pPr algn="l" fontAlgn="ctr"/>
                      <a:r>
                        <a:rPr lang="en-US" sz="900" u="sng" strike="noStrike">
                          <a:effectLst/>
                          <a:hlinkClick r:id="rId2"/>
                        </a:rPr>
                        <a:t>https://afsp.org/public-policy-priorities/</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1353622237"/>
                  </a:ext>
                </a:extLst>
              </a:tr>
              <a:tr h="144863">
                <a:tc>
                  <a:txBody>
                    <a:bodyPr/>
                    <a:lstStyle/>
                    <a:p>
                      <a:pPr algn="ctr" fontAlgn="ctr"/>
                      <a:r>
                        <a:rPr lang="en-US" sz="1200" u="none" strike="noStrike" dirty="0">
                          <a:effectLst/>
                        </a:rPr>
                        <a:t>American Psychological Association</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a:effectLst/>
                          <a:hlinkClick r:id="rId3"/>
                        </a:rPr>
                        <a:t>American Psychological Association summary of new research in suicide prevention</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353832748"/>
                  </a:ext>
                </a:extLst>
              </a:tr>
              <a:tr h="108298">
                <a:tc>
                  <a:txBody>
                    <a:bodyPr/>
                    <a:lstStyle/>
                    <a:p>
                      <a:pPr algn="ctr" fontAlgn="ctr"/>
                      <a:r>
                        <a:rPr lang="en-US" sz="1200" u="none" strike="noStrike" dirty="0">
                          <a:effectLst/>
                        </a:rPr>
                        <a:t>CDC</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a:effectLst/>
                          <a:hlinkClick r:id="rId4"/>
                        </a:rPr>
                        <a:t>CDC Suicide Prevention Research Priorities</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45129872"/>
                  </a:ext>
                </a:extLst>
              </a:tr>
              <a:tr h="144863">
                <a:tc rowSpan="2">
                  <a:txBody>
                    <a:bodyPr/>
                    <a:lstStyle/>
                    <a:p>
                      <a:pPr algn="ctr" fontAlgn="ctr"/>
                      <a:r>
                        <a:rPr lang="en-US" sz="1200" u="none" strike="noStrike" dirty="0">
                          <a:effectLst/>
                        </a:rPr>
                        <a:t>Defense Health Agency (DHA)</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a:effectLst/>
                          <a:hlinkClick r:id="rId5"/>
                        </a:rPr>
                        <a:t>DHA 2020 Prioritized Research Gaps Report for Suicide Prevention Topics</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775408674"/>
                  </a:ext>
                </a:extLst>
              </a:tr>
              <a:tr h="144863">
                <a:tc vMerge="1">
                  <a:txBody>
                    <a:bodyPr/>
                    <a:lstStyle/>
                    <a:p>
                      <a:endParaRPr lang="en-US"/>
                    </a:p>
                  </a:txBody>
                  <a:tcPr/>
                </a:tc>
                <a:tc>
                  <a:txBody>
                    <a:bodyPr/>
                    <a:lstStyle/>
                    <a:p>
                      <a:pPr algn="l" fontAlgn="ctr"/>
                      <a:r>
                        <a:rPr lang="en-US" sz="900" u="sng" strike="noStrike">
                          <a:effectLst/>
                          <a:hlinkClick r:id="rId6"/>
                        </a:rPr>
                        <a:t>The 2020 Research Gaps Report: Suicide Prevention Research Priorities | Health.mil</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838688792"/>
                  </a:ext>
                </a:extLst>
              </a:tr>
              <a:tr h="108298">
                <a:tc rowSpan="5">
                  <a:txBody>
                    <a:bodyPr/>
                    <a:lstStyle/>
                    <a:p>
                      <a:pPr algn="ctr" fontAlgn="ctr"/>
                      <a:r>
                        <a:rPr lang="en-US" sz="1200" u="none" strike="noStrike" dirty="0">
                          <a:effectLst/>
                        </a:rPr>
                        <a:t>DOD</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a:effectLst/>
                          <a:hlinkClick r:id="rId7"/>
                        </a:rPr>
                        <a:t>DOD Suicide Prevention Research Strategy</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590091842"/>
                  </a:ext>
                </a:extLst>
              </a:tr>
              <a:tr h="108298">
                <a:tc vMerge="1">
                  <a:txBody>
                    <a:bodyPr/>
                    <a:lstStyle/>
                    <a:p>
                      <a:endParaRPr lang="en-US"/>
                    </a:p>
                  </a:txBody>
                  <a:tcPr/>
                </a:tc>
                <a:tc>
                  <a:txBody>
                    <a:bodyPr/>
                    <a:lstStyle/>
                    <a:p>
                      <a:pPr algn="l" rtl="0" fontAlgn="ctr"/>
                      <a:r>
                        <a:rPr lang="en-US" sz="900" u="sng" strike="noStrike">
                          <a:effectLst/>
                        </a:rPr>
                        <a:t>DoD Mtg 10/30 - Resource from Steve</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50857088"/>
                  </a:ext>
                </a:extLst>
              </a:tr>
              <a:tr h="0">
                <a:tc vMerge="1">
                  <a:txBody>
                    <a:bodyPr/>
                    <a:lstStyle/>
                    <a:p>
                      <a:endParaRPr lang="en-US"/>
                    </a:p>
                  </a:txBody>
                  <a:tcPr/>
                </a:tc>
                <a:tc>
                  <a:txBody>
                    <a:bodyPr/>
                    <a:lstStyle/>
                    <a:p>
                      <a:pPr algn="l" fontAlgn="b"/>
                      <a:r>
                        <a:rPr lang="en-US" sz="900" u="sng" strike="noStrike" dirty="0">
                          <a:effectLst/>
                          <a:hlinkClick r:id="rId8"/>
                        </a:rPr>
                        <a:t>https://media.defense.gov/2023/Feb/24/2003167430/-1/-1/0/SPRIRC-FINAL-REPORT.PDF</a:t>
                      </a:r>
                      <a:endParaRPr lang="en-US" sz="900" b="0" i="0" u="sng" strike="noStrike" dirty="0">
                        <a:solidFill>
                          <a:srgbClr val="0563C1"/>
                        </a:solidFill>
                        <a:effectLst/>
                        <a:latin typeface="Calibri" panose="020F0502020204030204" pitchFamily="34" charset="0"/>
                      </a:endParaRPr>
                    </a:p>
                  </a:txBody>
                  <a:tcPr marL="529" marR="529" marT="529" marB="0" anchor="b"/>
                </a:tc>
                <a:extLst>
                  <a:ext uri="{0D108BD9-81ED-4DB2-BD59-A6C34878D82A}">
                    <a16:rowId xmlns:a16="http://schemas.microsoft.com/office/drawing/2014/main" val="3729285761"/>
                  </a:ext>
                </a:extLst>
              </a:tr>
              <a:tr h="108298">
                <a:tc vMerge="1">
                  <a:txBody>
                    <a:bodyPr/>
                    <a:lstStyle/>
                    <a:p>
                      <a:endParaRPr lang="en-US"/>
                    </a:p>
                  </a:txBody>
                  <a:tcPr/>
                </a:tc>
                <a:tc>
                  <a:txBody>
                    <a:bodyPr/>
                    <a:lstStyle/>
                    <a:p>
                      <a:pPr algn="l" fontAlgn="ctr"/>
                      <a:r>
                        <a:rPr lang="en-US" sz="900" u="sng" strike="noStrike">
                          <a:effectLst/>
                          <a:hlinkClick r:id="rId9"/>
                        </a:rPr>
                        <a:t>2023 Integrated Prevention Research Agenda.pdf</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502029451"/>
                  </a:ext>
                </a:extLst>
              </a:tr>
              <a:tr h="216180">
                <a:tc vMerge="1">
                  <a:txBody>
                    <a:bodyPr/>
                    <a:lstStyle/>
                    <a:p>
                      <a:endParaRPr lang="en-US"/>
                    </a:p>
                  </a:txBody>
                  <a:tcPr/>
                </a:tc>
                <a:tc>
                  <a:txBody>
                    <a:bodyPr/>
                    <a:lstStyle/>
                    <a:p>
                      <a:pPr algn="l" fontAlgn="ctr"/>
                      <a:r>
                        <a:rPr lang="en-US" sz="900" u="sng" strike="noStrike">
                          <a:effectLst/>
                          <a:hlinkClick r:id="rId10"/>
                        </a:rPr>
                        <a:t>https://www.esd.whs.mil/Portals/54/Documents/DD/issuances/dodi/640009p.pdf?ver=2020-09-11-104936-223</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374343625"/>
                  </a:ext>
                </a:extLst>
              </a:tr>
              <a:tr h="108298">
                <a:tc>
                  <a:txBody>
                    <a:bodyPr/>
                    <a:lstStyle/>
                    <a:p>
                      <a:pPr algn="ctr" fontAlgn="ctr"/>
                      <a:r>
                        <a:rPr lang="en-US" sz="1200" u="none" strike="noStrike">
                          <a:effectLst/>
                        </a:rPr>
                        <a:t>Indian Health Service</a:t>
                      </a:r>
                      <a:endParaRPr lang="en-US" sz="1200" b="1" i="0" u="none" strike="noStrike">
                        <a:solidFill>
                          <a:srgbClr val="242424"/>
                        </a:solidFill>
                        <a:effectLst/>
                        <a:latin typeface="Calibri" panose="020F0502020204030204" pitchFamily="34" charset="0"/>
                      </a:endParaRPr>
                    </a:p>
                  </a:txBody>
                  <a:tcPr marL="529" marR="529" marT="529" marB="0" anchor="ctr"/>
                </a:tc>
                <a:tc>
                  <a:txBody>
                    <a:bodyPr/>
                    <a:lstStyle/>
                    <a:p>
                      <a:pPr algn="l" fontAlgn="ctr"/>
                      <a:r>
                        <a:rPr lang="en-US" sz="900" u="sng" strike="noStrike" dirty="0">
                          <a:effectLst/>
                          <a:hlinkClick r:id="rId11"/>
                        </a:rPr>
                        <a:t>https://www.ihs.gov/zerosuicide/about/</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1645733362"/>
                  </a:ext>
                </a:extLst>
              </a:tr>
              <a:tr h="0">
                <a:tc>
                  <a:txBody>
                    <a:bodyPr/>
                    <a:lstStyle/>
                    <a:p>
                      <a:pPr algn="ctr" fontAlgn="ctr"/>
                      <a:r>
                        <a:rPr lang="fr-FR" sz="1200" u="none" strike="noStrike" dirty="0">
                          <a:effectLst/>
                        </a:rPr>
                        <a:t>National Action Alliance for Suicide Prevention (NAASP)</a:t>
                      </a:r>
                      <a:endParaRPr lang="fr-FR"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dirty="0">
                          <a:effectLst/>
                          <a:hlinkClick r:id="rId12"/>
                        </a:rPr>
                        <a:t>Action Alliance Prioritized Research Agenda for Suicide Prevention</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624317290"/>
                  </a:ext>
                </a:extLst>
              </a:tr>
              <a:tr h="44174">
                <a:tc>
                  <a:txBody>
                    <a:bodyPr/>
                    <a:lstStyle/>
                    <a:p>
                      <a:pPr algn="ctr" fontAlgn="ctr"/>
                      <a:r>
                        <a:rPr lang="en-US" sz="1200" u="none" strike="noStrike" dirty="0">
                          <a:effectLst/>
                        </a:rPr>
                        <a:t>NAMI</a:t>
                      </a:r>
                      <a:endParaRPr lang="en-US" sz="1200" b="1" i="0" u="none" strike="noStrike" dirty="0">
                        <a:solidFill>
                          <a:srgbClr val="242424"/>
                        </a:solidFill>
                        <a:effectLst/>
                        <a:latin typeface="Calibri" panose="020F0502020204030204" pitchFamily="34" charset="0"/>
                      </a:endParaRPr>
                    </a:p>
                  </a:txBody>
                  <a:tcPr marL="529" marR="529" marT="529" marB="0" anchor="ctr"/>
                </a:tc>
                <a:tc>
                  <a:txBody>
                    <a:bodyPr/>
                    <a:lstStyle/>
                    <a:p>
                      <a:pPr algn="l" fontAlgn="ctr"/>
                      <a:r>
                        <a:rPr lang="en-US" sz="900" u="sng" strike="noStrike">
                          <a:effectLst/>
                        </a:rPr>
                        <a:t>https://www.nami.org/NAMI/media/NAMI-Media/Public%20Policy/NAMI-s-Federal-Priorities-2023-2024.pdf</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849542304"/>
                  </a:ext>
                </a:extLst>
              </a:tr>
              <a:tr h="108298">
                <a:tc rowSpan="2">
                  <a:txBody>
                    <a:bodyPr/>
                    <a:lstStyle/>
                    <a:p>
                      <a:pPr algn="ctr" fontAlgn="ctr"/>
                      <a:r>
                        <a:rPr lang="en-US" sz="1200" u="none" strike="noStrike" dirty="0">
                          <a:effectLst/>
                        </a:rPr>
                        <a:t>NIMH</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fontAlgn="ctr"/>
                      <a:r>
                        <a:rPr lang="en-US" sz="900" u="sng" strike="noStrike">
                          <a:effectLst/>
                          <a:hlinkClick r:id="rId13"/>
                        </a:rPr>
                        <a:t>https://www.nimh.nih.gov/research/priority-research-areas</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894739451"/>
                  </a:ext>
                </a:extLst>
              </a:tr>
              <a:tr h="108298">
                <a:tc vMerge="1">
                  <a:txBody>
                    <a:bodyPr/>
                    <a:lstStyle/>
                    <a:p>
                      <a:endParaRPr lang="en-US"/>
                    </a:p>
                  </a:txBody>
                  <a:tcPr/>
                </a:tc>
                <a:tc>
                  <a:txBody>
                    <a:bodyPr/>
                    <a:lstStyle/>
                    <a:p>
                      <a:pPr algn="l" rtl="0" fontAlgn="ctr"/>
                      <a:r>
                        <a:rPr lang="en-US" sz="900" u="sng" strike="noStrike">
                          <a:effectLst/>
                          <a:hlinkClick r:id="rId14"/>
                        </a:rPr>
                        <a:t>NIMH Practice-Based Suicide Prevention Research Centers</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370509161"/>
                  </a:ext>
                </a:extLst>
              </a:tr>
              <a:tr h="108298">
                <a:tc>
                  <a:txBody>
                    <a:bodyPr/>
                    <a:lstStyle/>
                    <a:p>
                      <a:pPr algn="ctr" fontAlgn="ctr"/>
                      <a:r>
                        <a:rPr lang="en-US" sz="1200" u="none" strike="noStrike">
                          <a:effectLst/>
                        </a:rPr>
                        <a:t>SAMSHA</a:t>
                      </a:r>
                      <a:endParaRPr lang="en-US" sz="1200" b="1" i="0" u="none" strike="noStrike">
                        <a:solidFill>
                          <a:srgbClr val="242424"/>
                        </a:solidFill>
                        <a:effectLst/>
                        <a:latin typeface="Calibri" panose="020F0502020204030204" pitchFamily="34" charset="0"/>
                      </a:endParaRPr>
                    </a:p>
                  </a:txBody>
                  <a:tcPr marL="529" marR="529" marT="529" marB="0" anchor="ctr"/>
                </a:tc>
                <a:tc>
                  <a:txBody>
                    <a:bodyPr/>
                    <a:lstStyle/>
                    <a:p>
                      <a:pPr algn="l" fontAlgn="ctr"/>
                      <a:r>
                        <a:rPr lang="en-US" sz="900" u="sng" strike="noStrike">
                          <a:effectLst/>
                          <a:hlinkClick r:id="rId15"/>
                        </a:rPr>
                        <a:t>https://www.samhsa.gov/about-us/strategic-plan </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608609491"/>
                  </a:ext>
                </a:extLst>
              </a:tr>
              <a:tr h="216180">
                <a:tc rowSpan="4">
                  <a:txBody>
                    <a:bodyPr/>
                    <a:lstStyle/>
                    <a:p>
                      <a:pPr algn="ctr" fontAlgn="ctr"/>
                      <a:r>
                        <a:rPr lang="en-US" sz="1200" u="none" strike="noStrike" dirty="0">
                          <a:effectLst/>
                        </a:rPr>
                        <a:t>VHA</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fontAlgn="ctr"/>
                      <a:r>
                        <a:rPr lang="en-US" sz="900" u="sng" strike="noStrike">
                          <a:effectLst/>
                          <a:hlinkClick r:id="rId16"/>
                        </a:rPr>
                        <a:t>Office-of-Mental-Health-and-Suicide-Prevention-National-Strategy-for-Preventing-Veterans-Suicide.pdf (va.gov)</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293574006"/>
                  </a:ext>
                </a:extLst>
              </a:tr>
              <a:tr h="216180">
                <a:tc vMerge="1">
                  <a:txBody>
                    <a:bodyPr/>
                    <a:lstStyle/>
                    <a:p>
                      <a:endParaRPr lang="en-US"/>
                    </a:p>
                  </a:txBody>
                  <a:tcPr/>
                </a:tc>
                <a:tc>
                  <a:txBody>
                    <a:bodyPr/>
                    <a:lstStyle/>
                    <a:p>
                      <a:pPr algn="l" fontAlgn="ctr"/>
                      <a:r>
                        <a:rPr lang="en-US" sz="900" u="sng" strike="noStrike" dirty="0">
                          <a:effectLst/>
                          <a:hlinkClick r:id="rId17"/>
                        </a:rPr>
                        <a:t>https://www.mentalhealth.va.gov/docs/data-sheets/2022/2022-National-Veteran-Suicide-Prevention-Annual-Report-FINAL-508.pdf</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4241154862"/>
                  </a:ext>
                </a:extLst>
              </a:tr>
              <a:tr h="108298">
                <a:tc vMerge="1">
                  <a:txBody>
                    <a:bodyPr/>
                    <a:lstStyle/>
                    <a:p>
                      <a:endParaRPr lang="en-US"/>
                    </a:p>
                  </a:txBody>
                  <a:tcPr/>
                </a:tc>
                <a:tc>
                  <a:txBody>
                    <a:bodyPr/>
                    <a:lstStyle/>
                    <a:p>
                      <a:pPr algn="l" fontAlgn="ctr"/>
                      <a:r>
                        <a:rPr lang="en-US" sz="900" u="sng" strike="noStrike">
                          <a:effectLst/>
                          <a:hlinkClick r:id="rId18"/>
                        </a:rPr>
                        <a:t>https://hsrd.research.va.gov/centers/core/sprint/priorities.cfm</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1919021970"/>
                  </a:ext>
                </a:extLst>
              </a:tr>
              <a:tr h="265582">
                <a:tc vMerge="1">
                  <a:txBody>
                    <a:bodyPr/>
                    <a:lstStyle/>
                    <a:p>
                      <a:endParaRPr lang="en-US"/>
                    </a:p>
                  </a:txBody>
                  <a:tcPr/>
                </a:tc>
                <a:tc>
                  <a:txBody>
                    <a:bodyPr/>
                    <a:lstStyle/>
                    <a:p>
                      <a:pPr algn="l" fontAlgn="ctr"/>
                      <a:r>
                        <a:rPr lang="en-US" sz="900" u="sng" strike="noStrike" dirty="0">
                          <a:effectLst/>
                          <a:hlinkClick r:id="rId16"/>
                        </a:rPr>
                        <a:t>https://www.mentalhealth.va.gov/suicide_prevention/docs/Office-of-Mental-Health-and-Suicide-Prevention-National-Strategy-for-Preventing-Veterans-Suicide.pdf</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711835827"/>
                  </a:ext>
                </a:extLst>
              </a:tr>
              <a:tr h="108298">
                <a:tc rowSpan="2">
                  <a:txBody>
                    <a:bodyPr/>
                    <a:lstStyle/>
                    <a:p>
                      <a:pPr algn="ctr" fontAlgn="ctr"/>
                      <a:r>
                        <a:rPr lang="en-US" sz="1200" u="none" strike="noStrike" dirty="0">
                          <a:effectLst/>
                        </a:rPr>
                        <a:t>White House</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a:effectLst/>
                          <a:hlinkClick r:id="rId19"/>
                        </a:rPr>
                        <a:t>White House Report on Mental Health Research Priorities</a:t>
                      </a:r>
                      <a:endParaRPr lang="en-US" sz="900" b="0" i="0" u="sng" strike="noStrike">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3617764417"/>
                  </a:ext>
                </a:extLst>
              </a:tr>
              <a:tr h="216180">
                <a:tc vMerge="1">
                  <a:txBody>
                    <a:bodyPr/>
                    <a:lstStyle/>
                    <a:p>
                      <a:endParaRPr lang="en-US"/>
                    </a:p>
                  </a:txBody>
                  <a:tcPr/>
                </a:tc>
                <a:tc>
                  <a:txBody>
                    <a:bodyPr/>
                    <a:lstStyle/>
                    <a:p>
                      <a:pPr algn="l" fontAlgn="ctr"/>
                      <a:r>
                        <a:rPr lang="en-US" sz="900" u="sng" strike="noStrike" dirty="0">
                          <a:effectLst/>
                          <a:hlinkClick r:id="rId20"/>
                        </a:rPr>
                        <a:t>Fact Sheet: New Strategy Outlines Five Priorities for Reducing Military and Veteran Suicide | The White House</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550401587"/>
                  </a:ext>
                </a:extLst>
              </a:tr>
              <a:tr h="253510">
                <a:tc rowSpan="4">
                  <a:txBody>
                    <a:bodyPr/>
                    <a:lstStyle/>
                    <a:p>
                      <a:pPr algn="ctr" fontAlgn="ctr"/>
                      <a:r>
                        <a:rPr lang="en-US" sz="1200" u="none" strike="noStrike" dirty="0">
                          <a:effectLst/>
                        </a:rPr>
                        <a:t>Peer-reviewed Research</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fontAlgn="ctr"/>
                      <a:r>
                        <a:rPr lang="en-US" sz="900" u="sng" strike="noStrike" dirty="0">
                          <a:effectLst/>
                          <a:hlinkClick r:id="rId21"/>
                        </a:rPr>
                        <a:t>Suicidal ideation, suicide attempts, and suicide death among Veterans and service members: A comprehensive meta-analysis of risk factors - PMC (nih.gov)</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970116097"/>
                  </a:ext>
                </a:extLst>
              </a:tr>
              <a:tr h="164783">
                <a:tc vMerge="1">
                  <a:txBody>
                    <a:bodyPr/>
                    <a:lstStyle/>
                    <a:p>
                      <a:endParaRPr lang="en-US"/>
                    </a:p>
                  </a:txBody>
                  <a:tcPr/>
                </a:tc>
                <a:tc>
                  <a:txBody>
                    <a:bodyPr/>
                    <a:lstStyle/>
                    <a:p>
                      <a:pPr algn="l" fontAlgn="ctr"/>
                      <a:r>
                        <a:rPr lang="en-US" sz="900" u="sng" strike="noStrike" dirty="0">
                          <a:effectLst/>
                        </a:rPr>
                        <a:t>Suicide Prevention Research Priorities in Health Care | Psychiatry and Behavioral Health | JAMA Psychiatry | JAMA Network</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4266331671"/>
                  </a:ext>
                </a:extLst>
              </a:tr>
              <a:tr h="108298">
                <a:tc vMerge="1">
                  <a:txBody>
                    <a:bodyPr/>
                    <a:lstStyle/>
                    <a:p>
                      <a:endParaRPr lang="en-US"/>
                    </a:p>
                  </a:txBody>
                  <a:tcPr/>
                </a:tc>
                <a:tc>
                  <a:txBody>
                    <a:bodyPr/>
                    <a:lstStyle/>
                    <a:p>
                      <a:pPr algn="l" fontAlgn="ctr"/>
                      <a:r>
                        <a:rPr lang="en-US" sz="900" u="sng" strike="noStrike" dirty="0">
                          <a:effectLst/>
                          <a:hlinkClick r:id="rId22"/>
                        </a:rPr>
                        <a:t>Systematic review of Evidence-Based strategies</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436623702"/>
                  </a:ext>
                </a:extLst>
              </a:tr>
              <a:tr h="216180">
                <a:tc vMerge="1">
                  <a:txBody>
                    <a:bodyPr/>
                    <a:lstStyle/>
                    <a:p>
                      <a:endParaRPr lang="en-US"/>
                    </a:p>
                  </a:txBody>
                  <a:tcPr/>
                </a:tc>
                <a:tc>
                  <a:txBody>
                    <a:bodyPr/>
                    <a:lstStyle/>
                    <a:p>
                      <a:pPr algn="l" fontAlgn="ctr"/>
                      <a:r>
                        <a:rPr lang="en-US" sz="900" u="sng" strike="noStrike" dirty="0">
                          <a:effectLst/>
                          <a:hlinkClick r:id="rId23"/>
                        </a:rPr>
                        <a:t>Frontiers | Establishing a Research Agenda for Suicide Prevention Among Veterans Experiencing Homelessness (frontiersin.org)</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1392307321"/>
                  </a:ext>
                </a:extLst>
              </a:tr>
              <a:tr h="108298">
                <a:tc>
                  <a:txBody>
                    <a:bodyPr/>
                    <a:lstStyle/>
                    <a:p>
                      <a:pPr algn="ctr" fontAlgn="ctr"/>
                      <a:r>
                        <a:rPr lang="en-US" sz="1200" u="none" strike="noStrike" dirty="0">
                          <a:effectLst/>
                        </a:rPr>
                        <a:t>Other</a:t>
                      </a:r>
                      <a:endParaRPr lang="en-US" sz="1200" b="1" i="0" u="none" strike="noStrike" dirty="0">
                        <a:solidFill>
                          <a:srgbClr val="000000"/>
                        </a:solidFill>
                        <a:effectLst/>
                        <a:latin typeface="Calibri" panose="020F0502020204030204" pitchFamily="34" charset="0"/>
                      </a:endParaRPr>
                    </a:p>
                  </a:txBody>
                  <a:tcPr marL="529" marR="529" marT="529" marB="0" anchor="ctr"/>
                </a:tc>
                <a:tc>
                  <a:txBody>
                    <a:bodyPr/>
                    <a:lstStyle/>
                    <a:p>
                      <a:pPr algn="l" rtl="0" fontAlgn="ctr"/>
                      <a:r>
                        <a:rPr lang="en-US" sz="900" u="sng" strike="noStrike" dirty="0">
                          <a:effectLst/>
                          <a:hlinkClick r:id="rId24"/>
                        </a:rPr>
                        <a:t>Association for Psychological Science summary of science of suicide prevention</a:t>
                      </a:r>
                      <a:endParaRPr lang="en-US" sz="900" b="0" i="0" u="sng" strike="noStrike" dirty="0">
                        <a:solidFill>
                          <a:srgbClr val="0563C1"/>
                        </a:solidFill>
                        <a:effectLst/>
                        <a:latin typeface="Calibri" panose="020F0502020204030204" pitchFamily="34" charset="0"/>
                      </a:endParaRPr>
                    </a:p>
                  </a:txBody>
                  <a:tcPr marL="529" marR="529" marT="529" marB="0" anchor="ctr"/>
                </a:tc>
                <a:extLst>
                  <a:ext uri="{0D108BD9-81ED-4DB2-BD59-A6C34878D82A}">
                    <a16:rowId xmlns:a16="http://schemas.microsoft.com/office/drawing/2014/main" val="2882303158"/>
                  </a:ext>
                </a:extLst>
              </a:tr>
            </a:tbl>
          </a:graphicData>
        </a:graphic>
      </p:graphicFrame>
    </p:spTree>
    <p:extLst>
      <p:ext uri="{BB962C8B-B14F-4D97-AF65-F5344CB8AC3E}">
        <p14:creationId xmlns:p14="http://schemas.microsoft.com/office/powerpoint/2010/main" val="1066131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5C82-5F7A-8596-DD57-4395E39BC366}"/>
              </a:ext>
            </a:extLst>
          </p:cNvPr>
          <p:cNvSpPr>
            <a:spLocks noGrp="1"/>
          </p:cNvSpPr>
          <p:nvPr>
            <p:ph type="title"/>
          </p:nvPr>
        </p:nvSpPr>
        <p:spPr/>
        <p:txBody>
          <a:bodyPr/>
          <a:lstStyle/>
          <a:p>
            <a:r>
              <a:rPr lang="en-US" dirty="0"/>
              <a:t>Critical Research Priority Setting – Evaluation of Priorities</a:t>
            </a:r>
          </a:p>
        </p:txBody>
      </p:sp>
      <p:sp>
        <p:nvSpPr>
          <p:cNvPr id="3" name="Slide Number Placeholder 2">
            <a:extLst>
              <a:ext uri="{FF2B5EF4-FFF2-40B4-BE49-F238E27FC236}">
                <a16:creationId xmlns:a16="http://schemas.microsoft.com/office/drawing/2014/main" id="{F168EB58-4D72-BD92-701D-30D395376733}"/>
              </a:ext>
            </a:extLst>
          </p:cNvPr>
          <p:cNvSpPr>
            <a:spLocks noGrp="1"/>
          </p:cNvSpPr>
          <p:nvPr>
            <p:ph type="sldNum" sz="quarter" idx="12"/>
          </p:nvPr>
        </p:nvSpPr>
        <p:spPr/>
        <p:txBody>
          <a:bodyPr/>
          <a:lstStyle/>
          <a:p>
            <a:fld id="{670A9334-4E67-F94F-A05E-0CE8B74A054E}" type="slidenum">
              <a:rPr lang="en-US" smtClean="0"/>
              <a:t>9</a:t>
            </a:fld>
            <a:endParaRPr lang="en-US"/>
          </a:p>
        </p:txBody>
      </p:sp>
      <p:graphicFrame>
        <p:nvGraphicFramePr>
          <p:cNvPr id="12" name="Table 11">
            <a:extLst>
              <a:ext uri="{FF2B5EF4-FFF2-40B4-BE49-F238E27FC236}">
                <a16:creationId xmlns:a16="http://schemas.microsoft.com/office/drawing/2014/main" id="{21CD5827-C5DE-F6F5-1AA9-C3D99FB7A735}"/>
              </a:ext>
            </a:extLst>
          </p:cNvPr>
          <p:cNvGraphicFramePr>
            <a:graphicFrameLocks noGrp="1"/>
          </p:cNvGraphicFramePr>
          <p:nvPr>
            <p:extLst>
              <p:ext uri="{D42A27DB-BD31-4B8C-83A1-F6EECF244321}">
                <p14:modId xmlns:p14="http://schemas.microsoft.com/office/powerpoint/2010/main" val="3447755087"/>
              </p:ext>
            </p:extLst>
          </p:nvPr>
        </p:nvGraphicFramePr>
        <p:xfrm>
          <a:off x="322820" y="1253331"/>
          <a:ext cx="4467280" cy="4351337"/>
        </p:xfrm>
        <a:graphic>
          <a:graphicData uri="http://schemas.openxmlformats.org/drawingml/2006/table">
            <a:tbl>
              <a:tblPr firstRow="1">
                <a:tableStyleId>{073A0DAA-6AF3-43AB-8588-CEC1D06C72B9}</a:tableStyleId>
              </a:tblPr>
              <a:tblGrid>
                <a:gridCol w="2363334">
                  <a:extLst>
                    <a:ext uri="{9D8B030D-6E8A-4147-A177-3AD203B41FA5}">
                      <a16:colId xmlns:a16="http://schemas.microsoft.com/office/drawing/2014/main" val="3392145398"/>
                    </a:ext>
                  </a:extLst>
                </a:gridCol>
                <a:gridCol w="2103946">
                  <a:extLst>
                    <a:ext uri="{9D8B030D-6E8A-4147-A177-3AD203B41FA5}">
                      <a16:colId xmlns:a16="http://schemas.microsoft.com/office/drawing/2014/main" val="3979781378"/>
                    </a:ext>
                  </a:extLst>
                </a:gridCol>
              </a:tblGrid>
              <a:tr h="255619">
                <a:tc gridSpan="2">
                  <a:txBody>
                    <a:bodyPr/>
                    <a:lstStyle/>
                    <a:p>
                      <a:pPr algn="ctr" fontAlgn="ctr"/>
                      <a:r>
                        <a:rPr lang="en-US" sz="900" u="none" strike="noStrike">
                          <a:effectLst/>
                        </a:rPr>
                        <a:t>Defense Health Agency (DHA)</a:t>
                      </a:r>
                      <a:endParaRPr lang="en-US" sz="900" b="1" i="0" u="none" strike="noStrike">
                        <a:solidFill>
                          <a:srgbClr val="000000"/>
                        </a:solidFill>
                        <a:effectLst/>
                        <a:latin typeface="Calibri" panose="020F0502020204030204" pitchFamily="34" charset="0"/>
                      </a:endParaRPr>
                    </a:p>
                  </a:txBody>
                  <a:tcPr marL="1937" marR="1937" marT="1937" marB="0" anchor="ctr"/>
                </a:tc>
                <a:tc hMerge="1">
                  <a:txBody>
                    <a:bodyPr/>
                    <a:lstStyle/>
                    <a:p>
                      <a:endParaRPr lang="en-US"/>
                    </a:p>
                  </a:txBody>
                  <a:tcPr/>
                </a:tc>
                <a:extLst>
                  <a:ext uri="{0D108BD9-81ED-4DB2-BD59-A6C34878D82A}">
                    <a16:rowId xmlns:a16="http://schemas.microsoft.com/office/drawing/2014/main" val="1722041925"/>
                  </a:ext>
                </a:extLst>
              </a:tr>
              <a:tr h="375683">
                <a:tc>
                  <a:txBody>
                    <a:bodyPr/>
                    <a:lstStyle/>
                    <a:p>
                      <a:pPr algn="l" rtl="0" fontAlgn="ctr"/>
                      <a:r>
                        <a:rPr lang="en-US" sz="900" u="sng" strike="noStrike">
                          <a:effectLst/>
                          <a:hlinkClick r:id="rId2"/>
                        </a:rPr>
                        <a:t>DHA 2020 Prioritized Research Gaps Report for Suicide Prevention Topics</a:t>
                      </a:r>
                      <a:endParaRPr lang="en-US" sz="900" b="0" i="0" u="sng" strike="noStrike">
                        <a:solidFill>
                          <a:srgbClr val="0563C1"/>
                        </a:solidFill>
                        <a:effectLst/>
                        <a:latin typeface="Calibri" panose="020F0502020204030204" pitchFamily="34" charset="0"/>
                      </a:endParaRPr>
                    </a:p>
                  </a:txBody>
                  <a:tcPr marL="1937" marR="1937" marT="1937" marB="0" anchor="ctr"/>
                </a:tc>
                <a:tc>
                  <a:txBody>
                    <a:bodyPr/>
                    <a:lstStyle/>
                    <a:p>
                      <a:pPr algn="l" fontAlgn="ctr"/>
                      <a:r>
                        <a:rPr lang="en-US" sz="900" u="sng" strike="noStrike">
                          <a:effectLst/>
                          <a:hlinkClick r:id="rId3"/>
                        </a:rPr>
                        <a:t>The 2020 Research Gaps Report: Suicide Prevention Research Priorities | Health.mil</a:t>
                      </a:r>
                      <a:endParaRPr lang="en-US" sz="900" b="0" i="0" u="sng" strike="noStrike">
                        <a:solidFill>
                          <a:srgbClr val="0563C1"/>
                        </a:solidFill>
                        <a:effectLst/>
                        <a:latin typeface="Calibri" panose="020F0502020204030204" pitchFamily="34" charset="0"/>
                      </a:endParaRPr>
                    </a:p>
                  </a:txBody>
                  <a:tcPr marL="1937" marR="1937" marT="1937" marB="0" anchor="ctr"/>
                </a:tc>
                <a:extLst>
                  <a:ext uri="{0D108BD9-81ED-4DB2-BD59-A6C34878D82A}">
                    <a16:rowId xmlns:a16="http://schemas.microsoft.com/office/drawing/2014/main" val="232491944"/>
                  </a:ext>
                </a:extLst>
              </a:tr>
              <a:tr h="673905">
                <a:tc>
                  <a:txBody>
                    <a:bodyPr/>
                    <a:lstStyle/>
                    <a:p>
                      <a:pPr algn="l" fontAlgn="b"/>
                      <a:r>
                        <a:rPr lang="en-US" sz="900" u="none" strike="noStrike" dirty="0">
                          <a:effectLst/>
                        </a:rPr>
                        <a:t>Screening, Evaluation, </a:t>
                      </a:r>
                      <a:r>
                        <a:rPr lang="en-US" sz="900" u="none" strike="noStrike" dirty="0">
                          <a:effectLst/>
                          <a:highlight>
                            <a:srgbClr val="FFFF00"/>
                          </a:highlight>
                        </a:rPr>
                        <a:t>Risk</a:t>
                      </a:r>
                      <a:r>
                        <a:rPr lang="en-US" sz="900" u="none" strike="noStrike" dirty="0">
                          <a:effectLst/>
                        </a:rPr>
                        <a:t> Determination, and Referral to Treatment</a:t>
                      </a:r>
                      <a:endParaRPr lang="en-US" sz="900" b="0" i="0" u="none" strike="noStrike" dirty="0">
                        <a:solidFill>
                          <a:srgbClr val="000000"/>
                        </a:solidFill>
                        <a:effectLst/>
                        <a:latin typeface="Calibri" panose="020F0502020204030204" pitchFamily="34" charset="0"/>
                      </a:endParaRPr>
                    </a:p>
                  </a:txBody>
                  <a:tcPr marL="1937" marR="1937" marT="1937" marB="0" anchor="b"/>
                </a:tc>
                <a:tc>
                  <a:txBody>
                    <a:bodyPr/>
                    <a:lstStyle/>
                    <a:p>
                      <a:pPr algn="l" fontAlgn="b"/>
                      <a:r>
                        <a:rPr lang="en-US" sz="900" u="none" strike="noStrike">
                          <a:effectLst/>
                        </a:rPr>
                        <a:t>Lethal means safety interventions.</a:t>
                      </a:r>
                      <a:endParaRPr lang="en-US" sz="900" b="0" i="0" u="none" strike="noStrike">
                        <a:solidFill>
                          <a:srgbClr val="000000"/>
                        </a:solidFill>
                        <a:effectLst/>
                        <a:latin typeface="Calibri" panose="020F0502020204030204" pitchFamily="34" charset="0"/>
                      </a:endParaRPr>
                    </a:p>
                  </a:txBody>
                  <a:tcPr marL="1937" marR="1937" marT="1937" marB="0" anchor="b"/>
                </a:tc>
                <a:extLst>
                  <a:ext uri="{0D108BD9-81ED-4DB2-BD59-A6C34878D82A}">
                    <a16:rowId xmlns:a16="http://schemas.microsoft.com/office/drawing/2014/main" val="3252507863"/>
                  </a:ext>
                </a:extLst>
              </a:tr>
              <a:tr h="505429">
                <a:tc>
                  <a:txBody>
                    <a:bodyPr/>
                    <a:lstStyle/>
                    <a:p>
                      <a:pPr algn="l" fontAlgn="b"/>
                      <a:r>
                        <a:rPr lang="en-US" sz="900" u="none" strike="noStrike" dirty="0">
                          <a:effectLst/>
                          <a:highlight>
                            <a:srgbClr val="FFFF00"/>
                          </a:highlight>
                        </a:rPr>
                        <a:t>Risk</a:t>
                      </a:r>
                      <a:r>
                        <a:rPr lang="en-US" sz="900" u="none" strike="noStrike" dirty="0">
                          <a:effectLst/>
                        </a:rPr>
                        <a:t> and Protective Factors</a:t>
                      </a:r>
                      <a:endParaRPr lang="en-US" sz="900" b="0" i="0" u="none" strike="noStrike" dirty="0">
                        <a:solidFill>
                          <a:srgbClr val="000000"/>
                        </a:solidFill>
                        <a:effectLst/>
                        <a:latin typeface="Calibri" panose="020F0502020204030204" pitchFamily="34" charset="0"/>
                      </a:endParaRPr>
                    </a:p>
                  </a:txBody>
                  <a:tcPr marL="1937" marR="1937" marT="1937" marB="0" anchor="b"/>
                </a:tc>
                <a:tc>
                  <a:txBody>
                    <a:bodyPr/>
                    <a:lstStyle/>
                    <a:p>
                      <a:pPr algn="l" fontAlgn="b"/>
                      <a:r>
                        <a:rPr lang="en-US" sz="900" u="none" strike="noStrike">
                          <a:effectLst/>
                        </a:rPr>
                        <a:t>Crisis response plans/safety planning</a:t>
                      </a:r>
                      <a:endParaRPr lang="en-US" sz="900" b="0" i="0" u="none" strike="noStrike">
                        <a:solidFill>
                          <a:srgbClr val="000000"/>
                        </a:solidFill>
                        <a:effectLst/>
                        <a:latin typeface="Calibri" panose="020F0502020204030204" pitchFamily="34" charset="0"/>
                      </a:endParaRPr>
                    </a:p>
                  </a:txBody>
                  <a:tcPr marL="1937" marR="1937" marT="1937" marB="0" anchor="b"/>
                </a:tc>
                <a:extLst>
                  <a:ext uri="{0D108BD9-81ED-4DB2-BD59-A6C34878D82A}">
                    <a16:rowId xmlns:a16="http://schemas.microsoft.com/office/drawing/2014/main" val="3835888245"/>
                  </a:ext>
                </a:extLst>
              </a:tr>
              <a:tr h="631302">
                <a:tc>
                  <a:txBody>
                    <a:bodyPr/>
                    <a:lstStyle/>
                    <a:p>
                      <a:pPr algn="l" fontAlgn="b"/>
                      <a:r>
                        <a:rPr lang="en-US" sz="900" u="none" strike="noStrike" dirty="0">
                          <a:effectLst/>
                        </a:rPr>
                        <a:t>Non-pharmacologic Interventions</a:t>
                      </a:r>
                      <a:endParaRPr lang="en-US" sz="900" b="0" i="0" u="none" strike="noStrike" dirty="0">
                        <a:solidFill>
                          <a:srgbClr val="000000"/>
                        </a:solidFill>
                        <a:effectLst/>
                        <a:latin typeface="Calibri" panose="020F0502020204030204" pitchFamily="34" charset="0"/>
                      </a:endParaRPr>
                    </a:p>
                  </a:txBody>
                  <a:tcPr marL="1937" marR="1937" marT="1937" marB="0" anchor="b"/>
                </a:tc>
                <a:tc>
                  <a:txBody>
                    <a:bodyPr/>
                    <a:lstStyle/>
                    <a:p>
                      <a:pPr algn="l" fontAlgn="b"/>
                      <a:r>
                        <a:rPr lang="en-US" sz="900" u="none" strike="noStrike">
                          <a:effectLst/>
                        </a:rPr>
                        <a:t>Implementation of cognitive-behavioral therapy for suicidal ideation.</a:t>
                      </a:r>
                      <a:endParaRPr lang="en-US" sz="900" b="0" i="0" u="none" strike="noStrike">
                        <a:solidFill>
                          <a:srgbClr val="000000"/>
                        </a:solidFill>
                        <a:effectLst/>
                        <a:latin typeface="Calibri" panose="020F0502020204030204" pitchFamily="34" charset="0"/>
                      </a:endParaRPr>
                    </a:p>
                  </a:txBody>
                  <a:tcPr marL="1937" marR="1937" marT="1937" marB="0" anchor="b"/>
                </a:tc>
                <a:extLst>
                  <a:ext uri="{0D108BD9-81ED-4DB2-BD59-A6C34878D82A}">
                    <a16:rowId xmlns:a16="http://schemas.microsoft.com/office/drawing/2014/main" val="343128804"/>
                  </a:ext>
                </a:extLst>
              </a:tr>
              <a:tr h="617747">
                <a:tc>
                  <a:txBody>
                    <a:bodyPr/>
                    <a:lstStyle/>
                    <a:p>
                      <a:pPr algn="l" fontAlgn="b"/>
                      <a:r>
                        <a:rPr lang="en-US" sz="900" u="none" strike="noStrike">
                          <a:effectLst/>
                        </a:rPr>
                        <a:t>Pharmacologic Interventions</a:t>
                      </a:r>
                      <a:endParaRPr lang="en-US" sz="900" b="0" i="0" u="none" strike="noStrike">
                        <a:solidFill>
                          <a:srgbClr val="000000"/>
                        </a:solidFill>
                        <a:effectLst/>
                        <a:latin typeface="Calibri" panose="020F0502020204030204" pitchFamily="34" charset="0"/>
                      </a:endParaRPr>
                    </a:p>
                  </a:txBody>
                  <a:tcPr marL="1937" marR="1937" marT="1937" marB="0" anchor="b"/>
                </a:tc>
                <a:tc>
                  <a:txBody>
                    <a:bodyPr/>
                    <a:lstStyle/>
                    <a:p>
                      <a:pPr algn="l" fontAlgn="b"/>
                      <a:r>
                        <a:rPr lang="en-US" sz="900" u="none" strike="noStrike">
                          <a:effectLst/>
                        </a:rPr>
                        <a:t>Technology-based interventions and adjuncts for treatment.</a:t>
                      </a:r>
                      <a:endParaRPr lang="en-US" sz="900" b="0" i="0" u="none" strike="noStrike">
                        <a:solidFill>
                          <a:srgbClr val="000000"/>
                        </a:solidFill>
                        <a:effectLst/>
                        <a:latin typeface="Calibri" panose="020F0502020204030204" pitchFamily="34" charset="0"/>
                      </a:endParaRPr>
                    </a:p>
                  </a:txBody>
                  <a:tcPr marL="1937" marR="1937" marT="1937" marB="0" anchor="b"/>
                </a:tc>
                <a:extLst>
                  <a:ext uri="{0D108BD9-81ED-4DB2-BD59-A6C34878D82A}">
                    <a16:rowId xmlns:a16="http://schemas.microsoft.com/office/drawing/2014/main" val="4072494828"/>
                  </a:ext>
                </a:extLst>
              </a:tr>
              <a:tr h="730064">
                <a:tc>
                  <a:txBody>
                    <a:bodyPr/>
                    <a:lstStyle/>
                    <a:p>
                      <a:pPr algn="l" fontAlgn="b"/>
                      <a:r>
                        <a:rPr lang="en-US" sz="900" u="none" strike="noStrike">
                          <a:effectLst/>
                        </a:rPr>
                        <a:t>Community-based Interventions</a:t>
                      </a:r>
                      <a:endParaRPr lang="en-US" sz="900" b="0" i="0" u="none" strike="noStrike">
                        <a:solidFill>
                          <a:srgbClr val="000000"/>
                        </a:solidFill>
                        <a:effectLst/>
                        <a:latin typeface="Calibri" panose="020F0502020204030204" pitchFamily="34" charset="0"/>
                      </a:endParaRPr>
                    </a:p>
                  </a:txBody>
                  <a:tcPr marL="1937" marR="1937" marT="1937" marB="0" anchor="b"/>
                </a:tc>
                <a:tc>
                  <a:txBody>
                    <a:bodyPr/>
                    <a:lstStyle/>
                    <a:p>
                      <a:pPr algn="l" fontAlgn="b"/>
                      <a:r>
                        <a:rPr lang="en-US" sz="900" u="none" strike="noStrike">
                          <a:effectLst/>
                        </a:rPr>
                        <a:t>Dialectical behavior therapy (DBT) for suicidal ideation</a:t>
                      </a:r>
                      <a:endParaRPr lang="en-US" sz="900" b="0" i="0" u="none" strike="noStrike">
                        <a:solidFill>
                          <a:srgbClr val="000000"/>
                        </a:solidFill>
                        <a:effectLst/>
                        <a:latin typeface="Calibri" panose="020F0502020204030204" pitchFamily="34" charset="0"/>
                      </a:endParaRPr>
                    </a:p>
                  </a:txBody>
                  <a:tcPr marL="1937" marR="1937" marT="1937" marB="0" anchor="b"/>
                </a:tc>
                <a:extLst>
                  <a:ext uri="{0D108BD9-81ED-4DB2-BD59-A6C34878D82A}">
                    <a16:rowId xmlns:a16="http://schemas.microsoft.com/office/drawing/2014/main" val="3016545581"/>
                  </a:ext>
                </a:extLst>
              </a:tr>
              <a:tr h="561588">
                <a:tc>
                  <a:txBody>
                    <a:bodyPr/>
                    <a:lstStyle/>
                    <a:p>
                      <a:pPr algn="l" fontAlgn="b"/>
                      <a:r>
                        <a:rPr lang="en-US" sz="900" u="none" strike="noStrike" dirty="0">
                          <a:effectLst/>
                        </a:rPr>
                        <a:t>Post-acute Care Approaches</a:t>
                      </a:r>
                      <a:endParaRPr lang="en-US" sz="900" b="0" i="0" u="none" strike="noStrike" dirty="0">
                        <a:solidFill>
                          <a:srgbClr val="000000"/>
                        </a:solidFill>
                        <a:effectLst/>
                        <a:latin typeface="Calibri" panose="020F0502020204030204" pitchFamily="34" charset="0"/>
                      </a:endParaRPr>
                    </a:p>
                  </a:txBody>
                  <a:tcPr marL="1937" marR="1937" marT="1937" marB="0" anchor="b"/>
                </a:tc>
                <a:tc>
                  <a:txBody>
                    <a:bodyPr/>
                    <a:lstStyle/>
                    <a:p>
                      <a:pPr algn="l" fontAlgn="b"/>
                      <a:r>
                        <a:rPr lang="en-US" sz="900" u="none" strike="noStrike" dirty="0">
                          <a:effectLst/>
                        </a:rPr>
                        <a:t>Caring contact</a:t>
                      </a:r>
                      <a:endParaRPr lang="en-US" sz="900" b="0" i="0" u="none" strike="noStrike" dirty="0">
                        <a:solidFill>
                          <a:srgbClr val="000000"/>
                        </a:solidFill>
                        <a:effectLst/>
                        <a:latin typeface="Calibri" panose="020F0502020204030204" pitchFamily="34" charset="0"/>
                      </a:endParaRPr>
                    </a:p>
                  </a:txBody>
                  <a:tcPr marL="1937" marR="1937" marT="1937" marB="0" anchor="b"/>
                </a:tc>
                <a:extLst>
                  <a:ext uri="{0D108BD9-81ED-4DB2-BD59-A6C34878D82A}">
                    <a16:rowId xmlns:a16="http://schemas.microsoft.com/office/drawing/2014/main" val="2476461215"/>
                  </a:ext>
                </a:extLst>
              </a:tr>
            </a:tbl>
          </a:graphicData>
        </a:graphic>
      </p:graphicFrame>
      <p:graphicFrame>
        <p:nvGraphicFramePr>
          <p:cNvPr id="13" name="Table 12">
            <a:extLst>
              <a:ext uri="{FF2B5EF4-FFF2-40B4-BE49-F238E27FC236}">
                <a16:creationId xmlns:a16="http://schemas.microsoft.com/office/drawing/2014/main" id="{68C6C700-64E7-196C-C6C8-5A53F2C00C30}"/>
              </a:ext>
            </a:extLst>
          </p:cNvPr>
          <p:cNvGraphicFramePr>
            <a:graphicFrameLocks noGrp="1"/>
          </p:cNvGraphicFramePr>
          <p:nvPr>
            <p:extLst>
              <p:ext uri="{D42A27DB-BD31-4B8C-83A1-F6EECF244321}">
                <p14:modId xmlns:p14="http://schemas.microsoft.com/office/powerpoint/2010/main" val="2841302581"/>
              </p:ext>
            </p:extLst>
          </p:nvPr>
        </p:nvGraphicFramePr>
        <p:xfrm>
          <a:off x="6282267" y="1253331"/>
          <a:ext cx="5369900" cy="4211320"/>
        </p:xfrm>
        <a:graphic>
          <a:graphicData uri="http://schemas.openxmlformats.org/drawingml/2006/table">
            <a:tbl>
              <a:tblPr firstRow="1" bandRow="1">
                <a:tableStyleId>{5C22544A-7EE6-4342-B048-85BDC9FD1C3A}</a:tableStyleId>
              </a:tblPr>
              <a:tblGrid>
                <a:gridCol w="1542967">
                  <a:extLst>
                    <a:ext uri="{9D8B030D-6E8A-4147-A177-3AD203B41FA5}">
                      <a16:colId xmlns:a16="http://schemas.microsoft.com/office/drawing/2014/main" val="3162619471"/>
                    </a:ext>
                  </a:extLst>
                </a:gridCol>
                <a:gridCol w="3826933">
                  <a:extLst>
                    <a:ext uri="{9D8B030D-6E8A-4147-A177-3AD203B41FA5}">
                      <a16:colId xmlns:a16="http://schemas.microsoft.com/office/drawing/2014/main" val="3134914383"/>
                    </a:ext>
                  </a:extLst>
                </a:gridCol>
              </a:tblGrid>
              <a:tr h="370840">
                <a:tc gridSpan="2">
                  <a:txBody>
                    <a:bodyPr/>
                    <a:lstStyle/>
                    <a:p>
                      <a:pPr algn="ctr"/>
                      <a:r>
                        <a:rPr lang="en-US" dirty="0"/>
                        <a:t>Evaluation of Priorities</a:t>
                      </a:r>
                    </a:p>
                  </a:txBody>
                  <a:tcPr/>
                </a:tc>
                <a:tc hMerge="1">
                  <a:txBody>
                    <a:bodyPr/>
                    <a:lstStyle/>
                    <a:p>
                      <a:endParaRPr lang="en-US" dirty="0"/>
                    </a:p>
                  </a:txBody>
                  <a:tcPr/>
                </a:tc>
                <a:extLst>
                  <a:ext uri="{0D108BD9-81ED-4DB2-BD59-A6C34878D82A}">
                    <a16:rowId xmlns:a16="http://schemas.microsoft.com/office/drawing/2014/main" val="2155649447"/>
                  </a:ext>
                </a:extLst>
              </a:tr>
              <a:tr h="370840">
                <a:tc>
                  <a:txBody>
                    <a:bodyPr/>
                    <a:lstStyle/>
                    <a:p>
                      <a:r>
                        <a:rPr lang="en-US" dirty="0"/>
                        <a:t>Process</a:t>
                      </a:r>
                    </a:p>
                  </a:txBody>
                  <a:tcPr/>
                </a:tc>
                <a:tc>
                  <a:txBody>
                    <a:bodyPr/>
                    <a:lstStyle/>
                    <a:p>
                      <a:r>
                        <a:rPr lang="en-US" dirty="0"/>
                        <a:t>Gather all 186 priorities across all 26 sources and create “keyword” categories based on the priority language. With the resulting keyword categories, priority statements were drafted to summarize the priorities in that group (on the following slide)</a:t>
                      </a:r>
                    </a:p>
                  </a:txBody>
                  <a:tcPr/>
                </a:tc>
                <a:extLst>
                  <a:ext uri="{0D108BD9-81ED-4DB2-BD59-A6C34878D82A}">
                    <a16:rowId xmlns:a16="http://schemas.microsoft.com/office/drawing/2014/main" val="3372622239"/>
                  </a:ext>
                </a:extLst>
              </a:tr>
              <a:tr h="370840">
                <a:tc>
                  <a:txBody>
                    <a:bodyPr/>
                    <a:lstStyle/>
                    <a:p>
                      <a:r>
                        <a:rPr lang="en-US" dirty="0"/>
                        <a:t>Decision Rule</a:t>
                      </a:r>
                    </a:p>
                  </a:txBody>
                  <a:tcPr/>
                </a:tc>
                <a:tc>
                  <a:txBody>
                    <a:bodyPr/>
                    <a:lstStyle/>
                    <a:p>
                      <a:r>
                        <a:rPr lang="en-US" dirty="0"/>
                        <a:t>5 or more occurrences of a keyword within the priorities results in a new “category”</a:t>
                      </a:r>
                    </a:p>
                  </a:txBody>
                  <a:tcPr/>
                </a:tc>
                <a:extLst>
                  <a:ext uri="{0D108BD9-81ED-4DB2-BD59-A6C34878D82A}">
                    <a16:rowId xmlns:a16="http://schemas.microsoft.com/office/drawing/2014/main" val="1525078980"/>
                  </a:ext>
                </a:extLst>
              </a:tr>
              <a:tr h="370840">
                <a:tc>
                  <a:txBody>
                    <a:bodyPr/>
                    <a:lstStyle/>
                    <a:p>
                      <a:r>
                        <a:rPr lang="en-US" dirty="0"/>
                        <a:t>Example</a:t>
                      </a:r>
                    </a:p>
                  </a:txBody>
                  <a:tcPr/>
                </a:tc>
                <a:tc>
                  <a:txBody>
                    <a:bodyPr/>
                    <a:lstStyle/>
                    <a:p>
                      <a:r>
                        <a:rPr lang="en-US" dirty="0"/>
                        <a:t>“Risk” occurred 15 times across the priorities, including the ones highlighted in the source to the left.</a:t>
                      </a:r>
                    </a:p>
                  </a:txBody>
                  <a:tcPr/>
                </a:tc>
                <a:extLst>
                  <a:ext uri="{0D108BD9-81ED-4DB2-BD59-A6C34878D82A}">
                    <a16:rowId xmlns:a16="http://schemas.microsoft.com/office/drawing/2014/main" val="3941041785"/>
                  </a:ext>
                </a:extLst>
              </a:tr>
            </a:tbl>
          </a:graphicData>
        </a:graphic>
      </p:graphicFrame>
    </p:spTree>
    <p:extLst>
      <p:ext uri="{BB962C8B-B14F-4D97-AF65-F5344CB8AC3E}">
        <p14:creationId xmlns:p14="http://schemas.microsoft.com/office/powerpoint/2010/main" val="22477653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6cd991bf-f022-4378-96e7-2c338aeb3f5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EE4P_INTELLIGENT_ELEMENT" val="{Nam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6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9" ma:contentTypeDescription="Create a new document." ma:contentTypeScope="" ma:versionID="24c01b7cfd6224507733ce4a5803acc3">
  <xsd:schema xmlns:xsd="http://www.w3.org/2001/XMLSchema" xmlns:xs="http://www.w3.org/2001/XMLSchema" xmlns:p="http://schemas.microsoft.com/office/2006/metadata/properties" xmlns:ns2="2c6b27b9-eb57-4c2b-88ac-cc5deecff08c" xmlns:ns3="69b1282d-8bc9-4807-8fb9-a970b2ec8430" targetNamespace="http://schemas.microsoft.com/office/2006/metadata/properties" ma:root="true" ma:fieldsID="dcee25b46ec50f6d35f43ce177eb7ab6" ns2:_="" ns3:_="">
    <xsd:import namespace="2c6b27b9-eb57-4c2b-88ac-cc5deecff08c"/>
    <xsd:import namespace="69b1282d-8bc9-4807-8fb9-a970b2ec84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LengthInSecond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b27b9-eb57-4c2b-88ac-cc5deecff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b1282d-8bc9-4807-8fb9-a970b2ec843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5951CD8-6A93-4BB7-AAA1-A8A5284FCAAF}">
  <ds:schemaRefs>
    <ds:schemaRef ds:uri="http://purl.org/dc/terms/"/>
    <ds:schemaRef ds:uri="http://schemas.microsoft.com/office/2006/documentManagement/types"/>
    <ds:schemaRef ds:uri="http://purl.org/dc/dcmitype/"/>
    <ds:schemaRef ds:uri="http://www.w3.org/XML/1998/namespace"/>
    <ds:schemaRef ds:uri="6aa70152-e7f0-4492-8b74-233e905943de"/>
    <ds:schemaRef ds:uri="http://purl.org/dc/elements/1.1/"/>
    <ds:schemaRef ds:uri="http://schemas.openxmlformats.org/package/2006/metadata/core-properties"/>
    <ds:schemaRef ds:uri="http://schemas.microsoft.com/office/infopath/2007/PartnerControls"/>
    <ds:schemaRef ds:uri="50f0e209-8335-4762-bc61-35d878d3e9d9"/>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D162749E-D46C-413B-9AC2-6FCE12C03B3B}"/>
</file>

<file path=customXml/itemProps3.xml><?xml version="1.0" encoding="utf-8"?>
<ds:datastoreItem xmlns:ds="http://schemas.openxmlformats.org/officeDocument/2006/customXml" ds:itemID="{69A50033-E34F-4D9C-85DF-FB9629A33D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1687</TotalTime>
  <Words>3119</Words>
  <Application>Microsoft Office PowerPoint</Application>
  <PresentationFormat>Widescreen</PresentationFormat>
  <Paragraphs>564</Paragraphs>
  <Slides>18</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2</vt:i4>
      </vt:variant>
      <vt:variant>
        <vt:lpstr>Slide Titles</vt:lpstr>
      </vt:variant>
      <vt:variant>
        <vt:i4>18</vt:i4>
      </vt:variant>
    </vt:vector>
  </HeadingPairs>
  <TitlesOfParts>
    <vt:vector size="28" baseType="lpstr">
      <vt:lpstr>Arial</vt:lpstr>
      <vt:lpstr>Arial,Sans-Serif</vt:lpstr>
      <vt:lpstr>Calibri</vt:lpstr>
      <vt:lpstr>Calibri Light</vt:lpstr>
      <vt:lpstr>Georgia</vt:lpstr>
      <vt:lpstr>Wingdings</vt:lpstr>
      <vt:lpstr>6_Office Theme</vt:lpstr>
      <vt:lpstr>VA Template</vt:lpstr>
      <vt:lpstr>think-cell Slide</vt:lpstr>
      <vt:lpstr>Worksheet</vt:lpstr>
      <vt:lpstr>Suicide Prevention Advisory Group Meeting</vt:lpstr>
      <vt:lpstr>PowerPoint Presentation</vt:lpstr>
      <vt:lpstr>Portfolio Stand-up Progress</vt:lpstr>
      <vt:lpstr>Last Meeting Recall: Rapid (and Rigorous) Approach to Identifying AMP Research Priorities</vt:lpstr>
      <vt:lpstr>Last Meeting Recall:    Phase I - Brief Evidence Inventory Using HSR&amp;D Evidence Synthesis Program Method for POU AMP Research Priorities </vt:lpstr>
      <vt:lpstr>Last Meeting Recall:  Phase II - Initial List of Priorities for Pain and Opiate AMP</vt:lpstr>
      <vt:lpstr>Last Meeting Recall:  Phase III: Pain and Opioid Use Disorder AMP List of Priorities July 19-20, 2023 Planning SOTA</vt:lpstr>
      <vt:lpstr>Phase 1:  Critical Research Priority Setting for Suicide Prevention</vt:lpstr>
      <vt:lpstr>Critical Research Priority Setting – Evaluation of Priorities</vt:lpstr>
      <vt:lpstr>Drafting Priority Statements based on Initial Research</vt:lpstr>
      <vt:lpstr>Priority Matrix</vt:lpstr>
      <vt:lpstr>Priority Questionnaire Distribution to Field</vt:lpstr>
      <vt:lpstr>Questionnaire – Summary Statistics</vt:lpstr>
      <vt:lpstr>Populating the Priority Matrix</vt:lpstr>
      <vt:lpstr>Analyzing results through Matrix - Priorities Discussion</vt:lpstr>
      <vt:lpstr>Priorities Setting Next Steps</vt:lpstr>
      <vt:lpstr>Priorities Setting Discussion and Next Steps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Constans, Joseph (VACO)</cp:lastModifiedBy>
  <cp:revision>3</cp:revision>
  <dcterms:created xsi:type="dcterms:W3CDTF">2023-10-10T16:06:04Z</dcterms:created>
  <dcterms:modified xsi:type="dcterms:W3CDTF">2023-11-28T17:30:33Z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0x01010045B1E07F2C274044A140D89A2848318B</vt:lpwstr>
  </property>
  <property fmtid="{D5CDD505-2E9C-101B-9397-08002B2CF9AE}" pid="3" name="MediaServiceImageTags">
    <vt:lpwstr/>
  </property>
  <property fmtid="{D5CDD505-2E9C-101B-9397-08002B2CF9AE}" pid="4" name="MSIP_Label_7f97ea9d-daff-4c91-a4f1-55d953dbb0fc_Enabled">
    <vt:lpwstr>true</vt:lpwstr>
  </property>
  <property fmtid="{D5CDD505-2E9C-101B-9397-08002B2CF9AE}" pid="5" name="MSIP_Label_7f97ea9d-daff-4c91-a4f1-55d953dbb0fc_SetDate">
    <vt:lpwstr>2023-10-10T16:08:00Z</vt:lpwstr>
  </property>
  <property fmtid="{D5CDD505-2E9C-101B-9397-08002B2CF9AE}" pid="6" name="MSIP_Label_7f97ea9d-daff-4c91-a4f1-55d953dbb0fc_Method">
    <vt:lpwstr>Standard</vt:lpwstr>
  </property>
  <property fmtid="{D5CDD505-2E9C-101B-9397-08002B2CF9AE}" pid="7" name="MSIP_Label_7f97ea9d-daff-4c91-a4f1-55d953dbb0fc_Name">
    <vt:lpwstr>Public</vt:lpwstr>
  </property>
  <property fmtid="{D5CDD505-2E9C-101B-9397-08002B2CF9AE}" pid="8" name="MSIP_Label_7f97ea9d-daff-4c91-a4f1-55d953dbb0fc_SiteId">
    <vt:lpwstr>58196b33-812d-4eb0-ad27-fc2dd9de53eb</vt:lpwstr>
  </property>
  <property fmtid="{D5CDD505-2E9C-101B-9397-08002B2CF9AE}" pid="9" name="MSIP_Label_7f97ea9d-daff-4c91-a4f1-55d953dbb0fc_ActionId">
    <vt:lpwstr>797aa460-0b27-4d45-b70b-4071a9541f08</vt:lpwstr>
  </property>
  <property fmtid="{D5CDD505-2E9C-101B-9397-08002B2CF9AE}" pid="10" name="MSIP_Label_7f97ea9d-daff-4c91-a4f1-55d953dbb0fc_ContentBits">
    <vt:lpwstr>0</vt:lpwstr>
  </property>
</Properties>
</file>