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7" r:id="rId4"/>
    <p:sldMasterId id="2147484129" r:id="rId5"/>
    <p:sldMasterId id="2147484140" r:id="rId6"/>
  </p:sldMasterIdLst>
  <p:notesMasterIdLst>
    <p:notesMasterId r:id="rId16"/>
  </p:notesMasterIdLst>
  <p:sldIdLst>
    <p:sldId id="259" r:id="rId7"/>
    <p:sldId id="2134806473" r:id="rId8"/>
    <p:sldId id="2134806550" r:id="rId9"/>
    <p:sldId id="2134806480" r:id="rId10"/>
    <p:sldId id="2134806508" r:id="rId11"/>
    <p:sldId id="260" r:id="rId12"/>
    <p:sldId id="2134806551" r:id="rId13"/>
    <p:sldId id="2134806548" r:id="rId14"/>
    <p:sldId id="2134806552" r:id="rId15"/>
  </p:sldIdLst>
  <p:sldSz cx="12192000" cy="6858000"/>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75294" autoAdjust="0"/>
  </p:normalViewPr>
  <p:slideViewPr>
    <p:cSldViewPr snapToGrid="0">
      <p:cViewPr varScale="1">
        <p:scale>
          <a:sx n="47" d="100"/>
          <a:sy n="47" d="100"/>
        </p:scale>
        <p:origin x="122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7E2347-5DC3-4CB3-BE37-0C21BB0F2AC0}" type="datetimeFigureOut">
              <a:rPr lang="en-US" smtClean="0"/>
              <a:t>3/20/2023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D112D7-1137-4896-A283-64F04EE2E7F4}" type="slidenum">
              <a:rPr lang="en-US" smtClean="0"/>
              <a:t>‹#›</a:t>
            </a:fld>
            <a:endParaRPr lang="en-US"/>
          </a:p>
        </p:txBody>
      </p:sp>
    </p:spTree>
    <p:extLst>
      <p:ext uri="{BB962C8B-B14F-4D97-AF65-F5344CB8AC3E}">
        <p14:creationId xmlns:p14="http://schemas.microsoft.com/office/powerpoint/2010/main" val="3315963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A6F5BD2-1108-4C05-90EC-7F7A4D21DA3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8244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86BE72B-5095-46B0-B741-9CFCD80BF2F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766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6BE72B-5095-46B0-B741-9CFCD80BF2F1}" type="slidenum">
              <a:rPr lang="en-US" smtClean="0"/>
              <a:t>4</a:t>
            </a:fld>
            <a:endParaRPr lang="en-US"/>
          </a:p>
        </p:txBody>
      </p:sp>
    </p:spTree>
    <p:extLst>
      <p:ext uri="{BB962C8B-B14F-4D97-AF65-F5344CB8AC3E}">
        <p14:creationId xmlns:p14="http://schemas.microsoft.com/office/powerpoint/2010/main" val="1215811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a:t>Speaker Notes: </a:t>
            </a:r>
          </a:p>
          <a:p>
            <a:endParaRPr lang="en-US" dirty="0"/>
          </a:p>
          <a:p>
            <a:r>
              <a:rPr lang="en-US" dirty="0"/>
              <a:t>The focus of today’s meeting will be criteria ISRM has developed to identify new AMPs. ISRM has developed an assessment tool and accompanying criteria that can be completed by ISRM leadership or potential portfolio leaders. This assessment is meant to collect valuable information on potential AMPs and gauge their readiness to become an AMP.</a:t>
            </a:r>
          </a:p>
          <a:p>
            <a:endParaRPr lang="en-US" dirty="0"/>
          </a:p>
          <a:p>
            <a:r>
              <a:rPr lang="en-US" dirty="0"/>
              <a:t> Establishing these criteria is important because it will allow ISRM to </a:t>
            </a:r>
          </a:p>
          <a:p>
            <a:endParaRPr lang="en-US" dirty="0"/>
          </a:p>
          <a:p>
            <a:pPr marL="228600" indent="-228600">
              <a:buFont typeface="+mj-lt"/>
              <a:buAutoNum type="arabicPeriod"/>
            </a:pPr>
            <a:r>
              <a:rPr lang="en-US" dirty="0"/>
              <a:t>Apply a consistent and uniform standard to consideration of new AMPs</a:t>
            </a:r>
          </a:p>
          <a:p>
            <a:pPr marL="228600" indent="-228600">
              <a:buFont typeface="+mj-lt"/>
              <a:buAutoNum type="arabicPeriod"/>
            </a:pPr>
            <a:r>
              <a:rPr lang="en-US" dirty="0"/>
              <a:t>Assess the maturity of proposed research portfolios</a:t>
            </a:r>
          </a:p>
          <a:p>
            <a:pPr marL="228600" indent="-228600">
              <a:buFont typeface="+mj-lt"/>
              <a:buAutoNum type="arabicPeriod"/>
            </a:pPr>
            <a:r>
              <a:rPr lang="en-US" dirty="0"/>
              <a:t>Select new AMPs through an evidence-based process</a:t>
            </a:r>
          </a:p>
          <a:p>
            <a:pPr marL="228600" indent="-228600">
              <a:buFont typeface="+mj-lt"/>
              <a:buAutoNum type="arabicPeriod"/>
            </a:pPr>
            <a:r>
              <a:rPr lang="en-US" dirty="0"/>
              <a:t>Justify decisions under scrutiny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C47582-84DD-4696-9527-C0049910B3A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117819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emf"/></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4.emf"/></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Master" Target="../slideMasters/slideMaster2.xml"/><Relationship Id="rId1" Type="http://schemas.openxmlformats.org/officeDocument/2006/relationships/tags" Target="../tags/tag9.xml"/><Relationship Id="rId4" Type="http://schemas.openxmlformats.org/officeDocument/2006/relationships/image" Target="../media/image8.emf"/></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Master" Target="../slideMasters/slideMaster3.xml"/><Relationship Id="rId1" Type="http://schemas.openxmlformats.org/officeDocument/2006/relationships/tags" Target="../tags/tag12.xml"/><Relationship Id="rId4" Type="http://schemas.openxmlformats.org/officeDocument/2006/relationships/image" Target="../media/image4.emf"/></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a:xfrm>
            <a:off x="9293994"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549725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610600" y="6356358"/>
            <a:ext cx="2743200" cy="365125"/>
          </a:xfrm>
          <a:prstGeom prst="rect">
            <a:avLst/>
          </a:prstGeom>
        </p:spPr>
        <p:txBody>
          <a:bodyPr/>
          <a:lstStyle/>
          <a:p>
            <a:fld id="{FE09C639-C7C7-9848-BE32-492A9B56F14C}" type="slidenum">
              <a:rPr lang="en-US" smtClean="0"/>
              <a:t>‹#›</a:t>
            </a:fld>
            <a:endParaRPr lang="en-US"/>
          </a:p>
        </p:txBody>
      </p:sp>
      <p:grpSp>
        <p:nvGrpSpPr>
          <p:cNvPr id="15" name="Group 14">
            <a:extLst>
              <a:ext uri="{FF2B5EF4-FFF2-40B4-BE49-F238E27FC236}">
                <a16:creationId xmlns:a16="http://schemas.microsoft.com/office/drawing/2014/main" id="{D9B18402-97FF-41B9-A0F8-4E70EA1A736C}"/>
              </a:ext>
            </a:extLst>
          </p:cNvPr>
          <p:cNvGrpSpPr/>
          <p:nvPr userDrawn="1"/>
        </p:nvGrpSpPr>
        <p:grpSpPr>
          <a:xfrm>
            <a:off x="-4064" y="1311866"/>
            <a:ext cx="12196064" cy="46732"/>
            <a:chOff x="-4064" y="1396390"/>
            <a:chExt cx="12196064" cy="46732"/>
          </a:xfrm>
        </p:grpSpPr>
        <p:grpSp>
          <p:nvGrpSpPr>
            <p:cNvPr id="16" name="Group 15">
              <a:extLst>
                <a:ext uri="{FF2B5EF4-FFF2-40B4-BE49-F238E27FC236}">
                  <a16:creationId xmlns:a16="http://schemas.microsoft.com/office/drawing/2014/main" id="{4671C90E-ED8C-45B3-B185-2E5880B693E9}"/>
                </a:ext>
              </a:extLst>
            </p:cNvPr>
            <p:cNvGrpSpPr/>
            <p:nvPr userDrawn="1"/>
          </p:nvGrpSpPr>
          <p:grpSpPr>
            <a:xfrm>
              <a:off x="-4064" y="1396390"/>
              <a:ext cx="12196064" cy="15240"/>
              <a:chOff x="-3048" y="1344168"/>
              <a:chExt cx="9147048" cy="15240"/>
            </a:xfrm>
          </p:grpSpPr>
          <p:cxnSp>
            <p:nvCxnSpPr>
              <p:cNvPr id="20" name="Straight Connector 19">
                <a:extLst>
                  <a:ext uri="{FF2B5EF4-FFF2-40B4-BE49-F238E27FC236}">
                    <a16:creationId xmlns:a16="http://schemas.microsoft.com/office/drawing/2014/main" id="{38645419-0FA9-4759-8636-09E75908B383}"/>
                  </a:ext>
                </a:extLst>
              </p:cNvPr>
              <p:cNvCxnSpPr/>
              <p:nvPr userDrawn="1"/>
            </p:nvCxnSpPr>
            <p:spPr>
              <a:xfrm>
                <a:off x="0" y="1344168"/>
                <a:ext cx="9144000" cy="0"/>
              </a:xfrm>
              <a:prstGeom prst="line">
                <a:avLst/>
              </a:prstGeom>
              <a:ln w="15875">
                <a:solidFill>
                  <a:srgbClr val="1D3D78"/>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4768868-C34C-4707-B36D-C1BD9643BC90}"/>
                  </a:ext>
                </a:extLst>
              </p:cNvPr>
              <p:cNvCxnSpPr/>
              <p:nvPr userDrawn="1"/>
            </p:nvCxnSpPr>
            <p:spPr>
              <a:xfrm>
                <a:off x="-3048" y="1359408"/>
                <a:ext cx="9144000" cy="0"/>
              </a:xfrm>
              <a:prstGeom prst="line">
                <a:avLst/>
              </a:prstGeom>
              <a:ln w="15875">
                <a:solidFill>
                  <a:srgbClr val="1D3D78"/>
                </a:solidFill>
              </a:ln>
            </p:spPr>
            <p:style>
              <a:lnRef idx="1">
                <a:schemeClr val="accent1"/>
              </a:lnRef>
              <a:fillRef idx="0">
                <a:schemeClr val="accent1"/>
              </a:fillRef>
              <a:effectRef idx="0">
                <a:schemeClr val="accent1"/>
              </a:effectRef>
              <a:fontRef idx="minor">
                <a:schemeClr val="tx1"/>
              </a:fontRef>
            </p:style>
          </p:cxnSp>
        </p:grpSp>
        <p:grpSp>
          <p:nvGrpSpPr>
            <p:cNvPr id="17" name="Group 16">
              <a:extLst>
                <a:ext uri="{FF2B5EF4-FFF2-40B4-BE49-F238E27FC236}">
                  <a16:creationId xmlns:a16="http://schemas.microsoft.com/office/drawing/2014/main" id="{9977A6D1-9034-4A80-B59D-5FCB6FF47B77}"/>
                </a:ext>
              </a:extLst>
            </p:cNvPr>
            <p:cNvGrpSpPr/>
            <p:nvPr userDrawn="1"/>
          </p:nvGrpSpPr>
          <p:grpSpPr>
            <a:xfrm>
              <a:off x="-4064" y="1427882"/>
              <a:ext cx="12196064" cy="15240"/>
              <a:chOff x="-3048" y="1344168"/>
              <a:chExt cx="9147048" cy="15240"/>
            </a:xfrm>
          </p:grpSpPr>
          <p:cxnSp>
            <p:nvCxnSpPr>
              <p:cNvPr id="18" name="Straight Connector 17">
                <a:extLst>
                  <a:ext uri="{FF2B5EF4-FFF2-40B4-BE49-F238E27FC236}">
                    <a16:creationId xmlns:a16="http://schemas.microsoft.com/office/drawing/2014/main" id="{7B94AB9B-8BC2-4FC5-AAE3-94E7776FAB76}"/>
                  </a:ext>
                </a:extLst>
              </p:cNvPr>
              <p:cNvCxnSpPr/>
              <p:nvPr userDrawn="1"/>
            </p:nvCxnSpPr>
            <p:spPr>
              <a:xfrm>
                <a:off x="0" y="1344168"/>
                <a:ext cx="9144000" cy="0"/>
              </a:xfrm>
              <a:prstGeom prst="line">
                <a:avLst/>
              </a:prstGeom>
              <a:ln w="15875">
                <a:solidFill>
                  <a:srgbClr val="167B57"/>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2C1DE8E-F8BE-4FC7-BEC4-06C4F168A5CE}"/>
                  </a:ext>
                </a:extLst>
              </p:cNvPr>
              <p:cNvCxnSpPr/>
              <p:nvPr userDrawn="1"/>
            </p:nvCxnSpPr>
            <p:spPr>
              <a:xfrm>
                <a:off x="-3048" y="1359408"/>
                <a:ext cx="9144000" cy="0"/>
              </a:xfrm>
              <a:prstGeom prst="line">
                <a:avLst/>
              </a:prstGeom>
              <a:ln w="15875">
                <a:solidFill>
                  <a:srgbClr val="167B57"/>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006151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C71FE-F79C-46FE-B31D-207784C0EA9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71315D-ECBC-DC65-0034-65387586F0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86BA62-18E8-6558-303A-9AFDB2F3F19F}"/>
              </a:ext>
            </a:extLst>
          </p:cNvPr>
          <p:cNvSpPr>
            <a:spLocks noGrp="1"/>
          </p:cNvSpPr>
          <p:nvPr>
            <p:ph type="dt" sz="half" idx="10"/>
          </p:nvPr>
        </p:nvSpPr>
        <p:spPr/>
        <p:txBody>
          <a:bodyPr/>
          <a:lstStyle/>
          <a:p>
            <a:fld id="{C633F186-FB2C-4ABD-A910-CC39FDE09F4E}" type="datetimeFigureOut">
              <a:rPr lang="en-US" smtClean="0"/>
              <a:t>3/20/2023</a:t>
            </a:fld>
            <a:endParaRPr lang="en-US"/>
          </a:p>
        </p:txBody>
      </p:sp>
      <p:sp>
        <p:nvSpPr>
          <p:cNvPr id="5" name="Footer Placeholder 4">
            <a:extLst>
              <a:ext uri="{FF2B5EF4-FFF2-40B4-BE49-F238E27FC236}">
                <a16:creationId xmlns:a16="http://schemas.microsoft.com/office/drawing/2014/main" id="{B464D01A-1BA7-02AF-8885-0763CEF25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B55AA4-D22B-E5DB-2770-73A2309BADAF}"/>
              </a:ext>
            </a:extLst>
          </p:cNvPr>
          <p:cNvSpPr>
            <a:spLocks noGrp="1"/>
          </p:cNvSpPr>
          <p:nvPr>
            <p:ph type="sldNum" sz="quarter" idx="12"/>
          </p:nvPr>
        </p:nvSpPr>
        <p:spPr/>
        <p:txBody>
          <a:bodyPr/>
          <a:lstStyle/>
          <a:p>
            <a:fld id="{FBB93BEC-F996-4DE6-8713-A3BAFBDAE062}" type="slidenum">
              <a:rPr lang="en-US" smtClean="0"/>
              <a:t>‹#›</a:t>
            </a:fld>
            <a:endParaRPr lang="en-US"/>
          </a:p>
        </p:txBody>
      </p:sp>
    </p:spTree>
    <p:extLst>
      <p:ext uri="{BB962C8B-B14F-4D97-AF65-F5344CB8AC3E}">
        <p14:creationId xmlns:p14="http://schemas.microsoft.com/office/powerpoint/2010/main" val="114479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userDrawn="1"/>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0301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lvl1pPr>
              <a:defRPr sz="2400"/>
            </a:lvl1pPr>
          </a:lstStyle>
          <a:p>
            <a:r>
              <a:rPr lang="en-US"/>
              <a:t>Click to edit Master title style</a:t>
            </a:r>
          </a:p>
        </p:txBody>
      </p:sp>
      <p:sp>
        <p:nvSpPr>
          <p:cNvPr id="3" name="Content Placeholder 2"/>
          <p:cNvSpPr>
            <a:spLocks noGrp="1"/>
          </p:cNvSpPr>
          <p:nvPr>
            <p:ph idx="1"/>
          </p:nvPr>
        </p:nvSpPr>
        <p:spPr>
          <a:xfrm>
            <a:off x="285750" y="1062518"/>
            <a:ext cx="10515600" cy="42871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5196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361136338"/>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233447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extLst>
              <p:ext uri="{D42A27DB-BD31-4B8C-83A1-F6EECF244321}">
                <p14:modId xmlns:p14="http://schemas.microsoft.com/office/powerpoint/2010/main" val="6685555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3/20/2023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1512615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userDrawn="1"/>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8574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2660199288"/>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164674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1371291565"/>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4633266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283228194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0255034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7716056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Title and Text">
    <p:bg>
      <p:bgPr>
        <a:solidFill>
          <a:schemeClr val="bg2"/>
        </a:solidFill>
        <a:effectLst/>
      </p:bgPr>
    </p:bg>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1"/>
            </p:custDataLst>
            <p:extLst>
              <p:ext uri="{D42A27DB-BD31-4B8C-83A1-F6EECF244321}">
                <p14:modId xmlns:p14="http://schemas.microsoft.com/office/powerpoint/2010/main" val="8312835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27" imgH="327" progId="TCLayout.ActiveDocument.1">
                  <p:embed/>
                </p:oleObj>
              </mc:Choice>
              <mc:Fallback>
                <p:oleObj name="think-cell Slide" r:id="rId3" imgW="327" imgH="327" progId="TCLayout.ActiveDocument.1">
                  <p:embed/>
                  <p:pic>
                    <p:nvPicPr>
                      <p:cNvPr id="4" name="Object 3" hidden="1"/>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9FCE4FFF-81B3-4CDA-B0A1-3363FFB22A6A}"/>
              </a:ext>
            </a:extLst>
          </p:cNvPr>
          <p:cNvSpPr>
            <a:spLocks noGrp="1"/>
          </p:cNvSpPr>
          <p:nvPr>
            <p:ph type="title" hasCustomPrompt="1"/>
          </p:nvPr>
        </p:nvSpPr>
        <p:spPr>
          <a:xfrm>
            <a:off x="630000" y="622800"/>
            <a:ext cx="10933350" cy="470898"/>
          </a:xfrm>
        </p:spPr>
        <p:txBody>
          <a:bodyPr/>
          <a:lstStyle>
            <a:lvl1pPr>
              <a:defRPr sz="3400">
                <a:latin typeface="+mj-lt"/>
                <a:ea typeface="+mj-ea"/>
                <a:cs typeface="+mj-cs"/>
                <a:sym typeface="+mj-lt"/>
              </a:defRPr>
            </a:lvl1pPr>
          </a:lstStyle>
          <a:p>
            <a:r>
              <a:rPr lang="en-US"/>
              <a:t>Click to add title</a:t>
            </a:r>
          </a:p>
        </p:txBody>
      </p:sp>
      <p:sp>
        <p:nvSpPr>
          <p:cNvPr id="8" name="Text Placeholder 7">
            <a:extLst>
              <a:ext uri="{FF2B5EF4-FFF2-40B4-BE49-F238E27FC236}">
                <a16:creationId xmlns:a16="http://schemas.microsoft.com/office/drawing/2014/main" id="{1F54B2F8-C51F-4566-BAC0-8A0C8E575488}"/>
              </a:ext>
            </a:extLst>
          </p:cNvPr>
          <p:cNvSpPr>
            <a:spLocks noGrp="1"/>
          </p:cNvSpPr>
          <p:nvPr>
            <p:ph type="body" sz="quarter" idx="10"/>
          </p:nvPr>
        </p:nvSpPr>
        <p:spPr>
          <a:xfrm>
            <a:off x="629399" y="2085628"/>
            <a:ext cx="10933801" cy="4089131"/>
          </a:xfrm>
        </p:spPr>
        <p:txBody>
          <a:bodyPr/>
          <a:lstStyle>
            <a:lvl1pPr>
              <a:lnSpc>
                <a:spcPct val="100000"/>
              </a:lnSpc>
              <a:spcBef>
                <a:spcPts val="0"/>
              </a:spcBef>
              <a:spcAft>
                <a:spcPts val="0"/>
              </a:spcAft>
              <a:defRPr sz="2000">
                <a:latin typeface="+mn-lt"/>
                <a:ea typeface="+mn-ea"/>
                <a:cs typeface="+mn-cs"/>
                <a:sym typeface="+mn-lt"/>
              </a:defRPr>
            </a:lvl1pPr>
            <a:lvl2pPr>
              <a:lnSpc>
                <a:spcPct val="100000"/>
              </a:lnSpc>
              <a:spcBef>
                <a:spcPts val="0"/>
              </a:spcBef>
              <a:spcAft>
                <a:spcPts val="0"/>
              </a:spcAft>
              <a:defRPr sz="2000">
                <a:latin typeface="+mn-lt"/>
                <a:ea typeface="+mn-ea"/>
                <a:cs typeface="+mn-cs"/>
                <a:sym typeface="+mn-lt"/>
              </a:defRPr>
            </a:lvl2pPr>
            <a:lvl3pPr>
              <a:lnSpc>
                <a:spcPct val="100000"/>
              </a:lnSpc>
              <a:spcBef>
                <a:spcPts val="0"/>
              </a:spcBef>
              <a:spcAft>
                <a:spcPts val="0"/>
              </a:spcAft>
              <a:defRPr sz="2000">
                <a:latin typeface="+mn-lt"/>
                <a:ea typeface="+mn-ea"/>
                <a:cs typeface="+mn-cs"/>
                <a:sym typeface="+mn-lt"/>
              </a:defRPr>
            </a:lvl3pPr>
            <a:lvl4pPr>
              <a:lnSpc>
                <a:spcPct val="100000"/>
              </a:lnSpc>
              <a:spcBef>
                <a:spcPts val="0"/>
              </a:spcBef>
              <a:spcAft>
                <a:spcPts val="0"/>
              </a:spcAft>
              <a:defRPr sz="2800">
                <a:latin typeface="+mn-lt"/>
                <a:ea typeface="+mn-ea"/>
                <a:cs typeface="+mn-cs"/>
                <a:sym typeface="+mn-lt"/>
              </a:defRPr>
            </a:lvl4pPr>
            <a:lvl5pPr>
              <a:lnSpc>
                <a:spcPct val="100000"/>
              </a:lnSpc>
              <a:spcBef>
                <a:spcPts val="0"/>
              </a:spcBef>
              <a:spcAft>
                <a:spcPts val="0"/>
              </a:spcAft>
              <a:defRPr sz="2800">
                <a:latin typeface="+mn-lt"/>
                <a:ea typeface="+mn-ea"/>
                <a:cs typeface="+mn-cs"/>
                <a:sym typeface="+mn-l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847831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083045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a:xfrm>
            <a:off x="9293994"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562842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1473463094"/>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93613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4820779"/>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9274743"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313900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E2E7A7-A876-6AD4-5A17-4C809EC94665}"/>
              </a:ext>
            </a:extLst>
          </p:cNvPr>
          <p:cNvSpPr>
            <a:spLocks noGrp="1"/>
          </p:cNvSpPr>
          <p:nvPr>
            <p:ph type="dt" sz="half" idx="10"/>
          </p:nvPr>
        </p:nvSpPr>
        <p:spPr/>
        <p:txBody>
          <a:bodyPr/>
          <a:lstStyle/>
          <a:p>
            <a:fld id="{C633F186-FB2C-4ABD-A910-CC39FDE09F4E}" type="datetimeFigureOut">
              <a:rPr lang="en-US" smtClean="0"/>
              <a:t>3/20/2023</a:t>
            </a:fld>
            <a:endParaRPr lang="en-US"/>
          </a:p>
        </p:txBody>
      </p:sp>
      <p:sp>
        <p:nvSpPr>
          <p:cNvPr id="3" name="Footer Placeholder 2">
            <a:extLst>
              <a:ext uri="{FF2B5EF4-FFF2-40B4-BE49-F238E27FC236}">
                <a16:creationId xmlns:a16="http://schemas.microsoft.com/office/drawing/2014/main" id="{F87D9F87-A213-4B51-D0D0-66E78A59E2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B307AB-940B-F5A6-6723-4B843A2A6ABE}"/>
              </a:ext>
            </a:extLst>
          </p:cNvPr>
          <p:cNvSpPr>
            <a:spLocks noGrp="1"/>
          </p:cNvSpPr>
          <p:nvPr>
            <p:ph type="sldNum" sz="quarter" idx="12"/>
          </p:nvPr>
        </p:nvSpPr>
        <p:spPr/>
        <p:txBody>
          <a:bodyPr/>
          <a:lstStyle/>
          <a:p>
            <a:fld id="{FBB93BEC-F996-4DE6-8713-A3BAFBDAE062}" type="slidenum">
              <a:rPr lang="en-US" smtClean="0"/>
              <a:t>‹#›</a:t>
            </a:fld>
            <a:endParaRPr lang="en-US"/>
          </a:p>
        </p:txBody>
      </p:sp>
    </p:spTree>
    <p:extLst>
      <p:ext uri="{BB962C8B-B14F-4D97-AF65-F5344CB8AC3E}">
        <p14:creationId xmlns:p14="http://schemas.microsoft.com/office/powerpoint/2010/main" val="39299467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Blank_no_bottom_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EE0F0B21-0107-480B-A6FF-33E8F92913BC}"/>
              </a:ext>
            </a:extLst>
          </p:cNvPr>
          <p:cNvSpPr/>
          <p:nvPr userDrawn="1"/>
        </p:nvSpPr>
        <p:spPr>
          <a:xfrm>
            <a:off x="0" y="6131277"/>
            <a:ext cx="12191994" cy="745011"/>
          </a:xfrm>
          <a:prstGeom prst="rect">
            <a:avLst/>
          </a:prstGeom>
          <a:solidFill>
            <a:schemeClr val="bg1"/>
          </a:solidFill>
          <a:ln w="5501">
            <a:noFill/>
          </a:ln>
        </p:spPr>
        <p:style>
          <a:lnRef idx="2">
            <a:schemeClr val="accent1">
              <a:shade val="50000"/>
            </a:schemeClr>
          </a:lnRef>
          <a:fillRef idx="1">
            <a:schemeClr val="accent1"/>
          </a:fillRef>
          <a:effectRef idx="0">
            <a:schemeClr val="accent1"/>
          </a:effectRef>
          <a:fontRef idx="minor">
            <a:schemeClr val="lt1"/>
          </a:fontRef>
        </p:style>
        <p:txBody>
          <a:bodyPr lIns="79210" tIns="39605" rIns="79210" bIns="39605" rtlCol="0" anchor="t"/>
          <a:lstStyle/>
          <a:p>
            <a:pPr marL="91440" marR="0" lvl="0" indent="-9144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endParaRPr lang="en-US" sz="1200" u="sng">
              <a:solidFill>
                <a:srgbClr val="C55A11"/>
              </a:solidFill>
              <a:latin typeface="Calibri" panose="020F0502020204030204"/>
            </a:endParaRPr>
          </a:p>
        </p:txBody>
      </p:sp>
    </p:spTree>
    <p:extLst>
      <p:ext uri="{BB962C8B-B14F-4D97-AF65-F5344CB8AC3E}">
        <p14:creationId xmlns:p14="http://schemas.microsoft.com/office/powerpoint/2010/main" val="10821718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rgbClr val="002F56"/>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DE3D11B-5FAF-4A20-BC91-DC09E07A8D6B}"/>
              </a:ext>
            </a:extLst>
          </p:cNvPr>
          <p:cNvCxnSpPr>
            <a:cxnSpLocks/>
          </p:cNvCxnSpPr>
          <p:nvPr userDrawn="1"/>
        </p:nvCxnSpPr>
        <p:spPr>
          <a:xfrm>
            <a:off x="955497" y="3705225"/>
            <a:ext cx="1123650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8EFF66FB-DCA5-48F3-A735-3BE74D09ACD8}"/>
              </a:ext>
            </a:extLst>
          </p:cNvPr>
          <p:cNvSpPr>
            <a:spLocks noGrp="1"/>
          </p:cNvSpPr>
          <p:nvPr>
            <p:ph type="body" sz="quarter" idx="10"/>
          </p:nvPr>
        </p:nvSpPr>
        <p:spPr>
          <a:xfrm>
            <a:off x="955497" y="3705225"/>
            <a:ext cx="9144000" cy="1828800"/>
          </a:xfrm>
        </p:spPr>
        <p:txBody>
          <a:bodyPr/>
          <a:lstStyle>
            <a:lvl1pPr marL="0" indent="0">
              <a:buNone/>
              <a:defRPr sz="4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28475274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4" y="118875"/>
            <a:ext cx="10515600" cy="752929"/>
          </a:xfrm>
        </p:spPr>
        <p:txBody>
          <a:bodyPr/>
          <a:lstStyle/>
          <a:p>
            <a:r>
              <a:rPr lang="en-US"/>
              <a:t>Click to edit master title style</a:t>
            </a:r>
          </a:p>
        </p:txBody>
      </p:sp>
      <p:sp>
        <p:nvSpPr>
          <p:cNvPr id="3" name="Content Placeholder 2"/>
          <p:cNvSpPr>
            <a:spLocks noGrp="1"/>
          </p:cNvSpPr>
          <p:nvPr>
            <p:ph idx="1"/>
          </p:nvPr>
        </p:nvSpPr>
        <p:spPr>
          <a:xfrm>
            <a:off x="838204" y="1133859"/>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8" y="982666"/>
            <a:ext cx="3108114"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210095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93613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426919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a:xfrm>
            <a:off x="9361370" y="63563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7551749"/>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9274743" y="6356350"/>
            <a:ext cx="2743200" cy="365125"/>
          </a:xfrm>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265586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Blank_no_bottom_b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Rectangle 5">
            <a:extLst>
              <a:ext uri="{FF2B5EF4-FFF2-40B4-BE49-F238E27FC236}">
                <a16:creationId xmlns:a16="http://schemas.microsoft.com/office/drawing/2014/main" id="{EE0F0B21-0107-480B-A6FF-33E8F92913BC}"/>
              </a:ext>
            </a:extLst>
          </p:cNvPr>
          <p:cNvSpPr/>
          <p:nvPr userDrawn="1"/>
        </p:nvSpPr>
        <p:spPr>
          <a:xfrm>
            <a:off x="0" y="6131277"/>
            <a:ext cx="12191994" cy="745011"/>
          </a:xfrm>
          <a:prstGeom prst="rect">
            <a:avLst/>
          </a:prstGeom>
          <a:solidFill>
            <a:schemeClr val="bg1"/>
          </a:solidFill>
          <a:ln w="5501">
            <a:noFill/>
          </a:ln>
        </p:spPr>
        <p:style>
          <a:lnRef idx="2">
            <a:schemeClr val="accent1">
              <a:shade val="50000"/>
            </a:schemeClr>
          </a:lnRef>
          <a:fillRef idx="1">
            <a:schemeClr val="accent1"/>
          </a:fillRef>
          <a:effectRef idx="0">
            <a:schemeClr val="accent1"/>
          </a:effectRef>
          <a:fontRef idx="minor">
            <a:schemeClr val="lt1"/>
          </a:fontRef>
        </p:style>
        <p:txBody>
          <a:bodyPr lIns="79210" tIns="39605" rIns="79210" bIns="39605" rtlCol="0" anchor="t"/>
          <a:lstStyle/>
          <a:p>
            <a:pPr marL="91440" marR="0" lvl="0" indent="-91440" algn="l" defTabSz="914400" rtl="0" eaLnBrk="1" fontAlgn="auto" latinLnBrk="0" hangingPunct="1">
              <a:lnSpc>
                <a:spcPct val="100000"/>
              </a:lnSpc>
              <a:spcBef>
                <a:spcPts val="100"/>
              </a:spcBef>
              <a:spcAft>
                <a:spcPts val="100"/>
              </a:spcAft>
              <a:buClrTx/>
              <a:buSzTx/>
              <a:buFont typeface="Arial" panose="020B0604020202020204" pitchFamily="34" charset="0"/>
              <a:buChar char="•"/>
              <a:tabLst/>
              <a:defRPr/>
            </a:pPr>
            <a:endParaRPr lang="en-US" sz="1200" u="sng">
              <a:solidFill>
                <a:srgbClr val="C55A11"/>
              </a:solidFill>
              <a:latin typeface="Calibri" panose="020F0502020204030204"/>
            </a:endParaRPr>
          </a:p>
        </p:txBody>
      </p:sp>
    </p:spTree>
    <p:extLst>
      <p:ext uri="{BB962C8B-B14F-4D97-AF65-F5344CB8AC3E}">
        <p14:creationId xmlns:p14="http://schemas.microsoft.com/office/powerpoint/2010/main" val="5562967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Break">
    <p:bg>
      <p:bgPr>
        <a:solidFill>
          <a:srgbClr val="002F56"/>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DE3D11B-5FAF-4A20-BC91-DC09E07A8D6B}"/>
              </a:ext>
            </a:extLst>
          </p:cNvPr>
          <p:cNvCxnSpPr>
            <a:cxnSpLocks/>
          </p:cNvCxnSpPr>
          <p:nvPr userDrawn="1"/>
        </p:nvCxnSpPr>
        <p:spPr>
          <a:xfrm>
            <a:off x="955497" y="3705225"/>
            <a:ext cx="1123650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8EFF66FB-DCA5-48F3-A735-3BE74D09ACD8}"/>
              </a:ext>
            </a:extLst>
          </p:cNvPr>
          <p:cNvSpPr>
            <a:spLocks noGrp="1"/>
          </p:cNvSpPr>
          <p:nvPr>
            <p:ph type="body" sz="quarter" idx="10"/>
          </p:nvPr>
        </p:nvSpPr>
        <p:spPr>
          <a:xfrm>
            <a:off x="955497" y="3705225"/>
            <a:ext cx="9144000" cy="1828800"/>
          </a:xfrm>
        </p:spPr>
        <p:txBody>
          <a:bodyPr/>
          <a:lstStyle>
            <a:lvl1pPr marL="0" indent="0">
              <a:buNone/>
              <a:defRPr sz="4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067071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4" y="118875"/>
            <a:ext cx="10515600" cy="752929"/>
          </a:xfrm>
        </p:spPr>
        <p:txBody>
          <a:bodyPr/>
          <a:lstStyle/>
          <a:p>
            <a:r>
              <a:rPr lang="en-US"/>
              <a:t>Click to edit master title style</a:t>
            </a:r>
          </a:p>
        </p:txBody>
      </p:sp>
      <p:sp>
        <p:nvSpPr>
          <p:cNvPr id="3" name="Content Placeholder 2"/>
          <p:cNvSpPr>
            <a:spLocks noGrp="1"/>
          </p:cNvSpPr>
          <p:nvPr>
            <p:ph idx="1"/>
          </p:nvPr>
        </p:nvSpPr>
        <p:spPr>
          <a:xfrm>
            <a:off x="838204" y="1133859"/>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8" y="982666"/>
            <a:ext cx="3108114"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76183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ags" Target="../tags/tag7.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ags" Target="../tags/tag6.xml"/><Relationship Id="rId17" Type="http://schemas.openxmlformats.org/officeDocument/2006/relationships/image" Target="../media/image7.png"/><Relationship Id="rId2" Type="http://schemas.openxmlformats.org/officeDocument/2006/relationships/slideLayout" Target="../slideLayouts/slideLayout17.xml"/><Relationship Id="rId16" Type="http://schemas.openxmlformats.org/officeDocument/2006/relationships/image" Target="../media/image6.png"/><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theme" Target="../theme/theme2.xml"/><Relationship Id="rId5" Type="http://schemas.openxmlformats.org/officeDocument/2006/relationships/slideLayout" Target="../slideLayouts/slideLayout20.xml"/><Relationship Id="rId15" Type="http://schemas.openxmlformats.org/officeDocument/2006/relationships/image" Target="../media/image1.emf"/><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oleObject" Target="../embeddings/oleObject4.bin"/></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13" Type="http://schemas.openxmlformats.org/officeDocument/2006/relationships/image" Target="../media/image2.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image" Target="../media/image1.emf"/><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oleObject" Target="../embeddings/oleObject7.bin"/><Relationship Id="rId5" Type="http://schemas.openxmlformats.org/officeDocument/2006/relationships/slideLayout" Target="../slideLayouts/slideLayout30.xml"/><Relationship Id="rId10" Type="http://schemas.openxmlformats.org/officeDocument/2006/relationships/tags" Target="../tags/tag11.xml"/><Relationship Id="rId4" Type="http://schemas.openxmlformats.org/officeDocument/2006/relationships/slideLayout" Target="../slideLayouts/slideLayout29.xml"/><Relationship Id="rId9" Type="http://schemas.openxmlformats.org/officeDocument/2006/relationships/tags" Target="../tags/tag1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17"/>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9" imgW="395" imgH="396" progId="TCLayout.ActiveDocument.1">
                  <p:embed/>
                </p:oleObj>
              </mc:Choice>
              <mc:Fallback>
                <p:oleObj name="think-cell Slide" r:id="rId19"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0"/>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18"/>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21"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22"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3228819137"/>
      </p:ext>
    </p:extLst>
  </p:cSld>
  <p:clrMap bg1="lt1" tx1="dk1" bg2="lt2" tx2="dk2" accent1="accent1" accent2="accent2" accent3="accent3" accent4="accent4" accent5="accent5" accent6="accent6" hlink="hlink" folHlink="folHlink"/>
  <p:sldLayoutIdLst>
    <p:sldLayoutId id="2147483780" r:id="rId1"/>
    <p:sldLayoutId id="2147483769" r:id="rId2"/>
    <p:sldLayoutId id="2147483678" r:id="rId3"/>
    <p:sldLayoutId id="2147483770" r:id="rId4"/>
    <p:sldLayoutId id="2147484128" r:id="rId5"/>
    <p:sldLayoutId id="2147483771" r:id="rId6"/>
    <p:sldLayoutId id="2147483772" r:id="rId7"/>
    <p:sldLayoutId id="2147483773" r:id="rId8"/>
    <p:sldLayoutId id="2147484127" r:id="rId9"/>
    <p:sldLayoutId id="2147484126" r:id="rId10"/>
    <p:sldLayoutId id="2147483768" r:id="rId11"/>
    <p:sldLayoutId id="2147483749" r:id="rId12"/>
    <p:sldLayoutId id="2147484121" r:id="rId13"/>
    <p:sldLayoutId id="2147484122" r:id="rId14"/>
    <p:sldLayoutId id="2147483816" r:id="rId15"/>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12"/>
            </p:custDataLst>
            <p:extLst>
              <p:ext uri="{D42A27DB-BD31-4B8C-83A1-F6EECF244321}">
                <p14:modId xmlns:p14="http://schemas.microsoft.com/office/powerpoint/2010/main" val="17290580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4" imgW="395" imgH="396" progId="TCLayout.ActiveDocument.1">
                  <p:embed/>
                </p:oleObj>
              </mc:Choice>
              <mc:Fallback>
                <p:oleObj name="think-cell Slide" r:id="rId14"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1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16" cstate="screen">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289303771"/>
      </p:ext>
    </p:extLst>
  </p:cSld>
  <p:clrMap bg1="lt1" tx1="dk1" bg2="lt2" tx2="dk2" accent1="accent1" accent2="accent2" accent3="accent3" accent4="accent4" accent5="accent5" accent6="accent6" hlink="hlink" folHlink="folHlink"/>
  <p:sldLayoutIdLst>
    <p:sldLayoutId id="2147484130" r:id="rId1"/>
    <p:sldLayoutId id="2147484131" r:id="rId2"/>
    <p:sldLayoutId id="2147484132" r:id="rId3"/>
    <p:sldLayoutId id="2147484133" r:id="rId4"/>
    <p:sldLayoutId id="2147484134" r:id="rId5"/>
    <p:sldLayoutId id="2147484135" r:id="rId6"/>
    <p:sldLayoutId id="2147484136" r:id="rId7"/>
    <p:sldLayoutId id="2147484137" r:id="rId8"/>
    <p:sldLayoutId id="2147484138" r:id="rId9"/>
    <p:sldLayoutId id="2147484139" r:id="rId10"/>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9"/>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11" imgW="395" imgH="396" progId="TCLayout.ActiveDocument.1">
                  <p:embed/>
                </p:oleObj>
              </mc:Choice>
              <mc:Fallback>
                <p:oleObj name="think-cell Slide" r:id="rId11"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12"/>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10"/>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13"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14"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951872352"/>
      </p:ext>
    </p:extLst>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hyperlink" Target="mailto:christopher.bever@v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51BBEB-F6FE-46D6-0C19-2E390AF9FB08}"/>
              </a:ext>
            </a:extLst>
          </p:cNvPr>
          <p:cNvSpPr>
            <a:spLocks noGrp="1"/>
          </p:cNvSpPr>
          <p:nvPr>
            <p:ph type="ctrTitle"/>
          </p:nvPr>
        </p:nvSpPr>
        <p:spPr/>
        <p:txBody>
          <a:bodyPr/>
          <a:lstStyle/>
          <a:p>
            <a:r>
              <a:rPr lang="en-US"/>
              <a:t>ISRM March 2023 Updates</a:t>
            </a:r>
            <a:endParaRPr lang="en-US" dirty="0"/>
          </a:p>
        </p:txBody>
      </p:sp>
      <p:sp>
        <p:nvSpPr>
          <p:cNvPr id="5" name="Slide Number Placeholder 4">
            <a:extLst>
              <a:ext uri="{FF2B5EF4-FFF2-40B4-BE49-F238E27FC236}">
                <a16:creationId xmlns:a16="http://schemas.microsoft.com/office/drawing/2014/main" id="{479F5AF9-2B52-0D59-855A-16CB12B0C620}"/>
              </a:ext>
            </a:extLst>
          </p:cNvPr>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31B4F10E-C155-A2B9-B7CE-258C605AB52F}"/>
              </a:ext>
            </a:extLst>
          </p:cNvPr>
          <p:cNvSpPr txBox="1"/>
          <p:nvPr/>
        </p:nvSpPr>
        <p:spPr>
          <a:xfrm>
            <a:off x="1939212" y="4320074"/>
            <a:ext cx="8313575" cy="369332"/>
          </a:xfrm>
          <a:prstGeom prst="rect">
            <a:avLst/>
          </a:prstGeom>
          <a:noFill/>
        </p:spPr>
        <p:txBody>
          <a:bodyPr wrap="square" rtlCol="0">
            <a:spAutoFit/>
          </a:bodyPr>
          <a:lstStyle/>
          <a:p>
            <a:pPr algn="ctr"/>
            <a:r>
              <a:rPr lang="en-US" i="1"/>
              <a:t>Field </a:t>
            </a:r>
            <a:r>
              <a:rPr lang="en-US" i="1" dirty="0"/>
              <a:t>Call</a:t>
            </a:r>
          </a:p>
        </p:txBody>
      </p:sp>
    </p:spTree>
    <p:extLst>
      <p:ext uri="{BB962C8B-B14F-4D97-AF65-F5344CB8AC3E}">
        <p14:creationId xmlns:p14="http://schemas.microsoft.com/office/powerpoint/2010/main" val="41030766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64D2C-3D4E-810D-6630-05FF0B2E4BC0}"/>
              </a:ext>
            </a:extLst>
          </p:cNvPr>
          <p:cNvSpPr>
            <a:spLocks noGrp="1"/>
          </p:cNvSpPr>
          <p:nvPr>
            <p:ph type="title"/>
          </p:nvPr>
        </p:nvSpPr>
        <p:spPr>
          <a:xfrm>
            <a:off x="390525" y="128164"/>
            <a:ext cx="10515600" cy="618385"/>
          </a:xfrm>
        </p:spPr>
        <p:txBody>
          <a:bodyPr/>
          <a:lstStyle/>
          <a:p>
            <a:r>
              <a:rPr lang="en-US" sz="2400"/>
              <a:t>Transition from Services-Based Research to Portfolios</a:t>
            </a:r>
          </a:p>
        </p:txBody>
      </p:sp>
      <p:sp>
        <p:nvSpPr>
          <p:cNvPr id="36" name="TextBox 35">
            <a:extLst>
              <a:ext uri="{FF2B5EF4-FFF2-40B4-BE49-F238E27FC236}">
                <a16:creationId xmlns:a16="http://schemas.microsoft.com/office/drawing/2014/main" id="{D2800FC4-F31E-B2E0-0409-F6E1CD845EA1}"/>
              </a:ext>
            </a:extLst>
          </p:cNvPr>
          <p:cNvSpPr txBox="1"/>
          <p:nvPr/>
        </p:nvSpPr>
        <p:spPr>
          <a:xfrm>
            <a:off x="-706740" y="994147"/>
            <a:ext cx="5301897"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a:ln>
                  <a:noFill/>
                </a:ln>
                <a:solidFill>
                  <a:srgbClr val="C00000"/>
                </a:solidFill>
                <a:effectLst/>
                <a:uLnTx/>
                <a:uFillTx/>
                <a:latin typeface="Calibri" panose="020F0502020204030204"/>
                <a:ea typeface="+mn-ea"/>
                <a:cs typeface="+mn-cs"/>
              </a:rPr>
              <a:t>The Four Services of Research Disciplines </a:t>
            </a:r>
          </a:p>
        </p:txBody>
      </p:sp>
      <p:sp>
        <p:nvSpPr>
          <p:cNvPr id="3" name="L-Shape 2">
            <a:extLst>
              <a:ext uri="{FF2B5EF4-FFF2-40B4-BE49-F238E27FC236}">
                <a16:creationId xmlns:a16="http://schemas.microsoft.com/office/drawing/2014/main" id="{6E2CA97C-1DC8-048D-366B-3AA8E1C7DDE8}"/>
              </a:ext>
            </a:extLst>
          </p:cNvPr>
          <p:cNvSpPr/>
          <p:nvPr/>
        </p:nvSpPr>
        <p:spPr>
          <a:xfrm rot="13595229">
            <a:off x="3298029" y="2845132"/>
            <a:ext cx="757298" cy="692854"/>
          </a:xfrm>
          <a:prstGeom prst="corner">
            <a:avLst>
              <a:gd name="adj1" fmla="val 36998"/>
              <a:gd name="adj2" fmla="val 38298"/>
            </a:avLst>
          </a:prstGeom>
          <a:solidFill>
            <a:srgbClr val="002F56"/>
          </a:solidFill>
          <a:ln>
            <a:solidFill>
              <a:srgbClr val="002F5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6" name="TextBox 65">
            <a:extLst>
              <a:ext uri="{FF2B5EF4-FFF2-40B4-BE49-F238E27FC236}">
                <a16:creationId xmlns:a16="http://schemas.microsoft.com/office/drawing/2014/main" id="{C8194EE7-C8FB-E2A5-D49C-99D80A01DCCA}"/>
              </a:ext>
            </a:extLst>
          </p:cNvPr>
          <p:cNvSpPr txBox="1"/>
          <p:nvPr/>
        </p:nvSpPr>
        <p:spPr>
          <a:xfrm>
            <a:off x="4731479" y="5169881"/>
            <a:ext cx="7420409" cy="646331"/>
          </a:xfrm>
          <a:prstGeom prst="rect">
            <a:avLst/>
          </a:prstGeom>
          <a:noFill/>
          <a:ln w="34925">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1" u="none" strike="noStrike" kern="1200" cap="none" spc="0" normalizeH="0" baseline="0" noProof="0">
                <a:ln>
                  <a:noFill/>
                </a:ln>
                <a:solidFill>
                  <a:prstClr val="black"/>
                </a:solidFill>
                <a:effectLst/>
                <a:uLnTx/>
                <a:uFillTx/>
                <a:latin typeface="Calibri" panose="020F0502020204030204"/>
                <a:ea typeface="+mn-ea"/>
                <a:cs typeface="+mn-cs"/>
              </a:rPr>
              <a:t>Each Portfolio will be developed in a way that encourages collaboration, prevents duplication of research, and improves care to Veterans </a:t>
            </a:r>
          </a:p>
        </p:txBody>
      </p:sp>
      <p:sp>
        <p:nvSpPr>
          <p:cNvPr id="70" name="TextBox 69">
            <a:extLst>
              <a:ext uri="{FF2B5EF4-FFF2-40B4-BE49-F238E27FC236}">
                <a16:creationId xmlns:a16="http://schemas.microsoft.com/office/drawing/2014/main" id="{49F5DDCF-FA12-0464-5CDD-BCEB668A69CB}"/>
              </a:ext>
            </a:extLst>
          </p:cNvPr>
          <p:cNvSpPr txBox="1"/>
          <p:nvPr/>
        </p:nvSpPr>
        <p:spPr>
          <a:xfrm>
            <a:off x="5554501" y="994147"/>
            <a:ext cx="5301897"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1" u="none" strike="noStrike" kern="1200" cap="none" spc="0" normalizeH="0" baseline="0" noProof="0">
                <a:ln>
                  <a:noFill/>
                </a:ln>
                <a:solidFill>
                  <a:srgbClr val="C00000"/>
                </a:solidFill>
                <a:effectLst/>
                <a:uLnTx/>
                <a:uFillTx/>
                <a:latin typeface="Calibri" panose="020F0502020204030204"/>
                <a:ea typeface="+mn-ea"/>
                <a:cs typeface="+mn-cs"/>
              </a:rPr>
              <a:t>Actively Managed Portfolios &amp; Broad Portfolios</a:t>
            </a:r>
          </a:p>
        </p:txBody>
      </p:sp>
      <p:sp>
        <p:nvSpPr>
          <p:cNvPr id="25" name="Slide Number Placeholder 2">
            <a:extLst>
              <a:ext uri="{FF2B5EF4-FFF2-40B4-BE49-F238E27FC236}">
                <a16:creationId xmlns:a16="http://schemas.microsoft.com/office/drawing/2014/main" id="{07B79218-E85D-E325-02EC-D109891A1507}"/>
              </a:ext>
            </a:extLst>
          </p:cNvPr>
          <p:cNvSpPr txBox="1">
            <a:spLocks/>
          </p:cNvSpPr>
          <p:nvPr/>
        </p:nvSpPr>
        <p:spPr>
          <a:xfrm>
            <a:off x="9434147" y="64893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670A9334-4E67-F94F-A05E-0CE8B74A054E}" type="slidenum">
              <a:rPr kumimoji="0" lang="en-US" sz="1200" b="1"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1"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Rounded Corners 17">
            <a:extLst>
              <a:ext uri="{FF2B5EF4-FFF2-40B4-BE49-F238E27FC236}">
                <a16:creationId xmlns:a16="http://schemas.microsoft.com/office/drawing/2014/main" id="{866D5F36-9191-2AF0-384B-046D14A345EB}"/>
              </a:ext>
            </a:extLst>
          </p:cNvPr>
          <p:cNvSpPr/>
          <p:nvPr/>
        </p:nvSpPr>
        <p:spPr>
          <a:xfrm>
            <a:off x="5960661" y="1374407"/>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22" name="Rectangle: Rounded Corners 21">
            <a:extLst>
              <a:ext uri="{FF2B5EF4-FFF2-40B4-BE49-F238E27FC236}">
                <a16:creationId xmlns:a16="http://schemas.microsoft.com/office/drawing/2014/main" id="{13D1FE4B-EF28-9EEC-CF8A-EF443D69021E}"/>
              </a:ext>
            </a:extLst>
          </p:cNvPr>
          <p:cNvSpPr/>
          <p:nvPr/>
        </p:nvSpPr>
        <p:spPr>
          <a:xfrm>
            <a:off x="6092570" y="1456362"/>
            <a:ext cx="1262651" cy="1608909"/>
          </a:xfrm>
          <a:prstGeom prst="roundRect">
            <a:avLst>
              <a:gd name="adj"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prstClr val="black"/>
                </a:solidFill>
                <a:latin typeface="Calibri" panose="020F0502020204030204"/>
              </a:rPr>
              <a:t>Pilot </a:t>
            </a: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Pain/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Opioid Use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AMP</a:t>
            </a:r>
          </a:p>
        </p:txBody>
      </p:sp>
      <p:sp>
        <p:nvSpPr>
          <p:cNvPr id="23" name="Rectangle: Rounded Corners 22">
            <a:extLst>
              <a:ext uri="{FF2B5EF4-FFF2-40B4-BE49-F238E27FC236}">
                <a16:creationId xmlns:a16="http://schemas.microsoft.com/office/drawing/2014/main" id="{CAC3138B-5624-EA2B-76D5-C8C51C4464BB}"/>
              </a:ext>
            </a:extLst>
          </p:cNvPr>
          <p:cNvSpPr/>
          <p:nvPr/>
        </p:nvSpPr>
        <p:spPr>
          <a:xfrm>
            <a:off x="4337701" y="1374406"/>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26" name="Rectangle: Rounded Corners 25">
            <a:extLst>
              <a:ext uri="{FF2B5EF4-FFF2-40B4-BE49-F238E27FC236}">
                <a16:creationId xmlns:a16="http://schemas.microsoft.com/office/drawing/2014/main" id="{6587F4A1-5616-D3D0-99D3-78903D6D2513}"/>
              </a:ext>
            </a:extLst>
          </p:cNvPr>
          <p:cNvSpPr/>
          <p:nvPr/>
        </p:nvSpPr>
        <p:spPr>
          <a:xfrm>
            <a:off x="4488155" y="1456365"/>
            <a:ext cx="1262651" cy="1608909"/>
          </a:xfrm>
          <a:prstGeom prst="roundRect">
            <a:avLst>
              <a:gd name="adj"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prstClr val="black"/>
                </a:solidFill>
                <a:latin typeface="Calibri" panose="020F0502020204030204"/>
              </a:rPr>
              <a:t>Pilot </a:t>
            </a: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Precision Oncology AMP</a:t>
            </a:r>
          </a:p>
        </p:txBody>
      </p:sp>
      <p:sp>
        <p:nvSpPr>
          <p:cNvPr id="27" name="Rectangle: Rounded Corners 26">
            <a:extLst>
              <a:ext uri="{FF2B5EF4-FFF2-40B4-BE49-F238E27FC236}">
                <a16:creationId xmlns:a16="http://schemas.microsoft.com/office/drawing/2014/main" id="{21F0B574-1698-7088-A429-C0A2827BD41B}"/>
              </a:ext>
            </a:extLst>
          </p:cNvPr>
          <p:cNvSpPr/>
          <p:nvPr/>
        </p:nvSpPr>
        <p:spPr>
          <a:xfrm>
            <a:off x="7516100" y="1374407"/>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29" name="Rectangle: Rounded Corners 28">
            <a:extLst>
              <a:ext uri="{FF2B5EF4-FFF2-40B4-BE49-F238E27FC236}">
                <a16:creationId xmlns:a16="http://schemas.microsoft.com/office/drawing/2014/main" id="{B6869FA0-4C70-0680-59EB-E414AFB94D2A}"/>
              </a:ext>
            </a:extLst>
          </p:cNvPr>
          <p:cNvSpPr/>
          <p:nvPr/>
        </p:nvSpPr>
        <p:spPr>
          <a:xfrm>
            <a:off x="7648009" y="1456362"/>
            <a:ext cx="1262651" cy="1608909"/>
          </a:xfrm>
          <a:prstGeom prst="roundRect">
            <a:avLst>
              <a:gd name="adj"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Possible 3</a:t>
            </a:r>
            <a:r>
              <a:rPr kumimoji="0" lang="en-US" sz="1600" b="1" i="0" u="none" strike="noStrike" kern="1200" cap="none" spc="0" normalizeH="0" baseline="30000" noProof="0">
                <a:ln>
                  <a:noFill/>
                </a:ln>
                <a:solidFill>
                  <a:prstClr val="black"/>
                </a:solidFill>
                <a:effectLst/>
                <a:uLnTx/>
                <a:uFillTx/>
                <a:latin typeface="Calibri" panose="020F0502020204030204"/>
                <a:ea typeface="+mn-ea"/>
                <a:cs typeface="+mn-cs"/>
              </a:rPr>
              <a:t>rd</a:t>
            </a: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 Pilot AMP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7" name="Rectangle: Rounded Corners 36">
            <a:extLst>
              <a:ext uri="{FF2B5EF4-FFF2-40B4-BE49-F238E27FC236}">
                <a16:creationId xmlns:a16="http://schemas.microsoft.com/office/drawing/2014/main" id="{C9A32838-6B29-8C0D-F58F-EDF5D9C842D2}"/>
              </a:ext>
            </a:extLst>
          </p:cNvPr>
          <p:cNvSpPr/>
          <p:nvPr/>
        </p:nvSpPr>
        <p:spPr>
          <a:xfrm>
            <a:off x="9065930" y="1380149"/>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38" name="Rectangle: Rounded Corners 37">
            <a:extLst>
              <a:ext uri="{FF2B5EF4-FFF2-40B4-BE49-F238E27FC236}">
                <a16:creationId xmlns:a16="http://schemas.microsoft.com/office/drawing/2014/main" id="{7A02ABC7-0E0C-7FEE-1030-A24F9E509A09}"/>
              </a:ext>
            </a:extLst>
          </p:cNvPr>
          <p:cNvSpPr/>
          <p:nvPr/>
        </p:nvSpPr>
        <p:spPr>
          <a:xfrm>
            <a:off x="9197839" y="1462104"/>
            <a:ext cx="1262651" cy="1608909"/>
          </a:xfrm>
          <a:prstGeom prst="roundRect">
            <a:avLst>
              <a:gd name="adj"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Pilot Health Systems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Portfolio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9" name="Rectangle: Rounded Corners 38">
            <a:extLst>
              <a:ext uri="{FF2B5EF4-FFF2-40B4-BE49-F238E27FC236}">
                <a16:creationId xmlns:a16="http://schemas.microsoft.com/office/drawing/2014/main" id="{B1A669FF-BE44-1FD7-8B7E-776B24266D04}"/>
              </a:ext>
            </a:extLst>
          </p:cNvPr>
          <p:cNvSpPr/>
          <p:nvPr/>
        </p:nvSpPr>
        <p:spPr>
          <a:xfrm>
            <a:off x="10628179" y="1374406"/>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40" name="Rectangle: Rounded Corners 39">
            <a:extLst>
              <a:ext uri="{FF2B5EF4-FFF2-40B4-BE49-F238E27FC236}">
                <a16:creationId xmlns:a16="http://schemas.microsoft.com/office/drawing/2014/main" id="{549206FB-51E8-648F-EC9B-899B1915465A}"/>
              </a:ext>
            </a:extLst>
          </p:cNvPr>
          <p:cNvSpPr/>
          <p:nvPr/>
        </p:nvSpPr>
        <p:spPr>
          <a:xfrm>
            <a:off x="10760088" y="1456401"/>
            <a:ext cx="1262651" cy="1608909"/>
          </a:xfrm>
          <a:prstGeom prst="roundRect">
            <a:avLst>
              <a:gd name="adj" fmla="val 1666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Pilot Mental/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Behavioral Health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Portfolio</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1" name="Rectangle: Rounded Corners 40">
            <a:extLst>
              <a:ext uri="{FF2B5EF4-FFF2-40B4-BE49-F238E27FC236}">
                <a16:creationId xmlns:a16="http://schemas.microsoft.com/office/drawing/2014/main" id="{D7C87F7B-6696-EAEE-9EFA-33F57BCEA5BF}"/>
              </a:ext>
            </a:extLst>
          </p:cNvPr>
          <p:cNvSpPr/>
          <p:nvPr/>
        </p:nvSpPr>
        <p:spPr>
          <a:xfrm>
            <a:off x="1906396" y="1430058"/>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42" name="Rectangle: Rounded Corners 41">
            <a:extLst>
              <a:ext uri="{FF2B5EF4-FFF2-40B4-BE49-F238E27FC236}">
                <a16:creationId xmlns:a16="http://schemas.microsoft.com/office/drawing/2014/main" id="{E48D197F-DE61-AA33-0126-021E96BA9EAE}"/>
              </a:ext>
            </a:extLst>
          </p:cNvPr>
          <p:cNvSpPr/>
          <p:nvPr/>
        </p:nvSpPr>
        <p:spPr>
          <a:xfrm>
            <a:off x="1906396" y="3384565"/>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43" name="Rectangle: Rounded Corners 42">
            <a:extLst>
              <a:ext uri="{FF2B5EF4-FFF2-40B4-BE49-F238E27FC236}">
                <a16:creationId xmlns:a16="http://schemas.microsoft.com/office/drawing/2014/main" id="{D412396A-4867-DBC8-2378-4314F7D7501E}"/>
              </a:ext>
            </a:extLst>
          </p:cNvPr>
          <p:cNvSpPr/>
          <p:nvPr/>
        </p:nvSpPr>
        <p:spPr>
          <a:xfrm>
            <a:off x="289582" y="3384565"/>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48" name="Rectangle: Rounded Corners 47">
            <a:extLst>
              <a:ext uri="{FF2B5EF4-FFF2-40B4-BE49-F238E27FC236}">
                <a16:creationId xmlns:a16="http://schemas.microsoft.com/office/drawing/2014/main" id="{F5493BB7-78F1-06A4-0218-E707E5144A67}"/>
              </a:ext>
            </a:extLst>
          </p:cNvPr>
          <p:cNvSpPr/>
          <p:nvPr/>
        </p:nvSpPr>
        <p:spPr>
          <a:xfrm>
            <a:off x="433890" y="3478749"/>
            <a:ext cx="1262651" cy="1608909"/>
          </a:xfrm>
          <a:prstGeom prst="roundRect">
            <a:avLst>
              <a:gd name="adj"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Health Services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9" name="Rectangle: Rounded Corners 48">
            <a:extLst>
              <a:ext uri="{FF2B5EF4-FFF2-40B4-BE49-F238E27FC236}">
                <a16:creationId xmlns:a16="http://schemas.microsoft.com/office/drawing/2014/main" id="{1E1CBE90-71DD-2E99-26E9-88558B865DF9}"/>
              </a:ext>
            </a:extLst>
          </p:cNvPr>
          <p:cNvSpPr/>
          <p:nvPr/>
        </p:nvSpPr>
        <p:spPr>
          <a:xfrm>
            <a:off x="2038305" y="1512013"/>
            <a:ext cx="1262651" cy="1608909"/>
          </a:xfrm>
          <a:prstGeom prst="roundRect">
            <a:avLst>
              <a:gd name="adj"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Rehab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R &amp; 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0" name="Rectangle: Rounded Corners 49">
            <a:extLst>
              <a:ext uri="{FF2B5EF4-FFF2-40B4-BE49-F238E27FC236}">
                <a16:creationId xmlns:a16="http://schemas.microsoft.com/office/drawing/2014/main" id="{773A8B0B-3562-8868-953F-2AC4E14E6436}"/>
              </a:ext>
            </a:extLst>
          </p:cNvPr>
          <p:cNvSpPr/>
          <p:nvPr/>
        </p:nvSpPr>
        <p:spPr>
          <a:xfrm>
            <a:off x="283436" y="1430058"/>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51" name="Rectangle: Rounded Corners 50">
            <a:extLst>
              <a:ext uri="{FF2B5EF4-FFF2-40B4-BE49-F238E27FC236}">
                <a16:creationId xmlns:a16="http://schemas.microsoft.com/office/drawing/2014/main" id="{F147685B-9832-3AB4-8B4F-8F5099578375}"/>
              </a:ext>
            </a:extLst>
          </p:cNvPr>
          <p:cNvSpPr/>
          <p:nvPr/>
        </p:nvSpPr>
        <p:spPr>
          <a:xfrm>
            <a:off x="2038305" y="3478749"/>
            <a:ext cx="1262651" cy="1608909"/>
          </a:xfrm>
          <a:prstGeom prst="roundRect">
            <a:avLst>
              <a:gd name="adj"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Bio-medical Lab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R &amp; 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2" name="Rectangle: Rounded Corners 51">
            <a:extLst>
              <a:ext uri="{FF2B5EF4-FFF2-40B4-BE49-F238E27FC236}">
                <a16:creationId xmlns:a16="http://schemas.microsoft.com/office/drawing/2014/main" id="{9D4A6796-75A8-E7B3-F96F-8C9FFC31BA37}"/>
              </a:ext>
            </a:extLst>
          </p:cNvPr>
          <p:cNvSpPr/>
          <p:nvPr/>
        </p:nvSpPr>
        <p:spPr>
          <a:xfrm>
            <a:off x="433890" y="1512013"/>
            <a:ext cx="1262651" cy="1608909"/>
          </a:xfrm>
          <a:prstGeom prst="roundRect">
            <a:avLst>
              <a:gd name="adj" fmla="val 16667"/>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0C0F3024-ACEE-C999-17DD-4179F75B97ED}"/>
              </a:ext>
            </a:extLst>
          </p:cNvPr>
          <p:cNvSpPr/>
          <p:nvPr/>
        </p:nvSpPr>
        <p:spPr>
          <a:xfrm>
            <a:off x="4343134" y="3173892"/>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7" name="Rectangle: Rounded Corners 6">
            <a:extLst>
              <a:ext uri="{FF2B5EF4-FFF2-40B4-BE49-F238E27FC236}">
                <a16:creationId xmlns:a16="http://schemas.microsoft.com/office/drawing/2014/main" id="{BAB97935-23D1-7CCC-B9DC-8B7753F3622F}"/>
              </a:ext>
            </a:extLst>
          </p:cNvPr>
          <p:cNvSpPr/>
          <p:nvPr/>
        </p:nvSpPr>
        <p:spPr>
          <a:xfrm>
            <a:off x="4493588" y="3255851"/>
            <a:ext cx="1262651" cy="1608909"/>
          </a:xfrm>
          <a:prstGeom prst="roundRect">
            <a:avLst>
              <a:gd name="adj"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prstClr val="black"/>
                </a:solidFill>
                <a:latin typeface="Calibri" panose="020F0502020204030204"/>
              </a:rPr>
              <a:t>Future  </a:t>
            </a: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AMP</a:t>
            </a:r>
          </a:p>
        </p:txBody>
      </p:sp>
      <p:sp>
        <p:nvSpPr>
          <p:cNvPr id="4" name="Rectangle: Rounded Corners 3">
            <a:extLst>
              <a:ext uri="{FF2B5EF4-FFF2-40B4-BE49-F238E27FC236}">
                <a16:creationId xmlns:a16="http://schemas.microsoft.com/office/drawing/2014/main" id="{AE9F9B14-6E6A-4D96-44C0-3C842A0AA5C7}"/>
              </a:ext>
            </a:extLst>
          </p:cNvPr>
          <p:cNvSpPr/>
          <p:nvPr/>
        </p:nvSpPr>
        <p:spPr>
          <a:xfrm>
            <a:off x="5960661" y="3178991"/>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5" name="Rectangle: Rounded Corners 4">
            <a:extLst>
              <a:ext uri="{FF2B5EF4-FFF2-40B4-BE49-F238E27FC236}">
                <a16:creationId xmlns:a16="http://schemas.microsoft.com/office/drawing/2014/main" id="{2F65F3E0-F4C3-8E5C-0D5C-D92553FC3041}"/>
              </a:ext>
            </a:extLst>
          </p:cNvPr>
          <p:cNvSpPr/>
          <p:nvPr/>
        </p:nvSpPr>
        <p:spPr>
          <a:xfrm>
            <a:off x="6092570" y="3260950"/>
            <a:ext cx="1262651" cy="1608909"/>
          </a:xfrm>
          <a:prstGeom prst="roundRect">
            <a:avLst>
              <a:gd name="adj"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prstClr val="black"/>
                </a:solidFill>
                <a:latin typeface="Calibri" panose="020F0502020204030204"/>
              </a:rPr>
              <a:t>Future  </a:t>
            </a: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AMP</a:t>
            </a:r>
          </a:p>
        </p:txBody>
      </p:sp>
      <p:sp>
        <p:nvSpPr>
          <p:cNvPr id="8" name="Rectangle: Rounded Corners 7">
            <a:extLst>
              <a:ext uri="{FF2B5EF4-FFF2-40B4-BE49-F238E27FC236}">
                <a16:creationId xmlns:a16="http://schemas.microsoft.com/office/drawing/2014/main" id="{B9F6B837-CBBD-9BC9-AEF0-6BE889F8E969}"/>
              </a:ext>
            </a:extLst>
          </p:cNvPr>
          <p:cNvSpPr/>
          <p:nvPr/>
        </p:nvSpPr>
        <p:spPr>
          <a:xfrm>
            <a:off x="7516099" y="3201379"/>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9" name="Rectangle: Rounded Corners 8">
            <a:extLst>
              <a:ext uri="{FF2B5EF4-FFF2-40B4-BE49-F238E27FC236}">
                <a16:creationId xmlns:a16="http://schemas.microsoft.com/office/drawing/2014/main" id="{B09F6914-0D1C-0C8D-110A-BA007296F573}"/>
              </a:ext>
            </a:extLst>
          </p:cNvPr>
          <p:cNvSpPr/>
          <p:nvPr/>
        </p:nvSpPr>
        <p:spPr>
          <a:xfrm>
            <a:off x="7648009" y="3283338"/>
            <a:ext cx="1262651" cy="1608909"/>
          </a:xfrm>
          <a:prstGeom prst="roundRect">
            <a:avLst>
              <a:gd name="adj"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prstClr val="black"/>
                </a:solidFill>
                <a:latin typeface="Calibri" panose="020F0502020204030204"/>
              </a:rPr>
              <a:t>Future  </a:t>
            </a: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AMP</a:t>
            </a:r>
          </a:p>
        </p:txBody>
      </p:sp>
      <p:sp>
        <p:nvSpPr>
          <p:cNvPr id="10" name="Rectangle: Rounded Corners 9">
            <a:extLst>
              <a:ext uri="{FF2B5EF4-FFF2-40B4-BE49-F238E27FC236}">
                <a16:creationId xmlns:a16="http://schemas.microsoft.com/office/drawing/2014/main" id="{31FDF9F4-8D3E-8628-D45E-D6DCB9427C69}"/>
              </a:ext>
            </a:extLst>
          </p:cNvPr>
          <p:cNvSpPr/>
          <p:nvPr/>
        </p:nvSpPr>
        <p:spPr>
          <a:xfrm>
            <a:off x="9065930" y="3196734"/>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11" name="Rectangle: Rounded Corners 10">
            <a:extLst>
              <a:ext uri="{FF2B5EF4-FFF2-40B4-BE49-F238E27FC236}">
                <a16:creationId xmlns:a16="http://schemas.microsoft.com/office/drawing/2014/main" id="{FCF12A22-AE16-C23A-0A41-8B673AC815D2}"/>
              </a:ext>
            </a:extLst>
          </p:cNvPr>
          <p:cNvSpPr/>
          <p:nvPr/>
        </p:nvSpPr>
        <p:spPr>
          <a:xfrm>
            <a:off x="9197839" y="3278693"/>
            <a:ext cx="1262651" cy="1608909"/>
          </a:xfrm>
          <a:prstGeom prst="roundRect">
            <a:avLst>
              <a:gd name="adj"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a:solidFill>
                  <a:prstClr val="black"/>
                </a:solidFill>
                <a:latin typeface="Calibri" panose="020F0502020204030204"/>
              </a:rPr>
              <a:t>Future  </a:t>
            </a: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AMP</a:t>
            </a:r>
          </a:p>
        </p:txBody>
      </p:sp>
      <p:sp>
        <p:nvSpPr>
          <p:cNvPr id="12" name="Rectangle: Rounded Corners 11">
            <a:extLst>
              <a:ext uri="{FF2B5EF4-FFF2-40B4-BE49-F238E27FC236}">
                <a16:creationId xmlns:a16="http://schemas.microsoft.com/office/drawing/2014/main" id="{02251AD2-65C8-F58F-A693-A9E15DBBC5E0}"/>
              </a:ext>
            </a:extLst>
          </p:cNvPr>
          <p:cNvSpPr/>
          <p:nvPr/>
        </p:nvSpPr>
        <p:spPr>
          <a:xfrm>
            <a:off x="10628179" y="3206477"/>
            <a:ext cx="1262651" cy="160890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13" name="Rectangle: Rounded Corners 12">
            <a:extLst>
              <a:ext uri="{FF2B5EF4-FFF2-40B4-BE49-F238E27FC236}">
                <a16:creationId xmlns:a16="http://schemas.microsoft.com/office/drawing/2014/main" id="{578CCA89-B5DC-2DD8-D830-E7FE016D5F81}"/>
              </a:ext>
            </a:extLst>
          </p:cNvPr>
          <p:cNvSpPr/>
          <p:nvPr/>
        </p:nvSpPr>
        <p:spPr>
          <a:xfrm>
            <a:off x="10760087" y="3288436"/>
            <a:ext cx="1262651" cy="1608909"/>
          </a:xfrm>
          <a:prstGeom prst="roundRect">
            <a:avLst>
              <a:gd name="adj" fmla="val 16667"/>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prstClr val="black"/>
                </a:solidFill>
                <a:effectLst/>
                <a:uLnTx/>
                <a:uFillTx/>
                <a:latin typeface="Calibri" panose="020F0502020204030204"/>
                <a:ea typeface="+mn-ea"/>
                <a:cs typeface="+mn-cs"/>
              </a:rPr>
              <a:t>Future Broad Portfolio</a:t>
            </a:r>
          </a:p>
        </p:txBody>
      </p:sp>
    </p:spTree>
    <p:extLst>
      <p:ext uri="{BB962C8B-B14F-4D97-AF65-F5344CB8AC3E}">
        <p14:creationId xmlns:p14="http://schemas.microsoft.com/office/powerpoint/2010/main" val="1919876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B14ED-6A7B-3D7E-8819-FCA6C8415EA9}"/>
              </a:ext>
            </a:extLst>
          </p:cNvPr>
          <p:cNvSpPr>
            <a:spLocks noGrp="1"/>
          </p:cNvSpPr>
          <p:nvPr>
            <p:ph type="title"/>
          </p:nvPr>
        </p:nvSpPr>
        <p:spPr>
          <a:xfrm>
            <a:off x="390525" y="128164"/>
            <a:ext cx="10515600" cy="618385"/>
          </a:xfrm>
        </p:spPr>
        <p:txBody>
          <a:bodyPr/>
          <a:lstStyle/>
          <a:p>
            <a:r>
              <a:rPr lang="en-US" sz="2400" dirty="0"/>
              <a:t>ISRM will launch a fourth pilot portfolio focused on mental and behavioral health</a:t>
            </a:r>
          </a:p>
        </p:txBody>
      </p:sp>
      <p:sp>
        <p:nvSpPr>
          <p:cNvPr id="8" name="Rectangle: Rounded Corners 7">
            <a:extLst>
              <a:ext uri="{FF2B5EF4-FFF2-40B4-BE49-F238E27FC236}">
                <a16:creationId xmlns:a16="http://schemas.microsoft.com/office/drawing/2014/main" id="{64793BE1-395D-041C-E524-43F3654F5A6B}"/>
              </a:ext>
            </a:extLst>
          </p:cNvPr>
          <p:cNvSpPr/>
          <p:nvPr/>
        </p:nvSpPr>
        <p:spPr>
          <a:xfrm>
            <a:off x="4454036" y="1306405"/>
            <a:ext cx="2051114" cy="432687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9" name="Rectangle: Rounded Corners 8">
            <a:extLst>
              <a:ext uri="{FF2B5EF4-FFF2-40B4-BE49-F238E27FC236}">
                <a16:creationId xmlns:a16="http://schemas.microsoft.com/office/drawing/2014/main" id="{DB85CE15-D836-B79A-1C49-5DA7DE679D38}"/>
              </a:ext>
            </a:extLst>
          </p:cNvPr>
          <p:cNvSpPr/>
          <p:nvPr/>
        </p:nvSpPr>
        <p:spPr>
          <a:xfrm>
            <a:off x="4604490" y="1388362"/>
            <a:ext cx="2051114" cy="4326879"/>
          </a:xfrm>
          <a:prstGeom prst="roundRect">
            <a:avLst>
              <a:gd name="adj"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rPr>
              <a:t>Pain / Opioid Use AMP</a:t>
            </a:r>
          </a:p>
        </p:txBody>
      </p:sp>
      <p:sp>
        <p:nvSpPr>
          <p:cNvPr id="13" name="TextBox 12">
            <a:extLst>
              <a:ext uri="{FF2B5EF4-FFF2-40B4-BE49-F238E27FC236}">
                <a16:creationId xmlns:a16="http://schemas.microsoft.com/office/drawing/2014/main" id="{A18D8571-13BC-53B2-2598-22AC011A8F52}"/>
              </a:ext>
            </a:extLst>
          </p:cNvPr>
          <p:cNvSpPr txBox="1"/>
          <p:nvPr/>
        </p:nvSpPr>
        <p:spPr>
          <a:xfrm>
            <a:off x="80476" y="2379210"/>
            <a:ext cx="190600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Leadership Model</a:t>
            </a:r>
          </a:p>
        </p:txBody>
      </p:sp>
      <p:sp>
        <p:nvSpPr>
          <p:cNvPr id="14" name="TextBox 13">
            <a:extLst>
              <a:ext uri="{FF2B5EF4-FFF2-40B4-BE49-F238E27FC236}">
                <a16:creationId xmlns:a16="http://schemas.microsoft.com/office/drawing/2014/main" id="{01C89440-5460-2CED-8635-D201CEB01E5E}"/>
              </a:ext>
            </a:extLst>
          </p:cNvPr>
          <p:cNvSpPr txBox="1"/>
          <p:nvPr/>
        </p:nvSpPr>
        <p:spPr>
          <a:xfrm>
            <a:off x="216407" y="3148071"/>
            <a:ext cx="163414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Funding Model</a:t>
            </a:r>
          </a:p>
        </p:txBody>
      </p:sp>
      <p:sp>
        <p:nvSpPr>
          <p:cNvPr id="15" name="TextBox 14">
            <a:extLst>
              <a:ext uri="{FF2B5EF4-FFF2-40B4-BE49-F238E27FC236}">
                <a16:creationId xmlns:a16="http://schemas.microsoft.com/office/drawing/2014/main" id="{FA1CCEEE-48C7-55AE-57F2-39F8EFA1C527}"/>
              </a:ext>
            </a:extLst>
          </p:cNvPr>
          <p:cNvSpPr txBox="1"/>
          <p:nvPr/>
        </p:nvSpPr>
        <p:spPr>
          <a:xfrm>
            <a:off x="216407" y="3940499"/>
            <a:ext cx="1634143"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Review Process</a:t>
            </a:r>
          </a:p>
        </p:txBody>
      </p:sp>
      <p:sp>
        <p:nvSpPr>
          <p:cNvPr id="16" name="Rectangle: Rounded Corners 15">
            <a:extLst>
              <a:ext uri="{FF2B5EF4-FFF2-40B4-BE49-F238E27FC236}">
                <a16:creationId xmlns:a16="http://schemas.microsoft.com/office/drawing/2014/main" id="{07C6F9AE-E546-078F-4401-FEAC410EE6A7}"/>
              </a:ext>
            </a:extLst>
          </p:cNvPr>
          <p:cNvSpPr/>
          <p:nvPr/>
        </p:nvSpPr>
        <p:spPr>
          <a:xfrm>
            <a:off x="1986482" y="1306405"/>
            <a:ext cx="2051114" cy="432687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17" name="Rectangle: Rounded Corners 16">
            <a:extLst>
              <a:ext uri="{FF2B5EF4-FFF2-40B4-BE49-F238E27FC236}">
                <a16:creationId xmlns:a16="http://schemas.microsoft.com/office/drawing/2014/main" id="{2EEC8D19-9E22-99BC-9CC8-E5DB1811D601}"/>
              </a:ext>
            </a:extLst>
          </p:cNvPr>
          <p:cNvSpPr/>
          <p:nvPr/>
        </p:nvSpPr>
        <p:spPr>
          <a:xfrm>
            <a:off x="2136936" y="1388362"/>
            <a:ext cx="2051114" cy="4326879"/>
          </a:xfrm>
          <a:prstGeom prst="roundRect">
            <a:avLst>
              <a:gd name="adj" fmla="val 1666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rPr>
              <a:t>Precision Oncology AMP</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endParaRPr>
          </a:p>
        </p:txBody>
      </p:sp>
      <p:sp>
        <p:nvSpPr>
          <p:cNvPr id="18" name="Rectangle: Rounded Corners 17">
            <a:extLst>
              <a:ext uri="{FF2B5EF4-FFF2-40B4-BE49-F238E27FC236}">
                <a16:creationId xmlns:a16="http://schemas.microsoft.com/office/drawing/2014/main" id="{DE920A14-FAB3-8BD6-F5B1-B493D24E5FE3}"/>
              </a:ext>
            </a:extLst>
          </p:cNvPr>
          <p:cNvSpPr/>
          <p:nvPr/>
        </p:nvSpPr>
        <p:spPr>
          <a:xfrm>
            <a:off x="6921590" y="1367244"/>
            <a:ext cx="2051114" cy="432687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19" name="Rectangle: Rounded Corners 18">
            <a:extLst>
              <a:ext uri="{FF2B5EF4-FFF2-40B4-BE49-F238E27FC236}">
                <a16:creationId xmlns:a16="http://schemas.microsoft.com/office/drawing/2014/main" id="{0B32609A-8067-DC89-E5DE-C6ADEC822856}"/>
              </a:ext>
            </a:extLst>
          </p:cNvPr>
          <p:cNvSpPr/>
          <p:nvPr/>
        </p:nvSpPr>
        <p:spPr>
          <a:xfrm>
            <a:off x="7072044" y="1449201"/>
            <a:ext cx="2051114" cy="4326879"/>
          </a:xfrm>
          <a:prstGeom prst="roundRect">
            <a:avLst>
              <a:gd name="adj"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rPr>
              <a:t>Health Systems Portfolio</a:t>
            </a:r>
            <a:endParaRPr kumimoji="0" lang="en-US" sz="1600" b="1" i="0" u="none" strike="noStrike" kern="1200" cap="none" spc="0" normalizeH="0" baseline="0" noProof="0" dirty="0">
              <a:ln>
                <a:noFill/>
              </a:ln>
              <a:solidFill>
                <a:schemeClr val="accent1">
                  <a:lumMod val="60000"/>
                  <a:lumOff val="40000"/>
                </a:schemeClr>
              </a:solidFill>
              <a:effectLst/>
              <a:uLnTx/>
              <a:uFillTx/>
              <a:latin typeface="Calibri" panose="020F0502020204030204"/>
              <a:ea typeface="+mn-ea"/>
              <a:cs typeface="+mn-cs"/>
            </a:endParaRPr>
          </a:p>
        </p:txBody>
      </p:sp>
      <p:cxnSp>
        <p:nvCxnSpPr>
          <p:cNvPr id="21" name="Straight Connector 20">
            <a:extLst>
              <a:ext uri="{FF2B5EF4-FFF2-40B4-BE49-F238E27FC236}">
                <a16:creationId xmlns:a16="http://schemas.microsoft.com/office/drawing/2014/main" id="{612B7F00-91C0-83FC-E4D6-72B18F46E1E7}"/>
              </a:ext>
            </a:extLst>
          </p:cNvPr>
          <p:cNvCxnSpPr>
            <a:cxnSpLocks/>
          </p:cNvCxnSpPr>
          <p:nvPr/>
        </p:nvCxnSpPr>
        <p:spPr>
          <a:xfrm>
            <a:off x="2136936" y="3940499"/>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1DA58D-799D-CA81-2237-34240E11340E}"/>
              </a:ext>
            </a:extLst>
          </p:cNvPr>
          <p:cNvCxnSpPr>
            <a:cxnSpLocks/>
          </p:cNvCxnSpPr>
          <p:nvPr/>
        </p:nvCxnSpPr>
        <p:spPr>
          <a:xfrm>
            <a:off x="4604490" y="4840855"/>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B4038D9-9538-4FE0-523C-A181E60E426D}"/>
              </a:ext>
            </a:extLst>
          </p:cNvPr>
          <p:cNvCxnSpPr>
            <a:cxnSpLocks/>
          </p:cNvCxnSpPr>
          <p:nvPr/>
        </p:nvCxnSpPr>
        <p:spPr>
          <a:xfrm>
            <a:off x="4604490" y="3940499"/>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9BF14136-3699-6D75-1075-06FB9027BA4E}"/>
              </a:ext>
            </a:extLst>
          </p:cNvPr>
          <p:cNvCxnSpPr>
            <a:cxnSpLocks/>
          </p:cNvCxnSpPr>
          <p:nvPr/>
        </p:nvCxnSpPr>
        <p:spPr>
          <a:xfrm>
            <a:off x="4604490" y="3058345"/>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D9BB49C4-95AF-D0B9-3722-CA267676BF3E}"/>
              </a:ext>
            </a:extLst>
          </p:cNvPr>
          <p:cNvCxnSpPr>
            <a:cxnSpLocks/>
          </p:cNvCxnSpPr>
          <p:nvPr/>
        </p:nvCxnSpPr>
        <p:spPr>
          <a:xfrm>
            <a:off x="7072044" y="3939652"/>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D2D4B5F-2466-0490-92D5-D2BB8E920086}"/>
              </a:ext>
            </a:extLst>
          </p:cNvPr>
          <p:cNvCxnSpPr>
            <a:cxnSpLocks/>
          </p:cNvCxnSpPr>
          <p:nvPr/>
        </p:nvCxnSpPr>
        <p:spPr>
          <a:xfrm>
            <a:off x="7072044" y="3058345"/>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9C4F7850-8A27-C855-D459-F684CE75216D}"/>
              </a:ext>
            </a:extLst>
          </p:cNvPr>
          <p:cNvCxnSpPr>
            <a:cxnSpLocks/>
          </p:cNvCxnSpPr>
          <p:nvPr/>
        </p:nvCxnSpPr>
        <p:spPr>
          <a:xfrm>
            <a:off x="2136936" y="4840855"/>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8456712-16DD-12BC-A682-57B9FD5118CE}"/>
              </a:ext>
            </a:extLst>
          </p:cNvPr>
          <p:cNvSpPr txBox="1"/>
          <p:nvPr/>
        </p:nvSpPr>
        <p:spPr>
          <a:xfrm>
            <a:off x="307711" y="4939493"/>
            <a:ext cx="145153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Launch Date</a:t>
            </a:r>
          </a:p>
        </p:txBody>
      </p:sp>
      <p:cxnSp>
        <p:nvCxnSpPr>
          <p:cNvPr id="7" name="Straight Connector 6">
            <a:extLst>
              <a:ext uri="{FF2B5EF4-FFF2-40B4-BE49-F238E27FC236}">
                <a16:creationId xmlns:a16="http://schemas.microsoft.com/office/drawing/2014/main" id="{FEF0AAD6-0A67-6CC8-E08A-976FB10AE7F2}"/>
              </a:ext>
            </a:extLst>
          </p:cNvPr>
          <p:cNvCxnSpPr>
            <a:cxnSpLocks/>
          </p:cNvCxnSpPr>
          <p:nvPr/>
        </p:nvCxnSpPr>
        <p:spPr>
          <a:xfrm>
            <a:off x="2136936" y="3058345"/>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BCC9A7-5998-557B-59E6-7F460095B1FA}"/>
              </a:ext>
            </a:extLst>
          </p:cNvPr>
          <p:cNvCxnSpPr>
            <a:cxnSpLocks/>
          </p:cNvCxnSpPr>
          <p:nvPr/>
        </p:nvCxnSpPr>
        <p:spPr>
          <a:xfrm>
            <a:off x="7072044" y="4840855"/>
            <a:ext cx="2051114" cy="0"/>
          </a:xfrm>
          <a:prstGeom prst="line">
            <a:avLst/>
          </a:prstGeom>
          <a:ln w="1905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 name="Rectangle: Rounded Corners 10">
            <a:extLst>
              <a:ext uri="{FF2B5EF4-FFF2-40B4-BE49-F238E27FC236}">
                <a16:creationId xmlns:a16="http://schemas.microsoft.com/office/drawing/2014/main" id="{0BA73A2F-B577-4976-E0DE-9305292FD302}"/>
              </a:ext>
            </a:extLst>
          </p:cNvPr>
          <p:cNvSpPr/>
          <p:nvPr/>
        </p:nvSpPr>
        <p:spPr>
          <a:xfrm>
            <a:off x="9389144" y="1388361"/>
            <a:ext cx="2051114" cy="4326879"/>
          </a:xfrm>
          <a:prstGeom prst="round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Clinical Science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R &amp; 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002F56"/>
                </a:solidFill>
                <a:effectLst/>
                <a:uLnTx/>
                <a:uFillTx/>
                <a:latin typeface="Calibri" panose="020F0502020204030204"/>
                <a:ea typeface="+mn-ea"/>
                <a:cs typeface="+mn-cs"/>
              </a:rPr>
              <a:t>D</a:t>
            </a:r>
          </a:p>
        </p:txBody>
      </p:sp>
      <p:sp>
        <p:nvSpPr>
          <p:cNvPr id="12" name="Rectangle: Rounded Corners 11">
            <a:extLst>
              <a:ext uri="{FF2B5EF4-FFF2-40B4-BE49-F238E27FC236}">
                <a16:creationId xmlns:a16="http://schemas.microsoft.com/office/drawing/2014/main" id="{18484913-6180-ACEF-1BE1-1D8DF00A8D7D}"/>
              </a:ext>
            </a:extLst>
          </p:cNvPr>
          <p:cNvSpPr/>
          <p:nvPr/>
        </p:nvSpPr>
        <p:spPr>
          <a:xfrm>
            <a:off x="9539598" y="1470318"/>
            <a:ext cx="2051114" cy="4326879"/>
          </a:xfrm>
          <a:prstGeom prst="roundRect">
            <a:avLst>
              <a:gd name="adj"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sng" strike="noStrike" kern="1200" cap="none" spc="0" normalizeH="0" baseline="0" noProof="0" dirty="0">
                <a:ln>
                  <a:noFill/>
                </a:ln>
                <a:solidFill>
                  <a:prstClr val="black"/>
                </a:solidFill>
                <a:effectLst/>
                <a:uLnTx/>
                <a:uFillTx/>
                <a:latin typeface="Calibri" panose="020F0502020204030204"/>
                <a:ea typeface="+mn-ea"/>
                <a:cs typeface="+mn-cs"/>
              </a:rPr>
              <a:t>Mental/Behavioral Health Broad Portfolio</a:t>
            </a:r>
          </a:p>
        </p:txBody>
      </p:sp>
      <p:cxnSp>
        <p:nvCxnSpPr>
          <p:cNvPr id="20" name="Straight Connector 19">
            <a:extLst>
              <a:ext uri="{FF2B5EF4-FFF2-40B4-BE49-F238E27FC236}">
                <a16:creationId xmlns:a16="http://schemas.microsoft.com/office/drawing/2014/main" id="{019E8EF1-F016-E0DF-0F5F-C90E69CC3A17}"/>
              </a:ext>
            </a:extLst>
          </p:cNvPr>
          <p:cNvCxnSpPr>
            <a:cxnSpLocks/>
          </p:cNvCxnSpPr>
          <p:nvPr/>
        </p:nvCxnSpPr>
        <p:spPr>
          <a:xfrm>
            <a:off x="9539598" y="4840855"/>
            <a:ext cx="2051114"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FC3C1FC-4830-E353-3B9D-0CED6EBED956}"/>
              </a:ext>
            </a:extLst>
          </p:cNvPr>
          <p:cNvCxnSpPr>
            <a:cxnSpLocks/>
          </p:cNvCxnSpPr>
          <p:nvPr/>
        </p:nvCxnSpPr>
        <p:spPr>
          <a:xfrm>
            <a:off x="9539598" y="3922368"/>
            <a:ext cx="2051114"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4E0B297-8F75-0767-3496-FA2A618B295D}"/>
              </a:ext>
            </a:extLst>
          </p:cNvPr>
          <p:cNvCxnSpPr>
            <a:cxnSpLocks/>
          </p:cNvCxnSpPr>
          <p:nvPr/>
        </p:nvCxnSpPr>
        <p:spPr>
          <a:xfrm>
            <a:off x="9539598" y="3058345"/>
            <a:ext cx="2051114" cy="0"/>
          </a:xfrm>
          <a:prstGeom prst="line">
            <a:avLst/>
          </a:prstGeom>
          <a:ln w="19050">
            <a:solidFill>
              <a:srgbClr val="002060"/>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7E33549-96A8-E0C9-8892-327A1967A81C}"/>
              </a:ext>
            </a:extLst>
          </p:cNvPr>
          <p:cNvSpPr/>
          <p:nvPr/>
        </p:nvSpPr>
        <p:spPr>
          <a:xfrm>
            <a:off x="9263952" y="1306405"/>
            <a:ext cx="2445966" cy="4571879"/>
          </a:xfrm>
          <a:prstGeom prst="rect">
            <a:avLst/>
          </a:prstGeom>
          <a:noFill/>
          <a:ln w="28575">
            <a:solidFill>
              <a:schemeClr val="accent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970AEC5E-3798-2CFB-372C-2F1CCF45C28C}"/>
              </a:ext>
            </a:extLst>
          </p:cNvPr>
          <p:cNvSpPr txBox="1"/>
          <p:nvPr/>
        </p:nvSpPr>
        <p:spPr>
          <a:xfrm>
            <a:off x="9461378" y="957351"/>
            <a:ext cx="2051114" cy="369332"/>
          </a:xfrm>
          <a:prstGeom prst="rect">
            <a:avLst/>
          </a:prstGeom>
          <a:noFill/>
        </p:spPr>
        <p:txBody>
          <a:bodyPr wrap="square" rtlCol="0">
            <a:spAutoFit/>
          </a:bodyPr>
          <a:lstStyle/>
          <a:p>
            <a:r>
              <a:rPr lang="en-US" b="1" dirty="0">
                <a:solidFill>
                  <a:schemeClr val="accent2"/>
                </a:solidFill>
              </a:rPr>
              <a:t>New Pilot Portfolio</a:t>
            </a:r>
          </a:p>
        </p:txBody>
      </p:sp>
      <p:sp>
        <p:nvSpPr>
          <p:cNvPr id="5" name="TextBox 4">
            <a:extLst>
              <a:ext uri="{FF2B5EF4-FFF2-40B4-BE49-F238E27FC236}">
                <a16:creationId xmlns:a16="http://schemas.microsoft.com/office/drawing/2014/main" id="{D4E39AEF-210A-1770-7629-A4A699859898}"/>
              </a:ext>
            </a:extLst>
          </p:cNvPr>
          <p:cNvSpPr txBox="1"/>
          <p:nvPr/>
        </p:nvSpPr>
        <p:spPr>
          <a:xfrm>
            <a:off x="2274759" y="2379210"/>
            <a:ext cx="1775468" cy="338554"/>
          </a:xfrm>
          <a:prstGeom prst="rect">
            <a:avLst/>
          </a:prstGeom>
          <a:noFill/>
        </p:spPr>
        <p:txBody>
          <a:bodyPr wrap="square" rtlCol="0">
            <a:spAutoFit/>
          </a:bodyPr>
          <a:lstStyle/>
          <a:p>
            <a:pPr algn="ctr"/>
            <a:r>
              <a:rPr lang="en-US" sz="1600" b="1" dirty="0">
                <a:solidFill>
                  <a:schemeClr val="accent1">
                    <a:lumMod val="60000"/>
                    <a:lumOff val="40000"/>
                  </a:schemeClr>
                </a:solidFill>
              </a:rPr>
              <a:t>Single SPM Model</a:t>
            </a:r>
          </a:p>
        </p:txBody>
      </p:sp>
      <p:sp>
        <p:nvSpPr>
          <p:cNvPr id="26" name="TextBox 25">
            <a:extLst>
              <a:ext uri="{FF2B5EF4-FFF2-40B4-BE49-F238E27FC236}">
                <a16:creationId xmlns:a16="http://schemas.microsoft.com/office/drawing/2014/main" id="{DDDF235C-8C76-C27F-6032-0072D173ADDD}"/>
              </a:ext>
            </a:extLst>
          </p:cNvPr>
          <p:cNvSpPr txBox="1"/>
          <p:nvPr/>
        </p:nvSpPr>
        <p:spPr>
          <a:xfrm>
            <a:off x="7197236" y="2394599"/>
            <a:ext cx="1775468" cy="584775"/>
          </a:xfrm>
          <a:prstGeom prst="rect">
            <a:avLst/>
          </a:prstGeom>
          <a:noFill/>
        </p:spPr>
        <p:txBody>
          <a:bodyPr wrap="square" rtlCol="0">
            <a:spAutoFit/>
          </a:bodyPr>
          <a:lstStyle/>
          <a:p>
            <a:pPr algn="ctr"/>
            <a:r>
              <a:rPr lang="en-US" sz="1600" b="1" dirty="0">
                <a:solidFill>
                  <a:schemeClr val="accent1">
                    <a:lumMod val="60000"/>
                    <a:lumOff val="40000"/>
                  </a:schemeClr>
                </a:solidFill>
              </a:rPr>
              <a:t>Director-led Model</a:t>
            </a:r>
          </a:p>
        </p:txBody>
      </p:sp>
      <p:sp>
        <p:nvSpPr>
          <p:cNvPr id="32" name="TextBox 31">
            <a:extLst>
              <a:ext uri="{FF2B5EF4-FFF2-40B4-BE49-F238E27FC236}">
                <a16:creationId xmlns:a16="http://schemas.microsoft.com/office/drawing/2014/main" id="{626E4007-050D-F954-1FCB-F52E3E9E2A82}"/>
              </a:ext>
            </a:extLst>
          </p:cNvPr>
          <p:cNvSpPr txBox="1"/>
          <p:nvPr/>
        </p:nvSpPr>
        <p:spPr>
          <a:xfrm>
            <a:off x="2262128" y="3940499"/>
            <a:ext cx="1775468" cy="830997"/>
          </a:xfrm>
          <a:prstGeom prst="rect">
            <a:avLst/>
          </a:prstGeom>
          <a:noFill/>
        </p:spPr>
        <p:txBody>
          <a:bodyPr wrap="square" rtlCol="0">
            <a:spAutoFit/>
          </a:bodyPr>
          <a:lstStyle/>
          <a:p>
            <a:pPr algn="ctr"/>
            <a:r>
              <a:rPr lang="en-US" sz="1600" b="1" dirty="0">
                <a:solidFill>
                  <a:schemeClr val="accent1">
                    <a:lumMod val="60000"/>
                    <a:lumOff val="40000"/>
                  </a:schemeClr>
                </a:solidFill>
              </a:rPr>
              <a:t>Accelerated + Standard Merit Review</a:t>
            </a:r>
          </a:p>
        </p:txBody>
      </p:sp>
      <p:sp>
        <p:nvSpPr>
          <p:cNvPr id="33" name="TextBox 32">
            <a:extLst>
              <a:ext uri="{FF2B5EF4-FFF2-40B4-BE49-F238E27FC236}">
                <a16:creationId xmlns:a16="http://schemas.microsoft.com/office/drawing/2014/main" id="{041E8FAF-2620-D137-8F41-9B5A27F574ED}"/>
              </a:ext>
            </a:extLst>
          </p:cNvPr>
          <p:cNvSpPr txBox="1"/>
          <p:nvPr/>
        </p:nvSpPr>
        <p:spPr>
          <a:xfrm>
            <a:off x="2262128" y="4939494"/>
            <a:ext cx="1775468" cy="338554"/>
          </a:xfrm>
          <a:prstGeom prst="rect">
            <a:avLst/>
          </a:prstGeom>
          <a:noFill/>
        </p:spPr>
        <p:txBody>
          <a:bodyPr wrap="square" rtlCol="0">
            <a:spAutoFit/>
          </a:bodyPr>
          <a:lstStyle/>
          <a:p>
            <a:pPr algn="ctr"/>
            <a:r>
              <a:rPr lang="en-US" sz="1600" b="1" dirty="0">
                <a:solidFill>
                  <a:schemeClr val="accent1">
                    <a:lumMod val="60000"/>
                    <a:lumOff val="40000"/>
                  </a:schemeClr>
                </a:solidFill>
              </a:rPr>
              <a:t>11/1/2022</a:t>
            </a:r>
          </a:p>
        </p:txBody>
      </p:sp>
      <p:sp>
        <p:nvSpPr>
          <p:cNvPr id="34" name="TextBox 33">
            <a:extLst>
              <a:ext uri="{FF2B5EF4-FFF2-40B4-BE49-F238E27FC236}">
                <a16:creationId xmlns:a16="http://schemas.microsoft.com/office/drawing/2014/main" id="{22006E91-A8F9-0F76-B1BB-CB882B32F058}"/>
              </a:ext>
            </a:extLst>
          </p:cNvPr>
          <p:cNvSpPr txBox="1"/>
          <p:nvPr/>
        </p:nvSpPr>
        <p:spPr>
          <a:xfrm>
            <a:off x="4729682" y="2379001"/>
            <a:ext cx="1775468" cy="584775"/>
          </a:xfrm>
          <a:prstGeom prst="rect">
            <a:avLst/>
          </a:prstGeom>
          <a:noFill/>
        </p:spPr>
        <p:txBody>
          <a:bodyPr wrap="square" rtlCol="0">
            <a:spAutoFit/>
          </a:bodyPr>
          <a:lstStyle/>
          <a:p>
            <a:pPr algn="ctr"/>
            <a:r>
              <a:rPr lang="en-US" sz="1600" b="1" dirty="0">
                <a:solidFill>
                  <a:schemeClr val="accent1">
                    <a:lumMod val="60000"/>
                    <a:lumOff val="40000"/>
                  </a:schemeClr>
                </a:solidFill>
              </a:rPr>
              <a:t>Rotational Model of 4 SPMs</a:t>
            </a:r>
          </a:p>
        </p:txBody>
      </p:sp>
      <p:sp>
        <p:nvSpPr>
          <p:cNvPr id="35" name="TextBox 34">
            <a:extLst>
              <a:ext uri="{FF2B5EF4-FFF2-40B4-BE49-F238E27FC236}">
                <a16:creationId xmlns:a16="http://schemas.microsoft.com/office/drawing/2014/main" id="{24D15B4D-EE5F-8AFF-5D5B-CD44E8E2A8C9}"/>
              </a:ext>
            </a:extLst>
          </p:cNvPr>
          <p:cNvSpPr txBox="1"/>
          <p:nvPr/>
        </p:nvSpPr>
        <p:spPr>
          <a:xfrm>
            <a:off x="4729682" y="3163460"/>
            <a:ext cx="1775468" cy="584775"/>
          </a:xfrm>
          <a:prstGeom prst="rect">
            <a:avLst/>
          </a:prstGeom>
          <a:noFill/>
        </p:spPr>
        <p:txBody>
          <a:bodyPr wrap="square" rtlCol="0">
            <a:spAutoFit/>
          </a:bodyPr>
          <a:lstStyle/>
          <a:p>
            <a:pPr algn="ctr"/>
            <a:r>
              <a:rPr lang="en-US" sz="1600" b="1" dirty="0">
                <a:solidFill>
                  <a:schemeClr val="accent1">
                    <a:lumMod val="60000"/>
                    <a:lumOff val="40000"/>
                  </a:schemeClr>
                </a:solidFill>
              </a:rPr>
              <a:t>Competitive Budget</a:t>
            </a:r>
          </a:p>
        </p:txBody>
      </p:sp>
      <p:sp>
        <p:nvSpPr>
          <p:cNvPr id="36" name="TextBox 35">
            <a:extLst>
              <a:ext uri="{FF2B5EF4-FFF2-40B4-BE49-F238E27FC236}">
                <a16:creationId xmlns:a16="http://schemas.microsoft.com/office/drawing/2014/main" id="{5B3A0019-B9B9-9770-9B37-BE84D4E990B9}"/>
              </a:ext>
            </a:extLst>
          </p:cNvPr>
          <p:cNvSpPr txBox="1"/>
          <p:nvPr/>
        </p:nvSpPr>
        <p:spPr>
          <a:xfrm>
            <a:off x="4742313" y="3954415"/>
            <a:ext cx="1775468" cy="584775"/>
          </a:xfrm>
          <a:prstGeom prst="rect">
            <a:avLst/>
          </a:prstGeom>
          <a:noFill/>
        </p:spPr>
        <p:txBody>
          <a:bodyPr wrap="square" rtlCol="0">
            <a:spAutoFit/>
          </a:bodyPr>
          <a:lstStyle/>
          <a:p>
            <a:pPr algn="ctr"/>
            <a:r>
              <a:rPr lang="en-US" sz="1600" b="1" dirty="0">
                <a:solidFill>
                  <a:schemeClr val="accent1">
                    <a:lumMod val="60000"/>
                    <a:lumOff val="40000"/>
                  </a:schemeClr>
                </a:solidFill>
              </a:rPr>
              <a:t>Standard Merit Review</a:t>
            </a:r>
          </a:p>
        </p:txBody>
      </p:sp>
      <p:sp>
        <p:nvSpPr>
          <p:cNvPr id="37" name="TextBox 36">
            <a:extLst>
              <a:ext uri="{FF2B5EF4-FFF2-40B4-BE49-F238E27FC236}">
                <a16:creationId xmlns:a16="http://schemas.microsoft.com/office/drawing/2014/main" id="{00782B74-4B5E-9407-D4A3-D75C9B536F8B}"/>
              </a:ext>
            </a:extLst>
          </p:cNvPr>
          <p:cNvSpPr txBox="1"/>
          <p:nvPr/>
        </p:nvSpPr>
        <p:spPr>
          <a:xfrm>
            <a:off x="4760591" y="4941024"/>
            <a:ext cx="1775468" cy="338554"/>
          </a:xfrm>
          <a:prstGeom prst="rect">
            <a:avLst/>
          </a:prstGeom>
          <a:noFill/>
        </p:spPr>
        <p:txBody>
          <a:bodyPr wrap="square" rtlCol="0">
            <a:spAutoFit/>
          </a:bodyPr>
          <a:lstStyle/>
          <a:p>
            <a:pPr algn="ctr"/>
            <a:r>
              <a:rPr lang="en-US" sz="1600" b="1" dirty="0">
                <a:solidFill>
                  <a:schemeClr val="accent1">
                    <a:lumMod val="60000"/>
                    <a:lumOff val="40000"/>
                  </a:schemeClr>
                </a:solidFill>
              </a:rPr>
              <a:t>1/31/2023</a:t>
            </a:r>
          </a:p>
        </p:txBody>
      </p:sp>
      <p:sp>
        <p:nvSpPr>
          <p:cNvPr id="38" name="TextBox 37">
            <a:extLst>
              <a:ext uri="{FF2B5EF4-FFF2-40B4-BE49-F238E27FC236}">
                <a16:creationId xmlns:a16="http://schemas.microsoft.com/office/drawing/2014/main" id="{D83C47AF-A9DB-BDC8-01E2-0FDFBCD39CB5}"/>
              </a:ext>
            </a:extLst>
          </p:cNvPr>
          <p:cNvSpPr txBox="1"/>
          <p:nvPr/>
        </p:nvSpPr>
        <p:spPr>
          <a:xfrm>
            <a:off x="2274759" y="3300471"/>
            <a:ext cx="1775468" cy="338554"/>
          </a:xfrm>
          <a:prstGeom prst="rect">
            <a:avLst/>
          </a:prstGeom>
          <a:noFill/>
        </p:spPr>
        <p:txBody>
          <a:bodyPr wrap="square" rtlCol="0">
            <a:spAutoFit/>
          </a:bodyPr>
          <a:lstStyle/>
          <a:p>
            <a:pPr algn="ctr"/>
            <a:r>
              <a:rPr lang="en-US" sz="1600" b="1" dirty="0">
                <a:solidFill>
                  <a:schemeClr val="accent1">
                    <a:lumMod val="60000"/>
                    <a:lumOff val="40000"/>
                  </a:schemeClr>
                </a:solidFill>
              </a:rPr>
              <a:t>Defined Budget</a:t>
            </a:r>
          </a:p>
        </p:txBody>
      </p:sp>
      <p:sp>
        <p:nvSpPr>
          <p:cNvPr id="39" name="TextBox 38">
            <a:extLst>
              <a:ext uri="{FF2B5EF4-FFF2-40B4-BE49-F238E27FC236}">
                <a16:creationId xmlns:a16="http://schemas.microsoft.com/office/drawing/2014/main" id="{A187CFC0-5546-36B5-43FD-D1075A0E096B}"/>
              </a:ext>
            </a:extLst>
          </p:cNvPr>
          <p:cNvSpPr txBox="1"/>
          <p:nvPr/>
        </p:nvSpPr>
        <p:spPr>
          <a:xfrm>
            <a:off x="7197236" y="3259723"/>
            <a:ext cx="1775468" cy="338554"/>
          </a:xfrm>
          <a:prstGeom prst="rect">
            <a:avLst/>
          </a:prstGeom>
          <a:noFill/>
        </p:spPr>
        <p:txBody>
          <a:bodyPr wrap="square" rtlCol="0">
            <a:spAutoFit/>
          </a:bodyPr>
          <a:lstStyle/>
          <a:p>
            <a:pPr algn="ctr"/>
            <a:r>
              <a:rPr lang="en-US" sz="1600" b="1" dirty="0">
                <a:solidFill>
                  <a:schemeClr val="accent1">
                    <a:lumMod val="60000"/>
                    <a:lumOff val="40000"/>
                  </a:schemeClr>
                </a:solidFill>
              </a:rPr>
              <a:t>Defined Budget</a:t>
            </a:r>
          </a:p>
        </p:txBody>
      </p:sp>
      <p:sp>
        <p:nvSpPr>
          <p:cNvPr id="41" name="TextBox 40">
            <a:extLst>
              <a:ext uri="{FF2B5EF4-FFF2-40B4-BE49-F238E27FC236}">
                <a16:creationId xmlns:a16="http://schemas.microsoft.com/office/drawing/2014/main" id="{A8EBB4F0-3D8F-27C6-568E-6CA265385C40}"/>
              </a:ext>
            </a:extLst>
          </p:cNvPr>
          <p:cNvSpPr txBox="1"/>
          <p:nvPr/>
        </p:nvSpPr>
        <p:spPr>
          <a:xfrm>
            <a:off x="7197236" y="3955449"/>
            <a:ext cx="1775468" cy="584775"/>
          </a:xfrm>
          <a:prstGeom prst="rect">
            <a:avLst/>
          </a:prstGeom>
          <a:noFill/>
        </p:spPr>
        <p:txBody>
          <a:bodyPr wrap="square" rtlCol="0">
            <a:spAutoFit/>
          </a:bodyPr>
          <a:lstStyle/>
          <a:p>
            <a:pPr algn="ctr"/>
            <a:r>
              <a:rPr lang="en-US" sz="1600" b="1" dirty="0">
                <a:solidFill>
                  <a:schemeClr val="accent1">
                    <a:lumMod val="60000"/>
                    <a:lumOff val="40000"/>
                  </a:schemeClr>
                </a:solidFill>
              </a:rPr>
              <a:t>Standard Merit Review</a:t>
            </a:r>
          </a:p>
        </p:txBody>
      </p:sp>
      <p:sp>
        <p:nvSpPr>
          <p:cNvPr id="42" name="TextBox 41">
            <a:extLst>
              <a:ext uri="{FF2B5EF4-FFF2-40B4-BE49-F238E27FC236}">
                <a16:creationId xmlns:a16="http://schemas.microsoft.com/office/drawing/2014/main" id="{AEE1A0DE-68A2-89F9-4602-F7E13AA2EB0A}"/>
              </a:ext>
            </a:extLst>
          </p:cNvPr>
          <p:cNvSpPr txBox="1"/>
          <p:nvPr/>
        </p:nvSpPr>
        <p:spPr>
          <a:xfrm>
            <a:off x="7197236" y="4939493"/>
            <a:ext cx="1775468" cy="338554"/>
          </a:xfrm>
          <a:prstGeom prst="rect">
            <a:avLst/>
          </a:prstGeom>
          <a:noFill/>
        </p:spPr>
        <p:txBody>
          <a:bodyPr wrap="square" rtlCol="0">
            <a:spAutoFit/>
          </a:bodyPr>
          <a:lstStyle/>
          <a:p>
            <a:pPr algn="ctr"/>
            <a:r>
              <a:rPr lang="en-US" sz="1600" b="1" dirty="0">
                <a:solidFill>
                  <a:schemeClr val="accent1">
                    <a:lumMod val="60000"/>
                    <a:lumOff val="40000"/>
                  </a:schemeClr>
                </a:solidFill>
              </a:rPr>
              <a:t>1/31/2023</a:t>
            </a:r>
          </a:p>
        </p:txBody>
      </p:sp>
      <p:sp>
        <p:nvSpPr>
          <p:cNvPr id="43" name="TextBox 42">
            <a:extLst>
              <a:ext uri="{FF2B5EF4-FFF2-40B4-BE49-F238E27FC236}">
                <a16:creationId xmlns:a16="http://schemas.microsoft.com/office/drawing/2014/main" id="{2E2B1350-F43D-D8BA-E69C-C6164A6CC2D8}"/>
              </a:ext>
            </a:extLst>
          </p:cNvPr>
          <p:cNvSpPr txBox="1"/>
          <p:nvPr/>
        </p:nvSpPr>
        <p:spPr>
          <a:xfrm>
            <a:off x="9677421" y="2401752"/>
            <a:ext cx="1775468" cy="584775"/>
          </a:xfrm>
          <a:prstGeom prst="rect">
            <a:avLst/>
          </a:prstGeom>
          <a:noFill/>
        </p:spPr>
        <p:txBody>
          <a:bodyPr wrap="square" rtlCol="0">
            <a:spAutoFit/>
          </a:bodyPr>
          <a:lstStyle/>
          <a:p>
            <a:pPr algn="ctr"/>
            <a:r>
              <a:rPr lang="en-US" sz="1600" b="1" dirty="0"/>
              <a:t>SPM Team-led  Single SPM Model</a:t>
            </a:r>
          </a:p>
        </p:txBody>
      </p:sp>
      <p:sp>
        <p:nvSpPr>
          <p:cNvPr id="44" name="TextBox 43">
            <a:extLst>
              <a:ext uri="{FF2B5EF4-FFF2-40B4-BE49-F238E27FC236}">
                <a16:creationId xmlns:a16="http://schemas.microsoft.com/office/drawing/2014/main" id="{63B0AF71-D767-82A9-D34B-C5BC0F366791}"/>
              </a:ext>
            </a:extLst>
          </p:cNvPr>
          <p:cNvSpPr txBox="1"/>
          <p:nvPr/>
        </p:nvSpPr>
        <p:spPr>
          <a:xfrm>
            <a:off x="9602586" y="3186073"/>
            <a:ext cx="1775468" cy="584775"/>
          </a:xfrm>
          <a:prstGeom prst="rect">
            <a:avLst/>
          </a:prstGeom>
          <a:noFill/>
        </p:spPr>
        <p:txBody>
          <a:bodyPr wrap="square" rtlCol="0">
            <a:spAutoFit/>
          </a:bodyPr>
          <a:lstStyle/>
          <a:p>
            <a:pPr algn="ctr"/>
            <a:r>
              <a:rPr lang="en-US" sz="1600" b="1" dirty="0"/>
              <a:t>Competitive Budget</a:t>
            </a:r>
          </a:p>
        </p:txBody>
      </p:sp>
      <p:sp>
        <p:nvSpPr>
          <p:cNvPr id="45" name="TextBox 44">
            <a:extLst>
              <a:ext uri="{FF2B5EF4-FFF2-40B4-BE49-F238E27FC236}">
                <a16:creationId xmlns:a16="http://schemas.microsoft.com/office/drawing/2014/main" id="{008A1217-A1E7-EDDD-FECD-427CB45FA5A8}"/>
              </a:ext>
            </a:extLst>
          </p:cNvPr>
          <p:cNvSpPr txBox="1"/>
          <p:nvPr/>
        </p:nvSpPr>
        <p:spPr>
          <a:xfrm>
            <a:off x="9677421" y="3966113"/>
            <a:ext cx="1775468" cy="830997"/>
          </a:xfrm>
          <a:prstGeom prst="rect">
            <a:avLst/>
          </a:prstGeom>
          <a:noFill/>
        </p:spPr>
        <p:txBody>
          <a:bodyPr wrap="square" rtlCol="0">
            <a:spAutoFit/>
          </a:bodyPr>
          <a:lstStyle/>
          <a:p>
            <a:pPr algn="ctr"/>
            <a:r>
              <a:rPr lang="en-US" sz="1600" b="1" dirty="0"/>
              <a:t>Accelerated + Standard Merit Review</a:t>
            </a:r>
          </a:p>
        </p:txBody>
      </p:sp>
      <p:sp>
        <p:nvSpPr>
          <p:cNvPr id="46" name="TextBox 45">
            <a:extLst>
              <a:ext uri="{FF2B5EF4-FFF2-40B4-BE49-F238E27FC236}">
                <a16:creationId xmlns:a16="http://schemas.microsoft.com/office/drawing/2014/main" id="{CF283A92-BA31-4BD1-F660-4A8F645AAC62}"/>
              </a:ext>
            </a:extLst>
          </p:cNvPr>
          <p:cNvSpPr txBox="1"/>
          <p:nvPr/>
        </p:nvSpPr>
        <p:spPr>
          <a:xfrm>
            <a:off x="9664790" y="4939493"/>
            <a:ext cx="1775468" cy="338554"/>
          </a:xfrm>
          <a:prstGeom prst="rect">
            <a:avLst/>
          </a:prstGeom>
          <a:noFill/>
        </p:spPr>
        <p:txBody>
          <a:bodyPr wrap="square" rtlCol="0">
            <a:spAutoFit/>
          </a:bodyPr>
          <a:lstStyle/>
          <a:p>
            <a:pPr algn="ctr"/>
            <a:r>
              <a:rPr lang="en-US" sz="1600" b="1" dirty="0"/>
              <a:t>6/1/2023</a:t>
            </a:r>
          </a:p>
        </p:txBody>
      </p:sp>
    </p:spTree>
    <p:extLst>
      <p:ext uri="{BB962C8B-B14F-4D97-AF65-F5344CB8AC3E}">
        <p14:creationId xmlns:p14="http://schemas.microsoft.com/office/powerpoint/2010/main" val="137770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3BC412D-8C9A-5F39-497C-52FCDD7C685E}"/>
              </a:ext>
            </a:extLst>
          </p:cNvPr>
          <p:cNvSpPr>
            <a:spLocks noGrp="1"/>
          </p:cNvSpPr>
          <p:nvPr>
            <p:ph type="title"/>
          </p:nvPr>
        </p:nvSpPr>
        <p:spPr/>
        <p:txBody>
          <a:bodyPr/>
          <a:lstStyle/>
          <a:p>
            <a:r>
              <a:rPr lang="en-US" sz="2400" dirty="0"/>
              <a:t>Key points regarding ISRM’s transition </a:t>
            </a:r>
          </a:p>
        </p:txBody>
      </p:sp>
      <p:sp>
        <p:nvSpPr>
          <p:cNvPr id="7" name="Content Placeholder 6">
            <a:extLst>
              <a:ext uri="{FF2B5EF4-FFF2-40B4-BE49-F238E27FC236}">
                <a16:creationId xmlns:a16="http://schemas.microsoft.com/office/drawing/2014/main" id="{0E23C1A3-25AA-C6D9-C57A-C9388FFC9A70}"/>
              </a:ext>
            </a:extLst>
          </p:cNvPr>
          <p:cNvSpPr>
            <a:spLocks noGrp="1"/>
          </p:cNvSpPr>
          <p:nvPr>
            <p:ph idx="1"/>
          </p:nvPr>
        </p:nvSpPr>
        <p:spPr/>
        <p:txBody>
          <a:bodyPr/>
          <a:lstStyle/>
          <a:p>
            <a:pPr>
              <a:buFont typeface="Wingdings" panose="05000000000000000000" pitchFamily="2" charset="2"/>
              <a:buChar char="Ø"/>
            </a:pPr>
            <a:r>
              <a:rPr lang="en-US" sz="1800" dirty="0"/>
              <a:t>ISRM’s transition from Service based funding to portfolio-based funding will be incremental and deliberative over the next 2 years</a:t>
            </a:r>
          </a:p>
          <a:p>
            <a:pPr>
              <a:buFont typeface="Wingdings" panose="05000000000000000000" pitchFamily="2" charset="2"/>
              <a:buChar char="Ø"/>
            </a:pPr>
            <a:endParaRPr lang="en-US" sz="1800" dirty="0"/>
          </a:p>
          <a:p>
            <a:pPr>
              <a:buFont typeface="Wingdings" panose="05000000000000000000" pitchFamily="2" charset="2"/>
              <a:buChar char="Ø"/>
            </a:pPr>
            <a:r>
              <a:rPr lang="en-US" sz="1800" dirty="0"/>
              <a:t>During this transition, current funding commitments will be honored and administered as normal </a:t>
            </a:r>
          </a:p>
          <a:p>
            <a:pPr>
              <a:buFont typeface="Wingdings" panose="05000000000000000000" pitchFamily="2" charset="2"/>
              <a:buChar char="Ø"/>
            </a:pPr>
            <a:endParaRPr lang="en-US" sz="1800" dirty="0"/>
          </a:p>
          <a:p>
            <a:pPr>
              <a:buFont typeface="Wingdings" panose="05000000000000000000" pitchFamily="2" charset="2"/>
              <a:buChar char="Ø"/>
            </a:pPr>
            <a:r>
              <a:rPr lang="en-US" sz="1800" dirty="0"/>
              <a:t>Field researchers should continue to submit proposals as they normally do as Standard Merit Review processes will remain unchanged </a:t>
            </a:r>
          </a:p>
          <a:p>
            <a:pPr>
              <a:buFont typeface="Wingdings" panose="05000000000000000000" pitchFamily="2" charset="2"/>
              <a:buChar char="Ø"/>
            </a:pPr>
            <a:endParaRPr lang="en-US" sz="1800" dirty="0"/>
          </a:p>
          <a:p>
            <a:pPr>
              <a:buFont typeface="Wingdings" panose="05000000000000000000" pitchFamily="2" charset="2"/>
              <a:buChar char="Ø"/>
            </a:pPr>
            <a:r>
              <a:rPr lang="en-US" sz="1800" dirty="0"/>
              <a:t>While existing review processes will not change, there are additional review opportunities available through the new portfolios that will be highlighted in a later slide</a:t>
            </a:r>
          </a:p>
        </p:txBody>
      </p:sp>
      <p:sp>
        <p:nvSpPr>
          <p:cNvPr id="5" name="Slide Number Placeholder 4">
            <a:extLst>
              <a:ext uri="{FF2B5EF4-FFF2-40B4-BE49-F238E27FC236}">
                <a16:creationId xmlns:a16="http://schemas.microsoft.com/office/drawing/2014/main" id="{D0FE5C97-3287-4C27-1EFE-861319C3E9AA}"/>
              </a:ext>
            </a:extLst>
          </p:cNvPr>
          <p:cNvSpPr>
            <a:spLocks noGrp="1"/>
          </p:cNvSpPr>
          <p:nvPr>
            <p:ph type="sldNum" sz="quarter" idx="12"/>
          </p:nvPr>
        </p:nvSpPr>
        <p:spPr/>
        <p:txBody>
          <a:bodyPr/>
          <a:lstStyle/>
          <a:p>
            <a:fld id="{670A9334-4E67-F94F-A05E-0CE8B74A054E}" type="slidenum">
              <a:rPr lang="en-US" smtClean="0"/>
              <a:t>4</a:t>
            </a:fld>
            <a:endParaRPr lang="en-US"/>
          </a:p>
        </p:txBody>
      </p:sp>
    </p:spTree>
    <p:extLst>
      <p:ext uri="{BB962C8B-B14F-4D97-AF65-F5344CB8AC3E}">
        <p14:creationId xmlns:p14="http://schemas.microsoft.com/office/powerpoint/2010/main" val="3926667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Rounded Corners 22">
            <a:extLst>
              <a:ext uri="{FF2B5EF4-FFF2-40B4-BE49-F238E27FC236}">
                <a16:creationId xmlns:a16="http://schemas.microsoft.com/office/drawing/2014/main" id="{6E47C154-FDE2-53F6-9022-0854F0B66C67}"/>
              </a:ext>
            </a:extLst>
          </p:cNvPr>
          <p:cNvSpPr/>
          <p:nvPr/>
        </p:nvSpPr>
        <p:spPr>
          <a:xfrm>
            <a:off x="1837785" y="4484088"/>
            <a:ext cx="9444822" cy="6382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Rectangle: Rounded Corners 21">
            <a:extLst>
              <a:ext uri="{FF2B5EF4-FFF2-40B4-BE49-F238E27FC236}">
                <a16:creationId xmlns:a16="http://schemas.microsoft.com/office/drawing/2014/main" id="{56FF24ED-AF24-C43C-937A-D539EB935A79}"/>
              </a:ext>
            </a:extLst>
          </p:cNvPr>
          <p:cNvSpPr/>
          <p:nvPr/>
        </p:nvSpPr>
        <p:spPr>
          <a:xfrm>
            <a:off x="1837786" y="3939974"/>
            <a:ext cx="9444822" cy="6382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1" name="Rectangle: Rounded Corners 20">
            <a:extLst>
              <a:ext uri="{FF2B5EF4-FFF2-40B4-BE49-F238E27FC236}">
                <a16:creationId xmlns:a16="http://schemas.microsoft.com/office/drawing/2014/main" id="{00321AEE-FA13-DDB9-955A-32A799D711BB}"/>
              </a:ext>
            </a:extLst>
          </p:cNvPr>
          <p:cNvSpPr/>
          <p:nvPr/>
        </p:nvSpPr>
        <p:spPr>
          <a:xfrm>
            <a:off x="1837785" y="3395858"/>
            <a:ext cx="9444822" cy="6382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Rounded Corners 19">
            <a:extLst>
              <a:ext uri="{FF2B5EF4-FFF2-40B4-BE49-F238E27FC236}">
                <a16:creationId xmlns:a16="http://schemas.microsoft.com/office/drawing/2014/main" id="{6B2CB3B5-9E07-D521-2294-CA335D82BD05}"/>
              </a:ext>
            </a:extLst>
          </p:cNvPr>
          <p:cNvSpPr/>
          <p:nvPr/>
        </p:nvSpPr>
        <p:spPr>
          <a:xfrm>
            <a:off x="1837786" y="2851743"/>
            <a:ext cx="9444822" cy="6382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Rounded Corners 13">
            <a:extLst>
              <a:ext uri="{FF2B5EF4-FFF2-40B4-BE49-F238E27FC236}">
                <a16:creationId xmlns:a16="http://schemas.microsoft.com/office/drawing/2014/main" id="{13C8819F-DC86-9782-687E-62DA58EE47A3}"/>
              </a:ext>
            </a:extLst>
          </p:cNvPr>
          <p:cNvSpPr/>
          <p:nvPr/>
        </p:nvSpPr>
        <p:spPr>
          <a:xfrm>
            <a:off x="6836075" y="1499551"/>
            <a:ext cx="431715" cy="341947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6" name="Title 5">
            <a:extLst>
              <a:ext uri="{FF2B5EF4-FFF2-40B4-BE49-F238E27FC236}">
                <a16:creationId xmlns:a16="http://schemas.microsoft.com/office/drawing/2014/main" id="{D68FDC46-F929-E986-EBA7-7981A9247F54}"/>
              </a:ext>
            </a:extLst>
          </p:cNvPr>
          <p:cNvSpPr>
            <a:spLocks noGrp="1"/>
          </p:cNvSpPr>
          <p:nvPr>
            <p:ph type="title"/>
          </p:nvPr>
        </p:nvSpPr>
        <p:spPr/>
        <p:txBody>
          <a:bodyPr/>
          <a:lstStyle/>
          <a:p>
            <a:r>
              <a:rPr lang="en-US" sz="2400" dirty="0"/>
              <a:t>AMPs and Broad Portfolios will utilize a matrixed organizational model</a:t>
            </a:r>
          </a:p>
        </p:txBody>
      </p:sp>
      <p:sp>
        <p:nvSpPr>
          <p:cNvPr id="11" name="Rectangle: Rounded Corners 10">
            <a:extLst>
              <a:ext uri="{FF2B5EF4-FFF2-40B4-BE49-F238E27FC236}">
                <a16:creationId xmlns:a16="http://schemas.microsoft.com/office/drawing/2014/main" id="{38DEF02A-67FD-FE28-9271-4C0807C4630F}"/>
              </a:ext>
            </a:extLst>
          </p:cNvPr>
          <p:cNvSpPr/>
          <p:nvPr/>
        </p:nvSpPr>
        <p:spPr>
          <a:xfrm>
            <a:off x="6118870" y="1090615"/>
            <a:ext cx="1866123" cy="68022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Mental/Behavioral Health Broad Portfolio</a:t>
            </a:r>
          </a:p>
        </p:txBody>
      </p:sp>
      <p:sp>
        <p:nvSpPr>
          <p:cNvPr id="15" name="Rectangle: Rounded Corners 14">
            <a:extLst>
              <a:ext uri="{FF2B5EF4-FFF2-40B4-BE49-F238E27FC236}">
                <a16:creationId xmlns:a16="http://schemas.microsoft.com/office/drawing/2014/main" id="{F19224D2-69A0-7AA6-44E0-70B7520FA36D}"/>
              </a:ext>
            </a:extLst>
          </p:cNvPr>
          <p:cNvSpPr/>
          <p:nvPr/>
        </p:nvSpPr>
        <p:spPr>
          <a:xfrm>
            <a:off x="104237" y="1902583"/>
            <a:ext cx="1962150" cy="31432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a:ln>
                  <a:noFill/>
                </a:ln>
                <a:solidFill>
                  <a:sysClr val="windowText" lastClr="000000"/>
                </a:solidFill>
                <a:effectLst/>
                <a:uLnTx/>
                <a:uFillTx/>
                <a:latin typeface="Calibri" panose="020F0502020204030204"/>
                <a:ea typeface="+mn-ea"/>
                <a:cs typeface="+mn-cs"/>
              </a:rPr>
              <a:t>Project Review and Management</a:t>
            </a:r>
          </a:p>
        </p:txBody>
      </p:sp>
      <p:sp>
        <p:nvSpPr>
          <p:cNvPr id="16" name="Rectangle: Rounded Corners 15">
            <a:extLst>
              <a:ext uri="{FF2B5EF4-FFF2-40B4-BE49-F238E27FC236}">
                <a16:creationId xmlns:a16="http://schemas.microsoft.com/office/drawing/2014/main" id="{384A2883-D9F5-4419-5E1C-357E2F218A21}"/>
              </a:ext>
            </a:extLst>
          </p:cNvPr>
          <p:cNvSpPr/>
          <p:nvPr/>
        </p:nvSpPr>
        <p:spPr>
          <a:xfrm>
            <a:off x="237587" y="2674107"/>
            <a:ext cx="1647825" cy="4191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Biomedical</a:t>
            </a:r>
          </a:p>
        </p:txBody>
      </p:sp>
      <p:sp>
        <p:nvSpPr>
          <p:cNvPr id="17" name="Rectangle: Rounded Corners 16">
            <a:extLst>
              <a:ext uri="{FF2B5EF4-FFF2-40B4-BE49-F238E27FC236}">
                <a16:creationId xmlns:a16="http://schemas.microsoft.com/office/drawing/2014/main" id="{A8F6ECD6-EFB8-630F-5AAD-04AB18C721A3}"/>
              </a:ext>
            </a:extLst>
          </p:cNvPr>
          <p:cNvSpPr/>
          <p:nvPr/>
        </p:nvSpPr>
        <p:spPr>
          <a:xfrm>
            <a:off x="232823" y="3218222"/>
            <a:ext cx="1647825" cy="4191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Clinical</a:t>
            </a:r>
          </a:p>
        </p:txBody>
      </p:sp>
      <p:sp>
        <p:nvSpPr>
          <p:cNvPr id="18" name="Rectangle: Rounded Corners 17">
            <a:extLst>
              <a:ext uri="{FF2B5EF4-FFF2-40B4-BE49-F238E27FC236}">
                <a16:creationId xmlns:a16="http://schemas.microsoft.com/office/drawing/2014/main" id="{D425B8CB-BC20-3657-D933-4660AB0AB69A}"/>
              </a:ext>
            </a:extLst>
          </p:cNvPr>
          <p:cNvSpPr/>
          <p:nvPr/>
        </p:nvSpPr>
        <p:spPr>
          <a:xfrm>
            <a:off x="232825" y="3762338"/>
            <a:ext cx="1647825" cy="4191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Health Systems</a:t>
            </a:r>
          </a:p>
        </p:txBody>
      </p:sp>
      <p:sp>
        <p:nvSpPr>
          <p:cNvPr id="19" name="Rectangle: Rounded Corners 18">
            <a:extLst>
              <a:ext uri="{FF2B5EF4-FFF2-40B4-BE49-F238E27FC236}">
                <a16:creationId xmlns:a16="http://schemas.microsoft.com/office/drawing/2014/main" id="{AE4C5070-A9CC-B9F1-30EF-3E99EF759C9C}"/>
              </a:ext>
            </a:extLst>
          </p:cNvPr>
          <p:cNvSpPr/>
          <p:nvPr/>
        </p:nvSpPr>
        <p:spPr>
          <a:xfrm>
            <a:off x="261399" y="4306453"/>
            <a:ext cx="1647825" cy="419100"/>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Rehabilitation</a:t>
            </a:r>
          </a:p>
        </p:txBody>
      </p:sp>
      <p:sp>
        <p:nvSpPr>
          <p:cNvPr id="36" name="Rectangle 35">
            <a:extLst>
              <a:ext uri="{FF2B5EF4-FFF2-40B4-BE49-F238E27FC236}">
                <a16:creationId xmlns:a16="http://schemas.microsoft.com/office/drawing/2014/main" id="{FBD669DE-B92A-C89B-1229-194DDD470A44}"/>
              </a:ext>
            </a:extLst>
          </p:cNvPr>
          <p:cNvSpPr/>
          <p:nvPr/>
        </p:nvSpPr>
        <p:spPr>
          <a:xfrm>
            <a:off x="440139" y="5213512"/>
            <a:ext cx="11430871" cy="13899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A matrixed </a:t>
            </a:r>
            <a:r>
              <a:rPr lang="en-US" dirty="0">
                <a:solidFill>
                  <a:prstClr val="black"/>
                </a:solidFill>
                <a:latin typeface="Calibri" panose="020F0502020204030204"/>
              </a:rPr>
              <a:t>organizational model will </a:t>
            </a: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allow proposals scored in various review committees to be referred to a portfolio-based margin meeting rather than a Service-based margin meeting.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b="0" i="0" u="none" strike="noStrike" kern="1200" cap="none" spc="0" normalizeH="0" baseline="0" noProof="0" dirty="0">
                <a:ln>
                  <a:noFill/>
                </a:ln>
                <a:solidFill>
                  <a:prstClr val="black"/>
                </a:solidFill>
                <a:effectLst/>
                <a:uLnTx/>
                <a:uFillTx/>
                <a:latin typeface="Calibri" panose="020F0502020204030204"/>
                <a:ea typeface="+mn-ea"/>
                <a:cs typeface="+mn-cs"/>
              </a:rPr>
              <a:t>A phasing out of Service-based margin meetings to Portfolio-based margin meetings will allow ISRM to bring projects from across scientific disciplines under one portfolio </a:t>
            </a:r>
          </a:p>
        </p:txBody>
      </p:sp>
      <p:sp>
        <p:nvSpPr>
          <p:cNvPr id="2" name="Rectangle: Rounded Corners 1">
            <a:extLst>
              <a:ext uri="{FF2B5EF4-FFF2-40B4-BE49-F238E27FC236}">
                <a16:creationId xmlns:a16="http://schemas.microsoft.com/office/drawing/2014/main" id="{D94C25EC-6C1C-A2EE-C843-CCA30B173B80}"/>
              </a:ext>
            </a:extLst>
          </p:cNvPr>
          <p:cNvSpPr/>
          <p:nvPr/>
        </p:nvSpPr>
        <p:spPr>
          <a:xfrm>
            <a:off x="2726439" y="1499551"/>
            <a:ext cx="431715" cy="341947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Rounded Corners 2">
            <a:extLst>
              <a:ext uri="{FF2B5EF4-FFF2-40B4-BE49-F238E27FC236}">
                <a16:creationId xmlns:a16="http://schemas.microsoft.com/office/drawing/2014/main" id="{311A4736-E5C2-FCE9-BC68-AB2365809C58}"/>
              </a:ext>
            </a:extLst>
          </p:cNvPr>
          <p:cNvSpPr/>
          <p:nvPr/>
        </p:nvSpPr>
        <p:spPr>
          <a:xfrm>
            <a:off x="2009234" y="1097390"/>
            <a:ext cx="1866123" cy="68022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Precision Oncology AMP</a:t>
            </a:r>
          </a:p>
        </p:txBody>
      </p:sp>
      <p:sp>
        <p:nvSpPr>
          <p:cNvPr id="4" name="Rectangle: Rounded Corners 3">
            <a:extLst>
              <a:ext uri="{FF2B5EF4-FFF2-40B4-BE49-F238E27FC236}">
                <a16:creationId xmlns:a16="http://schemas.microsoft.com/office/drawing/2014/main" id="{6EE1043D-8ADA-730A-4558-2EBBD5FC6EB4}"/>
              </a:ext>
            </a:extLst>
          </p:cNvPr>
          <p:cNvSpPr/>
          <p:nvPr/>
        </p:nvSpPr>
        <p:spPr>
          <a:xfrm>
            <a:off x="4781256" y="1499551"/>
            <a:ext cx="431715" cy="3419475"/>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Rectangle: Rounded Corners 4">
            <a:extLst>
              <a:ext uri="{FF2B5EF4-FFF2-40B4-BE49-F238E27FC236}">
                <a16:creationId xmlns:a16="http://schemas.microsoft.com/office/drawing/2014/main" id="{AAE34989-D548-D1D0-DBBB-B44C03B4C82C}"/>
              </a:ext>
            </a:extLst>
          </p:cNvPr>
          <p:cNvSpPr/>
          <p:nvPr/>
        </p:nvSpPr>
        <p:spPr>
          <a:xfrm>
            <a:off x="4064052" y="1097390"/>
            <a:ext cx="1866123" cy="680222"/>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Pain/Opioid Use AMP</a:t>
            </a:r>
          </a:p>
        </p:txBody>
      </p:sp>
      <p:sp>
        <p:nvSpPr>
          <p:cNvPr id="7" name="Rectangle: Rounded Corners 6">
            <a:extLst>
              <a:ext uri="{FF2B5EF4-FFF2-40B4-BE49-F238E27FC236}">
                <a16:creationId xmlns:a16="http://schemas.microsoft.com/office/drawing/2014/main" id="{3CD85104-8D27-D279-A81A-856158BF761D}"/>
              </a:ext>
            </a:extLst>
          </p:cNvPr>
          <p:cNvSpPr/>
          <p:nvPr/>
        </p:nvSpPr>
        <p:spPr>
          <a:xfrm>
            <a:off x="8885509" y="1499551"/>
            <a:ext cx="431715" cy="3419475"/>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169002E9-6208-B4A3-6F77-CBD0B40BD61D}"/>
              </a:ext>
            </a:extLst>
          </p:cNvPr>
          <p:cNvSpPr/>
          <p:nvPr/>
        </p:nvSpPr>
        <p:spPr>
          <a:xfrm>
            <a:off x="8168304" y="1090615"/>
            <a:ext cx="1866123" cy="68022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Future AMPs</a:t>
            </a:r>
          </a:p>
        </p:txBody>
      </p:sp>
      <p:sp>
        <p:nvSpPr>
          <p:cNvPr id="9" name="Rectangle: Rounded Corners 8">
            <a:extLst>
              <a:ext uri="{FF2B5EF4-FFF2-40B4-BE49-F238E27FC236}">
                <a16:creationId xmlns:a16="http://schemas.microsoft.com/office/drawing/2014/main" id="{66A23078-1CA5-5234-8FD7-749121D3F336}"/>
              </a:ext>
            </a:extLst>
          </p:cNvPr>
          <p:cNvSpPr/>
          <p:nvPr/>
        </p:nvSpPr>
        <p:spPr>
          <a:xfrm>
            <a:off x="10934943" y="1499551"/>
            <a:ext cx="431715" cy="3419475"/>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7A27F9B2-F2FD-A040-8B64-C75F3DB7F36C}"/>
              </a:ext>
            </a:extLst>
          </p:cNvPr>
          <p:cNvSpPr/>
          <p:nvPr/>
        </p:nvSpPr>
        <p:spPr>
          <a:xfrm>
            <a:off x="10217738" y="1090615"/>
            <a:ext cx="1866123" cy="68022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alibri" panose="020F0502020204030204"/>
                <a:ea typeface="+mn-ea"/>
                <a:cs typeface="+mn-cs"/>
              </a:rPr>
              <a:t>Future Broad Portfolios</a:t>
            </a:r>
          </a:p>
        </p:txBody>
      </p:sp>
    </p:spTree>
    <p:extLst>
      <p:ext uri="{BB962C8B-B14F-4D97-AF65-F5344CB8AC3E}">
        <p14:creationId xmlns:p14="http://schemas.microsoft.com/office/powerpoint/2010/main" val="2226238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2526A2-E181-2F57-B2E9-D2CF44D5C15E}"/>
              </a:ext>
            </a:extLst>
          </p:cNvPr>
          <p:cNvSpPr>
            <a:spLocks noGrp="1"/>
          </p:cNvSpPr>
          <p:nvPr>
            <p:ph type="title"/>
          </p:nvPr>
        </p:nvSpPr>
        <p:spPr/>
        <p:txBody>
          <a:bodyPr/>
          <a:lstStyle/>
          <a:p>
            <a:r>
              <a:rPr lang="en-US" sz="2400" dirty="0"/>
              <a:t>New Portfolios, New Funding Opportunities </a:t>
            </a:r>
          </a:p>
        </p:txBody>
      </p:sp>
      <p:sp>
        <p:nvSpPr>
          <p:cNvPr id="7" name="Content Placeholder 6">
            <a:extLst>
              <a:ext uri="{FF2B5EF4-FFF2-40B4-BE49-F238E27FC236}">
                <a16:creationId xmlns:a16="http://schemas.microsoft.com/office/drawing/2014/main" id="{52D5DD9D-D5F6-29A2-E1BE-36EB2C781C70}"/>
              </a:ext>
            </a:extLst>
          </p:cNvPr>
          <p:cNvSpPr>
            <a:spLocks noGrp="1"/>
          </p:cNvSpPr>
          <p:nvPr>
            <p:ph idx="1"/>
          </p:nvPr>
        </p:nvSpPr>
        <p:spPr/>
        <p:txBody>
          <a:bodyPr/>
          <a:lstStyle/>
          <a:p>
            <a:pPr>
              <a:buFont typeface="Wingdings" panose="05000000000000000000" pitchFamily="2" charset="2"/>
              <a:buChar char="Ø"/>
            </a:pPr>
            <a:r>
              <a:rPr lang="en-US" sz="1800" dirty="0"/>
              <a:t>ISRM’s transition from Service-based research to portfolio-based research will create new funding opportunities for investigators</a:t>
            </a:r>
          </a:p>
          <a:p>
            <a:pPr>
              <a:buFont typeface="Wingdings" panose="05000000000000000000" pitchFamily="2" charset="2"/>
              <a:buChar char="Ø"/>
            </a:pPr>
            <a:r>
              <a:rPr lang="en-US" sz="1800" dirty="0"/>
              <a:t>Investigators will be able to apply to the following RFAs for the pilot portfolios: </a:t>
            </a:r>
          </a:p>
          <a:p>
            <a:pPr lvl="1">
              <a:buFont typeface="Wingdings" panose="05000000000000000000" pitchFamily="2" charset="2"/>
              <a:buChar char="Ø"/>
            </a:pPr>
            <a:r>
              <a:rPr lang="en-US" sz="1800" dirty="0"/>
              <a:t>Precision Oncology AMP</a:t>
            </a:r>
          </a:p>
          <a:p>
            <a:pPr lvl="2">
              <a:buFont typeface="Wingdings" panose="05000000000000000000" pitchFamily="2" charset="2"/>
              <a:buChar char="Ø"/>
            </a:pPr>
            <a:r>
              <a:rPr lang="en-US" sz="1400" dirty="0"/>
              <a:t>RFA for Accelerated Review for Research Projects (accepting applications)</a:t>
            </a:r>
          </a:p>
          <a:p>
            <a:pPr lvl="2">
              <a:buFont typeface="Wingdings" panose="05000000000000000000" pitchFamily="2" charset="2"/>
              <a:buChar char="Ø"/>
            </a:pPr>
            <a:r>
              <a:rPr lang="en-US" sz="1400" dirty="0"/>
              <a:t>RFA for Accelerated Review for Clinical Trials (accepting applications)</a:t>
            </a:r>
          </a:p>
          <a:p>
            <a:pPr lvl="1">
              <a:buFont typeface="Wingdings" panose="05000000000000000000" pitchFamily="2" charset="2"/>
              <a:buChar char="Ø"/>
            </a:pPr>
            <a:r>
              <a:rPr lang="en-US" sz="1800" dirty="0"/>
              <a:t>Pain/Opioid Use AMP </a:t>
            </a:r>
          </a:p>
          <a:p>
            <a:pPr lvl="2">
              <a:buFont typeface="Wingdings" panose="05000000000000000000" pitchFamily="2" charset="2"/>
              <a:buChar char="Ø"/>
            </a:pPr>
            <a:r>
              <a:rPr lang="en-US" sz="1400" dirty="0"/>
              <a:t>Broad RFA for Standard Merit Review (coming Summer 2023)</a:t>
            </a:r>
          </a:p>
          <a:p>
            <a:pPr lvl="2">
              <a:buFont typeface="Wingdings" panose="05000000000000000000" pitchFamily="2" charset="2"/>
              <a:buChar char="Ø"/>
            </a:pPr>
            <a:r>
              <a:rPr lang="en-US" sz="1400" dirty="0"/>
              <a:t>Focused RFA for Standard Merit Review (coming Fall 2023)</a:t>
            </a:r>
          </a:p>
          <a:p>
            <a:pPr lvl="1">
              <a:buFont typeface="Wingdings" panose="05000000000000000000" pitchFamily="2" charset="2"/>
              <a:buChar char="Ø"/>
            </a:pPr>
            <a:r>
              <a:rPr lang="en-US" sz="1800" dirty="0"/>
              <a:t>Health Systems Portfolio</a:t>
            </a:r>
          </a:p>
          <a:p>
            <a:pPr lvl="2">
              <a:buFont typeface="Wingdings" panose="05000000000000000000" pitchFamily="2" charset="2"/>
              <a:buChar char="Ø"/>
            </a:pPr>
            <a:r>
              <a:rPr lang="en-US" sz="1400" dirty="0"/>
              <a:t>RFA for Standard Merit Review (accepting applications) </a:t>
            </a:r>
          </a:p>
          <a:p>
            <a:pPr lvl="1">
              <a:buFont typeface="Wingdings" panose="05000000000000000000" pitchFamily="2" charset="2"/>
              <a:buChar char="Ø"/>
            </a:pPr>
            <a:r>
              <a:rPr lang="en-US" sz="1800" dirty="0"/>
              <a:t>Mental/Behavioral Health Broad Portfolio</a:t>
            </a:r>
          </a:p>
          <a:p>
            <a:pPr lvl="2">
              <a:buFont typeface="Wingdings" panose="05000000000000000000" pitchFamily="2" charset="2"/>
              <a:buChar char="Ø"/>
            </a:pPr>
            <a:r>
              <a:rPr lang="en-US" sz="1400" dirty="0"/>
              <a:t>Broad RFA for Standard Merit Review (coming Fall 2023)</a:t>
            </a:r>
          </a:p>
          <a:p>
            <a:pPr lvl="2">
              <a:buFont typeface="Wingdings" panose="05000000000000000000" pitchFamily="2" charset="2"/>
              <a:buChar char="Ø"/>
            </a:pPr>
            <a:r>
              <a:rPr lang="en-US" sz="1400" dirty="0"/>
              <a:t>RFA for Accelerated Review (coming Winter 2024)  </a:t>
            </a:r>
          </a:p>
        </p:txBody>
      </p:sp>
      <p:sp>
        <p:nvSpPr>
          <p:cNvPr id="5" name="Slide Number Placeholder 4">
            <a:extLst>
              <a:ext uri="{FF2B5EF4-FFF2-40B4-BE49-F238E27FC236}">
                <a16:creationId xmlns:a16="http://schemas.microsoft.com/office/drawing/2014/main" id="{01D8A083-3304-9936-E644-534BB6F79EC8}"/>
              </a:ext>
            </a:extLst>
          </p:cNvPr>
          <p:cNvSpPr>
            <a:spLocks noGrp="1"/>
          </p:cNvSpPr>
          <p:nvPr>
            <p:ph type="sldNum" sz="quarter" idx="12"/>
          </p:nvPr>
        </p:nvSpPr>
        <p:spPr/>
        <p:txBody>
          <a:bodyPr/>
          <a:lstStyle/>
          <a:p>
            <a:fld id="{670A9334-4E67-F94F-A05E-0CE8B74A054E}" type="slidenum">
              <a:rPr lang="en-US" smtClean="0"/>
              <a:pPr/>
              <a:t>6</a:t>
            </a:fld>
            <a:endParaRPr lang="en-US"/>
          </a:p>
        </p:txBody>
      </p:sp>
    </p:spTree>
    <p:extLst>
      <p:ext uri="{BB962C8B-B14F-4D97-AF65-F5344CB8AC3E}">
        <p14:creationId xmlns:p14="http://schemas.microsoft.com/office/powerpoint/2010/main" val="169966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288A6F1-78D1-12F3-B7FC-26E9CA7FE248}"/>
              </a:ext>
            </a:extLst>
          </p:cNvPr>
          <p:cNvSpPr>
            <a:spLocks noGrp="1"/>
          </p:cNvSpPr>
          <p:nvPr>
            <p:ph type="title"/>
          </p:nvPr>
        </p:nvSpPr>
        <p:spPr/>
        <p:txBody>
          <a:bodyPr/>
          <a:lstStyle/>
          <a:p>
            <a:r>
              <a:rPr lang="en-US" sz="2400" dirty="0"/>
              <a:t>How will new Actively Managed Portfolios be identified?</a:t>
            </a:r>
          </a:p>
        </p:txBody>
      </p:sp>
      <p:sp>
        <p:nvSpPr>
          <p:cNvPr id="10" name="Content Placeholder 6">
            <a:extLst>
              <a:ext uri="{FF2B5EF4-FFF2-40B4-BE49-F238E27FC236}">
                <a16:creationId xmlns:a16="http://schemas.microsoft.com/office/drawing/2014/main" id="{C0377DB5-DD7D-673B-8CBF-2BD334E28B6F}"/>
              </a:ext>
            </a:extLst>
          </p:cNvPr>
          <p:cNvSpPr txBox="1">
            <a:spLocks/>
          </p:cNvSpPr>
          <p:nvPr/>
        </p:nvSpPr>
        <p:spPr>
          <a:xfrm>
            <a:off x="972079" y="3623768"/>
            <a:ext cx="4276418" cy="2222147"/>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defTabSz="914400" rtl="0" eaLnBrk="1" fontAlgn="auto" latinLnBrk="0" hangingPunct="1">
              <a:lnSpc>
                <a:spcPct val="90000"/>
              </a:lnSpc>
              <a:spcBef>
                <a:spcPts val="100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Apply a consistent and uniform standard to consideration of new AMPs</a:t>
            </a:r>
          </a:p>
          <a:p>
            <a:pPr marL="342900" indent="-342900">
              <a:buFont typeface="+mj-lt"/>
              <a:buAutoNum type="arabicPeriod"/>
              <a:defRPr/>
            </a:pPr>
            <a:r>
              <a:rPr kumimoji="0" lang="en-US" sz="1800" strike="noStrike" kern="1200" cap="none" spc="0" normalizeH="0" noProof="0" dirty="0">
                <a:ln>
                  <a:noFill/>
                </a:ln>
                <a:solidFill>
                  <a:srgbClr val="000000"/>
                </a:solidFill>
                <a:effectLst/>
                <a:uLnTx/>
                <a:uFillTx/>
                <a:latin typeface="Calibri" panose="020F0502020204030204" pitchFamily="34" charset="0"/>
                <a:ea typeface="+mn-ea"/>
                <a:cs typeface="+mn-cs"/>
              </a:rPr>
              <a:t>Assess the maturity of proposed research portfolios</a:t>
            </a:r>
          </a:p>
          <a:p>
            <a:pPr marL="342900" indent="-342900">
              <a:buFont typeface="+mj-lt"/>
              <a:buAutoNum type="arabicPeriod"/>
              <a:defRPr/>
            </a:pPr>
            <a:r>
              <a:rPr lang="en-US" sz="1800" dirty="0">
                <a:solidFill>
                  <a:srgbClr val="000000"/>
                </a:solidFill>
                <a:latin typeface="Calibri" panose="020F0502020204030204" pitchFamily="34" charset="0"/>
              </a:rPr>
              <a:t>Select new AMPs through an evidence-based process</a:t>
            </a:r>
          </a:p>
          <a:p>
            <a:pPr marL="342900" indent="-342900">
              <a:buFont typeface="+mj-lt"/>
              <a:buAutoNum type="arabicPeriod"/>
              <a:defRPr/>
            </a:pPr>
            <a:r>
              <a:rPr kumimoji="0" lang="en-US" sz="1800" strike="noStrike" kern="1200" cap="none" spc="0" normalizeH="0" noProof="0" dirty="0">
                <a:ln>
                  <a:noFill/>
                </a:ln>
                <a:solidFill>
                  <a:srgbClr val="000000"/>
                </a:solidFill>
                <a:effectLst/>
                <a:uLnTx/>
                <a:uFillTx/>
                <a:latin typeface="Calibri" panose="020F0502020204030204" pitchFamily="34" charset="0"/>
                <a:ea typeface="+mn-ea"/>
                <a:cs typeface="+mn-cs"/>
              </a:rPr>
              <a:t>Justify decisions under scrutiny </a:t>
            </a:r>
          </a:p>
        </p:txBody>
      </p:sp>
      <p:pic>
        <p:nvPicPr>
          <p:cNvPr id="17" name="Graphic 16" descr="Completed with solid fill">
            <a:extLst>
              <a:ext uri="{FF2B5EF4-FFF2-40B4-BE49-F238E27FC236}">
                <a16:creationId xmlns:a16="http://schemas.microsoft.com/office/drawing/2014/main" id="{A814EA71-71BF-B48B-6CE3-A0E4BC11C82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70582" y="1838742"/>
            <a:ext cx="1879413" cy="1879413"/>
          </a:xfrm>
          <a:prstGeom prst="rect">
            <a:avLst/>
          </a:prstGeom>
        </p:spPr>
      </p:pic>
      <p:sp>
        <p:nvSpPr>
          <p:cNvPr id="4" name="Content Placeholder 6">
            <a:extLst>
              <a:ext uri="{FF2B5EF4-FFF2-40B4-BE49-F238E27FC236}">
                <a16:creationId xmlns:a16="http://schemas.microsoft.com/office/drawing/2014/main" id="{1D82B3A1-EFD2-B0D6-A1C8-79688EFE9AAF}"/>
              </a:ext>
            </a:extLst>
          </p:cNvPr>
          <p:cNvSpPr txBox="1">
            <a:spLocks/>
          </p:cNvSpPr>
          <p:nvPr/>
        </p:nvSpPr>
        <p:spPr>
          <a:xfrm>
            <a:off x="972079" y="1645097"/>
            <a:ext cx="4276418"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t>This assessment will allow ISRM to: </a:t>
            </a:r>
          </a:p>
        </p:txBody>
      </p:sp>
      <p:sp>
        <p:nvSpPr>
          <p:cNvPr id="2" name="Content Placeholder 6">
            <a:extLst>
              <a:ext uri="{FF2B5EF4-FFF2-40B4-BE49-F238E27FC236}">
                <a16:creationId xmlns:a16="http://schemas.microsoft.com/office/drawing/2014/main" id="{C4E86B96-88A4-FC5C-74A4-E11526D4AF38}"/>
              </a:ext>
            </a:extLst>
          </p:cNvPr>
          <p:cNvSpPr txBox="1">
            <a:spLocks/>
          </p:cNvSpPr>
          <p:nvPr/>
        </p:nvSpPr>
        <p:spPr>
          <a:xfrm>
            <a:off x="2988905" y="1012085"/>
            <a:ext cx="6214189" cy="3416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t>ISRM has developed an assessment tool to identify new AMPs </a:t>
            </a:r>
          </a:p>
        </p:txBody>
      </p:sp>
      <p:cxnSp>
        <p:nvCxnSpPr>
          <p:cNvPr id="8" name="Straight Connector 7">
            <a:extLst>
              <a:ext uri="{FF2B5EF4-FFF2-40B4-BE49-F238E27FC236}">
                <a16:creationId xmlns:a16="http://schemas.microsoft.com/office/drawing/2014/main" id="{66180956-806C-29B3-FACE-FDB100509E8B}"/>
              </a:ext>
            </a:extLst>
          </p:cNvPr>
          <p:cNvCxnSpPr>
            <a:cxnSpLocks/>
          </p:cNvCxnSpPr>
          <p:nvPr/>
        </p:nvCxnSpPr>
        <p:spPr>
          <a:xfrm>
            <a:off x="6410131" y="1623903"/>
            <a:ext cx="0" cy="4274017"/>
          </a:xfrm>
          <a:prstGeom prst="line">
            <a:avLst/>
          </a:prstGeom>
          <a:ln w="28575">
            <a:solidFill>
              <a:srgbClr val="002F56"/>
            </a:solidFill>
          </a:ln>
        </p:spPr>
        <p:style>
          <a:lnRef idx="1">
            <a:schemeClr val="accent1"/>
          </a:lnRef>
          <a:fillRef idx="0">
            <a:schemeClr val="accent1"/>
          </a:fillRef>
          <a:effectRef idx="0">
            <a:schemeClr val="accent1"/>
          </a:effectRef>
          <a:fontRef idx="minor">
            <a:schemeClr val="tx1"/>
          </a:fontRef>
        </p:style>
      </p:cxnSp>
      <p:sp>
        <p:nvSpPr>
          <p:cNvPr id="9" name="Content Placeholder 6">
            <a:extLst>
              <a:ext uri="{FF2B5EF4-FFF2-40B4-BE49-F238E27FC236}">
                <a16:creationId xmlns:a16="http://schemas.microsoft.com/office/drawing/2014/main" id="{AEE52F85-5C5A-7F8F-FC18-EE63A62C67EE}"/>
              </a:ext>
            </a:extLst>
          </p:cNvPr>
          <p:cNvSpPr txBox="1">
            <a:spLocks/>
          </p:cNvSpPr>
          <p:nvPr/>
        </p:nvSpPr>
        <p:spPr>
          <a:xfrm>
            <a:off x="7282683" y="1645097"/>
            <a:ext cx="4276418" cy="4462760"/>
          </a:xfrm>
          <a:prstGeom prst="rect">
            <a:avLst/>
          </a:prstGeom>
          <a:solidFill>
            <a:schemeClr val="accent1">
              <a:lumMod val="20000"/>
              <a:lumOff val="80000"/>
            </a:scheme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b="1" dirty="0"/>
              <a:t>Potential AMPs will be assessed along the following criteria: </a:t>
            </a:r>
          </a:p>
          <a:p>
            <a:pPr marL="342900" indent="-342900">
              <a:buFont typeface="+mj-lt"/>
              <a:buAutoNum type="arabicPeriod"/>
            </a:pPr>
            <a:r>
              <a:rPr lang="en-US" sz="1600" dirty="0"/>
              <a:t>Ability to focus on an area of Veteran need and not on a discipline or method</a:t>
            </a:r>
          </a:p>
          <a:p>
            <a:pPr marL="342900" indent="-342900">
              <a:buFont typeface="+mj-lt"/>
              <a:buAutoNum type="arabicPeriod"/>
            </a:pPr>
            <a:r>
              <a:rPr lang="en-US" sz="1600" dirty="0"/>
              <a:t>Alignment with a statutory requirements from Congress, the White House, Veterans Advocacy Groups, etc. </a:t>
            </a:r>
          </a:p>
          <a:p>
            <a:pPr marL="342900" indent="-342900">
              <a:buFont typeface="+mj-lt"/>
              <a:buAutoNum type="arabicPeriod"/>
            </a:pPr>
            <a:r>
              <a:rPr lang="en-US" sz="1600" dirty="0"/>
              <a:t>Ability to foster collaborative partnerships amongst researchers, clinicians, and other key stakeholders </a:t>
            </a:r>
          </a:p>
          <a:p>
            <a:pPr marL="342900" indent="-342900">
              <a:buFont typeface="+mj-lt"/>
              <a:buAutoNum type="arabicPeriod"/>
            </a:pPr>
            <a:r>
              <a:rPr lang="en-US" sz="1600" dirty="0"/>
              <a:t>Ability to prevent unhelpful duplication of research in a given area </a:t>
            </a:r>
          </a:p>
          <a:p>
            <a:pPr marL="342900" indent="-342900">
              <a:buFont typeface="+mj-lt"/>
              <a:buAutoNum type="arabicPeriod"/>
            </a:pPr>
            <a:r>
              <a:rPr lang="en-US" sz="1600" dirty="0"/>
              <a:t>Potential to conduct cross-disciplinary research </a:t>
            </a:r>
          </a:p>
          <a:p>
            <a:pPr marL="342900" indent="-342900">
              <a:buFont typeface="+mj-lt"/>
              <a:buAutoNum type="arabicPeriod"/>
            </a:pPr>
            <a:r>
              <a:rPr lang="en-US" sz="1600" dirty="0"/>
              <a:t>Potential for research to have a real-word impact on Veteran healthcare</a:t>
            </a:r>
          </a:p>
        </p:txBody>
      </p:sp>
    </p:spTree>
    <p:extLst>
      <p:ext uri="{BB962C8B-B14F-4D97-AF65-F5344CB8AC3E}">
        <p14:creationId xmlns:p14="http://schemas.microsoft.com/office/powerpoint/2010/main" val="2984139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7110990-109E-6006-F1FC-F0E307DD731D}"/>
              </a:ext>
            </a:extLst>
          </p:cNvPr>
          <p:cNvSpPr>
            <a:spLocks noGrp="1"/>
          </p:cNvSpPr>
          <p:nvPr>
            <p:ph type="title"/>
          </p:nvPr>
        </p:nvSpPr>
        <p:spPr/>
        <p:txBody>
          <a:bodyPr/>
          <a:lstStyle/>
          <a:p>
            <a:r>
              <a:rPr lang="en-US" sz="2400" dirty="0"/>
              <a:t>How will new portfolios be evaluated? </a:t>
            </a:r>
          </a:p>
        </p:txBody>
      </p:sp>
      <p:sp>
        <p:nvSpPr>
          <p:cNvPr id="11" name="TextBox 10">
            <a:extLst>
              <a:ext uri="{FF2B5EF4-FFF2-40B4-BE49-F238E27FC236}">
                <a16:creationId xmlns:a16="http://schemas.microsoft.com/office/drawing/2014/main" id="{8E11BF61-9E1D-CAC7-8278-C26CA6B797E9}"/>
              </a:ext>
            </a:extLst>
          </p:cNvPr>
          <p:cNvSpPr txBox="1"/>
          <p:nvPr/>
        </p:nvSpPr>
        <p:spPr>
          <a:xfrm>
            <a:off x="2639008" y="935990"/>
            <a:ext cx="6913984" cy="369332"/>
          </a:xfrm>
          <a:prstGeom prst="rect">
            <a:avLst/>
          </a:prstGeom>
          <a:noFill/>
        </p:spPr>
        <p:txBody>
          <a:bodyPr wrap="square" rtlCol="0">
            <a:spAutoFit/>
          </a:bodyPr>
          <a:lstStyle/>
          <a:p>
            <a:pPr algn="ctr"/>
            <a:r>
              <a:rPr lang="en-US" b="1" dirty="0"/>
              <a:t>ISRM has developed an SOP to evaluate AMPs and Broad Portfolios </a:t>
            </a:r>
          </a:p>
        </p:txBody>
      </p:sp>
      <p:sp>
        <p:nvSpPr>
          <p:cNvPr id="12" name="TextBox 11">
            <a:extLst>
              <a:ext uri="{FF2B5EF4-FFF2-40B4-BE49-F238E27FC236}">
                <a16:creationId xmlns:a16="http://schemas.microsoft.com/office/drawing/2014/main" id="{DA44F9CD-7C9E-84CA-3659-20B0D1FEAF47}"/>
              </a:ext>
            </a:extLst>
          </p:cNvPr>
          <p:cNvSpPr txBox="1"/>
          <p:nvPr/>
        </p:nvSpPr>
        <p:spPr>
          <a:xfrm>
            <a:off x="612067" y="2682848"/>
            <a:ext cx="5200648" cy="3077766"/>
          </a:xfrm>
          <a:prstGeom prst="rect">
            <a:avLst/>
          </a:prstGeom>
          <a:noFill/>
        </p:spPr>
        <p:txBody>
          <a:bodyPr wrap="square" rtlCol="0">
            <a:spAutoFit/>
          </a:bodyPr>
          <a:lstStyle/>
          <a:p>
            <a:r>
              <a:rPr lang="en-US" sz="1600" b="1" dirty="0"/>
              <a:t>Key Points: </a:t>
            </a:r>
          </a:p>
          <a:p>
            <a:pPr marL="285750" indent="-285750">
              <a:buFont typeface="Wingdings" panose="05000000000000000000" pitchFamily="2" charset="2"/>
              <a:buChar char="Ø"/>
            </a:pPr>
            <a:r>
              <a:rPr lang="en-US" sz="1600" dirty="0"/>
              <a:t>The evaluation SOP outlines the process and criteria to be used to evaluate the success of managed portfolios</a:t>
            </a:r>
          </a:p>
          <a:p>
            <a:pPr marL="285750" indent="-285750">
              <a:buFont typeface="Wingdings" panose="05000000000000000000" pitchFamily="2" charset="2"/>
              <a:buChar char="Ø"/>
            </a:pPr>
            <a:r>
              <a:rPr lang="en-US" sz="1600" dirty="0"/>
              <a:t>Evaluations will be conducted by an uninvolved third-party identified by the ISRM Leadership Council </a:t>
            </a:r>
          </a:p>
          <a:p>
            <a:pPr marL="285750" indent="-285750">
              <a:buFont typeface="Wingdings" panose="05000000000000000000" pitchFamily="2" charset="2"/>
              <a:buChar char="Ø"/>
            </a:pPr>
            <a:r>
              <a:rPr lang="en-US" sz="1600" dirty="0"/>
              <a:t>Portfolios will be evaluated along defined short-term and long-term criteria  </a:t>
            </a:r>
          </a:p>
          <a:p>
            <a:pPr marL="285750" indent="-285750">
              <a:buFont typeface="Wingdings" panose="05000000000000000000" pitchFamily="2" charset="2"/>
              <a:buChar char="Ø"/>
            </a:pPr>
            <a:r>
              <a:rPr lang="en-US" sz="1600" dirty="0"/>
              <a:t>Portfolios will undergo evaluations at the following intervals:</a:t>
            </a:r>
          </a:p>
          <a:p>
            <a:pPr marL="742950" lvl="1" indent="-285750">
              <a:buFont typeface="Wingdings" panose="05000000000000000000" pitchFamily="2" charset="2"/>
              <a:buChar char="Ø"/>
            </a:pPr>
            <a:r>
              <a:rPr lang="en-US" sz="1600" dirty="0"/>
              <a:t>Short-term evaluation 3-6 months after launch </a:t>
            </a:r>
          </a:p>
          <a:p>
            <a:pPr marL="742950" lvl="1" indent="-285750">
              <a:buFont typeface="Wingdings" panose="05000000000000000000" pitchFamily="2" charset="2"/>
              <a:buChar char="Ø"/>
            </a:pPr>
            <a:r>
              <a:rPr lang="en-US" sz="1600" dirty="0"/>
              <a:t>Long-term evaluation 9-14 months after launch </a:t>
            </a:r>
          </a:p>
          <a:p>
            <a:pPr marL="742950" lvl="1" indent="-285750">
              <a:buFont typeface="Wingdings" panose="05000000000000000000" pitchFamily="2" charset="2"/>
              <a:buChar char="Ø"/>
            </a:pPr>
            <a:r>
              <a:rPr lang="en-US" sz="1600" dirty="0"/>
              <a:t>Additional long-term evaluations every 2 years </a:t>
            </a:r>
            <a:r>
              <a:rPr lang="en-US" dirty="0"/>
              <a:t> </a:t>
            </a:r>
          </a:p>
        </p:txBody>
      </p:sp>
      <p:pic>
        <p:nvPicPr>
          <p:cNvPr id="16" name="Graphic 15" descr="Clipboard Mixed with solid fill">
            <a:extLst>
              <a:ext uri="{FF2B5EF4-FFF2-40B4-BE49-F238E27FC236}">
                <a16:creationId xmlns:a16="http://schemas.microsoft.com/office/drawing/2014/main" id="{08422FD4-00FF-268D-5B08-4CAE600F725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415533" y="1365317"/>
            <a:ext cx="1593715" cy="1593715"/>
          </a:xfrm>
          <a:prstGeom prst="rect">
            <a:avLst/>
          </a:prstGeom>
        </p:spPr>
      </p:pic>
      <p:cxnSp>
        <p:nvCxnSpPr>
          <p:cNvPr id="19" name="Straight Connector 18">
            <a:extLst>
              <a:ext uri="{FF2B5EF4-FFF2-40B4-BE49-F238E27FC236}">
                <a16:creationId xmlns:a16="http://schemas.microsoft.com/office/drawing/2014/main" id="{04BB8F5C-C5F2-ED33-8BC1-A33EE6FA998C}"/>
              </a:ext>
            </a:extLst>
          </p:cNvPr>
          <p:cNvCxnSpPr>
            <a:cxnSpLocks/>
          </p:cNvCxnSpPr>
          <p:nvPr/>
        </p:nvCxnSpPr>
        <p:spPr>
          <a:xfrm>
            <a:off x="6188112" y="1698290"/>
            <a:ext cx="0" cy="4274017"/>
          </a:xfrm>
          <a:prstGeom prst="line">
            <a:avLst/>
          </a:prstGeom>
          <a:ln w="28575">
            <a:solidFill>
              <a:srgbClr val="002F56"/>
            </a:solidFill>
          </a:ln>
        </p:spPr>
        <p:style>
          <a:lnRef idx="1">
            <a:schemeClr val="accent1"/>
          </a:lnRef>
          <a:fillRef idx="0">
            <a:schemeClr val="accent1"/>
          </a:fillRef>
          <a:effectRef idx="0">
            <a:schemeClr val="accent1"/>
          </a:effectRef>
          <a:fontRef idx="minor">
            <a:schemeClr val="tx1"/>
          </a:fontRef>
        </p:style>
      </p:cxnSp>
      <p:sp>
        <p:nvSpPr>
          <p:cNvPr id="20" name="Content Placeholder 6">
            <a:extLst>
              <a:ext uri="{FF2B5EF4-FFF2-40B4-BE49-F238E27FC236}">
                <a16:creationId xmlns:a16="http://schemas.microsoft.com/office/drawing/2014/main" id="{EC068362-29E7-5B88-4180-0CF9AAEA8189}"/>
              </a:ext>
            </a:extLst>
          </p:cNvPr>
          <p:cNvSpPr txBox="1">
            <a:spLocks/>
          </p:cNvSpPr>
          <p:nvPr/>
        </p:nvSpPr>
        <p:spPr>
          <a:xfrm>
            <a:off x="6960638" y="1698290"/>
            <a:ext cx="4656362" cy="3999043"/>
          </a:xfrm>
          <a:prstGeom prst="rect">
            <a:avLst/>
          </a:prstGeom>
          <a:solidFill>
            <a:schemeClr val="accent1">
              <a:lumMod val="20000"/>
              <a:lumOff val="80000"/>
            </a:schemeClr>
          </a:solidFill>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600" b="1" dirty="0"/>
              <a:t>New portfolios will be evaluated along the following criteria: </a:t>
            </a:r>
          </a:p>
          <a:p>
            <a:pPr marL="0" indent="0">
              <a:buFont typeface="Arial" panose="020B0604020202020204" pitchFamily="34" charset="0"/>
              <a:buNone/>
            </a:pPr>
            <a:r>
              <a:rPr lang="en-US" sz="1600" b="1" dirty="0"/>
              <a:t>Example Short-Term Criteria: </a:t>
            </a:r>
            <a:endParaRPr lang="en-US" sz="1600" b="1" i="1" dirty="0"/>
          </a:p>
          <a:p>
            <a:pPr marL="342900" indent="-342900">
              <a:buFont typeface="+mj-lt"/>
              <a:buAutoNum type="arabicPeriod"/>
            </a:pPr>
            <a:r>
              <a:rPr lang="en-US" sz="1600" dirty="0"/>
              <a:t>Knowledge of funded portfolio projects </a:t>
            </a:r>
          </a:p>
          <a:p>
            <a:pPr marL="342900" indent="-342900">
              <a:buFont typeface="+mj-lt"/>
              <a:buAutoNum type="arabicPeriod"/>
            </a:pPr>
            <a:r>
              <a:rPr lang="en-US" sz="1600" dirty="0"/>
              <a:t>Evidence of efforts to prevent unhelpful duplication of research </a:t>
            </a:r>
          </a:p>
          <a:p>
            <a:pPr marL="342900" indent="-342900">
              <a:buFont typeface="+mj-lt"/>
              <a:buAutoNum type="arabicPeriod"/>
            </a:pPr>
            <a:r>
              <a:rPr lang="en-US" sz="1600" dirty="0"/>
              <a:t>Knowledge of relevant clinical operations and funder contacts </a:t>
            </a:r>
          </a:p>
          <a:p>
            <a:pPr marL="0" indent="0">
              <a:buFont typeface="Arial" panose="020B0604020202020204" pitchFamily="34" charset="0"/>
              <a:buNone/>
            </a:pPr>
            <a:r>
              <a:rPr lang="en-US" sz="1600" b="1" dirty="0"/>
              <a:t>Example Long-Term Criteria: </a:t>
            </a:r>
          </a:p>
          <a:p>
            <a:pPr marL="342900" indent="-342900">
              <a:buFont typeface="Arial" panose="020B0604020202020204" pitchFamily="34" charset="0"/>
              <a:buAutoNum type="arabicPeriod"/>
            </a:pPr>
            <a:r>
              <a:rPr lang="en-US" sz="1600" dirty="0"/>
              <a:t>Evidence of strategic coordination with clinical, governmental, and private-sector partners</a:t>
            </a:r>
          </a:p>
          <a:p>
            <a:pPr marL="342900" indent="-342900">
              <a:buFont typeface="Arial" panose="020B0604020202020204" pitchFamily="34" charset="0"/>
              <a:buAutoNum type="arabicPeriod"/>
            </a:pPr>
            <a:r>
              <a:rPr lang="en-US" sz="1600" dirty="0"/>
              <a:t>Approval of Critical Research Priorities </a:t>
            </a:r>
          </a:p>
          <a:p>
            <a:pPr marL="342900" indent="-342900">
              <a:buFont typeface="Arial" panose="020B0604020202020204" pitchFamily="34" charset="0"/>
              <a:buAutoNum type="arabicPeriod"/>
            </a:pPr>
            <a:r>
              <a:rPr lang="en-US" sz="1600" dirty="0"/>
              <a:t>Evidence of translational impact of research</a:t>
            </a:r>
            <a:endParaRPr lang="en-US" sz="1400" dirty="0"/>
          </a:p>
        </p:txBody>
      </p:sp>
    </p:spTree>
    <p:extLst>
      <p:ext uri="{BB962C8B-B14F-4D97-AF65-F5344CB8AC3E}">
        <p14:creationId xmlns:p14="http://schemas.microsoft.com/office/powerpoint/2010/main" val="2330509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961643B-7457-5C7B-889B-120F176ED823}"/>
              </a:ext>
            </a:extLst>
          </p:cNvPr>
          <p:cNvSpPr>
            <a:spLocks noGrp="1"/>
          </p:cNvSpPr>
          <p:nvPr>
            <p:ph type="title"/>
          </p:nvPr>
        </p:nvSpPr>
        <p:spPr/>
        <p:txBody>
          <a:bodyPr/>
          <a:lstStyle/>
          <a:p>
            <a:r>
              <a:rPr lang="en-US" sz="2400" dirty="0"/>
              <a:t>Questions or Feedback</a:t>
            </a:r>
          </a:p>
        </p:txBody>
      </p:sp>
      <p:sp>
        <p:nvSpPr>
          <p:cNvPr id="5" name="Slide Number Placeholder 4">
            <a:extLst>
              <a:ext uri="{FF2B5EF4-FFF2-40B4-BE49-F238E27FC236}">
                <a16:creationId xmlns:a16="http://schemas.microsoft.com/office/drawing/2014/main" id="{97F75130-B33E-575B-8495-77CA33FB7BA0}"/>
              </a:ext>
            </a:extLst>
          </p:cNvPr>
          <p:cNvSpPr>
            <a:spLocks noGrp="1"/>
          </p:cNvSpPr>
          <p:nvPr>
            <p:ph type="sldNum" sz="quarter" idx="12"/>
          </p:nvPr>
        </p:nvSpPr>
        <p:spPr/>
        <p:txBody>
          <a:bodyPr/>
          <a:lstStyle/>
          <a:p>
            <a:fld id="{670A9334-4E67-F94F-A05E-0CE8B74A054E}" type="slidenum">
              <a:rPr lang="en-US" smtClean="0"/>
              <a:pPr/>
              <a:t>9</a:t>
            </a:fld>
            <a:endParaRPr lang="en-US"/>
          </a:p>
        </p:txBody>
      </p:sp>
      <p:pic>
        <p:nvPicPr>
          <p:cNvPr id="9" name="Graphic 8" descr="Thought outline">
            <a:extLst>
              <a:ext uri="{FF2B5EF4-FFF2-40B4-BE49-F238E27FC236}">
                <a16:creationId xmlns:a16="http://schemas.microsoft.com/office/drawing/2014/main" id="{3A14BA2A-991B-B069-9C96-B36FB01BB53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8496" y="897538"/>
            <a:ext cx="4812595" cy="4812595"/>
          </a:xfrm>
          <a:prstGeom prst="rect">
            <a:avLst/>
          </a:prstGeom>
        </p:spPr>
      </p:pic>
      <p:sp>
        <p:nvSpPr>
          <p:cNvPr id="10" name="Rectangle 9">
            <a:extLst>
              <a:ext uri="{FF2B5EF4-FFF2-40B4-BE49-F238E27FC236}">
                <a16:creationId xmlns:a16="http://schemas.microsoft.com/office/drawing/2014/main" id="{D9A0FAA7-1346-BC02-693C-7A17C6511AF2}"/>
              </a:ext>
            </a:extLst>
          </p:cNvPr>
          <p:cNvSpPr/>
          <p:nvPr/>
        </p:nvSpPr>
        <p:spPr>
          <a:xfrm>
            <a:off x="6977872" y="1666946"/>
            <a:ext cx="3823478" cy="327377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Email questions or feedback to: </a:t>
            </a:r>
          </a:p>
          <a:p>
            <a:pPr algn="ctr"/>
            <a:r>
              <a:rPr lang="en-US" b="1" dirty="0">
                <a:solidFill>
                  <a:schemeClr val="tx1"/>
                </a:solidFill>
              </a:rPr>
              <a:t>Dr. Chris Bever</a:t>
            </a:r>
          </a:p>
          <a:p>
            <a:pPr algn="ctr"/>
            <a:r>
              <a:rPr lang="en-US" dirty="0">
                <a:hlinkClick r:id="rId4"/>
              </a:rPr>
              <a:t>christopher.bever@va.gov</a:t>
            </a:r>
            <a:r>
              <a:rPr lang="en-US" dirty="0"/>
              <a:t> </a:t>
            </a:r>
          </a:p>
        </p:txBody>
      </p:sp>
      <p:pic>
        <p:nvPicPr>
          <p:cNvPr id="12" name="Graphic 11" descr="Question Mark with solid fill">
            <a:extLst>
              <a:ext uri="{FF2B5EF4-FFF2-40B4-BE49-F238E27FC236}">
                <a16:creationId xmlns:a16="http://schemas.microsoft.com/office/drawing/2014/main" id="{FCCC40BC-659A-2E1D-7465-E65D45DFE4B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461682" y="1666946"/>
            <a:ext cx="1071740" cy="1071740"/>
          </a:xfrm>
          <a:prstGeom prst="rect">
            <a:avLst/>
          </a:prstGeom>
        </p:spPr>
      </p:pic>
    </p:spTree>
    <p:extLst>
      <p:ext uri="{BB962C8B-B14F-4D97-AF65-F5344CB8AC3E}">
        <p14:creationId xmlns:p14="http://schemas.microsoft.com/office/powerpoint/2010/main" val="17721879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STYLE_ID" val="6cd991bf-f022-4378-96e7-2c338aeb3f5a"/>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A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VA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FFFF99"/>
        </a:solidFill>
        <a:ln w="9525" cap="flat" cmpd="sng" algn="ctr">
          <a:solidFill>
            <a:srgbClr val="858585">
              <a:lumMod val="100000"/>
            </a:srgbClr>
          </a:solidFill>
          <a:prstDash val="solid"/>
          <a:miter lim="800000"/>
          <a:headEnd type="none" w="med" len="med"/>
          <a:tailEnd type="none" w="med" len="med"/>
        </a:ln>
      </a:spPr>
      <a:bodyPr rtlCol="0" anchor="t"/>
      <a:lstStyle>
        <a:defPPr marL="0" marR="0" indent="0" algn="l" defTabSz="914400" rtl="0" eaLnBrk="1" fontAlgn="auto" latinLnBrk="0" hangingPunct="1">
          <a:lnSpc>
            <a:spcPct val="100000"/>
          </a:lnSpc>
          <a:spcBef>
            <a:spcPts val="0"/>
          </a:spcBef>
          <a:spcAft>
            <a:spcPts val="0"/>
          </a:spcAft>
          <a:buClrTx/>
          <a:buSzTx/>
          <a:buFontTx/>
          <a:buNone/>
          <a:tabLst/>
          <a:defRPr kumimoji="0" sz="1200" b="1" i="0" u="none" strike="noStrike" kern="1200" cap="none" spc="0" normalizeH="0" baseline="0" noProof="0" dirty="0">
            <a:ln>
              <a:noFill/>
            </a:ln>
            <a:solidFill>
              <a:srgbClr val="000000"/>
            </a:solidFill>
            <a:effectLst/>
            <a:uLnTx/>
            <a:uFillTx/>
            <a:latin typeface="Calibri" panose="020F0502020204030204"/>
            <a:ea typeface="+mn-ea"/>
            <a:cs typeface="+mn-cs"/>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0" ma:contentTypeDescription="Create a new document." ma:contentTypeScope="" ma:versionID="96252eb261dcb8c93964b6fc62c193f8">
  <xsd:schema xmlns:xsd="http://www.w3.org/2001/XMLSchema" xmlns:xs="http://www.w3.org/2001/XMLSchema" xmlns:p="http://schemas.microsoft.com/office/2006/metadata/properties" targetNamespace="http://schemas.microsoft.com/office/2006/metadata/properties" ma:root="true" ma:fieldsID="b764bea3eb9b1a5be8fd57fac5fb459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70ACB9-F84E-4756-848C-AA24BD24279A}">
  <ds:schemaRefs>
    <ds:schemaRef ds:uri="http://schemas.microsoft.com/sharepoint/v3/contenttype/forms"/>
  </ds:schemaRefs>
</ds:datastoreItem>
</file>

<file path=customXml/itemProps2.xml><?xml version="1.0" encoding="utf-8"?>
<ds:datastoreItem xmlns:ds="http://schemas.openxmlformats.org/officeDocument/2006/customXml" ds:itemID="{01B551C1-021C-42EF-92D9-9F3993B03CE2}"/>
</file>

<file path=customXml/itemProps3.xml><?xml version="1.0" encoding="utf-8"?>
<ds:datastoreItem xmlns:ds="http://schemas.openxmlformats.org/officeDocument/2006/customXml" ds:itemID="{168927AC-901E-4CB3-9CEB-A889563AD3FC}">
  <ds:schemaRefs>
    <ds:schemaRef ds:uri="http://schemas.microsoft.com/office/2006/metadata/properties"/>
    <ds:schemaRef ds:uri="http://schemas.microsoft.com/office/infopath/2007/PartnerControls"/>
    <ds:schemaRef ds:uri="50f0e209-8335-4762-bc61-35d878d3e9d9"/>
    <ds:schemaRef ds:uri="http://schemas.microsoft.com/sharepoint/v3"/>
    <ds:schemaRef ds:uri="6aa70152-e7f0-4492-8b74-233e905943de"/>
  </ds:schemaRefs>
</ds:datastoreItem>
</file>

<file path=docProps/app.xml><?xml version="1.0" encoding="utf-8"?>
<Properties xmlns="http://schemas.openxmlformats.org/officeDocument/2006/extended-properties" xmlns:vt="http://schemas.openxmlformats.org/officeDocument/2006/docPropsVTypes">
  <Template>office theme</Template>
  <TotalTime>8577</TotalTime>
  <Words>1013</Words>
  <Application>Microsoft Office PowerPoint</Application>
  <PresentationFormat>Widescreen</PresentationFormat>
  <Paragraphs>204</Paragraphs>
  <Slides>9</Slides>
  <Notes>4</Notes>
  <HiddenSlides>0</HiddenSlides>
  <MMClips>0</MMClips>
  <ScaleCrop>false</ScaleCrop>
  <HeadingPairs>
    <vt:vector size="8" baseType="variant">
      <vt:variant>
        <vt:lpstr>Fonts Used</vt:lpstr>
      </vt:variant>
      <vt:variant>
        <vt:i4>4</vt:i4>
      </vt:variant>
      <vt:variant>
        <vt:lpstr>Theme</vt:lpstr>
      </vt:variant>
      <vt:variant>
        <vt:i4>3</vt:i4>
      </vt:variant>
      <vt:variant>
        <vt:lpstr>Embedded OLE Servers</vt:lpstr>
      </vt:variant>
      <vt:variant>
        <vt:i4>1</vt:i4>
      </vt:variant>
      <vt:variant>
        <vt:lpstr>Slide Titles</vt:lpstr>
      </vt:variant>
      <vt:variant>
        <vt:i4>9</vt:i4>
      </vt:variant>
    </vt:vector>
  </HeadingPairs>
  <TitlesOfParts>
    <vt:vector size="17" baseType="lpstr">
      <vt:lpstr>Arial</vt:lpstr>
      <vt:lpstr>Calibri</vt:lpstr>
      <vt:lpstr>Calibri Light</vt:lpstr>
      <vt:lpstr>Wingdings</vt:lpstr>
      <vt:lpstr>VA Template</vt:lpstr>
      <vt:lpstr>14_Office Theme</vt:lpstr>
      <vt:lpstr>1_VA Template</vt:lpstr>
      <vt:lpstr>think-cell Slide</vt:lpstr>
      <vt:lpstr>ISRM March 2023 Updates</vt:lpstr>
      <vt:lpstr>Transition from Services-Based Research to Portfolios</vt:lpstr>
      <vt:lpstr>ISRM will launch a fourth pilot portfolio focused on mental and behavioral health</vt:lpstr>
      <vt:lpstr>Key points regarding ISRM’s transition </vt:lpstr>
      <vt:lpstr>AMPs and Broad Portfolios will utilize a matrixed organizational model</vt:lpstr>
      <vt:lpstr>New Portfolios, New Funding Opportunities </vt:lpstr>
      <vt:lpstr>How will new Actively Managed Portfolios be identified?</vt:lpstr>
      <vt:lpstr>How will new portfolios be evaluated? </vt:lpstr>
      <vt:lpstr>Questions or 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ISRM March 2023 Updates</dc:title>
  <dc:creator/>
  <cp:lastModifiedBy>Bever, Christopher T. (he/him/his)</cp:lastModifiedBy>
  <cp:revision>2</cp:revision>
  <dcterms:created xsi:type="dcterms:W3CDTF">2023-03-03T16:38:54Z</dcterms:created>
  <dcterms:modified xsi:type="dcterms:W3CDTF">2023-03-20T11:17:49Z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0x01010045B1E07F2C274044A140D89A2848318B</vt:lpwstr>
  </property>
  <property fmtid="{D5CDD505-2E9C-101B-9397-08002B2CF9AE}" pid="3" name="MSIP_Label_7f97ea9d-daff-4c91-a4f1-55d953dbb0fc_Enabled">
    <vt:lpwstr>true</vt:lpwstr>
  </property>
  <property fmtid="{D5CDD505-2E9C-101B-9397-08002B2CF9AE}" pid="4" name="MSIP_Label_7f97ea9d-daff-4c91-a4f1-55d953dbb0fc_SetDate">
    <vt:lpwstr>2023-03-03T16:38:59Z</vt:lpwstr>
  </property>
  <property fmtid="{D5CDD505-2E9C-101B-9397-08002B2CF9AE}" pid="5" name="MSIP_Label_7f97ea9d-daff-4c91-a4f1-55d953dbb0fc_Method">
    <vt:lpwstr>Standard</vt:lpwstr>
  </property>
  <property fmtid="{D5CDD505-2E9C-101B-9397-08002B2CF9AE}" pid="6" name="MSIP_Label_7f97ea9d-daff-4c91-a4f1-55d953dbb0fc_Name">
    <vt:lpwstr>Public</vt:lpwstr>
  </property>
  <property fmtid="{D5CDD505-2E9C-101B-9397-08002B2CF9AE}" pid="7" name="MSIP_Label_7f97ea9d-daff-4c91-a4f1-55d953dbb0fc_SiteId">
    <vt:lpwstr>58196b33-812d-4eb0-ad27-fc2dd9de53eb</vt:lpwstr>
  </property>
  <property fmtid="{D5CDD505-2E9C-101B-9397-08002B2CF9AE}" pid="8" name="MSIP_Label_7f97ea9d-daff-4c91-a4f1-55d953dbb0fc_ActionId">
    <vt:lpwstr>109e45bd-a7d8-467e-946e-9d9fb481c87c</vt:lpwstr>
  </property>
  <property fmtid="{D5CDD505-2E9C-101B-9397-08002B2CF9AE}" pid="9" name="MSIP_Label_7f97ea9d-daff-4c91-a4f1-55d953dbb0fc_ContentBits">
    <vt:lpwstr>0</vt:lpwstr>
  </property>
  <property fmtid="{D5CDD505-2E9C-101B-9397-08002B2CF9AE}" pid="10" name="MediaServiceImageTags">
    <vt:lpwstr/>
  </property>
  <property fmtid="{D5CDD505-2E9C-101B-9397-08002B2CF9AE}" pid="11" name="Order">
    <vt:r8>18900</vt:r8>
  </property>
  <property fmtid="{D5CDD505-2E9C-101B-9397-08002B2CF9AE}" pid="12" name="xd_Signature">
    <vt:bool>false</vt:bool>
  </property>
  <property fmtid="{D5CDD505-2E9C-101B-9397-08002B2CF9AE}" pid="13" name="xd_ProgID">
    <vt:lpwstr/>
  </property>
  <property fmtid="{D5CDD505-2E9C-101B-9397-08002B2CF9AE}" pid="14" name="TriggerFlowInfo">
    <vt:lpwstr/>
  </property>
  <property fmtid="{D5CDD505-2E9C-101B-9397-08002B2CF9AE}" pid="15" name="_SourceUrl">
    <vt:lpwstr/>
  </property>
  <property fmtid="{D5CDD505-2E9C-101B-9397-08002B2CF9AE}" pid="16" name="_SharedFileIndex">
    <vt:lpwstr/>
  </property>
  <property fmtid="{D5CDD505-2E9C-101B-9397-08002B2CF9AE}" pid="17" name="ComplianceAssetId">
    <vt:lpwstr/>
  </property>
  <property fmtid="{D5CDD505-2E9C-101B-9397-08002B2CF9AE}" pid="18" name="TemplateUrl">
    <vt:lpwstr/>
  </property>
  <property fmtid="{D5CDD505-2E9C-101B-9397-08002B2CF9AE}" pid="19" name="_ExtendedDescription">
    <vt:lpwstr/>
  </property>
</Properties>
</file>