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  <p:sldMasterId id="2147483700" r:id="rId6"/>
  </p:sldMasterIdLst>
  <p:notesMasterIdLst>
    <p:notesMasterId r:id="rId25"/>
  </p:notesMasterIdLst>
  <p:sldIdLst>
    <p:sldId id="4662" r:id="rId7"/>
    <p:sldId id="838841300" r:id="rId8"/>
    <p:sldId id="327" r:id="rId9"/>
    <p:sldId id="838841279" r:id="rId10"/>
    <p:sldId id="838841008" r:id="rId11"/>
    <p:sldId id="2134805923" r:id="rId12"/>
    <p:sldId id="838841281" r:id="rId13"/>
    <p:sldId id="838841287" r:id="rId14"/>
    <p:sldId id="2134806058" r:id="rId15"/>
    <p:sldId id="2134806059" r:id="rId16"/>
    <p:sldId id="2134806060" r:id="rId17"/>
    <p:sldId id="2134806503" r:id="rId18"/>
    <p:sldId id="2134805925" r:id="rId19"/>
    <p:sldId id="2134806056" r:id="rId20"/>
    <p:sldId id="2134805989" r:id="rId21"/>
    <p:sldId id="2134805980" r:id="rId22"/>
    <p:sldId id="4236" r:id="rId23"/>
    <p:sldId id="21348060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922" autoAdjust="0"/>
  </p:normalViewPr>
  <p:slideViewPr>
    <p:cSldViewPr snapToGrid="0">
      <p:cViewPr varScale="1">
        <p:scale>
          <a:sx n="75" d="100"/>
          <a:sy n="75" d="100"/>
        </p:scale>
        <p:origin x="19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926B9-260B-4031-8E82-E9DEF7D702D8}" type="doc">
      <dgm:prSet loTypeId="urn:microsoft.com/office/officeart/2005/8/layout/equation2" loCatId="relationship" qsTypeId="urn:microsoft.com/office/officeart/2005/8/quickstyle/simple5" qsCatId="simple" csTypeId="urn:microsoft.com/office/officeart/2005/8/colors/accent0_3" csCatId="mainScheme" phldr="1"/>
      <dgm:spPr/>
    </dgm:pt>
    <dgm:pt modelId="{BAFCF7C3-B4DB-4942-AE3F-955AB1028EBF}">
      <dgm:prSet phldrT="[Text]"/>
      <dgm:spPr/>
      <dgm:t>
        <a:bodyPr/>
        <a:lstStyle/>
        <a:p>
          <a:r>
            <a:rPr lang="en-US"/>
            <a:t>ORD Research</a:t>
          </a:r>
        </a:p>
      </dgm:t>
    </dgm:pt>
    <dgm:pt modelId="{4F0ACAD0-9C41-4370-A30C-6A4160DC0FD6}" type="parTrans" cxnId="{5512EA19-1228-4A12-B4FC-6FA1272FDA97}">
      <dgm:prSet/>
      <dgm:spPr/>
      <dgm:t>
        <a:bodyPr/>
        <a:lstStyle/>
        <a:p>
          <a:endParaRPr lang="en-US"/>
        </a:p>
      </dgm:t>
    </dgm:pt>
    <dgm:pt modelId="{C5840ED2-427A-4A21-8693-C4407D064656}" type="sibTrans" cxnId="{5512EA19-1228-4A12-B4FC-6FA1272FDA97}">
      <dgm:prSet/>
      <dgm:spPr/>
      <dgm:t>
        <a:bodyPr/>
        <a:lstStyle/>
        <a:p>
          <a:endParaRPr lang="en-US"/>
        </a:p>
      </dgm:t>
    </dgm:pt>
    <dgm:pt modelId="{29F0A464-4F3F-4131-9E70-873B6D640755}">
      <dgm:prSet phldrT="[Text]"/>
      <dgm:spPr/>
      <dgm:t>
        <a:bodyPr/>
        <a:lstStyle/>
        <a:p>
          <a:r>
            <a:rPr lang="en-US"/>
            <a:t>VHA Clinical Program Offices</a:t>
          </a:r>
        </a:p>
      </dgm:t>
    </dgm:pt>
    <dgm:pt modelId="{C5ADBEAC-2146-4F36-B8BA-A9EE4C7E450F}" type="parTrans" cxnId="{43AE01A2-A749-4133-B016-03C011D72537}">
      <dgm:prSet/>
      <dgm:spPr/>
      <dgm:t>
        <a:bodyPr/>
        <a:lstStyle/>
        <a:p>
          <a:endParaRPr lang="en-US"/>
        </a:p>
      </dgm:t>
    </dgm:pt>
    <dgm:pt modelId="{29DA60EC-66A3-4B25-A466-48496A120F1E}" type="sibTrans" cxnId="{43AE01A2-A749-4133-B016-03C011D72537}">
      <dgm:prSet/>
      <dgm:spPr/>
      <dgm:t>
        <a:bodyPr/>
        <a:lstStyle/>
        <a:p>
          <a:endParaRPr lang="en-US"/>
        </a:p>
      </dgm:t>
    </dgm:pt>
    <dgm:pt modelId="{698DBCA9-3C72-4716-8E81-8BADE6ECB73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Lung Precision Oncology Program</a:t>
          </a:r>
        </a:p>
      </dgm:t>
    </dgm:pt>
    <dgm:pt modelId="{414E2A1B-9AE6-4282-9B5E-BF88F7F6730B}" type="parTrans" cxnId="{9F46A02B-DD98-4B92-9FEA-287A7C88BF26}">
      <dgm:prSet/>
      <dgm:spPr/>
      <dgm:t>
        <a:bodyPr/>
        <a:lstStyle/>
        <a:p>
          <a:endParaRPr lang="en-US"/>
        </a:p>
      </dgm:t>
    </dgm:pt>
    <dgm:pt modelId="{DBA244D6-CAB5-4D32-A0F1-B6EE79F6CF8E}" type="sibTrans" cxnId="{9F46A02B-DD98-4B92-9FEA-287A7C88BF26}">
      <dgm:prSet/>
      <dgm:spPr/>
      <dgm:t>
        <a:bodyPr/>
        <a:lstStyle/>
        <a:p>
          <a:endParaRPr lang="en-US"/>
        </a:p>
      </dgm:t>
    </dgm:pt>
    <dgm:pt modelId="{FAEF53BD-36EA-4453-BB13-F5C9A7452870}" type="pres">
      <dgm:prSet presAssocID="{394926B9-260B-4031-8E82-E9DEF7D702D8}" presName="Name0" presStyleCnt="0">
        <dgm:presLayoutVars>
          <dgm:dir/>
          <dgm:resizeHandles val="exact"/>
        </dgm:presLayoutVars>
      </dgm:prSet>
      <dgm:spPr/>
    </dgm:pt>
    <dgm:pt modelId="{9295D3E1-D7D8-46E1-8FD4-1464D3DE1873}" type="pres">
      <dgm:prSet presAssocID="{394926B9-260B-4031-8E82-E9DEF7D702D8}" presName="vNodes" presStyleCnt="0"/>
      <dgm:spPr/>
    </dgm:pt>
    <dgm:pt modelId="{160BD208-FDD4-41FB-821E-F5965CB905B3}" type="pres">
      <dgm:prSet presAssocID="{BAFCF7C3-B4DB-4942-AE3F-955AB1028EBF}" presName="node" presStyleLbl="node1" presStyleIdx="0" presStyleCnt="3">
        <dgm:presLayoutVars>
          <dgm:bulletEnabled val="1"/>
        </dgm:presLayoutVars>
      </dgm:prSet>
      <dgm:spPr/>
    </dgm:pt>
    <dgm:pt modelId="{C4D9A6F2-7095-43BD-8DCB-A5E1FAEDCBA8}" type="pres">
      <dgm:prSet presAssocID="{C5840ED2-427A-4A21-8693-C4407D064656}" presName="spacerT" presStyleCnt="0"/>
      <dgm:spPr/>
    </dgm:pt>
    <dgm:pt modelId="{081F8F12-A5EF-4303-A88B-D13433D96ACC}" type="pres">
      <dgm:prSet presAssocID="{C5840ED2-427A-4A21-8693-C4407D064656}" presName="sibTrans" presStyleLbl="sibTrans2D1" presStyleIdx="0" presStyleCnt="2"/>
      <dgm:spPr/>
    </dgm:pt>
    <dgm:pt modelId="{FFA08F4B-F594-4B9C-B4CE-4B008244A95E}" type="pres">
      <dgm:prSet presAssocID="{C5840ED2-427A-4A21-8693-C4407D064656}" presName="spacerB" presStyleCnt="0"/>
      <dgm:spPr/>
    </dgm:pt>
    <dgm:pt modelId="{A11651C5-0978-4F2B-A72B-396506474854}" type="pres">
      <dgm:prSet presAssocID="{29F0A464-4F3F-4131-9E70-873B6D640755}" presName="node" presStyleLbl="node1" presStyleIdx="1" presStyleCnt="3">
        <dgm:presLayoutVars>
          <dgm:bulletEnabled val="1"/>
        </dgm:presLayoutVars>
      </dgm:prSet>
      <dgm:spPr/>
    </dgm:pt>
    <dgm:pt modelId="{F31A2BEE-5C05-498A-BE0B-650ABC5D2B86}" type="pres">
      <dgm:prSet presAssocID="{394926B9-260B-4031-8E82-E9DEF7D702D8}" presName="sibTransLast" presStyleLbl="sibTrans2D1" presStyleIdx="1" presStyleCnt="2"/>
      <dgm:spPr/>
    </dgm:pt>
    <dgm:pt modelId="{F0258AEB-F40A-41DD-9FDF-636A4D43F750}" type="pres">
      <dgm:prSet presAssocID="{394926B9-260B-4031-8E82-E9DEF7D702D8}" presName="connectorText" presStyleLbl="sibTrans2D1" presStyleIdx="1" presStyleCnt="2"/>
      <dgm:spPr/>
    </dgm:pt>
    <dgm:pt modelId="{DA89F8A5-C757-4716-8745-5820AA385A08}" type="pres">
      <dgm:prSet presAssocID="{394926B9-260B-4031-8E82-E9DEF7D702D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5512EA19-1228-4A12-B4FC-6FA1272FDA97}" srcId="{394926B9-260B-4031-8E82-E9DEF7D702D8}" destId="{BAFCF7C3-B4DB-4942-AE3F-955AB1028EBF}" srcOrd="0" destOrd="0" parTransId="{4F0ACAD0-9C41-4370-A30C-6A4160DC0FD6}" sibTransId="{C5840ED2-427A-4A21-8693-C4407D064656}"/>
    <dgm:cxn modelId="{9F46A02B-DD98-4B92-9FEA-287A7C88BF26}" srcId="{394926B9-260B-4031-8E82-E9DEF7D702D8}" destId="{698DBCA9-3C72-4716-8E81-8BADE6ECB73F}" srcOrd="2" destOrd="0" parTransId="{414E2A1B-9AE6-4282-9B5E-BF88F7F6730B}" sibTransId="{DBA244D6-CAB5-4D32-A0F1-B6EE79F6CF8E}"/>
    <dgm:cxn modelId="{AF657546-5C46-48D0-AE78-1FF90E6557FE}" type="presOf" srcId="{698DBCA9-3C72-4716-8E81-8BADE6ECB73F}" destId="{DA89F8A5-C757-4716-8745-5820AA385A08}" srcOrd="0" destOrd="0" presId="urn:microsoft.com/office/officeart/2005/8/layout/equation2"/>
    <dgm:cxn modelId="{7AD29A8F-2871-4B14-B2C6-183C4B5C52F7}" type="presOf" srcId="{BAFCF7C3-B4DB-4942-AE3F-955AB1028EBF}" destId="{160BD208-FDD4-41FB-821E-F5965CB905B3}" srcOrd="0" destOrd="0" presId="urn:microsoft.com/office/officeart/2005/8/layout/equation2"/>
    <dgm:cxn modelId="{7B24CA95-165D-404D-B07C-20C6C97980A1}" type="presOf" srcId="{29F0A464-4F3F-4131-9E70-873B6D640755}" destId="{A11651C5-0978-4F2B-A72B-396506474854}" srcOrd="0" destOrd="0" presId="urn:microsoft.com/office/officeart/2005/8/layout/equation2"/>
    <dgm:cxn modelId="{43AE01A2-A749-4133-B016-03C011D72537}" srcId="{394926B9-260B-4031-8E82-E9DEF7D702D8}" destId="{29F0A464-4F3F-4131-9E70-873B6D640755}" srcOrd="1" destOrd="0" parTransId="{C5ADBEAC-2146-4F36-B8BA-A9EE4C7E450F}" sibTransId="{29DA60EC-66A3-4B25-A466-48496A120F1E}"/>
    <dgm:cxn modelId="{F9B250A3-7860-47F1-ADE2-168A98094DE9}" type="presOf" srcId="{C5840ED2-427A-4A21-8693-C4407D064656}" destId="{081F8F12-A5EF-4303-A88B-D13433D96ACC}" srcOrd="0" destOrd="0" presId="urn:microsoft.com/office/officeart/2005/8/layout/equation2"/>
    <dgm:cxn modelId="{A22955B4-559A-4904-A277-94DA9F613303}" type="presOf" srcId="{29DA60EC-66A3-4B25-A466-48496A120F1E}" destId="{F0258AEB-F40A-41DD-9FDF-636A4D43F750}" srcOrd="1" destOrd="0" presId="urn:microsoft.com/office/officeart/2005/8/layout/equation2"/>
    <dgm:cxn modelId="{BA23E7C2-DF45-4A1B-8069-A6E60B9CB4C5}" type="presOf" srcId="{394926B9-260B-4031-8E82-E9DEF7D702D8}" destId="{FAEF53BD-36EA-4453-BB13-F5C9A7452870}" srcOrd="0" destOrd="0" presId="urn:microsoft.com/office/officeart/2005/8/layout/equation2"/>
    <dgm:cxn modelId="{6A9AC9F8-7DDE-4656-9D85-462DBA1574F8}" type="presOf" srcId="{29DA60EC-66A3-4B25-A466-48496A120F1E}" destId="{F31A2BEE-5C05-498A-BE0B-650ABC5D2B86}" srcOrd="0" destOrd="0" presId="urn:microsoft.com/office/officeart/2005/8/layout/equation2"/>
    <dgm:cxn modelId="{A337E3C1-8ABB-42EF-9EE6-A84027005A04}" type="presParOf" srcId="{FAEF53BD-36EA-4453-BB13-F5C9A7452870}" destId="{9295D3E1-D7D8-46E1-8FD4-1464D3DE1873}" srcOrd="0" destOrd="0" presId="urn:microsoft.com/office/officeart/2005/8/layout/equation2"/>
    <dgm:cxn modelId="{FAECFC04-198A-4140-AE1D-6C40FA04BB15}" type="presParOf" srcId="{9295D3E1-D7D8-46E1-8FD4-1464D3DE1873}" destId="{160BD208-FDD4-41FB-821E-F5965CB905B3}" srcOrd="0" destOrd="0" presId="urn:microsoft.com/office/officeart/2005/8/layout/equation2"/>
    <dgm:cxn modelId="{4EDC2650-E916-4084-A1A9-73414D911EB4}" type="presParOf" srcId="{9295D3E1-D7D8-46E1-8FD4-1464D3DE1873}" destId="{C4D9A6F2-7095-43BD-8DCB-A5E1FAEDCBA8}" srcOrd="1" destOrd="0" presId="urn:microsoft.com/office/officeart/2005/8/layout/equation2"/>
    <dgm:cxn modelId="{C01CBBB7-84FE-450F-B8EB-57F3752EBC35}" type="presParOf" srcId="{9295D3E1-D7D8-46E1-8FD4-1464D3DE1873}" destId="{081F8F12-A5EF-4303-A88B-D13433D96ACC}" srcOrd="2" destOrd="0" presId="urn:microsoft.com/office/officeart/2005/8/layout/equation2"/>
    <dgm:cxn modelId="{2AAEEFDC-316C-4C3A-9866-A8AE776DA8CB}" type="presParOf" srcId="{9295D3E1-D7D8-46E1-8FD4-1464D3DE1873}" destId="{FFA08F4B-F594-4B9C-B4CE-4B008244A95E}" srcOrd="3" destOrd="0" presId="urn:microsoft.com/office/officeart/2005/8/layout/equation2"/>
    <dgm:cxn modelId="{AD502F26-7C3A-48BA-B7ED-1F9CBC281140}" type="presParOf" srcId="{9295D3E1-D7D8-46E1-8FD4-1464D3DE1873}" destId="{A11651C5-0978-4F2B-A72B-396506474854}" srcOrd="4" destOrd="0" presId="urn:microsoft.com/office/officeart/2005/8/layout/equation2"/>
    <dgm:cxn modelId="{B155C6F3-EC83-4913-B1E2-C85FFD62AC6C}" type="presParOf" srcId="{FAEF53BD-36EA-4453-BB13-F5C9A7452870}" destId="{F31A2BEE-5C05-498A-BE0B-650ABC5D2B86}" srcOrd="1" destOrd="0" presId="urn:microsoft.com/office/officeart/2005/8/layout/equation2"/>
    <dgm:cxn modelId="{3E05468C-7585-4187-B76F-938086658798}" type="presParOf" srcId="{F31A2BEE-5C05-498A-BE0B-650ABC5D2B86}" destId="{F0258AEB-F40A-41DD-9FDF-636A4D43F750}" srcOrd="0" destOrd="0" presId="urn:microsoft.com/office/officeart/2005/8/layout/equation2"/>
    <dgm:cxn modelId="{E5D16D52-1F78-4D17-8FB9-C68469593D89}" type="presParOf" srcId="{FAEF53BD-36EA-4453-BB13-F5C9A7452870}" destId="{DA89F8A5-C757-4716-8745-5820AA385A0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BD208-FDD4-41FB-821E-F5965CB905B3}">
      <dsp:nvSpPr>
        <dsp:cNvPr id="0" name=""/>
        <dsp:cNvSpPr/>
      </dsp:nvSpPr>
      <dsp:spPr>
        <a:xfrm>
          <a:off x="495066" y="2036"/>
          <a:ext cx="1800406" cy="180040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ORD Research</a:t>
          </a:r>
        </a:p>
      </dsp:txBody>
      <dsp:txXfrm>
        <a:off x="758729" y="265699"/>
        <a:ext cx="1273080" cy="1273080"/>
      </dsp:txXfrm>
    </dsp:sp>
    <dsp:sp modelId="{081F8F12-A5EF-4303-A88B-D13433D96ACC}">
      <dsp:nvSpPr>
        <dsp:cNvPr id="0" name=""/>
        <dsp:cNvSpPr/>
      </dsp:nvSpPr>
      <dsp:spPr>
        <a:xfrm>
          <a:off x="873151" y="1948636"/>
          <a:ext cx="1044235" cy="1044235"/>
        </a:xfrm>
        <a:prstGeom prst="mathPl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011564" y="2347951"/>
        <a:ext cx="767409" cy="245605"/>
      </dsp:txXfrm>
    </dsp:sp>
    <dsp:sp modelId="{A11651C5-0978-4F2B-A72B-396506474854}">
      <dsp:nvSpPr>
        <dsp:cNvPr id="0" name=""/>
        <dsp:cNvSpPr/>
      </dsp:nvSpPr>
      <dsp:spPr>
        <a:xfrm>
          <a:off x="495066" y="3139064"/>
          <a:ext cx="1800406" cy="180040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VHA Clinical Program Offices</a:t>
          </a:r>
        </a:p>
      </dsp:txBody>
      <dsp:txXfrm>
        <a:off x="758729" y="3402727"/>
        <a:ext cx="1273080" cy="1273080"/>
      </dsp:txXfrm>
    </dsp:sp>
    <dsp:sp modelId="{F31A2BEE-5C05-498A-BE0B-650ABC5D2B86}">
      <dsp:nvSpPr>
        <dsp:cNvPr id="0" name=""/>
        <dsp:cNvSpPr/>
      </dsp:nvSpPr>
      <dsp:spPr>
        <a:xfrm>
          <a:off x="2565533" y="2135878"/>
          <a:ext cx="572529" cy="669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565533" y="2269828"/>
        <a:ext cx="400770" cy="401851"/>
      </dsp:txXfrm>
    </dsp:sp>
    <dsp:sp modelId="{DA89F8A5-C757-4716-8745-5820AA385A08}">
      <dsp:nvSpPr>
        <dsp:cNvPr id="0" name=""/>
        <dsp:cNvSpPr/>
      </dsp:nvSpPr>
      <dsp:spPr>
        <a:xfrm>
          <a:off x="3375716" y="670347"/>
          <a:ext cx="3600813" cy="360081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Lung Precision Oncology Program</a:t>
          </a:r>
        </a:p>
      </dsp:txBody>
      <dsp:txXfrm>
        <a:off x="3903043" y="1197674"/>
        <a:ext cx="2546159" cy="2546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B0BB2-D3DA-4B51-94D4-A4A2BD273E1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A50C8-4783-4E6C-B8AB-656C38E8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82FC8-5D4F-424F-8920-A7B781D0C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6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135E-9B15-44AC-B50F-B6A529ABD1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60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135E-9B15-44AC-B50F-B6A529ABD1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61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135E-9B15-44AC-B50F-B6A529ABD1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0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exactly what we are doing across many of our initiatives, including organizational alignment.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31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35E6A-F08E-4F1B-9A48-61657B91E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1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C8D81-BF72-4C59-B8A3-08EB56071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1A0A5-00C1-426E-8F9A-F64EABEEB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strike="sngStrik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87B0B-AC5B-46AF-A24C-C1692F5E4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815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87B0B-AC5B-46AF-A24C-C1692F5E4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33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i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C8D81-BF72-4C59-B8A3-08EB56071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32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F152B-457E-4DA8-A047-E056709005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2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399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35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489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63838"/>
            <a:ext cx="10363200" cy="1330324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415"/>
            <a:ext cx="9144000" cy="6905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8B46A-E2D9-F648-8C4B-C6DF6459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06977"/>
            <a:ext cx="9144000" cy="774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287A-C762-B04C-8C78-1932680E8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F8BCC-BFA1-F642-84C1-3DEA215A8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1076323"/>
            <a:ext cx="173736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7"/>
            <a:ext cx="10515600" cy="4818857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912DB-CF58-2B44-B78F-FA5C3CCFF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383279" y="982664"/>
            <a:ext cx="3108113" cy="5064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alt text for complex graphic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3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holder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7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A16403-64DA-D349-9AAF-2952A411FC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523766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5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idebar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33856"/>
            <a:ext cx="6878781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DEFD9-BFED-434F-8D05-9CA4431F495F}"/>
              </a:ext>
            </a:extLst>
          </p:cNvPr>
          <p:cNvCxnSpPr/>
          <p:nvPr userDrawn="1"/>
        </p:nvCxnSpPr>
        <p:spPr>
          <a:xfrm>
            <a:off x="7790688" y="1133856"/>
            <a:ext cx="0" cy="4830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54696" y="1133857"/>
            <a:ext cx="3499104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54697" y="3719946"/>
            <a:ext cx="3499104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57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wo Support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33856"/>
            <a:ext cx="4438649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6400" y="1133857"/>
            <a:ext cx="5867400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86401" y="3719946"/>
            <a:ext cx="5867401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62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838201" y="1133856"/>
            <a:ext cx="10515599" cy="18587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087348"/>
            <a:ext cx="3413760" cy="139113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b">
            <a:extLst>
              <a:ext uri="{FF2B5EF4-FFF2-40B4-BE49-F238E27FC236}">
                <a16:creationId xmlns:a16="http://schemas.microsoft.com/office/drawing/2014/main" id="{7ADB0280-2725-5348-9620-05FFA815C3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4573248"/>
            <a:ext cx="3413760" cy="138864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89119" y="30885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b">
            <a:extLst>
              <a:ext uri="{FF2B5EF4-FFF2-40B4-BE49-F238E27FC236}">
                <a16:creationId xmlns:a16="http://schemas.microsoft.com/office/drawing/2014/main" id="{C41BE50D-B3FE-114C-BA57-58A4DEA04B5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89119" y="45744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55A5921-CC24-C744-992F-90BB2C7F773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40039" y="3089841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4b">
            <a:extLst>
              <a:ext uri="{FF2B5EF4-FFF2-40B4-BE49-F238E27FC236}">
                <a16:creationId xmlns:a16="http://schemas.microsoft.com/office/drawing/2014/main" id="{1F9DC565-F7CD-4D49-BBFE-54E017FCDBC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40039" y="4573247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9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1764"/>
            <a:ext cx="10515600" cy="428199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9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subheading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1765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2669C5-C031-0949-BCEF-538915E07FD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9789" y="3589697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09810-9DB7-E84D-9C39-5D795F1B7E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094020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D2AB52-3520-4185-840D-6964902781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5834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D2AB52-3520-4185-840D-696490278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66264"/>
            <a:ext cx="10515600" cy="618385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5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79501"/>
            <a:ext cx="5181600" cy="483144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9501"/>
            <a:ext cx="5181600" cy="483144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6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 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974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EBA3E1E-B72D-5841-BE68-B0030368BE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058864"/>
            <a:ext cx="5471584" cy="21174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D7FA09-D982-8A4E-B298-316DB9B05D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401011"/>
            <a:ext cx="5471584" cy="2535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DDD0237-E847-CA45-B519-10F534125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85021" y="1058864"/>
            <a:ext cx="5471584" cy="4877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45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solidFill>
          <a:srgbClr val="00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E3D11B-5FAF-4A20-BC91-DC09E07A8D6B}"/>
              </a:ext>
            </a:extLst>
          </p:cNvPr>
          <p:cNvCxnSpPr>
            <a:cxnSpLocks/>
          </p:cNvCxnSpPr>
          <p:nvPr userDrawn="1"/>
        </p:nvCxnSpPr>
        <p:spPr>
          <a:xfrm>
            <a:off x="955497" y="3705225"/>
            <a:ext cx="1123650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FF66FB-DCA5-48F3-A735-3BE74D09A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5497" y="3705225"/>
            <a:ext cx="9144000" cy="18288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548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D2AB52-3520-4185-840D-6964902781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2274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D2AB52-3520-4185-840D-696490278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66266"/>
            <a:ext cx="10515600" cy="618385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5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63838"/>
            <a:ext cx="10363200" cy="1330324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415"/>
            <a:ext cx="9144000" cy="6905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8B46A-E2D9-F648-8C4B-C6DF6459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06977"/>
            <a:ext cx="9144000" cy="774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287A-C762-B04C-8C78-1932680E8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F8BCC-BFA1-F642-84C1-3DEA215A8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324" y="1076323"/>
            <a:ext cx="173736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11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4" y="118875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133859"/>
            <a:ext cx="10515600" cy="4818857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912DB-CF58-2B44-B78F-FA5C3CCFF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383278" y="982666"/>
            <a:ext cx="3108114" cy="5064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alt text for complex graphic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93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holder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4" y="118875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133859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A16403-64DA-D349-9AAF-2952A411FC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4" y="3523768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10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idebar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4" y="118875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133856"/>
            <a:ext cx="6878780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DEFD9-BFED-434F-8D05-9CA4431F495F}"/>
              </a:ext>
            </a:extLst>
          </p:cNvPr>
          <p:cNvCxnSpPr/>
          <p:nvPr userDrawn="1"/>
        </p:nvCxnSpPr>
        <p:spPr>
          <a:xfrm>
            <a:off x="7790688" y="1133856"/>
            <a:ext cx="0" cy="4830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54697" y="1133857"/>
            <a:ext cx="3499104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54697" y="3719946"/>
            <a:ext cx="3499104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17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wo Support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4" y="118875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133856"/>
            <a:ext cx="4438649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6403" y="1133857"/>
            <a:ext cx="5867401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86404" y="3719946"/>
            <a:ext cx="5867401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71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4" y="118875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838203" y="1133856"/>
            <a:ext cx="10515598" cy="18587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3087350"/>
            <a:ext cx="3413760" cy="139113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b">
            <a:extLst>
              <a:ext uri="{FF2B5EF4-FFF2-40B4-BE49-F238E27FC236}">
                <a16:creationId xmlns:a16="http://schemas.microsoft.com/office/drawing/2014/main" id="{7ADB0280-2725-5348-9620-05FFA815C3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1" y="4573250"/>
            <a:ext cx="3413760" cy="138864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89118" y="30885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b">
            <a:extLst>
              <a:ext uri="{FF2B5EF4-FFF2-40B4-BE49-F238E27FC236}">
                <a16:creationId xmlns:a16="http://schemas.microsoft.com/office/drawing/2014/main" id="{C41BE50D-B3FE-114C-BA57-58A4DEA04B5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89118" y="45744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55A5921-CC24-C744-992F-90BB2C7F773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40039" y="3089841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4b">
            <a:extLst>
              <a:ext uri="{FF2B5EF4-FFF2-40B4-BE49-F238E27FC236}">
                <a16:creationId xmlns:a16="http://schemas.microsoft.com/office/drawing/2014/main" id="{1F9DC565-F7CD-4D49-BBFE-54E017FCDBC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40039" y="4573247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descr="&quot;&quot;">
            <a:extLst>
              <a:ext uri="{FF2B5EF4-FFF2-40B4-BE49-F238E27FC236}">
                <a16:creationId xmlns:a16="http://schemas.microsoft.com/office/drawing/2014/main" id="{BEAC91FE-22FD-4E6A-87EB-4B75B31CDEB8}"/>
              </a:ext>
            </a:extLst>
          </p:cNvPr>
          <p:cNvCxnSpPr/>
          <p:nvPr userDrawn="1"/>
        </p:nvCxnSpPr>
        <p:spPr>
          <a:xfrm>
            <a:off x="831851" y="3571876"/>
            <a:ext cx="10515600" cy="0"/>
          </a:xfrm>
          <a:prstGeom prst="line">
            <a:avLst/>
          </a:prstGeom>
          <a:ln>
            <a:solidFill>
              <a:srgbClr val="003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598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118875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93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4" y="1641764"/>
            <a:ext cx="10515600" cy="428199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93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subheading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118875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93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4" y="1641765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2669C5-C031-0949-BCEF-538915E07FD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9793" y="3589697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09810-9DB7-E84D-9C39-5D795F1B7E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4" y="4094021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39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079501"/>
            <a:ext cx="5181600" cy="483144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079503"/>
            <a:ext cx="5181600" cy="483144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42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 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4" y="119744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EBA3E1E-B72D-5841-BE68-B0030368BE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1058864"/>
            <a:ext cx="5471584" cy="21174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D7FA09-D982-8A4E-B298-316DB9B05D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3401012"/>
            <a:ext cx="5471584" cy="2535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DDD0237-E847-CA45-B519-10F534125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85020" y="1058866"/>
            <a:ext cx="5471584" cy="4877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3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9905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9AB8-E01A-61E4-9555-EB4F81C0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840E1-896C-2780-60A6-48DDFC5D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BD6-F645-49F3-A4D4-5FAD56CCFFE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AA05C-DE71-EC38-338A-E021925A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62E11-42A8-5AE2-323D-8E0081AA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F945-2BC2-4D3B-83B3-7A2551EA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27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719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0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solidFill>
          <a:srgbClr val="00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E3D11B-5FAF-4A20-BC91-DC09E07A8D6B}"/>
              </a:ext>
            </a:extLst>
          </p:cNvPr>
          <p:cNvCxnSpPr>
            <a:cxnSpLocks/>
          </p:cNvCxnSpPr>
          <p:nvPr userDrawn="1"/>
        </p:nvCxnSpPr>
        <p:spPr>
          <a:xfrm>
            <a:off x="955497" y="3705225"/>
            <a:ext cx="1123650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FF66FB-DCA5-48F3-A735-3BE74D09A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5497" y="3705225"/>
            <a:ext cx="9144000" cy="18288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594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05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0491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D2AB52-3520-4185-840D-6964902781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0765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D2AB52-3520-4185-840D-696490278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66264"/>
            <a:ext cx="10515600" cy="618385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60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descr="&quot;&quot;">
            <a:extLst>
              <a:ext uri="{FF2B5EF4-FFF2-40B4-BE49-F238E27FC236}">
                <a16:creationId xmlns:a16="http://schemas.microsoft.com/office/drawing/2014/main" id="{BEAC91FE-22FD-4E6A-87EB-4B75B31CDEB8}"/>
              </a:ext>
            </a:extLst>
          </p:cNvPr>
          <p:cNvCxnSpPr/>
          <p:nvPr userDrawn="1"/>
        </p:nvCxnSpPr>
        <p:spPr>
          <a:xfrm>
            <a:off x="831851" y="3571876"/>
            <a:ext cx="10515600" cy="0"/>
          </a:xfrm>
          <a:prstGeom prst="line">
            <a:avLst/>
          </a:prstGeom>
          <a:ln>
            <a:solidFill>
              <a:srgbClr val="003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57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059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9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7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1570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8780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132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0634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412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06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63838"/>
            <a:ext cx="10363200" cy="1330324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415"/>
            <a:ext cx="9144000" cy="6905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8B46A-E2D9-F648-8C4B-C6DF6459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06977"/>
            <a:ext cx="9144000" cy="774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287A-C762-B04C-8C78-1932680E8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F8BCC-BFA1-F642-84C1-3DEA215A8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1076323"/>
            <a:ext cx="173736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9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7"/>
            <a:ext cx="10515600" cy="4818857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912DB-CF58-2B44-B78F-FA5C3CCFF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383279" y="982664"/>
            <a:ext cx="3108113" cy="5064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alt text for complex graphic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3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holder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7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A16403-64DA-D349-9AAF-2952A411FC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523766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23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idebar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33856"/>
            <a:ext cx="6878781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DEFD9-BFED-434F-8D05-9CA4431F495F}"/>
              </a:ext>
            </a:extLst>
          </p:cNvPr>
          <p:cNvCxnSpPr/>
          <p:nvPr userDrawn="1"/>
        </p:nvCxnSpPr>
        <p:spPr>
          <a:xfrm>
            <a:off x="7790688" y="1133856"/>
            <a:ext cx="0" cy="4830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54696" y="1133857"/>
            <a:ext cx="3499104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54697" y="3719946"/>
            <a:ext cx="3499104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2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wo Support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33856"/>
            <a:ext cx="4438649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6400" y="1133857"/>
            <a:ext cx="5867400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86401" y="3719946"/>
            <a:ext cx="5867401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29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838201" y="1133856"/>
            <a:ext cx="10515599" cy="18587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087348"/>
            <a:ext cx="3413760" cy="139113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b">
            <a:extLst>
              <a:ext uri="{FF2B5EF4-FFF2-40B4-BE49-F238E27FC236}">
                <a16:creationId xmlns:a16="http://schemas.microsoft.com/office/drawing/2014/main" id="{7ADB0280-2725-5348-9620-05FFA815C3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4573248"/>
            <a:ext cx="3413760" cy="138864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89119" y="30885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b">
            <a:extLst>
              <a:ext uri="{FF2B5EF4-FFF2-40B4-BE49-F238E27FC236}">
                <a16:creationId xmlns:a16="http://schemas.microsoft.com/office/drawing/2014/main" id="{C41BE50D-B3FE-114C-BA57-58A4DEA04B5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89119" y="45744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55A5921-CC24-C744-992F-90BB2C7F773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40039" y="3089841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4b">
            <a:extLst>
              <a:ext uri="{FF2B5EF4-FFF2-40B4-BE49-F238E27FC236}">
                <a16:creationId xmlns:a16="http://schemas.microsoft.com/office/drawing/2014/main" id="{1F9DC565-F7CD-4D49-BBFE-54E017FCDBC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40039" y="4573247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26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1764"/>
            <a:ext cx="10515600" cy="428199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98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subheading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1765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2669C5-C031-0949-BCEF-538915E07FD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9789" y="3589697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09810-9DB7-E84D-9C39-5D795F1B7E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094020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72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79501"/>
            <a:ext cx="5181600" cy="483144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9501"/>
            <a:ext cx="5181600" cy="483144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5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 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974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EBA3E1E-B72D-5841-BE68-B0030368BE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058864"/>
            <a:ext cx="5471584" cy="21174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D7FA09-D982-8A4E-B298-316DB9B05D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401011"/>
            <a:ext cx="5471584" cy="2535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DDD0237-E847-CA45-B519-10F534125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85021" y="1058864"/>
            <a:ext cx="5471584" cy="4877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1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85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solidFill>
          <a:srgbClr val="00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E3D11B-5FAF-4A20-BC91-DC09E07A8D6B}"/>
              </a:ext>
            </a:extLst>
          </p:cNvPr>
          <p:cNvCxnSpPr>
            <a:cxnSpLocks/>
          </p:cNvCxnSpPr>
          <p:nvPr userDrawn="1"/>
        </p:nvCxnSpPr>
        <p:spPr>
          <a:xfrm>
            <a:off x="955497" y="3705225"/>
            <a:ext cx="1123650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FF66FB-DCA5-48F3-A735-3BE74D09A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5497" y="3705225"/>
            <a:ext cx="9144000" cy="18288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10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4943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7086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140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oleObject" Target="../embeddings/oleObject5.bin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heme" Target="../theme/theme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CCC815A-F2C9-434C-A69F-6B52C370B9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347274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95" imgH="396" progId="TCLayout.ActiveDocument.1">
                  <p:embed/>
                </p:oleObj>
              </mc:Choice>
              <mc:Fallback>
                <p:oleObj name="think-cell Slide" r:id="rId26" imgW="395" imgH="39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CCC815A-F2C9-434C-A69F-6B52C370B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E99BCBC-83A5-40D0-8DE3-4DB102CDECA1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3616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9A344643-0805-4A78-8519-399E280674A5}"/>
              </a:ext>
            </a:extLst>
          </p:cNvPr>
          <p:cNvSpPr/>
          <p:nvPr userDrawn="1"/>
        </p:nvSpPr>
        <p:spPr>
          <a:xfrm>
            <a:off x="0" y="0"/>
            <a:ext cx="12192000" cy="87267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C4A79-7B67-4263-9C21-0F0F093D2ECB}"/>
              </a:ext>
            </a:extLst>
          </p:cNvPr>
          <p:cNvSpPr/>
          <p:nvPr userDrawn="1"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2" descr="Choose VA logo">
            <a:extLst>
              <a:ext uri="{FF2B5EF4-FFF2-40B4-BE49-F238E27FC236}">
                <a16:creationId xmlns:a16="http://schemas.microsoft.com/office/drawing/2014/main" id="{ED68DA6A-5DF1-4139-9A45-26BF50A0D2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1" y="6191250"/>
            <a:ext cx="236855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eal and logo for the U.S. Department of Veterans Affairs">
            <a:extLst>
              <a:ext uri="{FF2B5EF4-FFF2-40B4-BE49-F238E27FC236}">
                <a16:creationId xmlns:a16="http://schemas.microsoft.com/office/drawing/2014/main" id="{89C54729-2C98-4A73-B5EB-4446016F346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50" y="6184206"/>
            <a:ext cx="2940051" cy="6417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525" y="97245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9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98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CCC815A-F2C9-434C-A69F-6B52C370B9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569686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95" imgH="396" progId="TCLayout.ActiveDocument.1">
                  <p:embed/>
                </p:oleObj>
              </mc:Choice>
              <mc:Fallback>
                <p:oleObj name="think-cell Slide" r:id="rId20" imgW="395" imgH="39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CCC815A-F2C9-434C-A69F-6B52C370B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E99BCBC-83A5-40D0-8DE3-4DB102CDECA1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6" y="13616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9A344643-0805-4A78-8519-399E280674A5}"/>
              </a:ext>
            </a:extLst>
          </p:cNvPr>
          <p:cNvSpPr/>
          <p:nvPr userDrawn="1"/>
        </p:nvSpPr>
        <p:spPr>
          <a:xfrm>
            <a:off x="0" y="2"/>
            <a:ext cx="12192000" cy="87267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C4A79-7B67-4263-9C21-0F0F093D2ECB}"/>
              </a:ext>
            </a:extLst>
          </p:cNvPr>
          <p:cNvSpPr/>
          <p:nvPr userDrawn="1"/>
        </p:nvSpPr>
        <p:spPr>
          <a:xfrm>
            <a:off x="0" y="6140683"/>
            <a:ext cx="12192000" cy="731839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457211"/>
            <a:endParaRPr lang="en-US" sz="1801">
              <a:solidFill>
                <a:prstClr val="white"/>
              </a:solidFill>
            </a:endParaRPr>
          </a:p>
        </p:txBody>
      </p:sp>
      <p:pic>
        <p:nvPicPr>
          <p:cNvPr id="9" name="Picture 2" descr="Choose VA logo">
            <a:extLst>
              <a:ext uri="{FF2B5EF4-FFF2-40B4-BE49-F238E27FC236}">
                <a16:creationId xmlns:a16="http://schemas.microsoft.com/office/drawing/2014/main" id="{ED68DA6A-5DF1-4139-9A45-26BF50A0D2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5" y="6191250"/>
            <a:ext cx="236854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eal and logo for the U.S. Department of Veterans Affairs">
            <a:extLst>
              <a:ext uri="{FF2B5EF4-FFF2-40B4-BE49-F238E27FC236}">
                <a16:creationId xmlns:a16="http://schemas.microsoft.com/office/drawing/2014/main" id="{89C54729-2C98-4A73-B5EB-4446016F346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53" y="6184206"/>
            <a:ext cx="2940052" cy="6417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525" y="97247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5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9" r:id="rId16"/>
  </p:sldLayoutIdLst>
  <p:hf hdr="0" ftr="0" dt="0"/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1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CCC815A-F2C9-434C-A69F-6B52C370B9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064660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95" imgH="396" progId="TCLayout.ActiveDocument.1">
                  <p:embed/>
                </p:oleObj>
              </mc:Choice>
              <mc:Fallback>
                <p:oleObj name="think-cell Slide" r:id="rId26" imgW="395" imgH="39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CCC815A-F2C9-434C-A69F-6B52C370B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E99BCBC-83A5-40D0-8DE3-4DB102CDECA1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3616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9A344643-0805-4A78-8519-399E280674A5}"/>
              </a:ext>
            </a:extLst>
          </p:cNvPr>
          <p:cNvSpPr/>
          <p:nvPr userDrawn="1"/>
        </p:nvSpPr>
        <p:spPr>
          <a:xfrm>
            <a:off x="0" y="0"/>
            <a:ext cx="12192000" cy="87267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C4A79-7B67-4263-9C21-0F0F093D2ECB}"/>
              </a:ext>
            </a:extLst>
          </p:cNvPr>
          <p:cNvSpPr/>
          <p:nvPr userDrawn="1"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2" descr="Choose VA logo">
            <a:extLst>
              <a:ext uri="{FF2B5EF4-FFF2-40B4-BE49-F238E27FC236}">
                <a16:creationId xmlns:a16="http://schemas.microsoft.com/office/drawing/2014/main" id="{ED68DA6A-5DF1-4139-9A45-26BF50A0D2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1" y="6191250"/>
            <a:ext cx="236855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eal and logo for the U.S. Department of Veterans Affairs">
            <a:extLst>
              <a:ext uri="{FF2B5EF4-FFF2-40B4-BE49-F238E27FC236}">
                <a16:creationId xmlns:a16="http://schemas.microsoft.com/office/drawing/2014/main" id="{89C54729-2C98-4A73-B5EB-4446016F346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50" y="6184206"/>
            <a:ext cx="2940051" cy="6417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525" y="97245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99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71.png"/><Relationship Id="rId18" Type="http://schemas.openxmlformats.org/officeDocument/2006/relationships/image" Target="../media/image76.sv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70.svg"/><Relationship Id="rId17" Type="http://schemas.openxmlformats.org/officeDocument/2006/relationships/image" Target="../media/image75.png"/><Relationship Id="rId2" Type="http://schemas.openxmlformats.org/officeDocument/2006/relationships/tags" Target="../tags/tag11.xml"/><Relationship Id="rId16" Type="http://schemas.openxmlformats.org/officeDocument/2006/relationships/image" Target="../media/image74.svg"/><Relationship Id="rId20" Type="http://schemas.openxmlformats.org/officeDocument/2006/relationships/image" Target="../media/image78.sv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69.png"/><Relationship Id="rId5" Type="http://schemas.openxmlformats.org/officeDocument/2006/relationships/tags" Target="../tags/tag14.xml"/><Relationship Id="rId15" Type="http://schemas.openxmlformats.org/officeDocument/2006/relationships/image" Target="../media/image73.png"/><Relationship Id="rId10" Type="http://schemas.openxmlformats.org/officeDocument/2006/relationships/image" Target="../media/image68.svg"/><Relationship Id="rId19" Type="http://schemas.openxmlformats.org/officeDocument/2006/relationships/image" Target="../media/image77.png"/><Relationship Id="rId4" Type="http://schemas.openxmlformats.org/officeDocument/2006/relationships/tags" Target="../tags/tag13.xml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mailto:Kenute.myrie@va.gov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2249-0B28-4010-A032-7A419ABC3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Precision Oncology Actively Managed Portfolio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9251A-8C17-4529-B6E2-D53991439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1771"/>
            <a:ext cx="9144000" cy="6905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March 28</a:t>
            </a:r>
            <a:r>
              <a:rPr lang="en-US" baseline="30000"/>
              <a:t>th</a:t>
            </a:r>
            <a:r>
              <a:rPr lang="en-US"/>
              <a:t>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2117-8EC9-4D18-BA3C-7AC7B16F4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A9334-4E67-F94F-A05E-0CE8B74A0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0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81DB8A-FB49-45C4-3B44-CBA6FD41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PO AMP Purview Statement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44F7C-F325-71BC-8E25-3B64C5649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/>
              <a:t>Precision oncology’s purview includes studies that: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800" dirty="0"/>
              <a:t>Focus on the characterization of patient tumor (or other biospecimen) using next generation sequencing (NGS profiling) or other </a:t>
            </a:r>
            <a:r>
              <a:rPr lang="en-US" sz="1800" dirty="0" err="1"/>
              <a:t>histologies</a:t>
            </a:r>
            <a:r>
              <a:rPr lang="en-US" sz="1800" dirty="0"/>
              <a:t> for diagnosis, treatment, prediction or prognosis; may include the use of targeted therapies ( or in combination with immunotherapy) aimed at treating cancer cells, use of biomarker(s) to test for cancer or clinical/treatment response and outcome;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800" dirty="0"/>
              <a:t>Use NGS profiling to understand resistance to therapy in a patients tumor and/or  molecular characteristics of resistant samples derived from patient biopsies (e.g., patients enrolled in clinical trials) or to understand the  molecular drivers of response to  immunotherapy;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800" dirty="0"/>
              <a:t>Involve the use of data analytics such as artificial intelligence/machine learning/neural networks/algorithms to interrogate </a:t>
            </a:r>
            <a:r>
              <a:rPr lang="en-US" sz="1800" dirty="0" err="1"/>
              <a:t>pathomic</a:t>
            </a:r>
            <a:r>
              <a:rPr lang="en-US" sz="1800" dirty="0"/>
              <a:t> and radiomic images or genomic/transcriptomic/proteomic data for cancer diagnosis, prognosis, risk stratification, monitoring, prediction of treatment response, inform clinical decision making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800" dirty="0"/>
              <a:t>Precision-based approaches to screening and/or prevention, survival, health disparity, access/equity/inclusion</a:t>
            </a:r>
          </a:p>
        </p:txBody>
      </p:sp>
    </p:spTree>
    <p:extLst>
      <p:ext uri="{BB962C8B-B14F-4D97-AF65-F5344CB8AC3E}">
        <p14:creationId xmlns:p14="http://schemas.microsoft.com/office/powerpoint/2010/main" val="407866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317EA-9074-06A2-7EC0-38988E72C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Precision Oncology AMP Oversight</a:t>
            </a:r>
          </a:p>
        </p:txBody>
      </p:sp>
    </p:spTree>
    <p:extLst>
      <p:ext uri="{BB962C8B-B14F-4D97-AF65-F5344CB8AC3E}">
        <p14:creationId xmlns:p14="http://schemas.microsoft.com/office/powerpoint/2010/main" val="95645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12BD7B80-57BD-49DD-93C6-CB5F553060EB}"/>
              </a:ext>
            </a:extLst>
          </p:cNvPr>
          <p:cNvSpPr txBox="1"/>
          <p:nvPr/>
        </p:nvSpPr>
        <p:spPr>
          <a:xfrm>
            <a:off x="231000" y="186153"/>
            <a:ext cx="11729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Precision Oncology AMP Oversight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4" name="Graphic 33" descr="Tools outline">
            <a:extLst>
              <a:ext uri="{FF2B5EF4-FFF2-40B4-BE49-F238E27FC236}">
                <a16:creationId xmlns:a16="http://schemas.microsoft.com/office/drawing/2014/main" id="{211A46CA-F95D-481A-A49E-78EA871ED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902" y="3055021"/>
            <a:ext cx="442713" cy="44271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3F09633-9617-4549-ACE8-D383238C8085}"/>
              </a:ext>
            </a:extLst>
          </p:cNvPr>
          <p:cNvSpPr txBox="1"/>
          <p:nvPr/>
        </p:nvSpPr>
        <p:spPr>
          <a:xfrm>
            <a:off x="7662956" y="2663750"/>
            <a:ext cx="4159170" cy="914400"/>
          </a:xfrm>
          <a:prstGeom prst="rect">
            <a:avLst/>
          </a:prstGeom>
          <a:noFill/>
          <a:ln w="28575" cap="rnd">
            <a:solidFill>
              <a:schemeClr val="accent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Codified Reporting Structure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 Statement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Charters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D2FDACB-97F9-4BD6-A3DA-422704255C35}"/>
              </a:ext>
            </a:extLst>
          </p:cNvPr>
          <p:cNvGrpSpPr/>
          <p:nvPr/>
        </p:nvGrpSpPr>
        <p:grpSpPr>
          <a:xfrm>
            <a:off x="4329000" y="2146163"/>
            <a:ext cx="3175902" cy="3288613"/>
            <a:chOff x="4464150" y="1912201"/>
            <a:chExt cx="3175902" cy="328861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9CB5117-CD46-459C-8CAB-ADA9999BC8F3}"/>
                </a:ext>
              </a:extLst>
            </p:cNvPr>
            <p:cNvSpPr/>
            <p:nvPr/>
          </p:nvSpPr>
          <p:spPr>
            <a:xfrm>
              <a:off x="4760197" y="2239934"/>
              <a:ext cx="2671607" cy="2668855"/>
            </a:xfrm>
            <a:prstGeom prst="ellipse">
              <a:avLst/>
            </a:prstGeom>
            <a:noFill/>
            <a:ln w="38100">
              <a:solidFill>
                <a:srgbClr val="002F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solidFill>
                      <a:srgbClr val="002F56"/>
                    </a:solidFill>
                  </a:ln>
                  <a:solidFill>
                    <a:srgbClr val="002F56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Learning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solidFill>
                      <a:srgbClr val="002F56"/>
                    </a:solidFill>
                  </a:ln>
                  <a:solidFill>
                    <a:srgbClr val="002F56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Healthcare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solidFill>
                      <a:srgbClr val="002F56"/>
                    </a:solidFill>
                  </a:ln>
                  <a:solidFill>
                    <a:srgbClr val="002F56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System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8E796AA-D01D-4A47-94F7-57D3CF82BF5B}"/>
                </a:ext>
              </a:extLst>
            </p:cNvPr>
            <p:cNvSpPr/>
            <p:nvPr/>
          </p:nvSpPr>
          <p:spPr>
            <a:xfrm>
              <a:off x="5578413" y="1912201"/>
              <a:ext cx="1035174" cy="1035174"/>
            </a:xfrm>
            <a:prstGeom prst="ellipse">
              <a:avLst/>
            </a:prstGeom>
            <a:solidFill>
              <a:srgbClr val="002F56"/>
            </a:solid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BCF6A05D-A370-42B0-AF1D-A64B0473D4F1}"/>
                </a:ext>
              </a:extLst>
            </p:cNvPr>
            <p:cNvSpPr txBox="1"/>
            <p:nvPr/>
          </p:nvSpPr>
          <p:spPr>
            <a:xfrm>
              <a:off x="5730011" y="2561021"/>
              <a:ext cx="731978" cy="260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Leadership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1012893-63E7-446D-8EE4-F50CC4A3AAAE}"/>
                </a:ext>
              </a:extLst>
            </p:cNvPr>
            <p:cNvSpPr/>
            <p:nvPr/>
          </p:nvSpPr>
          <p:spPr>
            <a:xfrm>
              <a:off x="6604878" y="3667694"/>
              <a:ext cx="1035174" cy="1035174"/>
            </a:xfrm>
            <a:prstGeom prst="ellipse">
              <a:avLst/>
            </a:prstGeom>
            <a:solidFill>
              <a:srgbClr val="002F56"/>
            </a:solid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6">
              <a:extLst>
                <a:ext uri="{FF2B5EF4-FFF2-40B4-BE49-F238E27FC236}">
                  <a16:creationId xmlns:a16="http://schemas.microsoft.com/office/drawing/2014/main" id="{64CE4C5C-6CD3-4A85-801E-0F3E4271ADC5}"/>
                </a:ext>
              </a:extLst>
            </p:cNvPr>
            <p:cNvSpPr txBox="1"/>
            <p:nvPr/>
          </p:nvSpPr>
          <p:spPr>
            <a:xfrm>
              <a:off x="6754996" y="3975718"/>
              <a:ext cx="731978" cy="618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t" anchorCtr="0">
              <a:sp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Community Building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6242D5D-9EEE-418E-8481-DEC1DD02C97D}"/>
                </a:ext>
              </a:extLst>
            </p:cNvPr>
            <p:cNvSpPr/>
            <p:nvPr/>
          </p:nvSpPr>
          <p:spPr>
            <a:xfrm>
              <a:off x="6604878" y="2475429"/>
              <a:ext cx="1035174" cy="1035174"/>
            </a:xfrm>
            <a:prstGeom prst="ellipse">
              <a:avLst/>
            </a:prstGeom>
            <a:solidFill>
              <a:srgbClr val="002F56"/>
            </a:solid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D8CD22B9-A88D-4631-B959-083CA81EF129}"/>
                </a:ext>
              </a:extLst>
            </p:cNvPr>
            <p:cNvSpPr txBox="1"/>
            <p:nvPr/>
          </p:nvSpPr>
          <p:spPr>
            <a:xfrm>
              <a:off x="6762932" y="3122850"/>
              <a:ext cx="731978" cy="147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t" anchorCtr="0">
              <a:sp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Governance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D18C0E3-AD89-41EE-BD85-4174053ABC8B}"/>
                </a:ext>
              </a:extLst>
            </p:cNvPr>
            <p:cNvSpPr/>
            <p:nvPr/>
          </p:nvSpPr>
          <p:spPr>
            <a:xfrm>
              <a:off x="4489326" y="3667694"/>
              <a:ext cx="1035174" cy="1035174"/>
            </a:xfrm>
            <a:prstGeom prst="ellipse">
              <a:avLst/>
            </a:prstGeom>
            <a:solidFill>
              <a:srgbClr val="002F56"/>
            </a:solid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id="{86B1481E-6A9A-48D4-9B8A-53CFC68E6D1A}"/>
                </a:ext>
              </a:extLst>
            </p:cNvPr>
            <p:cNvSpPr txBox="1"/>
            <p:nvPr/>
          </p:nvSpPr>
          <p:spPr>
            <a:xfrm>
              <a:off x="4639651" y="3975718"/>
              <a:ext cx="731978" cy="618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t" anchorCtr="0">
              <a:sp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and Analytics</a:t>
              </a:r>
            </a:p>
          </p:txBody>
        </p:sp>
        <p:pic>
          <p:nvPicPr>
            <p:cNvPr id="47" name="Graphic 46" descr="Boardroom outline">
              <a:extLst>
                <a:ext uri="{FF2B5EF4-FFF2-40B4-BE49-F238E27FC236}">
                  <a16:creationId xmlns:a16="http://schemas.microsoft.com/office/drawing/2014/main" id="{2A270CCB-CFCB-44DF-AF77-D1F4FC650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31019" y="3765118"/>
              <a:ext cx="579932" cy="579932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5AB3DE-30C2-4496-AE1D-CE87E49ED7D4}"/>
                </a:ext>
              </a:extLst>
            </p:cNvPr>
            <p:cNvSpPr/>
            <p:nvPr/>
          </p:nvSpPr>
          <p:spPr>
            <a:xfrm>
              <a:off x="5578413" y="4165640"/>
              <a:ext cx="1035174" cy="1035174"/>
            </a:xfrm>
            <a:prstGeom prst="ellipse">
              <a:avLst/>
            </a:prstGeom>
            <a:solidFill>
              <a:srgbClr val="002F56"/>
            </a:solid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12">
              <a:extLst>
                <a:ext uri="{FF2B5EF4-FFF2-40B4-BE49-F238E27FC236}">
                  <a16:creationId xmlns:a16="http://schemas.microsoft.com/office/drawing/2014/main" id="{47739FC3-70A0-4B66-90CE-4D056304E0FE}"/>
                </a:ext>
              </a:extLst>
            </p:cNvPr>
            <p:cNvSpPr txBox="1"/>
            <p:nvPr/>
          </p:nvSpPr>
          <p:spPr>
            <a:xfrm>
              <a:off x="5730011" y="4721646"/>
              <a:ext cx="731978" cy="320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t" anchorCtr="0">
              <a:sp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LHS Research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FB6B486-79F5-48F4-86E8-2C6FFC25E414}"/>
                </a:ext>
              </a:extLst>
            </p:cNvPr>
            <p:cNvSpPr/>
            <p:nvPr/>
          </p:nvSpPr>
          <p:spPr>
            <a:xfrm>
              <a:off x="4464150" y="2475429"/>
              <a:ext cx="1035174" cy="1035174"/>
            </a:xfrm>
            <a:prstGeom prst="ellipse">
              <a:avLst/>
            </a:prstGeom>
            <a:solidFill>
              <a:srgbClr val="002F56"/>
            </a:solid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89EE82C3-E6B3-4E05-AB2C-86CBFF3140E9}"/>
                </a:ext>
              </a:extLst>
            </p:cNvPr>
            <p:cNvSpPr txBox="1"/>
            <p:nvPr/>
          </p:nvSpPr>
          <p:spPr>
            <a:xfrm>
              <a:off x="4621622" y="2917448"/>
              <a:ext cx="731978" cy="445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t" anchorCtr="0">
              <a:sp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Quality Improvement</a:t>
              </a:r>
            </a:p>
          </p:txBody>
        </p:sp>
        <p:pic>
          <p:nvPicPr>
            <p:cNvPr id="52" name="Graphic 51" descr="Flowchart outline">
              <a:extLst>
                <a:ext uri="{FF2B5EF4-FFF2-40B4-BE49-F238E27FC236}">
                  <a16:creationId xmlns:a16="http://schemas.microsoft.com/office/drawing/2014/main" id="{0AFFDB32-CC93-4CB7-95D0-0018ECD1C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32499" y="2558179"/>
              <a:ext cx="579932" cy="579932"/>
            </a:xfrm>
            <a:prstGeom prst="rect">
              <a:avLst/>
            </a:prstGeom>
          </p:spPr>
        </p:pic>
        <p:pic>
          <p:nvPicPr>
            <p:cNvPr id="53" name="Graphic 52" descr="Tools outline">
              <a:extLst>
                <a:ext uri="{FF2B5EF4-FFF2-40B4-BE49-F238E27FC236}">
                  <a16:creationId xmlns:a16="http://schemas.microsoft.com/office/drawing/2014/main" id="{37B0B5ED-498D-49B9-97FB-B0D179360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91771" y="2558179"/>
              <a:ext cx="579932" cy="579932"/>
            </a:xfrm>
            <a:prstGeom prst="rect">
              <a:avLst/>
            </a:prstGeom>
          </p:spPr>
        </p:pic>
        <p:pic>
          <p:nvPicPr>
            <p:cNvPr id="54" name="Graphic 53" descr="Research outline">
              <a:extLst>
                <a:ext uri="{FF2B5EF4-FFF2-40B4-BE49-F238E27FC236}">
                  <a16:creationId xmlns:a16="http://schemas.microsoft.com/office/drawing/2014/main" id="{0CE8E33E-028C-499E-86E4-1FE7BA879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5806034" y="4332244"/>
              <a:ext cx="579932" cy="579932"/>
            </a:xfrm>
            <a:prstGeom prst="rect">
              <a:avLst/>
            </a:prstGeom>
          </p:spPr>
        </p:pic>
        <p:pic>
          <p:nvPicPr>
            <p:cNvPr id="55" name="Graphic 54" descr="Bar graph with upward trend outline">
              <a:extLst>
                <a:ext uri="{FF2B5EF4-FFF2-40B4-BE49-F238E27FC236}">
                  <a16:creationId xmlns:a16="http://schemas.microsoft.com/office/drawing/2014/main" id="{554BF176-CDFC-4C86-965E-C55555C94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716947" y="3765118"/>
              <a:ext cx="579932" cy="579932"/>
            </a:xfrm>
            <a:prstGeom prst="rect">
              <a:avLst/>
            </a:prstGeom>
          </p:spPr>
        </p:pic>
        <p:pic>
          <p:nvPicPr>
            <p:cNvPr id="56" name="Graphic 55" descr="Lecturer outline">
              <a:extLst>
                <a:ext uri="{FF2B5EF4-FFF2-40B4-BE49-F238E27FC236}">
                  <a16:creationId xmlns:a16="http://schemas.microsoft.com/office/drawing/2014/main" id="{2C96E797-637D-42D7-B5AC-63462FC73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797325" y="2026608"/>
              <a:ext cx="579932" cy="579932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5356B731-3F33-4DE1-80B9-E7224213161E}"/>
              </a:ext>
            </a:extLst>
          </p:cNvPr>
          <p:cNvSpPr txBox="1"/>
          <p:nvPr/>
        </p:nvSpPr>
        <p:spPr>
          <a:xfrm>
            <a:off x="3034322" y="1191317"/>
            <a:ext cx="6123354" cy="83099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 of Leadership: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Steering Committees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Lung Precision Oncology Program and Precision Oncology Program for Cancer of the Prostate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836023F-B70C-4ADA-94E0-7484A66BA9AF}"/>
              </a:ext>
            </a:extLst>
          </p:cNvPr>
          <p:cNvSpPr txBox="1"/>
          <p:nvPr/>
        </p:nvSpPr>
        <p:spPr>
          <a:xfrm>
            <a:off x="7723814" y="3911802"/>
            <a:ext cx="4159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Building: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Workgroups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(Treatment, Lung Cancer Screening, Health Disparities, Veteran Engagement)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Inclusive trial enrollment practices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2D22AB-8BB1-489A-AD0D-A9BDFA726F2E}"/>
              </a:ext>
            </a:extLst>
          </p:cNvPr>
          <p:cNvSpPr txBox="1"/>
          <p:nvPr/>
        </p:nvSpPr>
        <p:spPr>
          <a:xfrm>
            <a:off x="237994" y="2713252"/>
            <a:ext cx="4159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Improvement: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improvements in clinical operations for increasing rate of somatic and germline sequencing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7AA3D0-E369-4335-BBBB-90A094418127}"/>
              </a:ext>
            </a:extLst>
          </p:cNvPr>
          <p:cNvSpPr txBox="1"/>
          <p:nvPr/>
        </p:nvSpPr>
        <p:spPr>
          <a:xfrm>
            <a:off x="237994" y="3930136"/>
            <a:ext cx="4159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Analytics: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Standardized note templates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AI/Machine learning/natural language processing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 Registry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9C476B2-2D93-4FC2-B9BE-B0D2BEDB1A7D}"/>
              </a:ext>
            </a:extLst>
          </p:cNvPr>
          <p:cNvSpPr txBox="1"/>
          <p:nvPr/>
        </p:nvSpPr>
        <p:spPr>
          <a:xfrm>
            <a:off x="2617969" y="5525064"/>
            <a:ext cx="668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Workgroups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(Scientific Advisory, Concept Review, NACHO, MAP-SEQ)</a:t>
            </a:r>
          </a:p>
        </p:txBody>
      </p:sp>
    </p:spTree>
    <p:extLst>
      <p:ext uri="{BB962C8B-B14F-4D97-AF65-F5344CB8AC3E}">
        <p14:creationId xmlns:p14="http://schemas.microsoft.com/office/powerpoint/2010/main" val="22565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89C57E-431E-7CEA-F190-6B0C358E9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5497" y="3705225"/>
            <a:ext cx="10343874" cy="1828800"/>
          </a:xfrm>
        </p:spPr>
        <p:txBody>
          <a:bodyPr/>
          <a:lstStyle/>
          <a:p>
            <a:r>
              <a:rPr lang="en-US"/>
              <a:t>Accelerated Review Process for Priority Research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5C2D-F6E8-BC10-35E4-B94FFF1A2E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A9334-4E67-F94F-A05E-0CE8B74A0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8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4AC8-8301-A7CB-7629-F2BE8D93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How we gathered information for creation of AMP accelerated review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1B165-BD5D-9D96-05CB-06CF9FCD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B0EC63-40E3-D92E-2382-3108A2BE250D}"/>
              </a:ext>
            </a:extLst>
          </p:cNvPr>
          <p:cNvCxnSpPr>
            <a:cxnSpLocks/>
          </p:cNvCxnSpPr>
          <p:nvPr/>
        </p:nvCxnSpPr>
        <p:spPr>
          <a:xfrm>
            <a:off x="1332814" y="3630607"/>
            <a:ext cx="0" cy="602901"/>
          </a:xfrm>
          <a:prstGeom prst="line">
            <a:avLst/>
          </a:prstGeom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43">
            <a:extLst>
              <a:ext uri="{FF2B5EF4-FFF2-40B4-BE49-F238E27FC236}">
                <a16:creationId xmlns:a16="http://schemas.microsoft.com/office/drawing/2014/main" id="{FA91E903-60EC-FAD5-0C73-765BBA99A812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851576" y="4394059"/>
            <a:ext cx="962476" cy="962476"/>
          </a:xfrm>
          <a:prstGeom prst="ellipse">
            <a:avLst/>
          </a:prstGeom>
          <a:ln>
            <a:solidFill>
              <a:srgbClr val="002F56"/>
            </a:solidFill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buClr>
                <a:srgbClr val="3C464B"/>
              </a:buClr>
            </a:pPr>
            <a:endParaRPr lang="en-US" sz="1400">
              <a:solidFill>
                <a:srgbClr val="000000">
                  <a:lumMod val="100000"/>
                </a:srgbClr>
              </a:solidFill>
              <a:ea typeface="Arial Unicode MS"/>
            </a:endParaRPr>
          </a:p>
        </p:txBody>
      </p:sp>
      <p:sp>
        <p:nvSpPr>
          <p:cNvPr id="8" name="Rechteck 28">
            <a:extLst>
              <a:ext uri="{FF2B5EF4-FFF2-40B4-BE49-F238E27FC236}">
                <a16:creationId xmlns:a16="http://schemas.microsoft.com/office/drawing/2014/main" id="{17E8952C-0727-1C79-1173-447A7E19431B}"/>
              </a:ext>
            </a:extLst>
          </p:cNvPr>
          <p:cNvSpPr>
            <a:spLocks/>
          </p:cNvSpPr>
          <p:nvPr/>
        </p:nvSpPr>
        <p:spPr bwMode="gray">
          <a:xfrm>
            <a:off x="425238" y="1178110"/>
            <a:ext cx="1815153" cy="502203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0" tIns="0" rIns="0" bIns="0" numCol="1" spcCol="72000" rtlCol="0" anchor="ctr" anchorCtr="0">
            <a:noAutofit/>
          </a:bodyPr>
          <a:lstStyle/>
          <a:p>
            <a:pPr algn="ctr">
              <a:spcBef>
                <a:spcPts val="600"/>
              </a:spcBef>
              <a:tabLst>
                <a:tab pos="1255085" algn="r"/>
              </a:tabLst>
              <a:defRPr/>
            </a:pPr>
            <a:r>
              <a:rPr lang="en-US" altLang="de-DE" sz="1600" b="1">
                <a:ea typeface="Arial Unicode MS"/>
              </a:rPr>
              <a:t>1. Document Review</a:t>
            </a:r>
          </a:p>
        </p:txBody>
      </p:sp>
      <p:sp>
        <p:nvSpPr>
          <p:cNvPr id="9" name="Rechteck 28">
            <a:extLst>
              <a:ext uri="{FF2B5EF4-FFF2-40B4-BE49-F238E27FC236}">
                <a16:creationId xmlns:a16="http://schemas.microsoft.com/office/drawing/2014/main" id="{7DB039BA-0947-C27D-66EE-09BE5362F31C}"/>
              </a:ext>
            </a:extLst>
          </p:cNvPr>
          <p:cNvSpPr>
            <a:spLocks/>
          </p:cNvSpPr>
          <p:nvPr/>
        </p:nvSpPr>
        <p:spPr bwMode="gray">
          <a:xfrm>
            <a:off x="425238" y="1698354"/>
            <a:ext cx="1815153" cy="1111798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90000" tIns="90000" rIns="90000" bIns="90000" numCol="1" spcCol="72000" rtlCol="0" anchor="t" anchorCtr="0">
            <a:noAutofit/>
          </a:bodyPr>
          <a:lstStyle/>
          <a:p>
            <a:pPr algn="ctr"/>
            <a:r>
              <a:rPr lang="en-US" sz="1400"/>
              <a:t>Reviewed 87 policies and procedures from HSRD, BLRD, CSRD, RRD, CSP and QUERI</a:t>
            </a:r>
          </a:p>
        </p:txBody>
      </p:sp>
      <p:sp>
        <p:nvSpPr>
          <p:cNvPr id="10" name="Freeform 75">
            <a:extLst>
              <a:ext uri="{FF2B5EF4-FFF2-40B4-BE49-F238E27FC236}">
                <a16:creationId xmlns:a16="http://schemas.microsoft.com/office/drawing/2014/main" id="{CD5C6CD3-F24D-286C-8B1A-5C38BE6B9F30}"/>
              </a:ext>
            </a:extLst>
          </p:cNvPr>
          <p:cNvSpPr/>
          <p:nvPr/>
        </p:nvSpPr>
        <p:spPr>
          <a:xfrm rot="10800000" flipV="1">
            <a:off x="425238" y="3108772"/>
            <a:ext cx="1815152" cy="361283"/>
          </a:xfrm>
          <a:custGeom>
            <a:avLst/>
            <a:gdLst>
              <a:gd name="connsiteX0" fmla="*/ 1724664 w 1815152"/>
              <a:gd name="connsiteY0" fmla="*/ 358903 h 358903"/>
              <a:gd name="connsiteX1" fmla="*/ 0 w 1815152"/>
              <a:gd name="connsiteY1" fmla="*/ 358903 h 358903"/>
              <a:gd name="connsiteX2" fmla="*/ 0 w 1815152"/>
              <a:gd name="connsiteY2" fmla="*/ 177928 h 358903"/>
              <a:gd name="connsiteX3" fmla="*/ 748235 w 1815152"/>
              <a:gd name="connsiteY3" fmla="*/ 177928 h 358903"/>
              <a:gd name="connsiteX4" fmla="*/ 907575 w 1815152"/>
              <a:gd name="connsiteY4" fmla="*/ 0 h 358903"/>
              <a:gd name="connsiteX5" fmla="*/ 1066916 w 1815152"/>
              <a:gd name="connsiteY5" fmla="*/ 177928 h 358903"/>
              <a:gd name="connsiteX6" fmla="*/ 1724659 w 1815152"/>
              <a:gd name="connsiteY6" fmla="*/ 177928 h 358903"/>
              <a:gd name="connsiteX7" fmla="*/ 1724664 w 1815152"/>
              <a:gd name="connsiteY7" fmla="*/ 177927 h 358903"/>
              <a:gd name="connsiteX8" fmla="*/ 1815152 w 1815152"/>
              <a:gd name="connsiteY8" fmla="*/ 268415 h 358903"/>
              <a:gd name="connsiteX9" fmla="*/ 1724664 w 1815152"/>
              <a:gd name="connsiteY9" fmla="*/ 358903 h 35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152" h="358903">
                <a:moveTo>
                  <a:pt x="1724664" y="358903"/>
                </a:moveTo>
                <a:lnTo>
                  <a:pt x="0" y="358903"/>
                </a:lnTo>
                <a:lnTo>
                  <a:pt x="0" y="177928"/>
                </a:lnTo>
                <a:lnTo>
                  <a:pt x="748235" y="177928"/>
                </a:lnTo>
                <a:lnTo>
                  <a:pt x="907575" y="0"/>
                </a:lnTo>
                <a:lnTo>
                  <a:pt x="1066916" y="177928"/>
                </a:lnTo>
                <a:lnTo>
                  <a:pt x="1724659" y="177928"/>
                </a:lnTo>
                <a:lnTo>
                  <a:pt x="1724664" y="177927"/>
                </a:lnTo>
                <a:cubicBezTo>
                  <a:pt x="1774639" y="177927"/>
                  <a:pt x="1815152" y="218440"/>
                  <a:pt x="1815152" y="268415"/>
                </a:cubicBezTo>
                <a:cubicBezTo>
                  <a:pt x="1815152" y="318390"/>
                  <a:pt x="1774639" y="358903"/>
                  <a:pt x="1724664" y="358903"/>
                </a:cubicBezTo>
                <a:close/>
              </a:path>
            </a:pathLst>
          </a:custGeom>
          <a:solidFill>
            <a:srgbClr val="002F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>
              <a:srgbClr val="000000">
                <a:alpha val="3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rgbClr val="FFFFFF">
                  <a:lumMod val="100000"/>
                </a:srgbClr>
              </a:solidFill>
              <a:cs typeface="Segoe UI" panose="020B0502040204020203" pitchFamily="34" charset="0"/>
            </a:endParaRPr>
          </a:p>
        </p:txBody>
      </p:sp>
      <p:pic>
        <p:nvPicPr>
          <p:cNvPr id="11" name="Graphic 10" descr="Folder Search with solid fill">
            <a:extLst>
              <a:ext uri="{FF2B5EF4-FFF2-40B4-BE49-F238E27FC236}">
                <a16:creationId xmlns:a16="http://schemas.microsoft.com/office/drawing/2014/main" id="{90482E7C-A8A5-07A2-C265-E21D548108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4904" y="4547386"/>
            <a:ext cx="655821" cy="655821"/>
          </a:xfrm>
          <a:prstGeom prst="rect">
            <a:avLst/>
          </a:prstGeom>
        </p:spPr>
      </p:pic>
      <p:sp>
        <p:nvSpPr>
          <p:cNvPr id="13" name="Freeform 77">
            <a:extLst>
              <a:ext uri="{FF2B5EF4-FFF2-40B4-BE49-F238E27FC236}">
                <a16:creationId xmlns:a16="http://schemas.microsoft.com/office/drawing/2014/main" id="{9B30F9C9-D19E-D32D-F864-A4C949ABB9C0}"/>
              </a:ext>
            </a:extLst>
          </p:cNvPr>
          <p:cNvSpPr/>
          <p:nvPr/>
        </p:nvSpPr>
        <p:spPr>
          <a:xfrm flipH="1" flipV="1">
            <a:off x="4218395" y="3108772"/>
            <a:ext cx="1815153" cy="361283"/>
          </a:xfrm>
          <a:custGeom>
            <a:avLst/>
            <a:gdLst>
              <a:gd name="connsiteX0" fmla="*/ 907576 w 1815153"/>
              <a:gd name="connsiteY0" fmla="*/ 361283 h 361283"/>
              <a:gd name="connsiteX1" fmla="*/ 746105 w 1815153"/>
              <a:gd name="connsiteY1" fmla="*/ 180975 h 361283"/>
              <a:gd name="connsiteX2" fmla="*/ 0 w 1815153"/>
              <a:gd name="connsiteY2" fmla="*/ 180975 h 361283"/>
              <a:gd name="connsiteX3" fmla="*/ 0 w 1815153"/>
              <a:gd name="connsiteY3" fmla="*/ 0 h 361283"/>
              <a:gd name="connsiteX4" fmla="*/ 1815153 w 1815153"/>
              <a:gd name="connsiteY4" fmla="*/ 0 h 361283"/>
              <a:gd name="connsiteX5" fmla="*/ 1815153 w 1815153"/>
              <a:gd name="connsiteY5" fmla="*/ 180975 h 361283"/>
              <a:gd name="connsiteX6" fmla="*/ 1069048 w 1815153"/>
              <a:gd name="connsiteY6" fmla="*/ 180975 h 361283"/>
              <a:gd name="connsiteX7" fmla="*/ 907576 w 1815153"/>
              <a:gd name="connsiteY7" fmla="*/ 361283 h 36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5153" h="361283">
                <a:moveTo>
                  <a:pt x="907576" y="361283"/>
                </a:moveTo>
                <a:lnTo>
                  <a:pt x="746105" y="180975"/>
                </a:lnTo>
                <a:lnTo>
                  <a:pt x="0" y="180975"/>
                </a:lnTo>
                <a:lnTo>
                  <a:pt x="0" y="0"/>
                </a:lnTo>
                <a:lnTo>
                  <a:pt x="1815153" y="0"/>
                </a:lnTo>
                <a:lnTo>
                  <a:pt x="1815153" y="180975"/>
                </a:lnTo>
                <a:lnTo>
                  <a:pt x="1069048" y="180975"/>
                </a:lnTo>
                <a:lnTo>
                  <a:pt x="907576" y="361283"/>
                </a:lnTo>
                <a:close/>
              </a:path>
            </a:pathLst>
          </a:custGeom>
          <a:solidFill>
            <a:srgbClr val="002F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>
              <a:srgbClr val="000000">
                <a:alpha val="3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rgbClr val="FFFFFF">
                  <a:lumMod val="100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4" name="Freeform 74">
            <a:extLst>
              <a:ext uri="{FF2B5EF4-FFF2-40B4-BE49-F238E27FC236}">
                <a16:creationId xmlns:a16="http://schemas.microsoft.com/office/drawing/2014/main" id="{F1063CE1-F936-CA1C-DF2C-9BF8D564FEBA}"/>
              </a:ext>
            </a:extLst>
          </p:cNvPr>
          <p:cNvSpPr/>
          <p:nvPr/>
        </p:nvSpPr>
        <p:spPr>
          <a:xfrm flipH="1" flipV="1">
            <a:off x="2321816" y="3289414"/>
            <a:ext cx="1815153" cy="361283"/>
          </a:xfrm>
          <a:custGeom>
            <a:avLst/>
            <a:gdLst>
              <a:gd name="connsiteX0" fmla="*/ 1815153 w 1815153"/>
              <a:gd name="connsiteY0" fmla="*/ 361283 h 361283"/>
              <a:gd name="connsiteX1" fmla="*/ 0 w 1815153"/>
              <a:gd name="connsiteY1" fmla="*/ 361283 h 361283"/>
              <a:gd name="connsiteX2" fmla="*/ 0 w 1815153"/>
              <a:gd name="connsiteY2" fmla="*/ 180308 h 361283"/>
              <a:gd name="connsiteX3" fmla="*/ 746105 w 1815153"/>
              <a:gd name="connsiteY3" fmla="*/ 180308 h 361283"/>
              <a:gd name="connsiteX4" fmla="*/ 907576 w 1815153"/>
              <a:gd name="connsiteY4" fmla="*/ 0 h 361283"/>
              <a:gd name="connsiteX5" fmla="*/ 1069048 w 1815153"/>
              <a:gd name="connsiteY5" fmla="*/ 180308 h 361283"/>
              <a:gd name="connsiteX6" fmla="*/ 1815153 w 1815153"/>
              <a:gd name="connsiteY6" fmla="*/ 180308 h 361283"/>
              <a:gd name="connsiteX7" fmla="*/ 1815153 w 1815153"/>
              <a:gd name="connsiteY7" fmla="*/ 361283 h 36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5153" h="361283">
                <a:moveTo>
                  <a:pt x="1815153" y="361283"/>
                </a:moveTo>
                <a:lnTo>
                  <a:pt x="0" y="361283"/>
                </a:lnTo>
                <a:lnTo>
                  <a:pt x="0" y="180308"/>
                </a:lnTo>
                <a:lnTo>
                  <a:pt x="746105" y="180308"/>
                </a:lnTo>
                <a:lnTo>
                  <a:pt x="907576" y="0"/>
                </a:lnTo>
                <a:lnTo>
                  <a:pt x="1069048" y="180308"/>
                </a:lnTo>
                <a:lnTo>
                  <a:pt x="1815153" y="180308"/>
                </a:lnTo>
                <a:lnTo>
                  <a:pt x="1815153" y="361283"/>
                </a:lnTo>
                <a:close/>
              </a:path>
            </a:pathLst>
          </a:custGeom>
          <a:solidFill>
            <a:srgbClr val="002F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>
              <a:srgbClr val="000000">
                <a:alpha val="3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rgbClr val="FFFFFF">
                  <a:lumMod val="100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5" name="Freeform 73">
            <a:extLst>
              <a:ext uri="{FF2B5EF4-FFF2-40B4-BE49-F238E27FC236}">
                <a16:creationId xmlns:a16="http://schemas.microsoft.com/office/drawing/2014/main" id="{FA8B3674-9178-3E65-DCD6-3B22A489541C}"/>
              </a:ext>
            </a:extLst>
          </p:cNvPr>
          <p:cNvSpPr/>
          <p:nvPr/>
        </p:nvSpPr>
        <p:spPr>
          <a:xfrm flipH="1" flipV="1">
            <a:off x="6114974" y="3289414"/>
            <a:ext cx="1815153" cy="361283"/>
          </a:xfrm>
          <a:custGeom>
            <a:avLst/>
            <a:gdLst>
              <a:gd name="connsiteX0" fmla="*/ 1815153 w 1815153"/>
              <a:gd name="connsiteY0" fmla="*/ 361283 h 361283"/>
              <a:gd name="connsiteX1" fmla="*/ 0 w 1815153"/>
              <a:gd name="connsiteY1" fmla="*/ 361283 h 361283"/>
              <a:gd name="connsiteX2" fmla="*/ 0 w 1815153"/>
              <a:gd name="connsiteY2" fmla="*/ 180308 h 361283"/>
              <a:gd name="connsiteX3" fmla="*/ 746105 w 1815153"/>
              <a:gd name="connsiteY3" fmla="*/ 180308 h 361283"/>
              <a:gd name="connsiteX4" fmla="*/ 907576 w 1815153"/>
              <a:gd name="connsiteY4" fmla="*/ 0 h 361283"/>
              <a:gd name="connsiteX5" fmla="*/ 1069048 w 1815153"/>
              <a:gd name="connsiteY5" fmla="*/ 180308 h 361283"/>
              <a:gd name="connsiteX6" fmla="*/ 1815153 w 1815153"/>
              <a:gd name="connsiteY6" fmla="*/ 180308 h 361283"/>
              <a:gd name="connsiteX7" fmla="*/ 1815153 w 1815153"/>
              <a:gd name="connsiteY7" fmla="*/ 361283 h 36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5153" h="361283">
                <a:moveTo>
                  <a:pt x="1815153" y="361283"/>
                </a:moveTo>
                <a:lnTo>
                  <a:pt x="0" y="361283"/>
                </a:lnTo>
                <a:lnTo>
                  <a:pt x="0" y="180308"/>
                </a:lnTo>
                <a:lnTo>
                  <a:pt x="746105" y="180308"/>
                </a:lnTo>
                <a:lnTo>
                  <a:pt x="907576" y="0"/>
                </a:lnTo>
                <a:lnTo>
                  <a:pt x="1069048" y="180308"/>
                </a:lnTo>
                <a:lnTo>
                  <a:pt x="1815153" y="180308"/>
                </a:lnTo>
                <a:lnTo>
                  <a:pt x="1815153" y="361283"/>
                </a:lnTo>
                <a:close/>
              </a:path>
            </a:pathLst>
          </a:custGeom>
          <a:solidFill>
            <a:srgbClr val="002F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>
              <a:srgbClr val="000000">
                <a:alpha val="3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rgbClr val="FFFFFF">
                  <a:lumMod val="100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6" name="Freeform 78">
            <a:extLst>
              <a:ext uri="{FF2B5EF4-FFF2-40B4-BE49-F238E27FC236}">
                <a16:creationId xmlns:a16="http://schemas.microsoft.com/office/drawing/2014/main" id="{5583C0A3-B083-5803-4A33-1A3CE5B29472}"/>
              </a:ext>
            </a:extLst>
          </p:cNvPr>
          <p:cNvSpPr/>
          <p:nvPr/>
        </p:nvSpPr>
        <p:spPr>
          <a:xfrm flipH="1" flipV="1">
            <a:off x="8011553" y="3119061"/>
            <a:ext cx="1855865" cy="340703"/>
          </a:xfrm>
          <a:custGeom>
            <a:avLst/>
            <a:gdLst>
              <a:gd name="connsiteX0" fmla="*/ 907576 w 1815152"/>
              <a:gd name="connsiteY0" fmla="*/ 361283 h 361283"/>
              <a:gd name="connsiteX1" fmla="*/ 746105 w 1815152"/>
              <a:gd name="connsiteY1" fmla="*/ 180975 h 361283"/>
              <a:gd name="connsiteX2" fmla="*/ 0 w 1815152"/>
              <a:gd name="connsiteY2" fmla="*/ 180975 h 361283"/>
              <a:gd name="connsiteX3" fmla="*/ 0 w 1815152"/>
              <a:gd name="connsiteY3" fmla="*/ 0 h 361283"/>
              <a:gd name="connsiteX4" fmla="*/ 1815152 w 1815152"/>
              <a:gd name="connsiteY4" fmla="*/ 0 h 361283"/>
              <a:gd name="connsiteX5" fmla="*/ 1815152 w 1815152"/>
              <a:gd name="connsiteY5" fmla="*/ 180975 h 361283"/>
              <a:gd name="connsiteX6" fmla="*/ 1069048 w 1815152"/>
              <a:gd name="connsiteY6" fmla="*/ 180975 h 361283"/>
              <a:gd name="connsiteX7" fmla="*/ 907576 w 1815152"/>
              <a:gd name="connsiteY7" fmla="*/ 361283 h 36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5152" h="361283">
                <a:moveTo>
                  <a:pt x="907576" y="361283"/>
                </a:moveTo>
                <a:lnTo>
                  <a:pt x="746105" y="180975"/>
                </a:lnTo>
                <a:lnTo>
                  <a:pt x="0" y="180975"/>
                </a:lnTo>
                <a:lnTo>
                  <a:pt x="0" y="0"/>
                </a:lnTo>
                <a:lnTo>
                  <a:pt x="1815152" y="0"/>
                </a:lnTo>
                <a:lnTo>
                  <a:pt x="1815152" y="180975"/>
                </a:lnTo>
                <a:lnTo>
                  <a:pt x="1069048" y="180975"/>
                </a:lnTo>
                <a:lnTo>
                  <a:pt x="907576" y="361283"/>
                </a:lnTo>
                <a:close/>
              </a:path>
            </a:pathLst>
          </a:custGeom>
          <a:solidFill>
            <a:srgbClr val="002F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>
              <a:srgbClr val="000000">
                <a:alpha val="3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rgbClr val="FFFFFF">
                  <a:lumMod val="100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7" name="Freeform 76">
            <a:extLst>
              <a:ext uri="{FF2B5EF4-FFF2-40B4-BE49-F238E27FC236}">
                <a16:creationId xmlns:a16="http://schemas.microsoft.com/office/drawing/2014/main" id="{052B37C7-5B78-0B61-F244-D6ECE49BBDFD}"/>
              </a:ext>
            </a:extLst>
          </p:cNvPr>
          <p:cNvSpPr/>
          <p:nvPr/>
        </p:nvSpPr>
        <p:spPr>
          <a:xfrm rot="10800000" flipV="1">
            <a:off x="9948844" y="3289904"/>
            <a:ext cx="1855865" cy="340703"/>
          </a:xfrm>
          <a:custGeom>
            <a:avLst/>
            <a:gdLst>
              <a:gd name="connsiteX0" fmla="*/ 907577 w 1815152"/>
              <a:gd name="connsiteY0" fmla="*/ 358903 h 358903"/>
              <a:gd name="connsiteX1" fmla="*/ 748236 w 1815152"/>
              <a:gd name="connsiteY1" fmla="*/ 180975 h 358903"/>
              <a:gd name="connsiteX2" fmla="*/ 90493 w 1815152"/>
              <a:gd name="connsiteY2" fmla="*/ 180975 h 358903"/>
              <a:gd name="connsiteX3" fmla="*/ 90488 w 1815152"/>
              <a:gd name="connsiteY3" fmla="*/ 180976 h 358903"/>
              <a:gd name="connsiteX4" fmla="*/ 0 w 1815152"/>
              <a:gd name="connsiteY4" fmla="*/ 90488 h 358903"/>
              <a:gd name="connsiteX5" fmla="*/ 90488 w 1815152"/>
              <a:gd name="connsiteY5" fmla="*/ 0 h 358903"/>
              <a:gd name="connsiteX6" fmla="*/ 1815152 w 1815152"/>
              <a:gd name="connsiteY6" fmla="*/ 0 h 358903"/>
              <a:gd name="connsiteX7" fmla="*/ 1815152 w 1815152"/>
              <a:gd name="connsiteY7" fmla="*/ 180975 h 358903"/>
              <a:gd name="connsiteX8" fmla="*/ 1066917 w 1815152"/>
              <a:gd name="connsiteY8" fmla="*/ 180975 h 358903"/>
              <a:gd name="connsiteX9" fmla="*/ 907577 w 1815152"/>
              <a:gd name="connsiteY9" fmla="*/ 358903 h 35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152" h="358903">
                <a:moveTo>
                  <a:pt x="907577" y="358903"/>
                </a:moveTo>
                <a:lnTo>
                  <a:pt x="748236" y="180975"/>
                </a:lnTo>
                <a:lnTo>
                  <a:pt x="90493" y="180975"/>
                </a:lnTo>
                <a:lnTo>
                  <a:pt x="90488" y="180976"/>
                </a:lnTo>
                <a:cubicBezTo>
                  <a:pt x="40513" y="180976"/>
                  <a:pt x="0" y="140463"/>
                  <a:pt x="0" y="90488"/>
                </a:cubicBezTo>
                <a:cubicBezTo>
                  <a:pt x="0" y="40513"/>
                  <a:pt x="40513" y="0"/>
                  <a:pt x="90488" y="0"/>
                </a:cubicBezTo>
                <a:lnTo>
                  <a:pt x="1815152" y="0"/>
                </a:lnTo>
                <a:lnTo>
                  <a:pt x="1815152" y="180975"/>
                </a:lnTo>
                <a:lnTo>
                  <a:pt x="1066917" y="180975"/>
                </a:lnTo>
                <a:lnTo>
                  <a:pt x="907577" y="358903"/>
                </a:lnTo>
                <a:close/>
              </a:path>
            </a:pathLst>
          </a:custGeom>
          <a:solidFill>
            <a:srgbClr val="002F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>
              <a:srgbClr val="000000">
                <a:alpha val="3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rgbClr val="FFFFFF">
                  <a:lumMod val="100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8" name="Rechteck 28">
            <a:extLst>
              <a:ext uri="{FF2B5EF4-FFF2-40B4-BE49-F238E27FC236}">
                <a16:creationId xmlns:a16="http://schemas.microsoft.com/office/drawing/2014/main" id="{2ABBA8F3-5D2A-DC2D-CD39-FD4521A466D9}"/>
              </a:ext>
            </a:extLst>
          </p:cNvPr>
          <p:cNvSpPr>
            <a:spLocks/>
          </p:cNvSpPr>
          <p:nvPr/>
        </p:nvSpPr>
        <p:spPr bwMode="gray">
          <a:xfrm>
            <a:off x="2321816" y="3731305"/>
            <a:ext cx="1815153" cy="502203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0" tIns="0" rIns="0" bIns="0" numCol="1" spcCol="72000" rtlCol="0" anchor="ctr" anchorCtr="0">
            <a:noAutofit/>
          </a:bodyPr>
          <a:lstStyle/>
          <a:p>
            <a:pPr algn="ctr">
              <a:spcBef>
                <a:spcPts val="600"/>
              </a:spcBef>
              <a:tabLst>
                <a:tab pos="1255085" algn="r"/>
              </a:tabLst>
              <a:defRPr/>
            </a:pPr>
            <a:r>
              <a:rPr lang="en-US" altLang="de-DE" sz="1600" b="1">
                <a:ea typeface="Arial Unicode MS"/>
              </a:rPr>
              <a:t>2. ORD RFA Alignment</a:t>
            </a:r>
          </a:p>
        </p:txBody>
      </p:sp>
      <p:sp>
        <p:nvSpPr>
          <p:cNvPr id="19" name="Rechteck 28">
            <a:extLst>
              <a:ext uri="{FF2B5EF4-FFF2-40B4-BE49-F238E27FC236}">
                <a16:creationId xmlns:a16="http://schemas.microsoft.com/office/drawing/2014/main" id="{B006A90E-BD48-1630-4810-648F139C69BC}"/>
              </a:ext>
            </a:extLst>
          </p:cNvPr>
          <p:cNvSpPr>
            <a:spLocks/>
          </p:cNvSpPr>
          <p:nvPr/>
        </p:nvSpPr>
        <p:spPr bwMode="gray">
          <a:xfrm>
            <a:off x="2321816" y="4147907"/>
            <a:ext cx="1815153" cy="1243482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90000" tIns="90000" rIns="90000" bIns="90000" numCol="1" spcCol="72000" rtlCol="0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accent1">
                  <a:lumMod val="100000"/>
                </a:schemeClr>
              </a:buClr>
              <a:buSzPct val="100000"/>
              <a:tabLst>
                <a:tab pos="1255085" algn="r"/>
              </a:tabLst>
              <a:defRPr/>
            </a:pPr>
            <a:r>
              <a:rPr lang="en-US" sz="1400"/>
              <a:t>Aligned existing ORD processes into a unified AMP process for RFA solicitation </a:t>
            </a:r>
          </a:p>
          <a:p>
            <a:pPr algn="ctr">
              <a:spcBef>
                <a:spcPts val="600"/>
              </a:spcBef>
              <a:buClr>
                <a:schemeClr val="accent1">
                  <a:lumMod val="100000"/>
                </a:schemeClr>
              </a:buClr>
              <a:buSzPct val="100000"/>
              <a:tabLst>
                <a:tab pos="1255085" algn="r"/>
              </a:tabLst>
              <a:defRPr/>
            </a:pPr>
            <a:endParaRPr lang="en-US" altLang="de-DE" sz="1600">
              <a:ea typeface="Arial Unicode MS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6525E9-47AA-3FD4-8035-C71261F36C29}"/>
              </a:ext>
            </a:extLst>
          </p:cNvPr>
          <p:cNvCxnSpPr>
            <a:cxnSpLocks/>
          </p:cNvCxnSpPr>
          <p:nvPr/>
        </p:nvCxnSpPr>
        <p:spPr>
          <a:xfrm>
            <a:off x="3229393" y="2472296"/>
            <a:ext cx="0" cy="602901"/>
          </a:xfrm>
          <a:prstGeom prst="line">
            <a:avLst/>
          </a:prstGeom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43">
            <a:extLst>
              <a:ext uri="{FF2B5EF4-FFF2-40B4-BE49-F238E27FC236}">
                <a16:creationId xmlns:a16="http://schemas.microsoft.com/office/drawing/2014/main" id="{0071A67B-D44A-96F5-0BFB-27D24A1A4A64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2748155" y="1429212"/>
            <a:ext cx="962476" cy="962476"/>
          </a:xfrm>
          <a:prstGeom prst="ellipse">
            <a:avLst/>
          </a:prstGeom>
          <a:ln>
            <a:solidFill>
              <a:srgbClr val="002F56"/>
            </a:solidFill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buClr>
                <a:srgbClr val="3C464B"/>
              </a:buClr>
            </a:pPr>
            <a:endParaRPr lang="en-US" sz="1400">
              <a:solidFill>
                <a:srgbClr val="000000">
                  <a:lumMod val="100000"/>
                </a:srgbClr>
              </a:solidFill>
              <a:ea typeface="Arial Unicode MS"/>
            </a:endParaRPr>
          </a:p>
        </p:txBody>
      </p:sp>
      <p:pic>
        <p:nvPicPr>
          <p:cNvPr id="22" name="Graphic 21" descr="Workflow with solid fill">
            <a:extLst>
              <a:ext uri="{FF2B5EF4-FFF2-40B4-BE49-F238E27FC236}">
                <a16:creationId xmlns:a16="http://schemas.microsoft.com/office/drawing/2014/main" id="{106ECDEF-BD2C-7EFB-C1C1-2D6D26BBA8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01483" y="1582540"/>
            <a:ext cx="655821" cy="65582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94AB4B-A053-FFF7-8A63-5C863B74AD7C}"/>
              </a:ext>
            </a:extLst>
          </p:cNvPr>
          <p:cNvCxnSpPr>
            <a:cxnSpLocks/>
          </p:cNvCxnSpPr>
          <p:nvPr/>
        </p:nvCxnSpPr>
        <p:spPr>
          <a:xfrm>
            <a:off x="5125972" y="3630607"/>
            <a:ext cx="0" cy="602901"/>
          </a:xfrm>
          <a:prstGeom prst="line">
            <a:avLst/>
          </a:prstGeom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43">
            <a:extLst>
              <a:ext uri="{FF2B5EF4-FFF2-40B4-BE49-F238E27FC236}">
                <a16:creationId xmlns:a16="http://schemas.microsoft.com/office/drawing/2014/main" id="{E9D716E2-D617-916C-BAD7-1A094082B8B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4644734" y="4394059"/>
            <a:ext cx="962476" cy="962476"/>
          </a:xfrm>
          <a:prstGeom prst="ellipse">
            <a:avLst/>
          </a:prstGeom>
          <a:ln>
            <a:solidFill>
              <a:srgbClr val="002F56"/>
            </a:solidFill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buClr>
                <a:srgbClr val="3C464B"/>
              </a:buClr>
            </a:pPr>
            <a:endParaRPr lang="en-US" sz="1400">
              <a:solidFill>
                <a:srgbClr val="000000">
                  <a:lumMod val="100000"/>
                </a:srgbClr>
              </a:solidFill>
              <a:ea typeface="Arial Unicode MS"/>
            </a:endParaRPr>
          </a:p>
        </p:txBody>
      </p:sp>
      <p:sp>
        <p:nvSpPr>
          <p:cNvPr id="26" name="Rechteck 28">
            <a:extLst>
              <a:ext uri="{FF2B5EF4-FFF2-40B4-BE49-F238E27FC236}">
                <a16:creationId xmlns:a16="http://schemas.microsoft.com/office/drawing/2014/main" id="{149C8E58-E994-9DCD-1A50-0E4FDC46AFED}"/>
              </a:ext>
            </a:extLst>
          </p:cNvPr>
          <p:cNvSpPr>
            <a:spLocks/>
          </p:cNvSpPr>
          <p:nvPr/>
        </p:nvSpPr>
        <p:spPr bwMode="gray">
          <a:xfrm>
            <a:off x="4218396" y="1178110"/>
            <a:ext cx="1815153" cy="502203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0" tIns="0" rIns="0" bIns="0" numCol="1" spcCol="72000" rtlCol="0" anchor="ctr" anchorCtr="0">
            <a:noAutofit/>
          </a:bodyPr>
          <a:lstStyle/>
          <a:p>
            <a:pPr algn="ctr">
              <a:spcBef>
                <a:spcPts val="600"/>
              </a:spcBef>
              <a:tabLst>
                <a:tab pos="1255085" algn="r"/>
              </a:tabLst>
              <a:defRPr/>
            </a:pPr>
            <a:r>
              <a:rPr lang="en-US" altLang="de-DE" sz="1600" b="1">
                <a:ea typeface="Arial Unicode MS"/>
              </a:rPr>
              <a:t>3. Key Aspects of Accelerated Review </a:t>
            </a:r>
          </a:p>
        </p:txBody>
      </p:sp>
      <p:sp>
        <p:nvSpPr>
          <p:cNvPr id="27" name="Rechteck 28">
            <a:extLst>
              <a:ext uri="{FF2B5EF4-FFF2-40B4-BE49-F238E27FC236}">
                <a16:creationId xmlns:a16="http://schemas.microsoft.com/office/drawing/2014/main" id="{ED96CE3B-740B-3F5F-8331-159F90CB0544}"/>
              </a:ext>
            </a:extLst>
          </p:cNvPr>
          <p:cNvSpPr>
            <a:spLocks/>
          </p:cNvSpPr>
          <p:nvPr/>
        </p:nvSpPr>
        <p:spPr bwMode="gray">
          <a:xfrm>
            <a:off x="4218396" y="1698354"/>
            <a:ext cx="1815153" cy="1243482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90000" tIns="90000" rIns="90000" bIns="90000" numCol="1" spcCol="72000" rtlCol="0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accent1">
                  <a:lumMod val="100000"/>
                </a:schemeClr>
              </a:buClr>
              <a:buSzPct val="100000"/>
              <a:tabLst>
                <a:tab pos="1255085" algn="r"/>
              </a:tabLst>
              <a:defRPr/>
            </a:pPr>
            <a:r>
              <a:rPr lang="en-US" sz="1400"/>
              <a:t>Identified elements of RFA process necessary for accelerated review </a:t>
            </a:r>
            <a:endParaRPr lang="en-US" altLang="de-DE" sz="1400">
              <a:ea typeface="Arial Unicode MS"/>
              <a:cs typeface="Arial" pitchFamily="34" charset="0"/>
            </a:endParaRPr>
          </a:p>
        </p:txBody>
      </p:sp>
      <p:pic>
        <p:nvPicPr>
          <p:cNvPr id="28" name="Graphic 27" descr="Key with solid fill">
            <a:extLst>
              <a:ext uri="{FF2B5EF4-FFF2-40B4-BE49-F238E27FC236}">
                <a16:creationId xmlns:a16="http://schemas.microsoft.com/office/drawing/2014/main" id="{C536D718-130A-DB8B-26E2-4A7082836A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72542" y="4521867"/>
            <a:ext cx="706859" cy="70685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ADE994-65D1-8347-DC11-C0E3E4B01FA8}"/>
              </a:ext>
            </a:extLst>
          </p:cNvPr>
          <p:cNvCxnSpPr>
            <a:cxnSpLocks/>
          </p:cNvCxnSpPr>
          <p:nvPr/>
        </p:nvCxnSpPr>
        <p:spPr>
          <a:xfrm>
            <a:off x="7022551" y="2472296"/>
            <a:ext cx="0" cy="602901"/>
          </a:xfrm>
          <a:prstGeom prst="line">
            <a:avLst/>
          </a:prstGeom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43">
            <a:extLst>
              <a:ext uri="{FF2B5EF4-FFF2-40B4-BE49-F238E27FC236}">
                <a16:creationId xmlns:a16="http://schemas.microsoft.com/office/drawing/2014/main" id="{CD527D45-08CC-C821-AB8F-C7AB7BC0D845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6541313" y="1429212"/>
            <a:ext cx="962476" cy="962476"/>
          </a:xfrm>
          <a:prstGeom prst="ellipse">
            <a:avLst/>
          </a:prstGeom>
          <a:ln>
            <a:solidFill>
              <a:srgbClr val="002F56"/>
            </a:solidFill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buClr>
                <a:srgbClr val="3C464B"/>
              </a:buClr>
            </a:pPr>
            <a:endParaRPr lang="en-US" sz="1400">
              <a:solidFill>
                <a:srgbClr val="000000">
                  <a:lumMod val="100000"/>
                </a:srgbClr>
              </a:solidFill>
              <a:ea typeface="Arial Unicode MS"/>
            </a:endParaRPr>
          </a:p>
        </p:txBody>
      </p:sp>
      <p:sp>
        <p:nvSpPr>
          <p:cNvPr id="31" name="Rechteck 28">
            <a:extLst>
              <a:ext uri="{FF2B5EF4-FFF2-40B4-BE49-F238E27FC236}">
                <a16:creationId xmlns:a16="http://schemas.microsoft.com/office/drawing/2014/main" id="{6556CBE5-F6B4-E815-58D1-4091DC1BB5FD}"/>
              </a:ext>
            </a:extLst>
          </p:cNvPr>
          <p:cNvSpPr>
            <a:spLocks/>
          </p:cNvSpPr>
          <p:nvPr/>
        </p:nvSpPr>
        <p:spPr bwMode="gray">
          <a:xfrm>
            <a:off x="6114974" y="3731305"/>
            <a:ext cx="1815153" cy="502203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0" tIns="0" rIns="0" bIns="0" numCol="1" spcCol="72000" rtlCol="0" anchor="ctr" anchorCtr="0">
            <a:noAutofit/>
          </a:bodyPr>
          <a:lstStyle/>
          <a:p>
            <a:pPr algn="ctr">
              <a:spcBef>
                <a:spcPts val="600"/>
              </a:spcBef>
              <a:tabLst>
                <a:tab pos="1255085" algn="r"/>
              </a:tabLst>
              <a:defRPr/>
            </a:pPr>
            <a:r>
              <a:rPr lang="en-US" altLang="de-DE" sz="1600" b="1">
                <a:ea typeface="Arial Unicode MS"/>
              </a:rPr>
              <a:t>4. Development of Initial Policy</a:t>
            </a:r>
          </a:p>
        </p:txBody>
      </p:sp>
      <p:sp>
        <p:nvSpPr>
          <p:cNvPr id="32" name="Rechteck 28">
            <a:extLst>
              <a:ext uri="{FF2B5EF4-FFF2-40B4-BE49-F238E27FC236}">
                <a16:creationId xmlns:a16="http://schemas.microsoft.com/office/drawing/2014/main" id="{64A1D38A-81E6-1EF2-1C9F-A7CA00388454}"/>
              </a:ext>
            </a:extLst>
          </p:cNvPr>
          <p:cNvSpPr>
            <a:spLocks/>
          </p:cNvSpPr>
          <p:nvPr/>
        </p:nvSpPr>
        <p:spPr bwMode="gray">
          <a:xfrm>
            <a:off x="6114974" y="4147907"/>
            <a:ext cx="1815153" cy="1243482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90000" tIns="90000" rIns="90000" bIns="90000" numCol="1" spcCol="72000" rtlCol="0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accent1">
                  <a:lumMod val="100000"/>
                </a:schemeClr>
              </a:buClr>
              <a:buSzPct val="100000"/>
              <a:tabLst>
                <a:tab pos="1255085" algn="r"/>
              </a:tabLst>
              <a:defRPr/>
            </a:pPr>
            <a:r>
              <a:rPr lang="en-US" sz="1400"/>
              <a:t>Drafted accelerated review policy utilizing existing ORD accelerated processes when appropriate</a:t>
            </a:r>
          </a:p>
          <a:p>
            <a:pPr algn="ctr">
              <a:spcBef>
                <a:spcPts val="600"/>
              </a:spcBef>
              <a:buClr>
                <a:schemeClr val="accent1">
                  <a:lumMod val="100000"/>
                </a:schemeClr>
              </a:buClr>
              <a:buSzPct val="100000"/>
              <a:tabLst>
                <a:tab pos="1255085" algn="r"/>
              </a:tabLst>
              <a:defRPr/>
            </a:pPr>
            <a:endParaRPr lang="en-US" altLang="de-DE" sz="1600">
              <a:ea typeface="Arial Unicode MS"/>
              <a:cs typeface="Arial" pitchFamily="34" charset="0"/>
            </a:endParaRPr>
          </a:p>
        </p:txBody>
      </p:sp>
      <p:pic>
        <p:nvPicPr>
          <p:cNvPr id="33" name="Graphic 32" descr="Document with solid fill">
            <a:extLst>
              <a:ext uri="{FF2B5EF4-FFF2-40B4-BE49-F238E27FC236}">
                <a16:creationId xmlns:a16="http://schemas.microsoft.com/office/drawing/2014/main" id="{B974E3AC-C9B7-3380-3962-A1131D4A9F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94642" y="1582539"/>
            <a:ext cx="655821" cy="65582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DCB5DD9-9CE5-71EC-0D28-795C86B262B2}"/>
              </a:ext>
            </a:extLst>
          </p:cNvPr>
          <p:cNvCxnSpPr>
            <a:cxnSpLocks/>
          </p:cNvCxnSpPr>
          <p:nvPr/>
        </p:nvCxnSpPr>
        <p:spPr>
          <a:xfrm>
            <a:off x="8939485" y="3630607"/>
            <a:ext cx="0" cy="602901"/>
          </a:xfrm>
          <a:prstGeom prst="line">
            <a:avLst/>
          </a:prstGeom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43">
            <a:extLst>
              <a:ext uri="{FF2B5EF4-FFF2-40B4-BE49-F238E27FC236}">
                <a16:creationId xmlns:a16="http://schemas.microsoft.com/office/drawing/2014/main" id="{B485744B-6A8F-4731-2948-B63C8584EF9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8483380" y="4394059"/>
            <a:ext cx="962476" cy="962476"/>
          </a:xfrm>
          <a:prstGeom prst="ellipse">
            <a:avLst/>
          </a:prstGeom>
          <a:ln>
            <a:solidFill>
              <a:srgbClr val="002F56"/>
            </a:solidFill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buClr>
                <a:srgbClr val="3C464B"/>
              </a:buClr>
            </a:pPr>
            <a:endParaRPr lang="en-US" sz="1400">
              <a:solidFill>
                <a:srgbClr val="000000">
                  <a:lumMod val="100000"/>
                </a:srgbClr>
              </a:solidFill>
              <a:ea typeface="Arial Unicode MS"/>
            </a:endParaRPr>
          </a:p>
        </p:txBody>
      </p:sp>
      <p:sp>
        <p:nvSpPr>
          <p:cNvPr id="36" name="Rechteck 28">
            <a:extLst>
              <a:ext uri="{FF2B5EF4-FFF2-40B4-BE49-F238E27FC236}">
                <a16:creationId xmlns:a16="http://schemas.microsoft.com/office/drawing/2014/main" id="{776762ED-2265-0570-237F-258E6D796FC1}"/>
              </a:ext>
            </a:extLst>
          </p:cNvPr>
          <p:cNvSpPr>
            <a:spLocks/>
          </p:cNvSpPr>
          <p:nvPr/>
        </p:nvSpPr>
        <p:spPr bwMode="gray">
          <a:xfrm>
            <a:off x="8031910" y="1178110"/>
            <a:ext cx="1815153" cy="502203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0" tIns="0" rIns="0" bIns="0" numCol="1" spcCol="72000" rtlCol="0" anchor="ctr" anchorCtr="0">
            <a:noAutofit/>
          </a:bodyPr>
          <a:lstStyle/>
          <a:p>
            <a:pPr algn="ctr">
              <a:spcBef>
                <a:spcPts val="600"/>
              </a:spcBef>
              <a:tabLst>
                <a:tab pos="1255085" algn="r"/>
              </a:tabLst>
              <a:defRPr/>
            </a:pPr>
            <a:r>
              <a:rPr lang="en-US" altLang="de-DE" sz="1600" b="1">
                <a:ea typeface="Arial Unicode MS"/>
              </a:rPr>
              <a:t>5. Received Work Group Feedback</a:t>
            </a:r>
          </a:p>
        </p:txBody>
      </p:sp>
      <p:sp>
        <p:nvSpPr>
          <p:cNvPr id="37" name="Rechteck 28">
            <a:extLst>
              <a:ext uri="{FF2B5EF4-FFF2-40B4-BE49-F238E27FC236}">
                <a16:creationId xmlns:a16="http://schemas.microsoft.com/office/drawing/2014/main" id="{FA529E8F-C7D7-7D96-1DC5-C00088CFB26B}"/>
              </a:ext>
            </a:extLst>
          </p:cNvPr>
          <p:cNvSpPr>
            <a:spLocks/>
          </p:cNvSpPr>
          <p:nvPr/>
        </p:nvSpPr>
        <p:spPr bwMode="gray">
          <a:xfrm>
            <a:off x="8031910" y="1698354"/>
            <a:ext cx="1815153" cy="1243482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90000" tIns="90000" rIns="90000" bIns="90000" numCol="1" spcCol="72000" rtlCol="0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accent1">
                  <a:lumMod val="100000"/>
                </a:schemeClr>
              </a:buClr>
              <a:buSzPct val="100000"/>
              <a:tabLst>
                <a:tab pos="1255085" algn="r"/>
              </a:tabLst>
              <a:defRPr/>
            </a:pPr>
            <a:r>
              <a:rPr lang="en-US" sz="1400"/>
              <a:t>Conducted work group session of Research Service administrators to assess feasibility draft of policy</a:t>
            </a:r>
            <a:endParaRPr lang="en-US" altLang="de-DE" sz="1400">
              <a:ea typeface="Arial Unicode MS"/>
              <a:cs typeface="Arial" pitchFamily="34" charset="0"/>
            </a:endParaRPr>
          </a:p>
        </p:txBody>
      </p:sp>
      <p:pic>
        <p:nvPicPr>
          <p:cNvPr id="38" name="Graphic 37" descr="Remote work with solid fill">
            <a:extLst>
              <a:ext uri="{FF2B5EF4-FFF2-40B4-BE49-F238E27FC236}">
                <a16:creationId xmlns:a16="http://schemas.microsoft.com/office/drawing/2014/main" id="{3783D8DF-0B3B-4350-8DA7-95B4BC680B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36706" y="4547386"/>
            <a:ext cx="655821" cy="65582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60535D-D70C-218F-5ED8-C02783897F2D}"/>
              </a:ext>
            </a:extLst>
          </p:cNvPr>
          <p:cNvCxnSpPr>
            <a:cxnSpLocks/>
          </p:cNvCxnSpPr>
          <p:nvPr/>
        </p:nvCxnSpPr>
        <p:spPr>
          <a:xfrm>
            <a:off x="10876776" y="2472296"/>
            <a:ext cx="0" cy="602901"/>
          </a:xfrm>
          <a:prstGeom prst="line">
            <a:avLst/>
          </a:prstGeom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43">
            <a:extLst>
              <a:ext uri="{FF2B5EF4-FFF2-40B4-BE49-F238E27FC236}">
                <a16:creationId xmlns:a16="http://schemas.microsoft.com/office/drawing/2014/main" id="{A552AAEA-C6BC-F0AF-C2D5-780CE9CAEAA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0395538" y="1429212"/>
            <a:ext cx="962476" cy="962476"/>
          </a:xfrm>
          <a:prstGeom prst="ellipse">
            <a:avLst/>
          </a:prstGeom>
          <a:ln>
            <a:solidFill>
              <a:srgbClr val="002F56"/>
            </a:solidFill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buClr>
                <a:srgbClr val="3C464B"/>
              </a:buClr>
            </a:pPr>
            <a:endParaRPr lang="en-US" sz="1400">
              <a:solidFill>
                <a:srgbClr val="000000">
                  <a:lumMod val="100000"/>
                </a:srgbClr>
              </a:solidFill>
              <a:ea typeface="Arial Unicode MS"/>
            </a:endParaRPr>
          </a:p>
        </p:txBody>
      </p:sp>
      <p:sp>
        <p:nvSpPr>
          <p:cNvPr id="41" name="Rechteck 28">
            <a:extLst>
              <a:ext uri="{FF2B5EF4-FFF2-40B4-BE49-F238E27FC236}">
                <a16:creationId xmlns:a16="http://schemas.microsoft.com/office/drawing/2014/main" id="{3BEC35E0-D894-5E16-5657-B3EB9A203F3E}"/>
              </a:ext>
            </a:extLst>
          </p:cNvPr>
          <p:cNvSpPr>
            <a:spLocks/>
          </p:cNvSpPr>
          <p:nvPr/>
        </p:nvSpPr>
        <p:spPr bwMode="gray">
          <a:xfrm>
            <a:off x="9969199" y="3731305"/>
            <a:ext cx="1815153" cy="502203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0" tIns="0" rIns="0" bIns="0" numCol="1" spcCol="72000" rtlCol="0" anchor="ctr" anchorCtr="0">
            <a:noAutofit/>
          </a:bodyPr>
          <a:lstStyle/>
          <a:p>
            <a:pPr algn="ctr">
              <a:spcBef>
                <a:spcPts val="600"/>
              </a:spcBef>
              <a:tabLst>
                <a:tab pos="1255085" algn="r"/>
              </a:tabLst>
              <a:defRPr/>
            </a:pPr>
            <a:r>
              <a:rPr lang="en-US" altLang="de-DE" sz="1600" b="1">
                <a:ea typeface="Arial Unicode MS"/>
              </a:rPr>
              <a:t>6. Policy Finalization  </a:t>
            </a:r>
          </a:p>
        </p:txBody>
      </p:sp>
      <p:sp>
        <p:nvSpPr>
          <p:cNvPr id="42" name="Rechteck 28">
            <a:extLst>
              <a:ext uri="{FF2B5EF4-FFF2-40B4-BE49-F238E27FC236}">
                <a16:creationId xmlns:a16="http://schemas.microsoft.com/office/drawing/2014/main" id="{47F6B9C2-7EB6-9E74-5617-75F98535C1D6}"/>
              </a:ext>
            </a:extLst>
          </p:cNvPr>
          <p:cNvSpPr>
            <a:spLocks/>
          </p:cNvSpPr>
          <p:nvPr/>
        </p:nvSpPr>
        <p:spPr bwMode="gray">
          <a:xfrm>
            <a:off x="9969199" y="4147907"/>
            <a:ext cx="1815153" cy="1243482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90000" tIns="90000" rIns="90000" bIns="90000" numCol="1" spcCol="72000" rtlCol="0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accent1">
                  <a:lumMod val="100000"/>
                </a:schemeClr>
              </a:buClr>
              <a:buSzPct val="100000"/>
              <a:tabLst>
                <a:tab pos="1255085" algn="r"/>
              </a:tabLst>
              <a:defRPr/>
            </a:pPr>
            <a:r>
              <a:rPr lang="en-US" altLang="de-DE" sz="1400">
                <a:ea typeface="Arial Unicode MS"/>
                <a:cs typeface="Arial" pitchFamily="34" charset="0"/>
              </a:rPr>
              <a:t>Policy has been approved by ORD leadership for PO AMP prototype use</a:t>
            </a:r>
          </a:p>
        </p:txBody>
      </p:sp>
      <p:pic>
        <p:nvPicPr>
          <p:cNvPr id="43" name="Graphic 42" descr="Online meeting outline">
            <a:extLst>
              <a:ext uri="{FF2B5EF4-FFF2-40B4-BE49-F238E27FC236}">
                <a16:creationId xmlns:a16="http://schemas.microsoft.com/office/drawing/2014/main" id="{CDB8BFBE-CEE8-9ED2-C4EB-DFFD5B8FB7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548864" y="1595805"/>
            <a:ext cx="655821" cy="6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6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A1CE-B945-9202-2BB5-8FEAE0AA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To qualify for an accelerated review, a research proposal must meet one of the two qualification criteria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2B320-3D77-5153-A270-AE48CF28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D5739-4B17-E572-4F1A-831149DF2A58}"/>
              </a:ext>
            </a:extLst>
          </p:cNvPr>
          <p:cNvSpPr/>
          <p:nvPr/>
        </p:nvSpPr>
        <p:spPr>
          <a:xfrm>
            <a:off x="616805" y="1066414"/>
            <a:ext cx="4222920" cy="5052526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C0904-E610-82A9-3052-22F10F74B9CA}"/>
              </a:ext>
            </a:extLst>
          </p:cNvPr>
          <p:cNvSpPr/>
          <p:nvPr/>
        </p:nvSpPr>
        <p:spPr>
          <a:xfrm>
            <a:off x="5143055" y="1050477"/>
            <a:ext cx="4222919" cy="512448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082E5-E339-3338-D829-270B0D1EAEF9}"/>
              </a:ext>
            </a:extLst>
          </p:cNvPr>
          <p:cNvSpPr txBox="1"/>
          <p:nvPr/>
        </p:nvSpPr>
        <p:spPr>
          <a:xfrm>
            <a:off x="665687" y="996808"/>
            <a:ext cx="4222919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/>
              <a:t>Accelerated Review</a:t>
            </a:r>
          </a:p>
          <a:p>
            <a:pPr marL="0" indent="0" algn="ctr">
              <a:buNone/>
            </a:pPr>
            <a:endParaRPr lang="en-US" sz="1500" b="1"/>
          </a:p>
          <a:p>
            <a:r>
              <a:rPr lang="en-US" sz="1400" b="1">
                <a:effectLst/>
                <a:ea typeface="Arial" panose="020B0604020202020204" pitchFamily="34" charset="0"/>
              </a:rPr>
              <a:t>Prioritize studies that: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Arial" panose="020B0604020202020204" pitchFamily="34" charset="0"/>
              </a:rPr>
              <a:t>T</a:t>
            </a:r>
            <a:r>
              <a:rPr lang="en-US" sz="1400">
                <a:effectLst/>
                <a:ea typeface="Arial" panose="020B0604020202020204" pitchFamily="34" charset="0"/>
              </a:rPr>
              <a:t>ake a team-based approach </a:t>
            </a:r>
            <a:endParaRPr lang="en-US" sz="1400"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Arial" panose="020B0604020202020204" pitchFamily="34" charset="0"/>
              </a:rPr>
              <a:t>U</a:t>
            </a:r>
            <a:r>
              <a:rPr lang="en-US" sz="1400">
                <a:effectLst/>
                <a:ea typeface="Arial" panose="020B0604020202020204" pitchFamily="34" charset="0"/>
              </a:rPr>
              <a:t>tilize enterprise-wide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ffectLst/>
                <a:ea typeface="Arial" panose="020B0604020202020204" pitchFamily="34" charset="0"/>
              </a:rPr>
              <a:t>Harness multidisciplinary expertise and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Arial" panose="020B0604020202020204" pitchFamily="34" charset="0"/>
              </a:rPr>
              <a:t>Highlight </a:t>
            </a:r>
            <a:r>
              <a:rPr lang="en-US" sz="1400">
                <a:effectLst/>
                <a:ea typeface="Arial" panose="020B0604020202020204" pitchFamily="34" charset="0"/>
              </a:rPr>
              <a:t>strengths of facilities and patient populations across the VA enterprise </a:t>
            </a:r>
            <a:endParaRPr lang="en-US" sz="1400" b="1"/>
          </a:p>
          <a:p>
            <a:pPr marL="0" indent="0">
              <a:buNone/>
            </a:pPr>
            <a:endParaRPr lang="en-US" sz="1400" b="1"/>
          </a:p>
          <a:p>
            <a:pPr marL="0" indent="0">
              <a:buNone/>
            </a:pPr>
            <a:r>
              <a:rPr lang="en-US" sz="1400" b="1"/>
              <a:t>Applies to research that: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/>
              <a:t>Has the potential for immediate and/or direct impact on clinical care or clinical decision making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40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/>
              <a:t>Are pilot studies responsive to critical problems that require initial findings to establish evidence for robust priority projects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40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/>
              <a:t>Addresses topics that urgently address an issue of importance to the Veteran population  </a:t>
            </a:r>
          </a:p>
          <a:p>
            <a:endParaRPr lang="en-US" sz="1400"/>
          </a:p>
          <a:p>
            <a:r>
              <a:rPr lang="en-US" sz="1400" b="1"/>
              <a:t>Example: </a:t>
            </a:r>
            <a:r>
              <a:rPr lang="en-US" sz="1400"/>
              <a:t>A study on low burden metastatic disease where a knowledge gap exists as to whether therapy can be discontinued safely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E4EE0-75B3-7138-A845-451DDD602A31}"/>
              </a:ext>
            </a:extLst>
          </p:cNvPr>
          <p:cNvSpPr txBox="1"/>
          <p:nvPr/>
        </p:nvSpPr>
        <p:spPr>
          <a:xfrm>
            <a:off x="5191937" y="1008008"/>
            <a:ext cx="4222919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/>
              <a:t>Critical Accelerated Review</a:t>
            </a:r>
          </a:p>
          <a:p>
            <a:pPr marL="0" indent="0" algn="ctr">
              <a:buNone/>
            </a:pPr>
            <a:endParaRPr lang="en-US" sz="1500" b="1"/>
          </a:p>
          <a:p>
            <a:r>
              <a:rPr lang="en-US" sz="1400" b="1"/>
              <a:t>Must meet accelerated review criteria for consideration for critical accelerated review </a:t>
            </a:r>
          </a:p>
          <a:p>
            <a:pPr marL="0" indent="0">
              <a:buNone/>
            </a:pPr>
            <a:endParaRPr lang="en-US" sz="1400" b="1"/>
          </a:p>
          <a:p>
            <a:pPr marL="0" indent="0">
              <a:buNone/>
            </a:pPr>
            <a:r>
              <a:rPr lang="en-US" sz="1400" b="1"/>
              <a:t>Prioritizes studies that: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Meet the standards of team-based, enterprise-wide multidisciplinary expertise and resources while highlighting strengths of </a:t>
            </a:r>
            <a:r>
              <a:rPr lang="en-US" sz="1400">
                <a:effectLst/>
                <a:ea typeface="Arial" panose="020B0604020202020204" pitchFamily="34" charset="0"/>
              </a:rPr>
              <a:t>facilities and patient populations across the VA enterprise 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Address a topic of high urgency to public health or clinical/VHA leadership </a:t>
            </a:r>
            <a:endParaRPr lang="en-US" sz="1400" b="1"/>
          </a:p>
          <a:p>
            <a:pPr marL="0" indent="0">
              <a:buNone/>
            </a:pPr>
            <a:endParaRPr lang="en-US" sz="1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/>
              <a:t>Applies to research that: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/>
              <a:t>Has high Congressional, Presidential, ORD, or clinical priority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40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/>
              <a:t>Addresses illnesses that require immediate action to reduce high hospitalizations, mortality, and morbidity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400"/>
          </a:p>
          <a:p>
            <a:endParaRPr lang="en-US" sz="1400"/>
          </a:p>
          <a:p>
            <a:pPr marL="0" indent="0">
              <a:buNone/>
            </a:pPr>
            <a:r>
              <a:rPr lang="en-US" sz="1400" b="1"/>
              <a:t>Example:</a:t>
            </a:r>
            <a:r>
              <a:rPr lang="en-US" sz="1400"/>
              <a:t> COVID-19 HITCH Study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77AE28-E042-7AE8-3B85-8F15ED2CD0B3}"/>
              </a:ext>
            </a:extLst>
          </p:cNvPr>
          <p:cNvGraphicFramePr>
            <a:graphicFrameLocks noGrp="1"/>
          </p:cNvGraphicFramePr>
          <p:nvPr/>
        </p:nvGraphicFramePr>
        <p:xfrm>
          <a:off x="9588660" y="1059438"/>
          <a:ext cx="2417810" cy="860619"/>
        </p:xfrm>
        <a:graphic>
          <a:graphicData uri="http://schemas.openxmlformats.org/drawingml/2006/table">
            <a:tbl>
              <a:tblPr/>
              <a:tblGrid>
                <a:gridCol w="2417810">
                  <a:extLst>
                    <a:ext uri="{9D8B030D-6E8A-4147-A177-3AD203B41FA5}">
                      <a16:colId xmlns:a16="http://schemas.microsoft.com/office/drawing/2014/main" val="1550051206"/>
                    </a:ext>
                  </a:extLst>
                </a:gridCol>
              </a:tblGrid>
              <a:tr h="86061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Standard Review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Current state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Remains in place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7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3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92BA-7BB4-908C-0FE1-724A4A9E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We have established two different options for accelerated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2B884-B398-297F-ADAB-39D4A7B8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A9334-4E67-F94F-A05E-0CE8B74A0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C8EB14-B323-F65A-CA1B-8F367B5C01C4}"/>
              </a:ext>
            </a:extLst>
          </p:cNvPr>
          <p:cNvGraphicFramePr>
            <a:graphicFrameLocks noGrp="1"/>
          </p:cNvGraphicFramePr>
          <p:nvPr/>
        </p:nvGraphicFramePr>
        <p:xfrm>
          <a:off x="390525" y="885438"/>
          <a:ext cx="7775493" cy="5087123"/>
        </p:xfrm>
        <a:graphic>
          <a:graphicData uri="http://schemas.openxmlformats.org/drawingml/2006/table">
            <a:tbl>
              <a:tblPr/>
              <a:tblGrid>
                <a:gridCol w="1952550">
                  <a:extLst>
                    <a:ext uri="{9D8B030D-6E8A-4147-A177-3AD203B41FA5}">
                      <a16:colId xmlns:a16="http://schemas.microsoft.com/office/drawing/2014/main" val="3492686896"/>
                    </a:ext>
                  </a:extLst>
                </a:gridCol>
                <a:gridCol w="2837709">
                  <a:extLst>
                    <a:ext uri="{9D8B030D-6E8A-4147-A177-3AD203B41FA5}">
                      <a16:colId xmlns:a16="http://schemas.microsoft.com/office/drawing/2014/main" val="2428596615"/>
                    </a:ext>
                  </a:extLst>
                </a:gridCol>
                <a:gridCol w="2985234">
                  <a:extLst>
                    <a:ext uri="{9D8B030D-6E8A-4147-A177-3AD203B41FA5}">
                      <a16:colId xmlns:a16="http://schemas.microsoft.com/office/drawing/2014/main" val="3254813810"/>
                    </a:ext>
                  </a:extLst>
                </a:gridCol>
              </a:tblGrid>
              <a:tr h="52275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 i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7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Accelerated Review (AMP)​</a:t>
                      </a:r>
                      <a:endParaRPr lang="en-US" sz="14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7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Critical Accelerated Review (AMP)​</a:t>
                      </a:r>
                      <a:endParaRPr lang="en-US" sz="14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7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88910"/>
                  </a:ext>
                </a:extLst>
              </a:tr>
              <a:tr h="6317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Review Cycles Utilized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7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Will occur in each of the four review cycles​ as needed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7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Occurs ASAP via an ad hoc SMRB​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7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374873"/>
                  </a:ext>
                </a:extLst>
              </a:tr>
              <a:tr h="118889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Review Trigger</a:t>
                      </a:r>
                    </a:p>
                    <a:p>
                      <a:pPr algn="l" fontAlgn="base"/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Mechanism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Researchers respond to an RFA by submitting an LOI to the AMP leader detailing their need for accelerated review​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Researchers respond to an RFA specifically for critical accelerated review ​by submitting an LOI to the AMP leader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10621"/>
                  </a:ext>
                </a:extLst>
              </a:tr>
              <a:tr h="118889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Reason for Review Type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Research presents a clear need to be reviewed in one of the four review cycles and meets criteria for accelerated review ​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Research presents a clear need for an immediate review process​ and meets criteria for critical accelerated review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13264"/>
                  </a:ext>
                </a:extLst>
              </a:tr>
              <a:tr h="141889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Advantage of Review Type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Significantly shortens the timeframe for initiating research vital to AMP priorities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Studies deemed to have met appropriate criteria will result in faster clinical implementation of findings  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Shortest possible time between research proposal and research commencement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Research considered to be of the utmost importance and urgency can be reviewed as soon as possible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80117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75D4C1F-D2ED-AA1F-36B5-3D0EEDA5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136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8DFFD2-4CE2-98FB-7FF0-0464B12E3C5F}"/>
              </a:ext>
            </a:extLst>
          </p:cNvPr>
          <p:cNvGraphicFramePr>
            <a:graphicFrameLocks noGrp="1"/>
          </p:cNvGraphicFramePr>
          <p:nvPr/>
        </p:nvGraphicFramePr>
        <p:xfrm>
          <a:off x="8368480" y="885438"/>
          <a:ext cx="3227439" cy="5024357"/>
        </p:xfrm>
        <a:graphic>
          <a:graphicData uri="http://schemas.openxmlformats.org/drawingml/2006/table">
            <a:tbl>
              <a:tblPr/>
              <a:tblGrid>
                <a:gridCol w="3227439">
                  <a:extLst>
                    <a:ext uri="{9D8B030D-6E8A-4147-A177-3AD203B41FA5}">
                      <a16:colId xmlns:a16="http://schemas.microsoft.com/office/drawing/2014/main" val="3191241118"/>
                    </a:ext>
                  </a:extLst>
                </a:gridCol>
              </a:tblGrid>
              <a:tr h="50742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 i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Standard Review</a:t>
                      </a:r>
                    </a:p>
                    <a:p>
                      <a:pPr algn="l" fontAlgn="base"/>
                      <a:r>
                        <a:rPr lang="en-US" sz="1500" b="1" i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(Current State)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7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33165"/>
                  </a:ext>
                </a:extLst>
              </a:tr>
              <a:tr h="6481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i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Occurs biannually  ​</a:t>
                      </a:r>
                    </a:p>
                    <a:p>
                      <a:pPr algn="l" fontAlgn="base"/>
                      <a:endParaRPr lang="en-US" sz="1500" b="0" i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7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7252"/>
                  </a:ext>
                </a:extLst>
              </a:tr>
              <a:tr h="120147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i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Reviewers respond to traditional service RFA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31638"/>
                  </a:ext>
                </a:extLst>
              </a:tr>
              <a:tr h="12264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i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Research does not present an immediate impact on clinical care nor address issues relating to high hospitalization, mortality, or morbidity rates 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64320"/>
                  </a:ext>
                </a:extLst>
              </a:tr>
              <a:tr h="1429792"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Allows for research that lays the groundwork for future development of potential program directed projects for translation to be initiated in a timely manner </a:t>
                      </a:r>
                    </a:p>
                  </a:txBody>
                  <a:tcPr marL="61286" marR="61286" marT="30643" marB="306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97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80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4DBF989-FE4F-88E5-AC43-29A9F535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66264"/>
            <a:ext cx="10515600" cy="582673"/>
          </a:xfrm>
        </p:spPr>
        <p:txBody>
          <a:bodyPr/>
          <a:lstStyle/>
          <a:p>
            <a:r>
              <a:rPr lang="en-US" sz="2400"/>
              <a:t>We have identified three ways to make an accelerated review process more efficient than current standard review process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68CC2D-548B-C8BB-5180-7C48EF5E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17</a:t>
            </a:fld>
            <a:endParaRPr lang="en-US"/>
          </a:p>
        </p:txBody>
      </p:sp>
      <p:sp>
        <p:nvSpPr>
          <p:cNvPr id="17" name="ee4pHeader1">
            <a:extLst>
              <a:ext uri="{FF2B5EF4-FFF2-40B4-BE49-F238E27FC236}">
                <a16:creationId xmlns:a16="http://schemas.microsoft.com/office/drawing/2014/main" id="{3E56F316-DF67-EF4A-0046-2372226A1E1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79" y="1178029"/>
            <a:ext cx="3877813" cy="792227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accent1">
                <a:lumMod val="10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</a:pPr>
            <a:r>
              <a:rPr lang="en-US" b="1">
                <a:solidFill>
                  <a:srgbClr val="002F56"/>
                </a:solidFill>
              </a:rPr>
              <a:t>1. Parallel JIT Preparation</a:t>
            </a:r>
          </a:p>
        </p:txBody>
      </p:sp>
      <p:sp>
        <p:nvSpPr>
          <p:cNvPr id="18" name="ee4pHeader2">
            <a:extLst>
              <a:ext uri="{FF2B5EF4-FFF2-40B4-BE49-F238E27FC236}">
                <a16:creationId xmlns:a16="http://schemas.microsoft.com/office/drawing/2014/main" id="{B7607499-8EC7-C562-4EDE-D15F3D390D1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8097314" y="1178027"/>
            <a:ext cx="3786276" cy="792227"/>
          </a:xfrm>
          <a:prstGeom prst="chevron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accent1">
                <a:lumMod val="10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</a:pPr>
            <a:r>
              <a:rPr lang="en-US" b="1">
                <a:solidFill>
                  <a:srgbClr val="002F56"/>
                </a:solidFill>
              </a:rPr>
              <a:t>3. Interactive Regulatory Process</a:t>
            </a:r>
          </a:p>
        </p:txBody>
      </p:sp>
      <p:sp>
        <p:nvSpPr>
          <p:cNvPr id="19" name="ee4pHeader3">
            <a:extLst>
              <a:ext uri="{FF2B5EF4-FFF2-40B4-BE49-F238E27FC236}">
                <a16:creationId xmlns:a16="http://schemas.microsoft.com/office/drawing/2014/main" id="{B5B73C6E-F6AF-49C7-EF2D-4D18E231510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304892" y="1178028"/>
            <a:ext cx="3792422" cy="792227"/>
          </a:xfrm>
          <a:prstGeom prst="chevron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accent1">
                <a:lumMod val="10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</a:pPr>
            <a:r>
              <a:rPr lang="en-US" b="1">
                <a:solidFill>
                  <a:srgbClr val="002F56"/>
                </a:solidFill>
              </a:rPr>
              <a:t>2. Accelerated Timeframes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0C0105-FB8E-112F-A4F1-F1C0B9CF350E}"/>
              </a:ext>
            </a:extLst>
          </p:cNvPr>
          <p:cNvSpPr txBox="1"/>
          <p:nvPr/>
        </p:nvSpPr>
        <p:spPr>
          <a:xfrm>
            <a:off x="427079" y="2128684"/>
            <a:ext cx="38778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</a:rPr>
              <a:t>JIT documents necessary to obligate funds will be prepared in parallel with the application and submitted after application is selected for funding.</a:t>
            </a:r>
            <a:endParaRPr lang="en-US" sz="1800" b="0" i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</a:rPr>
              <a:t>Frontloading </a:t>
            </a:r>
            <a:r>
              <a:rPr lang="en-US" sz="1800"/>
              <a:t>JIT documentation </a:t>
            </a:r>
            <a:r>
              <a:rPr lang="en-US" sz="1800" b="0" i="0">
                <a:effectLst/>
              </a:rPr>
              <a:t>will help reduce the time between approval for funding and initial release of JIT funds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Partial funding will be released before JIT clears to begin research processes sooner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9B9528-961E-BF78-DF3C-CCB148256F88}"/>
              </a:ext>
            </a:extLst>
          </p:cNvPr>
          <p:cNvSpPr txBox="1"/>
          <p:nvPr/>
        </p:nvSpPr>
        <p:spPr>
          <a:xfrm>
            <a:off x="4228920" y="2128684"/>
            <a:ext cx="37008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Reduced time for receipt and referral as well as for reviewer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Researchers will be advised to conduct pre-consolation meetings with external review boards (IRB, IACUC, ISSO, etc.) to accelerate the external review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</a:rPr>
              <a:t>LOI for accelerated review wil</a:t>
            </a:r>
            <a:r>
              <a:rPr lang="en-US"/>
              <a:t>l instruct researcher to</a:t>
            </a:r>
            <a:r>
              <a:rPr lang="en-US" sz="1800">
                <a:effectLst/>
              </a:rPr>
              <a:t>  identify IT funding needs to address the feasibility of the project at the beginning of the review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83BC7-8B09-B985-A2AF-ADF5077CC04A}"/>
              </a:ext>
            </a:extLst>
          </p:cNvPr>
          <p:cNvSpPr txBox="1"/>
          <p:nvPr/>
        </p:nvSpPr>
        <p:spPr>
          <a:xfrm>
            <a:off x="7978645" y="2128684"/>
            <a:ext cx="37862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</a:t>
            </a:r>
            <a:r>
              <a:rPr lang="en-US" sz="1800"/>
              <a:t>he AMP Leader will compile a condensed list of questions that address the main concerns of reviewers to the panel chair.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Following panel discussion, the chair will generate a final list of agreed upon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The applicant will be invited into the review meeting to limit the potential for resubmissions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SMRB will invite external review board representatives (IRB, IACUC, ISSO, etc.) to review session to accelerate regulatory matters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A2F202-70F1-7DA4-737E-8FCEBC05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Thank you for listening!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37760-5658-0A40-5954-CF71D791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EAB5BE-CF5C-1517-6F47-EF983556E4DD}"/>
              </a:ext>
            </a:extLst>
          </p:cNvPr>
          <p:cNvSpPr/>
          <p:nvPr/>
        </p:nvSpPr>
        <p:spPr>
          <a:xfrm>
            <a:off x="6316824" y="1707502"/>
            <a:ext cx="4226767" cy="2665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/>
              <a:t>Please send any questions, comments or feedback to Dr. Ken </a:t>
            </a:r>
            <a:r>
              <a:rPr lang="en-US" b="1" err="1"/>
              <a:t>Myrie</a:t>
            </a:r>
            <a:r>
              <a:rPr lang="en-US" b="1"/>
              <a:t> </a:t>
            </a:r>
            <a:r>
              <a:rPr lang="en-US">
                <a:hlinkClick r:id="rId2"/>
              </a:rPr>
              <a:t>Kenute.myrie@va.gov</a:t>
            </a:r>
            <a:r>
              <a:rPr lang="en-US"/>
              <a:t> </a:t>
            </a:r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BF557CDC-36D4-061C-7A06-27C8D815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3486" y="1278294"/>
            <a:ext cx="3523862" cy="35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7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89C57E-431E-7CEA-F190-6B0C358E9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Origins of Precision Oncology AMP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5C2D-F6E8-BC10-35E4-B94FFF1A2E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A9334-4E67-F94F-A05E-0CE8B74A0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6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title" idx="4294967295"/>
          </p:nvPr>
        </p:nvSpPr>
        <p:spPr>
          <a:xfrm>
            <a:off x="339752" y="213501"/>
            <a:ext cx="9424400" cy="5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333"/>
              <a:t>Learning health system </a:t>
            </a:r>
            <a:r>
              <a:rPr lang="en" sz="3333" dirty="0"/>
              <a:t>c</a:t>
            </a:r>
            <a:r>
              <a:rPr lang="en" sz="3333"/>
              <a:t>omponents</a:t>
            </a:r>
            <a:endParaRPr sz="3333" dirty="0"/>
          </a:p>
        </p:txBody>
      </p:sp>
      <p:grpSp>
        <p:nvGrpSpPr>
          <p:cNvPr id="222" name="Google Shape;222;p28"/>
          <p:cNvGrpSpPr/>
          <p:nvPr/>
        </p:nvGrpSpPr>
        <p:grpSpPr>
          <a:xfrm>
            <a:off x="792411" y="451523"/>
            <a:ext cx="3789268" cy="1719600"/>
            <a:chOff x="794193" y="1389023"/>
            <a:chExt cx="2841951" cy="1289700"/>
          </a:xfrm>
        </p:grpSpPr>
        <p:sp>
          <p:nvSpPr>
            <p:cNvPr id="223" name="Google Shape;223;p28"/>
            <p:cNvSpPr txBox="1"/>
            <p:nvPr/>
          </p:nvSpPr>
          <p:spPr>
            <a:xfrm>
              <a:off x="794193" y="1389023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sz="16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1. Systems of leadership</a:t>
              </a:r>
              <a:endParaRPr sz="1067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224" name="Google Shape;224;p28"/>
            <p:cNvCxnSpPr/>
            <p:nvPr/>
          </p:nvCxnSpPr>
          <p:spPr>
            <a:xfrm rot="10800000">
              <a:off x="3002544" y="2041743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25" name="Google Shape;225;p28"/>
          <p:cNvGrpSpPr/>
          <p:nvPr/>
        </p:nvGrpSpPr>
        <p:grpSpPr>
          <a:xfrm>
            <a:off x="6805471" y="389136"/>
            <a:ext cx="5113880" cy="1719600"/>
            <a:chOff x="5209838" y="1024086"/>
            <a:chExt cx="3835410" cy="1289700"/>
          </a:xfrm>
        </p:grpSpPr>
        <p:sp>
          <p:nvSpPr>
            <p:cNvPr id="226" name="Google Shape;226;p28"/>
            <p:cNvSpPr txBox="1"/>
            <p:nvPr/>
          </p:nvSpPr>
          <p:spPr>
            <a:xfrm>
              <a:off x="6390154" y="1024086"/>
              <a:ext cx="2655094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2. Governance and management</a:t>
              </a:r>
              <a:endParaRPr sz="1067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227" name="Google Shape;227;p28"/>
            <p:cNvCxnSpPr>
              <a:cxnSpLocks/>
            </p:cNvCxnSpPr>
            <p:nvPr/>
          </p:nvCxnSpPr>
          <p:spPr>
            <a:xfrm>
              <a:off x="5209838" y="1705200"/>
              <a:ext cx="106143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28" name="Google Shape;228;p28"/>
          <p:cNvGrpSpPr/>
          <p:nvPr/>
        </p:nvGrpSpPr>
        <p:grpSpPr>
          <a:xfrm>
            <a:off x="6985525" y="1997009"/>
            <a:ext cx="4814200" cy="1719600"/>
            <a:chOff x="5209838" y="3020450"/>
            <a:chExt cx="3610650" cy="1289700"/>
          </a:xfrm>
        </p:grpSpPr>
        <p:sp>
          <p:nvSpPr>
            <p:cNvPr id="229" name="Google Shape;229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3. Quality improvement</a:t>
              </a:r>
              <a:endParaRPr sz="1067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230" name="Google Shape;230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33" name="Google Shape;222;p28">
            <a:extLst>
              <a:ext uri="{FF2B5EF4-FFF2-40B4-BE49-F238E27FC236}">
                <a16:creationId xmlns:a16="http://schemas.microsoft.com/office/drawing/2014/main" id="{E0A2A195-80F2-4E29-8EEE-1BF3445780ED}"/>
              </a:ext>
            </a:extLst>
          </p:cNvPr>
          <p:cNvGrpSpPr/>
          <p:nvPr/>
        </p:nvGrpSpPr>
        <p:grpSpPr>
          <a:xfrm>
            <a:off x="-528864" y="1872295"/>
            <a:ext cx="4677575" cy="1719600"/>
            <a:chOff x="267462" y="2001729"/>
            <a:chExt cx="3508181" cy="1289700"/>
          </a:xfrm>
        </p:grpSpPr>
        <p:sp>
          <p:nvSpPr>
            <p:cNvPr id="34" name="Google Shape;223;p28">
              <a:extLst>
                <a:ext uri="{FF2B5EF4-FFF2-40B4-BE49-F238E27FC236}">
                  <a16:creationId xmlns:a16="http://schemas.microsoft.com/office/drawing/2014/main" id="{FF90F9D0-5660-4178-881C-16D75269E75B}"/>
                </a:ext>
              </a:extLst>
            </p:cNvPr>
            <p:cNvSpPr txBox="1"/>
            <p:nvPr/>
          </p:nvSpPr>
          <p:spPr>
            <a:xfrm>
              <a:off x="267462" y="2001729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sz="16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6. Research</a:t>
              </a:r>
              <a:r>
                <a:rPr lang="en" sz="1067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sz="1067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35" name="Google Shape;224;p28">
              <a:extLst>
                <a:ext uri="{FF2B5EF4-FFF2-40B4-BE49-F238E27FC236}">
                  <a16:creationId xmlns:a16="http://schemas.microsoft.com/office/drawing/2014/main" id="{87F7287D-4684-4B96-8F38-7B9E77EB5C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13328" y="2646579"/>
              <a:ext cx="1262315" cy="21982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none" w="sm" len="sm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81FB7-8612-4FA9-BAE2-6E61F783357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04245" y="5914800"/>
            <a:ext cx="731600" cy="524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C4D0DB-886F-47F2-9DC9-186657EEF6E8}"/>
              </a:ext>
            </a:extLst>
          </p:cNvPr>
          <p:cNvSpPr/>
          <p:nvPr/>
        </p:nvSpPr>
        <p:spPr>
          <a:xfrm>
            <a:off x="9355547" y="4928791"/>
            <a:ext cx="2100693" cy="760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 err="1">
                <a:solidFill>
                  <a:sysClr val="windowText" lastClr="000000"/>
                </a:solidFill>
              </a:rPr>
              <a:t>Lannon</a:t>
            </a:r>
            <a:r>
              <a:rPr lang="en-US" sz="1067" dirty="0">
                <a:solidFill>
                  <a:sysClr val="windowText" lastClr="000000"/>
                </a:solidFill>
              </a:rPr>
              <a:t> et al - A maturity grid assessment tool for learning networks - Learning Health Systems - June 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D3ADBA-187B-4C1D-89D5-11711C355F81}"/>
              </a:ext>
            </a:extLst>
          </p:cNvPr>
          <p:cNvSpPr txBox="1"/>
          <p:nvPr/>
        </p:nvSpPr>
        <p:spPr>
          <a:xfrm>
            <a:off x="955892" y="1457961"/>
            <a:ext cx="3720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 set of methods to encourage a network to perform as a system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B290AB-C7A6-48A0-A7D3-D98F3BDC1E67}"/>
              </a:ext>
            </a:extLst>
          </p:cNvPr>
          <p:cNvSpPr txBox="1"/>
          <p:nvPr/>
        </p:nvSpPr>
        <p:spPr>
          <a:xfrm>
            <a:off x="8379225" y="1392499"/>
            <a:ext cx="32637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 way policies, processes, norms, and actions of a network are structured, sustained, regulated, and held accountable.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568E6C-4508-47E2-B422-E0312B786464}"/>
              </a:ext>
            </a:extLst>
          </p:cNvPr>
          <p:cNvSpPr txBox="1"/>
          <p:nvPr/>
        </p:nvSpPr>
        <p:spPr>
          <a:xfrm>
            <a:off x="8949387" y="3081216"/>
            <a:ext cx="3263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Systematic, continuous actions that lead to measurable improvement in outcomes of health care services and the health status of the network's targeted patient groups.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BF7771-EC8E-4AFE-B12E-39BE3207DA74}"/>
              </a:ext>
            </a:extLst>
          </p:cNvPr>
          <p:cNvGrpSpPr/>
          <p:nvPr/>
        </p:nvGrpSpPr>
        <p:grpSpPr>
          <a:xfrm>
            <a:off x="4419125" y="4129970"/>
            <a:ext cx="5132800" cy="2003143"/>
            <a:chOff x="3297287" y="3408885"/>
            <a:chExt cx="3849600" cy="1502357"/>
          </a:xfrm>
        </p:grpSpPr>
        <p:sp>
          <p:nvSpPr>
            <p:cNvPr id="37" name="Google Shape;223;p28">
              <a:extLst>
                <a:ext uri="{FF2B5EF4-FFF2-40B4-BE49-F238E27FC236}">
                  <a16:creationId xmlns:a16="http://schemas.microsoft.com/office/drawing/2014/main" id="{575F89DF-8660-4354-94DF-785072CAA6C7}"/>
                </a:ext>
              </a:extLst>
            </p:cNvPr>
            <p:cNvSpPr txBox="1"/>
            <p:nvPr/>
          </p:nvSpPr>
          <p:spPr>
            <a:xfrm>
              <a:off x="3297287" y="3499777"/>
              <a:ext cx="351479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sz="16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4. Community-building and engagement</a:t>
              </a:r>
              <a:r>
                <a:rPr lang="en" sz="1067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sz="1067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38" name="Google Shape;224;p28">
              <a:extLst>
                <a:ext uri="{FF2B5EF4-FFF2-40B4-BE49-F238E27FC236}">
                  <a16:creationId xmlns:a16="http://schemas.microsoft.com/office/drawing/2014/main" id="{10072D8C-29DC-4726-B28D-0465A853DFC7}"/>
                </a:ext>
              </a:extLst>
            </p:cNvPr>
            <p:cNvCxnSpPr>
              <a:cxnSpLocks/>
            </p:cNvCxnSpPr>
            <p:nvPr/>
          </p:nvCxnSpPr>
          <p:spPr>
            <a:xfrm>
              <a:off x="5054682" y="3408885"/>
              <a:ext cx="194022" cy="407935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none" w="sm" len="sm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40874E-5BC0-4412-B07D-51EAD696F6E5}"/>
                </a:ext>
              </a:extLst>
            </p:cNvPr>
            <p:cNvSpPr txBox="1"/>
            <p:nvPr/>
          </p:nvSpPr>
          <p:spPr>
            <a:xfrm>
              <a:off x="3641927" y="4287994"/>
              <a:ext cx="3504960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Structures and processes that enable all stakeholders to act on their inherent motivations and become involved in the network.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9B345E3-8D11-485C-A5B4-5E5539EE5B04}"/>
              </a:ext>
            </a:extLst>
          </p:cNvPr>
          <p:cNvSpPr txBox="1"/>
          <p:nvPr/>
        </p:nvSpPr>
        <p:spPr>
          <a:xfrm>
            <a:off x="833731" y="2901504"/>
            <a:ext cx="32637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Drive the generation of new knowledge related to the network's clinical focus and knowledge related to improvement of the network itself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47328EC-977E-4E86-933C-584A29F99D50}"/>
              </a:ext>
            </a:extLst>
          </p:cNvPr>
          <p:cNvGrpSpPr/>
          <p:nvPr/>
        </p:nvGrpSpPr>
        <p:grpSpPr>
          <a:xfrm>
            <a:off x="18564" y="4055383"/>
            <a:ext cx="4837339" cy="2067368"/>
            <a:chOff x="3223949" y="3496618"/>
            <a:chExt cx="3628004" cy="1550526"/>
          </a:xfrm>
        </p:grpSpPr>
        <p:sp>
          <p:nvSpPr>
            <p:cNvPr id="46" name="Google Shape;223;p28">
              <a:extLst>
                <a:ext uri="{FF2B5EF4-FFF2-40B4-BE49-F238E27FC236}">
                  <a16:creationId xmlns:a16="http://schemas.microsoft.com/office/drawing/2014/main" id="{23DBC58F-60A0-4AB2-ADD3-24ADB0AA9E18}"/>
                </a:ext>
              </a:extLst>
            </p:cNvPr>
            <p:cNvSpPr txBox="1"/>
            <p:nvPr/>
          </p:nvSpPr>
          <p:spPr>
            <a:xfrm>
              <a:off x="3300504" y="3496618"/>
              <a:ext cx="351479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sz="1600" b="1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5. Data and analytics</a:t>
              </a:r>
              <a:r>
                <a:rPr lang="en" sz="1067" dirty="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sz="1067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47" name="Google Shape;224;p28">
              <a:extLst>
                <a:ext uri="{FF2B5EF4-FFF2-40B4-BE49-F238E27FC236}">
                  <a16:creationId xmlns:a16="http://schemas.microsoft.com/office/drawing/2014/main" id="{01C23ACA-FA0C-4814-BEF5-C1979E61D6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6285" y="3588854"/>
              <a:ext cx="205668" cy="368154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none" w="sm" len="sm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DBF227-5EA2-412B-9708-5C8C05C8D7CE}"/>
                </a:ext>
              </a:extLst>
            </p:cNvPr>
            <p:cNvSpPr txBox="1"/>
            <p:nvPr/>
          </p:nvSpPr>
          <p:spPr>
            <a:xfrm>
              <a:off x="3223949" y="4239230"/>
              <a:ext cx="3596313" cy="807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/>
                <a:t>Activities to collect, validate, organize, and standardize data relevant to a network's mission and making these data available to all network stakeholders for clinical care, improvement, research and learning.</a:t>
              </a:r>
            </a:p>
          </p:txBody>
        </p:sp>
      </p:grpSp>
      <p:grpSp>
        <p:nvGrpSpPr>
          <p:cNvPr id="49" name="Google Shape;1274;p48">
            <a:extLst>
              <a:ext uri="{FF2B5EF4-FFF2-40B4-BE49-F238E27FC236}">
                <a16:creationId xmlns:a16="http://schemas.microsoft.com/office/drawing/2014/main" id="{BCBBDDF0-35CC-4089-8EDD-A03B47ECC7B3}"/>
              </a:ext>
            </a:extLst>
          </p:cNvPr>
          <p:cNvGrpSpPr/>
          <p:nvPr/>
        </p:nvGrpSpPr>
        <p:grpSpPr>
          <a:xfrm>
            <a:off x="3827625" y="827674"/>
            <a:ext cx="4118632" cy="3928553"/>
            <a:chOff x="8338678" y="5506443"/>
            <a:chExt cx="720227" cy="686988"/>
          </a:xfrm>
        </p:grpSpPr>
        <p:sp>
          <p:nvSpPr>
            <p:cNvPr id="50" name="Google Shape;1275;p48">
              <a:extLst>
                <a:ext uri="{FF2B5EF4-FFF2-40B4-BE49-F238E27FC236}">
                  <a16:creationId xmlns:a16="http://schemas.microsoft.com/office/drawing/2014/main" id="{F9D798D4-B057-4768-8B66-959CEA48E39B}"/>
                </a:ext>
              </a:extLst>
            </p:cNvPr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276;p48">
              <a:extLst>
                <a:ext uri="{FF2B5EF4-FFF2-40B4-BE49-F238E27FC236}">
                  <a16:creationId xmlns:a16="http://schemas.microsoft.com/office/drawing/2014/main" id="{1B88CE44-09EB-4F36-939C-66C28A22CF9A}"/>
                </a:ext>
              </a:extLst>
            </p:cNvPr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277;p48">
              <a:extLst>
                <a:ext uri="{FF2B5EF4-FFF2-40B4-BE49-F238E27FC236}">
                  <a16:creationId xmlns:a16="http://schemas.microsoft.com/office/drawing/2014/main" id="{743CB87A-69EB-42B9-8E08-1C333D652F24}"/>
                </a:ext>
              </a:extLst>
            </p:cNvPr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278;p48">
              <a:extLst>
                <a:ext uri="{FF2B5EF4-FFF2-40B4-BE49-F238E27FC236}">
                  <a16:creationId xmlns:a16="http://schemas.microsoft.com/office/drawing/2014/main" id="{7DA0F7C3-D4BB-4627-B72A-DDC27D2BD1A6}"/>
                </a:ext>
              </a:extLst>
            </p:cNvPr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279;p48">
              <a:extLst>
                <a:ext uri="{FF2B5EF4-FFF2-40B4-BE49-F238E27FC236}">
                  <a16:creationId xmlns:a16="http://schemas.microsoft.com/office/drawing/2014/main" id="{823EE4FB-FFF5-4DB7-B340-06DCA4AAAF41}"/>
                </a:ext>
              </a:extLst>
            </p:cNvPr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280;p48">
              <a:extLst>
                <a:ext uri="{FF2B5EF4-FFF2-40B4-BE49-F238E27FC236}">
                  <a16:creationId xmlns:a16="http://schemas.microsoft.com/office/drawing/2014/main" id="{CC903063-A0AF-4884-AD88-9B54BC1747CD}"/>
                </a:ext>
              </a:extLst>
            </p:cNvPr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70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8D19C-9303-4C24-BC7A-6C40CC7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22E2A-141F-C448-A6A8-A8420CD539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BAE8F9-54C7-40E2-A439-88699F711339}"/>
              </a:ext>
            </a:extLst>
          </p:cNvPr>
          <p:cNvCxnSpPr>
            <a:cxnSpLocks/>
          </p:cNvCxnSpPr>
          <p:nvPr/>
        </p:nvCxnSpPr>
        <p:spPr>
          <a:xfrm flipH="1" flipV="1">
            <a:off x="5322015" y="5344751"/>
            <a:ext cx="2081407" cy="11974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66CB79E-3128-40EC-849C-151ABFB8E81E}"/>
              </a:ext>
            </a:extLst>
          </p:cNvPr>
          <p:cNvGraphicFramePr/>
          <p:nvPr/>
        </p:nvGraphicFramePr>
        <p:xfrm>
          <a:off x="168910" y="1096155"/>
          <a:ext cx="7471596" cy="494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A75B7C-9797-43DA-8FF6-69E6F2EC016C}"/>
              </a:ext>
            </a:extLst>
          </p:cNvPr>
          <p:cNvCxnSpPr>
            <a:cxnSpLocks/>
          </p:cNvCxnSpPr>
          <p:nvPr/>
        </p:nvCxnSpPr>
        <p:spPr>
          <a:xfrm flipH="1">
            <a:off x="5229546" y="1669325"/>
            <a:ext cx="2173877" cy="12252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82DB058-0612-4931-ACD3-DD366D70275D}"/>
              </a:ext>
            </a:extLst>
          </p:cNvPr>
          <p:cNvGrpSpPr/>
          <p:nvPr/>
        </p:nvGrpSpPr>
        <p:grpSpPr>
          <a:xfrm>
            <a:off x="7403422" y="1669325"/>
            <a:ext cx="4310742" cy="3795169"/>
            <a:chOff x="7369629" y="1404257"/>
            <a:chExt cx="4310742" cy="37951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722A70-E6E6-43E0-973D-C0E37BF5B4EF}"/>
                </a:ext>
              </a:extLst>
            </p:cNvPr>
            <p:cNvSpPr/>
            <p:nvPr/>
          </p:nvSpPr>
          <p:spPr>
            <a:xfrm>
              <a:off x="7369629" y="1404257"/>
              <a:ext cx="4310742" cy="1034143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Executive Steering Committee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48B90D-F707-4A7B-9E76-C4A45C2E49A9}"/>
                </a:ext>
              </a:extLst>
            </p:cNvPr>
            <p:cNvSpPr/>
            <p:nvPr/>
          </p:nvSpPr>
          <p:spPr>
            <a:xfrm>
              <a:off x="7369629" y="2784770"/>
              <a:ext cx="4310742" cy="1034143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Workgroups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Veteran Engagement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Lung Cancer Screening Outcomes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E470F3-AC98-4B7C-A6B4-281322DE2C2C}"/>
                </a:ext>
              </a:extLst>
            </p:cNvPr>
            <p:cNvSpPr/>
            <p:nvPr/>
          </p:nvSpPr>
          <p:spPr>
            <a:xfrm>
              <a:off x="7369629" y="4165283"/>
              <a:ext cx="4310742" cy="1034143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Sub-workgroups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LCS Scientific Radiomics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LCS Clinician &amp; Scientific Outcomes</a:t>
              </a:r>
            </a:p>
          </p:txBody>
        </p:sp>
        <p:pic>
          <p:nvPicPr>
            <p:cNvPr id="13" name="Graphic 12" descr="Bank with solid fill">
              <a:extLst>
                <a:ext uri="{FF2B5EF4-FFF2-40B4-BE49-F238E27FC236}">
                  <a16:creationId xmlns:a16="http://schemas.microsoft.com/office/drawing/2014/main" id="{65ECBBC0-FBF5-4E8E-B051-42D722169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67600" y="1404257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Group with solid fill">
              <a:extLst>
                <a:ext uri="{FF2B5EF4-FFF2-40B4-BE49-F238E27FC236}">
                  <a16:creationId xmlns:a16="http://schemas.microsoft.com/office/drawing/2014/main" id="{F8496B39-67FA-4254-B96B-D986B4039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7467600" y="2784770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Group brainstorm with solid fill">
              <a:extLst>
                <a:ext uri="{FF2B5EF4-FFF2-40B4-BE49-F238E27FC236}">
                  <a16:creationId xmlns:a16="http://schemas.microsoft.com/office/drawing/2014/main" id="{DD568598-5DB7-4553-AE5A-FF31A53FB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7467600" y="4165283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F6C53855-9A37-48F1-B13D-D2F1511962B5}"/>
              </a:ext>
            </a:extLst>
          </p:cNvPr>
          <p:cNvSpPr txBox="1">
            <a:spLocks/>
          </p:cNvSpPr>
          <p:nvPr/>
        </p:nvSpPr>
        <p:spPr>
          <a:xfrm>
            <a:off x="285750" y="96892"/>
            <a:ext cx="11072532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beginnings of the Actively Managed Portfolios framework can be seen in the development of the Lung Precision Oncology Program (LPOP)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C19856-DAA9-47F7-B2FA-4AB8DA7100DF}"/>
              </a:ext>
            </a:extLst>
          </p:cNvPr>
          <p:cNvSpPr txBox="1"/>
          <p:nvPr/>
        </p:nvSpPr>
        <p:spPr>
          <a:xfrm>
            <a:off x="3261815" y="5577179"/>
            <a:ext cx="487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 example of AMP functionality in practice</a:t>
            </a:r>
          </a:p>
        </p:txBody>
      </p:sp>
    </p:spTree>
    <p:extLst>
      <p:ext uri="{BB962C8B-B14F-4D97-AF65-F5344CB8AC3E}">
        <p14:creationId xmlns:p14="http://schemas.microsoft.com/office/powerpoint/2010/main" val="379701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B0A4D00-0E1D-44BF-A5AD-95B8E5222A9B}"/>
              </a:ext>
            </a:extLst>
          </p:cNvPr>
          <p:cNvSpPr txBox="1">
            <a:spLocks/>
          </p:cNvSpPr>
          <p:nvPr/>
        </p:nvSpPr>
        <p:spPr>
          <a:xfrm>
            <a:off x="285750" y="96892"/>
            <a:ext cx="11072532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Strong Research-Clinical collaboration is essential for achieving real-world impact in Veteran healthcare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333D514-0D20-434F-9E4F-DE79727AD0DA}"/>
              </a:ext>
            </a:extLst>
          </p:cNvPr>
          <p:cNvSpPr/>
          <p:nvPr/>
        </p:nvSpPr>
        <p:spPr>
          <a:xfrm>
            <a:off x="2087969" y="1946452"/>
            <a:ext cx="2314317" cy="23147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6544C59-D935-4A9C-B591-A0DEF67E05CE}"/>
              </a:ext>
            </a:extLst>
          </p:cNvPr>
          <p:cNvSpPr/>
          <p:nvPr/>
        </p:nvSpPr>
        <p:spPr>
          <a:xfrm>
            <a:off x="4968883" y="1896457"/>
            <a:ext cx="2314317" cy="231474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B96BD1E-70D0-4013-A247-D4AAE704A943}"/>
              </a:ext>
            </a:extLst>
          </p:cNvPr>
          <p:cNvSpPr/>
          <p:nvPr/>
        </p:nvSpPr>
        <p:spPr>
          <a:xfrm>
            <a:off x="7825649" y="1884908"/>
            <a:ext cx="2314317" cy="2314745"/>
          </a:xfrm>
          <a:prstGeom prst="ellipse">
            <a:avLst/>
          </a:prstGeom>
          <a:solidFill>
            <a:srgbClr val="DEA900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348C75-4609-45AD-A86E-B87FA2F58FC8}"/>
              </a:ext>
            </a:extLst>
          </p:cNvPr>
          <p:cNvGrpSpPr/>
          <p:nvPr/>
        </p:nvGrpSpPr>
        <p:grpSpPr>
          <a:xfrm>
            <a:off x="5092508" y="1996335"/>
            <a:ext cx="2091139" cy="2090916"/>
            <a:chOff x="634503" y="1590965"/>
            <a:chExt cx="2290857" cy="229061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44B023B-628C-4B02-BEB5-1C021FC9091A}"/>
                </a:ext>
              </a:extLst>
            </p:cNvPr>
            <p:cNvSpPr/>
            <p:nvPr/>
          </p:nvSpPr>
          <p:spPr>
            <a:xfrm>
              <a:off x="634503" y="1590965"/>
              <a:ext cx="2290857" cy="2290613"/>
            </a:xfrm>
            <a:prstGeom prst="ellipse">
              <a:avLst/>
            </a:prstGeom>
            <a:ln>
              <a:noFill/>
            </a:ln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1909347D-5B1C-4CE8-9B62-B8EE41A97DF4}"/>
                </a:ext>
              </a:extLst>
            </p:cNvPr>
            <p:cNvSpPr txBox="1"/>
            <p:nvPr/>
          </p:nvSpPr>
          <p:spPr>
            <a:xfrm>
              <a:off x="961997" y="1891534"/>
              <a:ext cx="1635870" cy="1636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84202D1-E4B3-420B-AB02-8F7EB16A36B9}"/>
              </a:ext>
            </a:extLst>
          </p:cNvPr>
          <p:cNvSpPr txBox="1"/>
          <p:nvPr/>
        </p:nvSpPr>
        <p:spPr>
          <a:xfrm>
            <a:off x="5398174" y="3082430"/>
            <a:ext cx="14597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Operations</a:t>
            </a:r>
          </a:p>
        </p:txBody>
      </p:sp>
      <p:graphicFrame>
        <p:nvGraphicFramePr>
          <p:cNvPr id="43" name="Table 39">
            <a:extLst>
              <a:ext uri="{FF2B5EF4-FFF2-40B4-BE49-F238E27FC236}">
                <a16:creationId xmlns:a16="http://schemas.microsoft.com/office/drawing/2014/main" id="{D119E011-D3C7-48F6-A570-B54AD5F6865E}"/>
              </a:ext>
            </a:extLst>
          </p:cNvPr>
          <p:cNvGraphicFramePr>
            <a:graphicFrameLocks noGrp="1"/>
          </p:cNvGraphicFramePr>
          <p:nvPr/>
        </p:nvGraphicFramePr>
        <p:xfrm>
          <a:off x="2501211" y="5210830"/>
          <a:ext cx="8127999" cy="560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9626">
                  <a:extLst>
                    <a:ext uri="{9D8B030D-6E8A-4147-A177-3AD203B41FA5}">
                      <a16:colId xmlns:a16="http://schemas.microsoft.com/office/drawing/2014/main" val="1822381818"/>
                    </a:ext>
                  </a:extLst>
                </a:gridCol>
                <a:gridCol w="2589040">
                  <a:extLst>
                    <a:ext uri="{9D8B030D-6E8A-4147-A177-3AD203B41FA5}">
                      <a16:colId xmlns:a16="http://schemas.microsoft.com/office/drawing/2014/main" val="37144494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4829092"/>
                    </a:ext>
                  </a:extLst>
                </a:gridCol>
              </a:tblGrid>
              <a:tr h="5606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Coordination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68088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21AF0444-593F-4E82-852D-9DFCE44FE6F5}"/>
              </a:ext>
            </a:extLst>
          </p:cNvPr>
          <p:cNvGrpSpPr/>
          <p:nvPr/>
        </p:nvGrpSpPr>
        <p:grpSpPr>
          <a:xfrm>
            <a:off x="2209009" y="2058368"/>
            <a:ext cx="2091139" cy="2090916"/>
            <a:chOff x="634503" y="1564242"/>
            <a:chExt cx="2290857" cy="229061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BB3F37-4E63-4CEA-8153-0794C7E97143}"/>
                </a:ext>
              </a:extLst>
            </p:cNvPr>
            <p:cNvSpPr/>
            <p:nvPr/>
          </p:nvSpPr>
          <p:spPr>
            <a:xfrm>
              <a:off x="634503" y="1564242"/>
              <a:ext cx="2290857" cy="2290613"/>
            </a:xfrm>
            <a:prstGeom prst="ellipse">
              <a:avLst/>
            </a:prstGeom>
            <a:ln>
              <a:noFill/>
            </a:ln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CFEF22D7-FDFC-4B58-B264-E8AA85BD1F46}"/>
                </a:ext>
              </a:extLst>
            </p:cNvPr>
            <p:cNvSpPr txBox="1"/>
            <p:nvPr/>
          </p:nvSpPr>
          <p:spPr>
            <a:xfrm>
              <a:off x="961997" y="1891534"/>
              <a:ext cx="1635870" cy="1636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4238EA-3BAC-41AC-9DF0-9E99F18B6611}"/>
              </a:ext>
            </a:extLst>
          </p:cNvPr>
          <p:cNvGrpSpPr/>
          <p:nvPr/>
        </p:nvGrpSpPr>
        <p:grpSpPr>
          <a:xfrm>
            <a:off x="7951614" y="1996335"/>
            <a:ext cx="2091139" cy="2090916"/>
            <a:chOff x="634503" y="1564242"/>
            <a:chExt cx="2290857" cy="229061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01246AF-1E88-4B88-AD28-F57E0B217071}"/>
                </a:ext>
              </a:extLst>
            </p:cNvPr>
            <p:cNvSpPr/>
            <p:nvPr/>
          </p:nvSpPr>
          <p:spPr>
            <a:xfrm>
              <a:off x="634503" y="1564242"/>
              <a:ext cx="2290857" cy="2290613"/>
            </a:xfrm>
            <a:prstGeom prst="ellipse">
              <a:avLst/>
            </a:prstGeom>
            <a:ln>
              <a:noFill/>
            </a:ln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Oval 4">
              <a:extLst>
                <a:ext uri="{FF2B5EF4-FFF2-40B4-BE49-F238E27FC236}">
                  <a16:creationId xmlns:a16="http://schemas.microsoft.com/office/drawing/2014/main" id="{256853A3-0546-4D96-817C-09F5F6A3AF3C}"/>
                </a:ext>
              </a:extLst>
            </p:cNvPr>
            <p:cNvSpPr txBox="1"/>
            <p:nvPr/>
          </p:nvSpPr>
          <p:spPr>
            <a:xfrm>
              <a:off x="961997" y="1891534"/>
              <a:ext cx="1635870" cy="1636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5D764AC-7F8A-45D5-AA1F-37205A994440}"/>
              </a:ext>
            </a:extLst>
          </p:cNvPr>
          <p:cNvSpPr txBox="1"/>
          <p:nvPr/>
        </p:nvSpPr>
        <p:spPr>
          <a:xfrm>
            <a:off x="2643175" y="3204121"/>
            <a:ext cx="124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D5BCE6-1332-4519-9985-5BDBABD24DE7}"/>
              </a:ext>
            </a:extLst>
          </p:cNvPr>
          <p:cNvGrpSpPr/>
          <p:nvPr/>
        </p:nvGrpSpPr>
        <p:grpSpPr>
          <a:xfrm>
            <a:off x="2751993" y="1251523"/>
            <a:ext cx="6688014" cy="3628504"/>
            <a:chOff x="2625096" y="1117600"/>
            <a:chExt cx="6688014" cy="3628504"/>
          </a:xfrm>
        </p:grpSpPr>
        <p:pic>
          <p:nvPicPr>
            <p:cNvPr id="52" name="Graphic 51" descr="Stethoscope with solid fill">
              <a:extLst>
                <a:ext uri="{FF2B5EF4-FFF2-40B4-BE49-F238E27FC236}">
                  <a16:creationId xmlns:a16="http://schemas.microsoft.com/office/drawing/2014/main" id="{825037BC-F576-4BC5-9F70-64F4FAC3C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3914" y="2117027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Group with solid fill">
              <a:extLst>
                <a:ext uri="{FF2B5EF4-FFF2-40B4-BE49-F238E27FC236}">
                  <a16:creationId xmlns:a16="http://schemas.microsoft.com/office/drawing/2014/main" id="{04B919F1-4632-4F28-B184-E8CF2667D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98710" y="2223203"/>
              <a:ext cx="914400" cy="914400"/>
            </a:xfrm>
            <a:prstGeom prst="rect">
              <a:avLst/>
            </a:prstGeom>
          </p:spPr>
        </p:pic>
        <p:sp>
          <p:nvSpPr>
            <p:cNvPr id="54" name="Arrow: U-Turn 53">
              <a:extLst>
                <a:ext uri="{FF2B5EF4-FFF2-40B4-BE49-F238E27FC236}">
                  <a16:creationId xmlns:a16="http://schemas.microsoft.com/office/drawing/2014/main" id="{59F00799-B9FD-4EAC-BE00-95EDF4814153}"/>
                </a:ext>
              </a:extLst>
            </p:cNvPr>
            <p:cNvSpPr/>
            <p:nvPr/>
          </p:nvSpPr>
          <p:spPr>
            <a:xfrm flipH="1">
              <a:off x="2932617" y="1117600"/>
              <a:ext cx="3054987" cy="534723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Arrow: U-Turn 54">
              <a:extLst>
                <a:ext uri="{FF2B5EF4-FFF2-40B4-BE49-F238E27FC236}">
                  <a16:creationId xmlns:a16="http://schemas.microsoft.com/office/drawing/2014/main" id="{85D13EDE-B519-422C-803D-8F6F6AFB7BC9}"/>
                </a:ext>
              </a:extLst>
            </p:cNvPr>
            <p:cNvSpPr/>
            <p:nvPr/>
          </p:nvSpPr>
          <p:spPr>
            <a:xfrm rot="10800000">
              <a:off x="5836910" y="4211381"/>
              <a:ext cx="3188885" cy="534723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Graphic 55" descr="Microscope with solid fill">
              <a:extLst>
                <a:ext uri="{FF2B5EF4-FFF2-40B4-BE49-F238E27FC236}">
                  <a16:creationId xmlns:a16="http://schemas.microsoft.com/office/drawing/2014/main" id="{198392B4-E726-4498-800A-758FFE5F9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25096" y="2165214"/>
              <a:ext cx="914400" cy="91440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8F0C1A3-93ED-40DF-AA53-8EC10D4793D8}"/>
              </a:ext>
            </a:extLst>
          </p:cNvPr>
          <p:cNvSpPr txBox="1"/>
          <p:nvPr/>
        </p:nvSpPr>
        <p:spPr>
          <a:xfrm>
            <a:off x="8464961" y="3082430"/>
            <a:ext cx="124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Veterans</a:t>
            </a:r>
          </a:p>
        </p:txBody>
      </p:sp>
      <p:sp>
        <p:nvSpPr>
          <p:cNvPr id="58" name="Arrow: Curved Up 57">
            <a:extLst>
              <a:ext uri="{FF2B5EF4-FFF2-40B4-BE49-F238E27FC236}">
                <a16:creationId xmlns:a16="http://schemas.microsoft.com/office/drawing/2014/main" id="{A27251EC-3D60-47B2-B563-4A14D1D3F4E6}"/>
              </a:ext>
            </a:extLst>
          </p:cNvPr>
          <p:cNvSpPr/>
          <p:nvPr/>
        </p:nvSpPr>
        <p:spPr>
          <a:xfrm flipV="1">
            <a:off x="6718536" y="1351790"/>
            <a:ext cx="1671778" cy="580318"/>
          </a:xfrm>
          <a:prstGeom prst="curvedUpArrow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Arrow: Curved Up 58">
            <a:extLst>
              <a:ext uri="{FF2B5EF4-FFF2-40B4-BE49-F238E27FC236}">
                <a16:creationId xmlns:a16="http://schemas.microsoft.com/office/drawing/2014/main" id="{F514E528-547E-4D6B-8DF2-47A3AB496707}"/>
              </a:ext>
            </a:extLst>
          </p:cNvPr>
          <p:cNvSpPr/>
          <p:nvPr/>
        </p:nvSpPr>
        <p:spPr>
          <a:xfrm rot="10800000" flipH="1" flipV="1">
            <a:off x="3916398" y="4185348"/>
            <a:ext cx="1671778" cy="580318"/>
          </a:xfrm>
          <a:prstGeom prst="curvedUpArrow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1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E6ECFC8-48EE-45C3-9663-467277BA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66264"/>
            <a:ext cx="10515600" cy="618385"/>
          </a:xfrm>
        </p:spPr>
        <p:txBody>
          <a:bodyPr/>
          <a:lstStyle/>
          <a:p>
            <a:r>
              <a:rPr lang="en-US" sz="2400"/>
              <a:t>What is the purpose of the Actively Managed Portfolio initiative?</a:t>
            </a:r>
            <a:endParaRPr lang="en-US" sz="2400"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B7C3A8-224B-47FD-B600-24E2C37BB321}"/>
              </a:ext>
            </a:extLst>
          </p:cNvPr>
          <p:cNvGrpSpPr/>
          <p:nvPr/>
        </p:nvGrpSpPr>
        <p:grpSpPr>
          <a:xfrm>
            <a:off x="473340" y="1162255"/>
            <a:ext cx="4253329" cy="4053721"/>
            <a:chOff x="864185" y="1798615"/>
            <a:chExt cx="4253329" cy="40537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5A79DA-9BF5-456B-BDE9-19DDEC27EE1F}"/>
                </a:ext>
              </a:extLst>
            </p:cNvPr>
            <p:cNvSpPr txBox="1"/>
            <p:nvPr/>
          </p:nvSpPr>
          <p:spPr>
            <a:xfrm>
              <a:off x="864185" y="2713015"/>
              <a:ext cx="4253329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are Actively Managed Portfolios?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Portfolios of related research, operating as a part of a larger learning health system, that prioritize </a:t>
              </a: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communication, coordination, and collaboration 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between clinicians, researchers, and other stakeholders to solve specific questions regarding real-world health challenges faced by Veterans 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Graphic 21" descr="Badge Question Mark with solid fill">
              <a:extLst>
                <a:ext uri="{FF2B5EF4-FFF2-40B4-BE49-F238E27FC236}">
                  <a16:creationId xmlns:a16="http://schemas.microsoft.com/office/drawing/2014/main" id="{A088B169-6381-4379-A027-72E0DC6EC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33650" y="1798615"/>
              <a:ext cx="914400" cy="914400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138772-CD65-4344-8FC6-D3E7DEDA5093}"/>
              </a:ext>
            </a:extLst>
          </p:cNvPr>
          <p:cNvCxnSpPr/>
          <p:nvPr/>
        </p:nvCxnSpPr>
        <p:spPr>
          <a:xfrm>
            <a:off x="5181600" y="1306008"/>
            <a:ext cx="0" cy="424598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1DA394-3359-4340-96AF-2A7ED3A06656}"/>
              </a:ext>
            </a:extLst>
          </p:cNvPr>
          <p:cNvGrpSpPr/>
          <p:nvPr/>
        </p:nvGrpSpPr>
        <p:grpSpPr>
          <a:xfrm>
            <a:off x="5363660" y="1178546"/>
            <a:ext cx="6418765" cy="4424386"/>
            <a:chOff x="5363660" y="1424340"/>
            <a:chExt cx="6418765" cy="44243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B4A35C-D8AC-47B1-86B5-3C0B9F653FB0}"/>
                </a:ext>
              </a:extLst>
            </p:cNvPr>
            <p:cNvSpPr txBox="1"/>
            <p:nvPr/>
          </p:nvSpPr>
          <p:spPr>
            <a:xfrm>
              <a:off x="6095999" y="1424340"/>
              <a:ext cx="5090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approach will enhance ORD’s ability to: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8912C0-EF34-4FA3-AF33-D8A0EE3E5AE6}"/>
                </a:ext>
              </a:extLst>
            </p:cNvPr>
            <p:cNvGrpSpPr/>
            <p:nvPr/>
          </p:nvGrpSpPr>
          <p:grpSpPr>
            <a:xfrm>
              <a:off x="5363660" y="1800160"/>
              <a:ext cx="6418765" cy="4048566"/>
              <a:chOff x="5363660" y="1800160"/>
              <a:chExt cx="6418765" cy="404856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533AB9-E6E0-43C2-9168-640240DA6B7C}"/>
                  </a:ext>
                </a:extLst>
              </p:cNvPr>
              <p:cNvSpPr txBox="1"/>
              <p:nvPr/>
            </p:nvSpPr>
            <p:spPr>
              <a:xfrm>
                <a:off x="6096000" y="2492448"/>
                <a:ext cx="5686425" cy="6463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Promote strategic coordination of research across ORD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38DF8C-FCD0-49F9-B113-C70CDC2C2FF0}"/>
                  </a:ext>
                </a:extLst>
              </p:cNvPr>
              <p:cNvSpPr txBox="1"/>
              <p:nvPr/>
            </p:nvSpPr>
            <p:spPr>
              <a:xfrm>
                <a:off x="6096000" y="3837554"/>
                <a:ext cx="5686425" cy="6463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Maximize efficiency by supporting research end-to-end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46C528-9EF7-4FF6-A49B-795083AC7A85}"/>
                  </a:ext>
                </a:extLst>
              </p:cNvPr>
              <p:cNvSpPr txBox="1"/>
              <p:nvPr/>
            </p:nvSpPr>
            <p:spPr>
              <a:xfrm>
                <a:off x="6096000" y="4510107"/>
                <a:ext cx="5686425" cy="6463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Establish criteria for rapid review and funding of prioritized research studies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379D4B1-9953-4A40-8D24-D611A29B8AB9}"/>
                  </a:ext>
                </a:extLst>
              </p:cNvPr>
              <p:cNvSpPr txBox="1"/>
              <p:nvPr/>
            </p:nvSpPr>
            <p:spPr>
              <a:xfrm>
                <a:off x="6095999" y="5321160"/>
                <a:ext cx="5686425" cy="36933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Enhance utilization of data and analytical tools 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1" name="Graphic 30" descr="Route (Two Pins With A Path) with solid fill">
                <a:extLst>
                  <a:ext uri="{FF2B5EF4-FFF2-40B4-BE49-F238E27FC236}">
                    <a16:creationId xmlns:a16="http://schemas.microsoft.com/office/drawing/2014/main" id="{BAD5A73C-8CD8-4EAF-B806-DB89A2221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368019" y="381782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32" name="Graphic 31" descr="Group brainstorm with solid fill">
                <a:extLst>
                  <a:ext uri="{FF2B5EF4-FFF2-40B4-BE49-F238E27FC236}">
                    <a16:creationId xmlns:a16="http://schemas.microsoft.com/office/drawing/2014/main" id="{265B6D9F-CC7D-4B23-AE8E-D61EB9CF4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5363660" y="3145267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33" name="Graphic 32" descr="Map compass with solid fill">
                <a:extLst>
                  <a:ext uri="{FF2B5EF4-FFF2-40B4-BE49-F238E27FC236}">
                    <a16:creationId xmlns:a16="http://schemas.microsoft.com/office/drawing/2014/main" id="{70C46726-8807-41FD-989D-BEDC1A3AC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5370661" y="4490373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34" name="Graphic 33" descr="Completed with solid fill">
                <a:extLst>
                  <a:ext uri="{FF2B5EF4-FFF2-40B4-BE49-F238E27FC236}">
                    <a16:creationId xmlns:a16="http://schemas.microsoft.com/office/drawing/2014/main" id="{6A5B4D6E-25DA-4B9B-AE79-2118979E4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5368019" y="5162926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35" name="Graphic 34" descr="Cheers with solid fill">
                <a:extLst>
                  <a:ext uri="{FF2B5EF4-FFF2-40B4-BE49-F238E27FC236}">
                    <a16:creationId xmlns:a16="http://schemas.microsoft.com/office/drawing/2014/main" id="{16F052F4-9C44-468D-A071-95616D3F8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5363660" y="2472713"/>
                <a:ext cx="685800" cy="685800"/>
              </a:xfrm>
              <a:prstGeom prst="rect">
                <a:avLst/>
              </a:prstGeom>
            </p:spPr>
          </p:pic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175767D-3163-49CF-BAED-8C62F23508D1}"/>
                  </a:ext>
                </a:extLst>
              </p:cNvPr>
              <p:cNvGrpSpPr/>
              <p:nvPr/>
            </p:nvGrpSpPr>
            <p:grpSpPr>
              <a:xfrm>
                <a:off x="5363660" y="1800160"/>
                <a:ext cx="6418765" cy="685800"/>
                <a:chOff x="5363660" y="1800160"/>
                <a:chExt cx="6418765" cy="685800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12CA8F5-3331-4294-B349-0D8C574F2E9F}"/>
                    </a:ext>
                  </a:extLst>
                </p:cNvPr>
                <p:cNvSpPr txBox="1"/>
                <p:nvPr/>
              </p:nvSpPr>
              <p:spPr>
                <a:xfrm>
                  <a:off x="6096000" y="1958394"/>
                  <a:ext cx="5686425" cy="36933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Ensure the strategic investment of taxpayer dollars</a:t>
                  </a:r>
                </a:p>
              </p:txBody>
            </p:sp>
            <p:pic>
              <p:nvPicPr>
                <p:cNvPr id="39" name="Graphic 38" descr="Money with solid fill">
                  <a:extLst>
                    <a:ext uri="{FF2B5EF4-FFF2-40B4-BE49-F238E27FC236}">
                      <a16:creationId xmlns:a16="http://schemas.microsoft.com/office/drawing/2014/main" id="{8EF2F60F-81E0-4FE9-B2E9-39CCC480F6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3660" y="1800160"/>
                  <a:ext cx="685800" cy="68580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658AE1-45C9-485F-AAD0-7EBCB1218153}"/>
                  </a:ext>
                </a:extLst>
              </p:cNvPr>
              <p:cNvSpPr txBox="1"/>
              <p:nvPr/>
            </p:nvSpPr>
            <p:spPr>
              <a:xfrm>
                <a:off x="6096000" y="3165001"/>
                <a:ext cx="5686425" cy="6463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Increase collaboration between research, clinical operations, and external partners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998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20D3-A2A0-4ED0-B27D-879CD0C4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6" y="169460"/>
            <a:ext cx="10515600" cy="646172"/>
          </a:xfrm>
        </p:spPr>
        <p:txBody>
          <a:bodyPr>
            <a:normAutofit/>
          </a:bodyPr>
          <a:lstStyle/>
          <a:p>
            <a:r>
              <a:rPr lang="en-US" sz="2400" b="1"/>
              <a:t>There are four requirements for an AMP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0AC01E-2427-40BC-B430-90FAE1B8CD95}"/>
              </a:ext>
            </a:extLst>
          </p:cNvPr>
          <p:cNvSpPr/>
          <p:nvPr/>
        </p:nvSpPr>
        <p:spPr>
          <a:xfrm>
            <a:off x="156456" y="1587065"/>
            <a:ext cx="2834640" cy="44774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Strategically identify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research that seeks 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specific, real-world questions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are important to Veterans, providers, and/or the healthcare system that results in the improvement of health, care and well-being of Veterans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6DFADEE-4E99-4255-A559-2ED88D2930D3}"/>
              </a:ext>
            </a:extLst>
          </p:cNvPr>
          <p:cNvSpPr/>
          <p:nvPr/>
        </p:nvSpPr>
        <p:spPr>
          <a:xfrm>
            <a:off x="3146650" y="1587065"/>
            <a:ext cx="2834640" cy="44774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that scientific research discoveries within the portfolio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translate into clinical practice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inform healthcare decision making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8A57A42-7628-4410-B706-7730C0952981}"/>
              </a:ext>
            </a:extLst>
          </p:cNvPr>
          <p:cNvSpPr/>
          <p:nvPr/>
        </p:nvSpPr>
        <p:spPr>
          <a:xfrm>
            <a:off x="6136844" y="1587065"/>
            <a:ext cx="2834640" cy="44774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improvement interventions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enhance clinical and research outcomes and  support the achievement of the portfolio’s goals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9A03447-3BF1-4404-A45E-06568FCAF5CD}"/>
              </a:ext>
            </a:extLst>
          </p:cNvPr>
          <p:cNvSpPr/>
          <p:nvPr/>
        </p:nvSpPr>
        <p:spPr>
          <a:xfrm>
            <a:off x="9127038" y="1587065"/>
            <a:ext cx="2834640" cy="44774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the continued maturation of VHA as a learning healthcare system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repeatable processes focused on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communication, coordination and collaboration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key stakeholders</a:t>
            </a:r>
            <a:endParaRPr kumimoji="0" lang="en-US" sz="1600" b="0" i="0" u="none" strike="sng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0B3611-5B61-49ED-BD35-A38591D4E675}"/>
              </a:ext>
            </a:extLst>
          </p:cNvPr>
          <p:cNvSpPr/>
          <p:nvPr/>
        </p:nvSpPr>
        <p:spPr>
          <a:xfrm>
            <a:off x="3901366" y="896825"/>
            <a:ext cx="1359891" cy="138048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BDDA09-1EC9-4C72-8DB0-3EE988C6F1AE}"/>
              </a:ext>
            </a:extLst>
          </p:cNvPr>
          <p:cNvSpPr/>
          <p:nvPr/>
        </p:nvSpPr>
        <p:spPr>
          <a:xfrm>
            <a:off x="911172" y="896825"/>
            <a:ext cx="1359891" cy="138048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733C619-2CCD-45D5-BC7C-E573C39F03A2}"/>
              </a:ext>
            </a:extLst>
          </p:cNvPr>
          <p:cNvSpPr/>
          <p:nvPr/>
        </p:nvSpPr>
        <p:spPr>
          <a:xfrm>
            <a:off x="6891560" y="896825"/>
            <a:ext cx="1359891" cy="138048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C45516-6351-4794-951E-8204F8D41D8A}"/>
              </a:ext>
            </a:extLst>
          </p:cNvPr>
          <p:cNvSpPr/>
          <p:nvPr/>
        </p:nvSpPr>
        <p:spPr>
          <a:xfrm>
            <a:off x="9881754" y="870164"/>
            <a:ext cx="1359891" cy="138048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phic 36" descr="Clipboard Checked with solid fill">
            <a:extLst>
              <a:ext uri="{FF2B5EF4-FFF2-40B4-BE49-F238E27FC236}">
                <a16:creationId xmlns:a16="http://schemas.microsoft.com/office/drawing/2014/main" id="{D8A72C38-370E-42C1-972B-CEC8DC374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305" y="1072384"/>
            <a:ext cx="914400" cy="914400"/>
          </a:xfrm>
          <a:prstGeom prst="rect">
            <a:avLst/>
          </a:prstGeom>
        </p:spPr>
      </p:pic>
      <p:pic>
        <p:nvPicPr>
          <p:cNvPr id="38" name="Graphic 37" descr="Users with solid fill">
            <a:extLst>
              <a:ext uri="{FF2B5EF4-FFF2-40B4-BE49-F238E27FC236}">
                <a16:creationId xmlns:a16="http://schemas.microsoft.com/office/drawing/2014/main" id="{05628D54-14B0-4D4F-9717-CBDAC2A68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04499" y="1099005"/>
            <a:ext cx="914400" cy="914400"/>
          </a:xfrm>
          <a:prstGeom prst="rect">
            <a:avLst/>
          </a:prstGeom>
        </p:spPr>
      </p:pic>
      <p:sp>
        <p:nvSpPr>
          <p:cNvPr id="39" name="Rectangle: Folded Corner 38">
            <a:extLst>
              <a:ext uri="{FF2B5EF4-FFF2-40B4-BE49-F238E27FC236}">
                <a16:creationId xmlns:a16="http://schemas.microsoft.com/office/drawing/2014/main" id="{FFF4F6A5-0028-4450-805F-BDF59B33FA16}"/>
              </a:ext>
            </a:extLst>
          </p:cNvPr>
          <p:cNvSpPr/>
          <p:nvPr/>
        </p:nvSpPr>
        <p:spPr>
          <a:xfrm>
            <a:off x="0" y="5529007"/>
            <a:ext cx="7189076" cy="454268"/>
          </a:xfrm>
          <a:prstGeom prst="foldedCorner">
            <a:avLst>
              <a:gd name="adj" fmla="val 50000"/>
            </a:avLst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requisite responsibilities for all Actively Managed Portfolios</a:t>
            </a:r>
          </a:p>
        </p:txBody>
      </p:sp>
      <p:pic>
        <p:nvPicPr>
          <p:cNvPr id="16" name="Graphic 15" descr="Stethoscope with solid fill">
            <a:extLst>
              <a:ext uri="{FF2B5EF4-FFF2-40B4-BE49-F238E27FC236}">
                <a16:creationId xmlns:a16="http://schemas.microsoft.com/office/drawing/2014/main" id="{27C712A3-6562-4450-8AD3-359528A39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4112" y="1129865"/>
            <a:ext cx="914400" cy="914400"/>
          </a:xfrm>
          <a:prstGeom prst="rect">
            <a:avLst/>
          </a:prstGeom>
        </p:spPr>
      </p:pic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D12C7EDC-B42B-DE19-F886-00A0A3A31D13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A9334-4E67-F94F-A05E-0CE8B74A054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Magnifying glass with solid fill">
            <a:extLst>
              <a:ext uri="{FF2B5EF4-FFF2-40B4-BE49-F238E27FC236}">
                <a16:creationId xmlns:a16="http://schemas.microsoft.com/office/drawing/2014/main" id="{20A26691-F3D0-188F-9BB3-49B15C9BD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3917" y="10990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7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2B6C88F-AB10-439F-9814-EA0006187063}"/>
              </a:ext>
            </a:extLst>
          </p:cNvPr>
          <p:cNvSpPr>
            <a:spLocks/>
          </p:cNvSpPr>
          <p:nvPr/>
        </p:nvSpPr>
        <p:spPr>
          <a:xfrm>
            <a:off x="966983" y="3428739"/>
            <a:ext cx="10912366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6A707E-758D-4C82-BED1-0A6493665D00}"/>
              </a:ext>
            </a:extLst>
          </p:cNvPr>
          <p:cNvSpPr>
            <a:spLocks/>
          </p:cNvSpPr>
          <p:nvPr/>
        </p:nvSpPr>
        <p:spPr>
          <a:xfrm>
            <a:off x="966189" y="2560814"/>
            <a:ext cx="10912366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06E369-4E5E-4D91-859F-E7E8DA04740D}"/>
              </a:ext>
            </a:extLst>
          </p:cNvPr>
          <p:cNvSpPr>
            <a:spLocks/>
          </p:cNvSpPr>
          <p:nvPr/>
        </p:nvSpPr>
        <p:spPr>
          <a:xfrm>
            <a:off x="966983" y="4304134"/>
            <a:ext cx="10912366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08CEA2F-B8D4-4498-AAA4-6C72891A24D7}"/>
              </a:ext>
            </a:extLst>
          </p:cNvPr>
          <p:cNvSpPr>
            <a:spLocks/>
          </p:cNvSpPr>
          <p:nvPr/>
        </p:nvSpPr>
        <p:spPr>
          <a:xfrm>
            <a:off x="966189" y="5187998"/>
            <a:ext cx="10912366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66E8777-7417-4DE4-B3B0-60A1143DCDDF}"/>
              </a:ext>
            </a:extLst>
          </p:cNvPr>
          <p:cNvSpPr/>
          <p:nvPr/>
        </p:nvSpPr>
        <p:spPr>
          <a:xfrm>
            <a:off x="966983" y="1698576"/>
            <a:ext cx="10912366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920D3-A2A0-4ED0-B27D-879CD0C4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9" y="-69975"/>
            <a:ext cx="10515600" cy="1325563"/>
          </a:xfrm>
        </p:spPr>
        <p:txBody>
          <a:bodyPr/>
          <a:lstStyle/>
          <a:p>
            <a:r>
              <a:rPr lang="en-US" sz="2400" b="1"/>
              <a:t>An AMP must fulfill each of these five key capabilities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2BDC8-3E66-4AE8-9DCB-A6155FE6805A}"/>
              </a:ext>
            </a:extLst>
          </p:cNvPr>
          <p:cNvSpPr txBox="1"/>
          <p:nvPr/>
        </p:nvSpPr>
        <p:spPr>
          <a:xfrm>
            <a:off x="1526466" y="1874816"/>
            <a:ext cx="9714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Enable strategic coordination of research projects within the 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0CAABD-0DD5-49C1-9EDB-2DD361A5749C}"/>
              </a:ext>
            </a:extLst>
          </p:cNvPr>
          <p:cNvSpPr txBox="1"/>
          <p:nvPr/>
        </p:nvSpPr>
        <p:spPr>
          <a:xfrm>
            <a:off x="1564994" y="4485228"/>
            <a:ext cx="61722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 roadmap and strategic priorities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54401E-1F8A-4172-9811-AC5F437056F0}"/>
              </a:ext>
            </a:extLst>
          </p:cNvPr>
          <p:cNvSpPr txBox="1"/>
          <p:nvPr/>
        </p:nvSpPr>
        <p:spPr>
          <a:xfrm>
            <a:off x="1564994" y="5369092"/>
            <a:ext cx="9714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Rapidly review and fund prioritized research studies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15216-D852-4019-9E54-20998CF805FA}"/>
              </a:ext>
            </a:extLst>
          </p:cNvPr>
          <p:cNvSpPr txBox="1"/>
          <p:nvPr/>
        </p:nvSpPr>
        <p:spPr>
          <a:xfrm>
            <a:off x="1564994" y="3510504"/>
            <a:ext cx="9714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Enhance utilization of existing data and analytical tools to increase coordination and collaboration of research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4273AE-F745-4ADF-85D0-D9EE6E8C5BBE}"/>
              </a:ext>
            </a:extLst>
          </p:cNvPr>
          <p:cNvSpPr txBox="1"/>
          <p:nvPr/>
        </p:nvSpPr>
        <p:spPr>
          <a:xfrm>
            <a:off x="1564994" y="2622949"/>
            <a:ext cx="971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Foster greater collaboration between ORD research and VHA clinical partners as well as external collaborators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E9AAE28-03AC-443B-998E-C7E17E583B05}"/>
              </a:ext>
            </a:extLst>
          </p:cNvPr>
          <p:cNvSpPr/>
          <p:nvPr/>
        </p:nvSpPr>
        <p:spPr>
          <a:xfrm>
            <a:off x="582683" y="2545936"/>
            <a:ext cx="761236" cy="77276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96347A-010A-4E64-922B-491259CA3B0C}"/>
              </a:ext>
            </a:extLst>
          </p:cNvPr>
          <p:cNvSpPr/>
          <p:nvPr/>
        </p:nvSpPr>
        <p:spPr>
          <a:xfrm>
            <a:off x="580642" y="1660234"/>
            <a:ext cx="761236" cy="77276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900752D-CB41-43C4-9F88-98848C24A66F}"/>
              </a:ext>
            </a:extLst>
          </p:cNvPr>
          <p:cNvSpPr/>
          <p:nvPr/>
        </p:nvSpPr>
        <p:spPr>
          <a:xfrm>
            <a:off x="580642" y="3428739"/>
            <a:ext cx="761236" cy="77276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28746A7-5BB4-403A-9A43-294DF7F7FD08}"/>
              </a:ext>
            </a:extLst>
          </p:cNvPr>
          <p:cNvSpPr/>
          <p:nvPr/>
        </p:nvSpPr>
        <p:spPr>
          <a:xfrm>
            <a:off x="580642" y="4305195"/>
            <a:ext cx="761236" cy="77276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E115262-464B-42F7-B03C-FBF2D81E6547}"/>
              </a:ext>
            </a:extLst>
          </p:cNvPr>
          <p:cNvSpPr/>
          <p:nvPr/>
        </p:nvSpPr>
        <p:spPr>
          <a:xfrm>
            <a:off x="580642" y="5187998"/>
            <a:ext cx="761236" cy="77276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Folded Corner 34">
            <a:extLst>
              <a:ext uri="{FF2B5EF4-FFF2-40B4-BE49-F238E27FC236}">
                <a16:creationId xmlns:a16="http://schemas.microsoft.com/office/drawing/2014/main" id="{18BBB4ED-86E9-4038-B65A-224443D6FAA4}"/>
              </a:ext>
            </a:extLst>
          </p:cNvPr>
          <p:cNvSpPr/>
          <p:nvPr/>
        </p:nvSpPr>
        <p:spPr>
          <a:xfrm>
            <a:off x="-1" y="987809"/>
            <a:ext cx="10125076" cy="454268"/>
          </a:xfrm>
          <a:prstGeom prst="foldedCorner">
            <a:avLst>
              <a:gd name="adj" fmla="val 50000"/>
            </a:avLst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Capabilities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Targeted, prioritized list of mission-critical capabilities necessary to meet an AMP’s requirements</a:t>
            </a:r>
          </a:p>
        </p:txBody>
      </p:sp>
      <p:pic>
        <p:nvPicPr>
          <p:cNvPr id="11" name="Graphic 10" descr="Cycle with people with solid fill">
            <a:extLst>
              <a:ext uri="{FF2B5EF4-FFF2-40B4-BE49-F238E27FC236}">
                <a16:creationId xmlns:a16="http://schemas.microsoft.com/office/drawing/2014/main" id="{3FFDDA64-7B5E-4D91-BED2-B22914101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3851" y="1641087"/>
            <a:ext cx="798187" cy="798187"/>
          </a:xfrm>
          <a:prstGeom prst="rect">
            <a:avLst/>
          </a:prstGeom>
        </p:spPr>
      </p:pic>
      <p:pic>
        <p:nvPicPr>
          <p:cNvPr id="9" name="Graphic 8" descr="Customer review with solid fill">
            <a:extLst>
              <a:ext uri="{FF2B5EF4-FFF2-40B4-BE49-F238E27FC236}">
                <a16:creationId xmlns:a16="http://schemas.microsoft.com/office/drawing/2014/main" id="{3FFD9570-6007-471B-943C-5F6072327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749" y="2646980"/>
            <a:ext cx="619722" cy="598268"/>
          </a:xfrm>
          <a:prstGeom prst="rect">
            <a:avLst/>
          </a:prstGeom>
        </p:spPr>
      </p:pic>
      <p:pic>
        <p:nvPicPr>
          <p:cNvPr id="13" name="Graphic 12" descr="Folder Search with solid fill">
            <a:extLst>
              <a:ext uri="{FF2B5EF4-FFF2-40B4-BE49-F238E27FC236}">
                <a16:creationId xmlns:a16="http://schemas.microsoft.com/office/drawing/2014/main" id="{9D352956-6041-498A-8B3D-CDB711A5D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3720" y="3422242"/>
            <a:ext cx="795528" cy="795528"/>
          </a:xfrm>
          <a:prstGeom prst="rect">
            <a:avLst/>
          </a:prstGeom>
        </p:spPr>
      </p:pic>
      <p:pic>
        <p:nvPicPr>
          <p:cNvPr id="10" name="Graphic 9" descr="Playbook with solid fill">
            <a:extLst>
              <a:ext uri="{FF2B5EF4-FFF2-40B4-BE49-F238E27FC236}">
                <a16:creationId xmlns:a16="http://schemas.microsoft.com/office/drawing/2014/main" id="{B88B359C-55C8-4047-8946-170FCF40BE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4488" y="4358435"/>
            <a:ext cx="666281" cy="666281"/>
          </a:xfrm>
          <a:prstGeom prst="rect">
            <a:avLst/>
          </a:prstGeom>
        </p:spPr>
      </p:pic>
      <p:pic>
        <p:nvPicPr>
          <p:cNvPr id="12" name="Graphic 11" descr="Stopwatch 33% with solid fill">
            <a:extLst>
              <a:ext uri="{FF2B5EF4-FFF2-40B4-BE49-F238E27FC236}">
                <a16:creationId xmlns:a16="http://schemas.microsoft.com/office/drawing/2014/main" id="{4661D4AE-AA38-46CE-B29E-9A9B4CD1CD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95011" y="5204388"/>
            <a:ext cx="753071" cy="731520"/>
          </a:xfrm>
          <a:prstGeom prst="rect">
            <a:avLst/>
          </a:prstGeom>
        </p:spPr>
      </p:pic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A5B70DCE-039A-CE24-96C4-931C672785A9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A9334-4E67-F94F-A05E-0CE8B74A054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5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A1B38-3D81-6109-D720-4D1BB288C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Precision Oncology AMP Purview Statement</a:t>
            </a:r>
          </a:p>
        </p:txBody>
      </p:sp>
    </p:spTree>
    <p:extLst>
      <p:ext uri="{BB962C8B-B14F-4D97-AF65-F5344CB8AC3E}">
        <p14:creationId xmlns:p14="http://schemas.microsoft.com/office/powerpoint/2010/main" val="2579729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1E07F2C274044A140D89A2848318B" ma:contentTypeVersion="0" ma:contentTypeDescription="Create a new document." ma:contentTypeScope="" ma:versionID="96252eb261dcb8c93964b6fc62c193f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B80FFD-B89D-4C6E-9D38-6AA475B5F8E0}">
  <ds:schemaRefs>
    <ds:schemaRef ds:uri="50f0e209-8335-4762-bc61-35d878d3e9d9"/>
    <ds:schemaRef ds:uri="6aa70152-e7f0-4492-8b74-233e905943d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3303828-A3AA-4C34-97E9-DC1A4B6763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62E987-EDAB-47BC-BBF2-9BE6382DA8B4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1808</Words>
  <Application>Microsoft Office PowerPoint</Application>
  <PresentationFormat>Widescreen</PresentationFormat>
  <Paragraphs>221</Paragraphs>
  <Slides>18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Inter</vt:lpstr>
      <vt:lpstr>Segoe UI</vt:lpstr>
      <vt:lpstr>Times New Roman</vt:lpstr>
      <vt:lpstr>Wingdings</vt:lpstr>
      <vt:lpstr>1_Office Theme</vt:lpstr>
      <vt:lpstr>19_Office Theme</vt:lpstr>
      <vt:lpstr>11_Office Theme</vt:lpstr>
      <vt:lpstr>think-cell Slide</vt:lpstr>
      <vt:lpstr>Precision Oncology Actively Managed Portfolio Overview</vt:lpstr>
      <vt:lpstr>PowerPoint Presentation</vt:lpstr>
      <vt:lpstr>Learning health system components</vt:lpstr>
      <vt:lpstr>PowerPoint Presentation</vt:lpstr>
      <vt:lpstr>PowerPoint Presentation</vt:lpstr>
      <vt:lpstr>What is the purpose of the Actively Managed Portfolio initiative?</vt:lpstr>
      <vt:lpstr>There are four requirements for an AMP</vt:lpstr>
      <vt:lpstr>An AMP must fulfill each of these five key capabilities </vt:lpstr>
      <vt:lpstr>PowerPoint Presentation</vt:lpstr>
      <vt:lpstr>PO AMP Purview Statement</vt:lpstr>
      <vt:lpstr>PowerPoint Presentation</vt:lpstr>
      <vt:lpstr>PowerPoint Presentation</vt:lpstr>
      <vt:lpstr>PowerPoint Presentation</vt:lpstr>
      <vt:lpstr>How we gathered information for creation of AMP accelerated review policy</vt:lpstr>
      <vt:lpstr>To qualify for an accelerated review, a research proposal must meet one of the two qualification criteria</vt:lpstr>
      <vt:lpstr>We have established two different options for accelerated review</vt:lpstr>
      <vt:lpstr>We have identified three ways to make an accelerated review process more efficient than current standard review process</vt:lpstr>
      <vt:lpstr>Thank you for listening!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Actively Managed Portfolio Overview</dc:title>
  <dc:creator>Lorcan Neill</dc:creator>
  <cp:lastModifiedBy>Myrie, Kenute A., Ph.D.</cp:lastModifiedBy>
  <cp:revision>4</cp:revision>
  <dcterms:created xsi:type="dcterms:W3CDTF">2022-10-26T13:50:00Z</dcterms:created>
  <dcterms:modified xsi:type="dcterms:W3CDTF">2023-03-31T15:11:25Z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97ea9d-daff-4c91-a4f1-55d953dbb0fc_Enabled">
    <vt:lpwstr>true</vt:lpwstr>
  </property>
  <property fmtid="{D5CDD505-2E9C-101B-9397-08002B2CF9AE}" pid="3" name="MSIP_Label_7f97ea9d-daff-4c91-a4f1-55d953dbb0fc_SetDate">
    <vt:lpwstr>2022-10-26T13:50:00Z</vt:lpwstr>
  </property>
  <property fmtid="{D5CDD505-2E9C-101B-9397-08002B2CF9AE}" pid="4" name="MSIP_Label_7f97ea9d-daff-4c91-a4f1-55d953dbb0fc_Method">
    <vt:lpwstr>Standard</vt:lpwstr>
  </property>
  <property fmtid="{D5CDD505-2E9C-101B-9397-08002B2CF9AE}" pid="5" name="MSIP_Label_7f97ea9d-daff-4c91-a4f1-55d953dbb0fc_Name">
    <vt:lpwstr>Public</vt:lpwstr>
  </property>
  <property fmtid="{D5CDD505-2E9C-101B-9397-08002B2CF9AE}" pid="6" name="MSIP_Label_7f97ea9d-daff-4c91-a4f1-55d953dbb0fc_SiteId">
    <vt:lpwstr>58196b33-812d-4eb0-ad27-fc2dd9de53eb</vt:lpwstr>
  </property>
  <property fmtid="{D5CDD505-2E9C-101B-9397-08002B2CF9AE}" pid="7" name="MSIP_Label_7f97ea9d-daff-4c91-a4f1-55d953dbb0fc_ActionId">
    <vt:lpwstr>31a29c9d-21ef-4f30-9477-f35f1d6f2aff</vt:lpwstr>
  </property>
  <property fmtid="{D5CDD505-2E9C-101B-9397-08002B2CF9AE}" pid="8" name="MSIP_Label_7f97ea9d-daff-4c91-a4f1-55d953dbb0fc_ContentBits">
    <vt:lpwstr>0</vt:lpwstr>
  </property>
  <property fmtid="{D5CDD505-2E9C-101B-9397-08002B2CF9AE}" pid="9" name="ContentTypeId">
    <vt:lpwstr>0x01010045B1E07F2C274044A140D89A2848318B</vt:lpwstr>
  </property>
  <property fmtid="{D5CDD505-2E9C-101B-9397-08002B2CF9AE}" pid="10" name="MediaServiceImageTags">
    <vt:lpwstr/>
  </property>
  <property fmtid="{D5CDD505-2E9C-101B-9397-08002B2CF9AE}" pid="11" name="Order">
    <vt:r8>19000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TriggerFlowInfo">
    <vt:lpwstr/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_ExtendedDescription">
    <vt:lpwstr/>
  </property>
</Properties>
</file>