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notesMasterIdLst>
    <p:notesMasterId r:id="rId29"/>
  </p:notesMasterIdLst>
  <p:sldIdLst>
    <p:sldId id="2134807165" r:id="rId5"/>
    <p:sldId id="263" r:id="rId6"/>
    <p:sldId id="2147479416" r:id="rId7"/>
    <p:sldId id="2147478950" r:id="rId8"/>
    <p:sldId id="2147479427" r:id="rId9"/>
    <p:sldId id="258" r:id="rId10"/>
    <p:sldId id="2147479428" r:id="rId11"/>
    <p:sldId id="2147479413" r:id="rId12"/>
    <p:sldId id="2147479412" r:id="rId13"/>
    <p:sldId id="2147479402" r:id="rId14"/>
    <p:sldId id="2147479418" r:id="rId15"/>
    <p:sldId id="2147479409" r:id="rId16"/>
    <p:sldId id="2147479419" r:id="rId17"/>
    <p:sldId id="2147479403" r:id="rId18"/>
    <p:sldId id="2147479404" r:id="rId19"/>
    <p:sldId id="2147479421" r:id="rId20"/>
    <p:sldId id="2147479422" r:id="rId21"/>
    <p:sldId id="2147479424" r:id="rId22"/>
    <p:sldId id="2147479425" r:id="rId23"/>
    <p:sldId id="2147479426" r:id="rId24"/>
    <p:sldId id="2147479420" r:id="rId25"/>
    <p:sldId id="2147479433" r:id="rId26"/>
    <p:sldId id="2147479431" r:id="rId27"/>
    <p:sldId id="2147479432" r:id="rId28"/>
  </p:sldIdLst>
  <p:sldSz cx="12192000" cy="6858000"/>
  <p:notesSz cx="7099300" cy="10234613"/>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6CB479B-6EED-45C1-96A2-CEC4215EB4E0}">
          <p14:sldIdLst>
            <p14:sldId id="2134807165"/>
            <p14:sldId id="263"/>
            <p14:sldId id="2147479416"/>
            <p14:sldId id="2147478950"/>
            <p14:sldId id="2147479427"/>
            <p14:sldId id="258"/>
            <p14:sldId id="2147479428"/>
            <p14:sldId id="2147479413"/>
            <p14:sldId id="2147479412"/>
            <p14:sldId id="2147479402"/>
            <p14:sldId id="2147479418"/>
            <p14:sldId id="2147479409"/>
            <p14:sldId id="2147479419"/>
            <p14:sldId id="2147479403"/>
            <p14:sldId id="2147479404"/>
            <p14:sldId id="2147479421"/>
            <p14:sldId id="2147479422"/>
            <p14:sldId id="2147479424"/>
            <p14:sldId id="2147479425"/>
            <p14:sldId id="2147479426"/>
            <p14:sldId id="2147479420"/>
            <p14:sldId id="2147479433"/>
            <p14:sldId id="2147479431"/>
            <p14:sldId id="2147479432"/>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F08203-6ACB-C6A8-406B-6C86054AB8E5}" name="Dobscha, Steven (Portland)" initials="DS(" userId="S::Steven.Dobscha@va.gov::7d707a23-e294-449f-b613-f4c77ca2a86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hepach"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DAD7D7"/>
    <a:srgbClr val="A29C9C"/>
    <a:srgbClr val="EC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364" autoAdjust="0"/>
  </p:normalViewPr>
  <p:slideViewPr>
    <p:cSldViewPr snapToGrid="0">
      <p:cViewPr varScale="1">
        <p:scale>
          <a:sx n="114" d="100"/>
          <a:sy n="114" d="100"/>
        </p:scale>
        <p:origin x="474" y="102"/>
      </p:cViewPr>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ags" Target="tags/tag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stans, Joseph (VACO)" userId="90aafe61-5857-41d9-9d56-a03f27a6d727" providerId="ADAL" clId="{D5A901E6-3FD3-43BC-ADDA-600B247E21AC}"/>
    <pc:docChg chg="delSld modSection">
      <pc:chgData name="Constans, Joseph (VACO)" userId="90aafe61-5857-41d9-9d56-a03f27a6d727" providerId="ADAL" clId="{D5A901E6-3FD3-43BC-ADDA-600B247E21AC}" dt="2024-01-23T14:32:59.692" v="0" actId="2696"/>
      <pc:docMkLst>
        <pc:docMk/>
      </pc:docMkLst>
      <pc:sldChg chg="del">
        <pc:chgData name="Constans, Joseph (VACO)" userId="90aafe61-5857-41d9-9d56-a03f27a6d727" providerId="ADAL" clId="{D5A901E6-3FD3-43BC-ADDA-600B247E21AC}" dt="2024-01-23T14:32:59.692" v="0" actId="2696"/>
        <pc:sldMkLst>
          <pc:docMk/>
          <pc:sldMk cId="306625321" sldId="2147479407"/>
        </pc:sldMkLst>
      </pc:sldChg>
      <pc:sldChg chg="del">
        <pc:chgData name="Constans, Joseph (VACO)" userId="90aafe61-5857-41d9-9d56-a03f27a6d727" providerId="ADAL" clId="{D5A901E6-3FD3-43BC-ADDA-600B247E21AC}" dt="2024-01-23T14:32:59.692" v="0" actId="2696"/>
        <pc:sldMkLst>
          <pc:docMk/>
          <pc:sldMk cId="2277956816" sldId="2147479411"/>
        </pc:sldMkLst>
      </pc:sldChg>
      <pc:sldChg chg="del">
        <pc:chgData name="Constans, Joseph (VACO)" userId="90aafe61-5857-41d9-9d56-a03f27a6d727" providerId="ADAL" clId="{D5A901E6-3FD3-43BC-ADDA-600B247E21AC}" dt="2024-01-23T14:32:59.692" v="0" actId="2696"/>
        <pc:sldMkLst>
          <pc:docMk/>
          <pc:sldMk cId="2683354241" sldId="2147479429"/>
        </pc:sldMkLst>
      </pc:sldChg>
      <pc:sldChg chg="del">
        <pc:chgData name="Constans, Joseph (VACO)" userId="90aafe61-5857-41d9-9d56-a03f27a6d727" providerId="ADAL" clId="{D5A901E6-3FD3-43BC-ADDA-600B247E21AC}" dt="2024-01-23T14:32:59.692" v="0" actId="2696"/>
        <pc:sldMkLst>
          <pc:docMk/>
          <pc:sldMk cId="3114627332" sldId="214747943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4DB145-41A2-495B-ABB0-0246A4B403D1}" type="doc">
      <dgm:prSet loTypeId="urn:microsoft.com/office/officeart/2005/8/layout/default" loCatId="list" qsTypeId="urn:microsoft.com/office/officeart/2005/8/quickstyle/simple1" qsCatId="simple" csTypeId="urn:microsoft.com/office/officeart/2005/8/colors/accent0_3" csCatId="mainScheme" phldr="1"/>
      <dgm:spPr/>
    </dgm:pt>
    <dgm:pt modelId="{D05E9603-B108-461B-929A-BF508CCBABFE}">
      <dgm:prSet phldrT="[Text]" custT="1"/>
      <dgm:spPr>
        <a:solidFill>
          <a:schemeClr val="accent1">
            <a:lumMod val="40000"/>
            <a:lumOff val="60000"/>
          </a:schemeClr>
        </a:solidFill>
        <a:ln>
          <a:solidFill>
            <a:schemeClr val="tx1"/>
          </a:solidFill>
        </a:ln>
      </dgm:spPr>
      <dgm:t>
        <a:bodyPr/>
        <a:lstStyle/>
        <a:p>
          <a:r>
            <a:rPr lang="en-US" sz="2400" dirty="0">
              <a:solidFill>
                <a:schemeClr val="tx1"/>
              </a:solidFill>
            </a:rPr>
            <a:t>Completed</a:t>
          </a:r>
        </a:p>
      </dgm:t>
    </dgm:pt>
    <dgm:pt modelId="{81C001AF-84BF-404F-A5B3-BCA58CF43FAB}" type="parTrans" cxnId="{9E16718F-1752-4C1A-9270-C562E3A9D769}">
      <dgm:prSet/>
      <dgm:spPr/>
      <dgm:t>
        <a:bodyPr/>
        <a:lstStyle/>
        <a:p>
          <a:endParaRPr lang="en-US"/>
        </a:p>
      </dgm:t>
    </dgm:pt>
    <dgm:pt modelId="{1692CDF4-29F5-4DDF-B33D-983959C10AE8}" type="sibTrans" cxnId="{9E16718F-1752-4C1A-9270-C562E3A9D769}">
      <dgm:prSet/>
      <dgm:spPr/>
      <dgm:t>
        <a:bodyPr/>
        <a:lstStyle/>
        <a:p>
          <a:endParaRPr lang="en-US"/>
        </a:p>
      </dgm:t>
    </dgm:pt>
    <dgm:pt modelId="{6D1D7B87-70DE-44A2-9EDC-75BC44B53E79}">
      <dgm:prSet phldrT="[Text]" custT="1"/>
      <dgm:spPr>
        <a:solidFill>
          <a:schemeClr val="accent1">
            <a:lumMod val="40000"/>
            <a:lumOff val="60000"/>
          </a:schemeClr>
        </a:solidFill>
        <a:ln>
          <a:solidFill>
            <a:schemeClr val="tx1"/>
          </a:solidFill>
        </a:ln>
      </dgm:spPr>
      <dgm:t>
        <a:bodyPr/>
        <a:lstStyle/>
        <a:p>
          <a:r>
            <a:rPr lang="en-US" sz="2400" dirty="0">
              <a:solidFill>
                <a:schemeClr val="tx1"/>
              </a:solidFill>
            </a:rPr>
            <a:t>Future Items</a:t>
          </a:r>
        </a:p>
      </dgm:t>
    </dgm:pt>
    <dgm:pt modelId="{885D8219-6F28-4583-A0F5-9E3A5E27A155}" type="parTrans" cxnId="{90BAD72D-6F92-4431-86FB-969C073C3A13}">
      <dgm:prSet/>
      <dgm:spPr/>
      <dgm:t>
        <a:bodyPr/>
        <a:lstStyle/>
        <a:p>
          <a:endParaRPr lang="en-US"/>
        </a:p>
      </dgm:t>
    </dgm:pt>
    <dgm:pt modelId="{C95906C3-132C-441D-A295-8932BC364260}" type="sibTrans" cxnId="{90BAD72D-6F92-4431-86FB-969C073C3A13}">
      <dgm:prSet/>
      <dgm:spPr/>
      <dgm:t>
        <a:bodyPr/>
        <a:lstStyle/>
        <a:p>
          <a:endParaRPr lang="en-US"/>
        </a:p>
      </dgm:t>
    </dgm:pt>
    <dgm:pt modelId="{8B70C894-B1EA-4A1F-8896-1D72555A92B2}">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Role Charter</a:t>
          </a:r>
        </a:p>
      </dgm:t>
    </dgm:pt>
    <dgm:pt modelId="{0ADED9D4-FC4B-47D9-9F4E-6058E098DDDC}" type="parTrans" cxnId="{AF8DA40F-601D-46A3-A080-5C412A9FA0CD}">
      <dgm:prSet/>
      <dgm:spPr/>
      <dgm:t>
        <a:bodyPr/>
        <a:lstStyle/>
        <a:p>
          <a:endParaRPr lang="en-US"/>
        </a:p>
      </dgm:t>
    </dgm:pt>
    <dgm:pt modelId="{6BB66271-B338-4D76-B72E-D76D76C99978}" type="sibTrans" cxnId="{AF8DA40F-601D-46A3-A080-5C412A9FA0CD}">
      <dgm:prSet/>
      <dgm:spPr/>
      <dgm:t>
        <a:bodyPr/>
        <a:lstStyle/>
        <a:p>
          <a:endParaRPr lang="en-US"/>
        </a:p>
      </dgm:t>
    </dgm:pt>
    <dgm:pt modelId="{05140520-0920-421D-B9AE-375E19F2A8E1}">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Executive Committee Charter</a:t>
          </a:r>
        </a:p>
      </dgm:t>
    </dgm:pt>
    <dgm:pt modelId="{DE2CF2CF-B079-427A-8BBA-492B97E55E5B}" type="parTrans" cxnId="{531B3A32-01F4-4297-9E9C-317298D3DA0E}">
      <dgm:prSet/>
      <dgm:spPr/>
      <dgm:t>
        <a:bodyPr/>
        <a:lstStyle/>
        <a:p>
          <a:endParaRPr lang="en-US"/>
        </a:p>
      </dgm:t>
    </dgm:pt>
    <dgm:pt modelId="{4AF4F99C-FE52-4C2F-86DE-2D6D8CFA5CBA}" type="sibTrans" cxnId="{531B3A32-01F4-4297-9E9C-317298D3DA0E}">
      <dgm:prSet/>
      <dgm:spPr/>
      <dgm:t>
        <a:bodyPr/>
        <a:lstStyle/>
        <a:p>
          <a:endParaRPr lang="en-US"/>
        </a:p>
      </dgm:t>
    </dgm:pt>
    <dgm:pt modelId="{FCB6EE29-0A3E-4974-A3B0-9F20D86FF52A}">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RFAs / Program Announcements</a:t>
          </a:r>
        </a:p>
      </dgm:t>
    </dgm:pt>
    <dgm:pt modelId="{2AF9F333-0C66-424A-A062-47C4CCF13A4C}" type="parTrans" cxnId="{3B45C79F-CD36-4F47-979C-2A5A4F54083B}">
      <dgm:prSet/>
      <dgm:spPr/>
      <dgm:t>
        <a:bodyPr/>
        <a:lstStyle/>
        <a:p>
          <a:endParaRPr lang="en-US"/>
        </a:p>
      </dgm:t>
    </dgm:pt>
    <dgm:pt modelId="{A1FDAC57-3ED7-4BBB-8EC4-D78A1B6430A8}" type="sibTrans" cxnId="{3B45C79F-CD36-4F47-979C-2A5A4F54083B}">
      <dgm:prSet/>
      <dgm:spPr/>
      <dgm:t>
        <a:bodyPr/>
        <a:lstStyle/>
        <a:p>
          <a:endParaRPr lang="en-US"/>
        </a:p>
      </dgm:t>
    </dgm:pt>
    <dgm:pt modelId="{FEDCFD71-3A9A-4E73-850E-7FA6F44D8B2C}">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Performance Metrics</a:t>
          </a:r>
        </a:p>
      </dgm:t>
    </dgm:pt>
    <dgm:pt modelId="{CD87204A-19CF-415E-BDC1-DF1670B972F5}" type="parTrans" cxnId="{58020EDB-7C17-4D44-8D0B-B0B2CA159762}">
      <dgm:prSet/>
      <dgm:spPr/>
      <dgm:t>
        <a:bodyPr/>
        <a:lstStyle/>
        <a:p>
          <a:endParaRPr lang="en-US"/>
        </a:p>
      </dgm:t>
    </dgm:pt>
    <dgm:pt modelId="{182293F5-6AFD-4DF7-89A1-0C910CFDD50C}" type="sibTrans" cxnId="{58020EDB-7C17-4D44-8D0B-B0B2CA159762}">
      <dgm:prSet/>
      <dgm:spPr/>
      <dgm:t>
        <a:bodyPr/>
        <a:lstStyle/>
        <a:p>
          <a:endParaRPr lang="en-US"/>
        </a:p>
      </dgm:t>
    </dgm:pt>
    <dgm:pt modelId="{E699291E-9684-4497-8E1F-E2DE3B36E965}">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Purview Statement</a:t>
          </a:r>
        </a:p>
      </dgm:t>
    </dgm:pt>
    <dgm:pt modelId="{B7A83545-E52C-42D7-8A6A-5EB129A70CC9}" type="parTrans" cxnId="{C121B40F-688C-44C5-AED9-0AAB43EDEA33}">
      <dgm:prSet/>
      <dgm:spPr/>
      <dgm:t>
        <a:bodyPr/>
        <a:lstStyle/>
        <a:p>
          <a:endParaRPr lang="en-US"/>
        </a:p>
      </dgm:t>
    </dgm:pt>
    <dgm:pt modelId="{ECCA7B89-3714-4C0B-8D08-A303BC622F2A}" type="sibTrans" cxnId="{C121B40F-688C-44C5-AED9-0AAB43EDEA33}">
      <dgm:prSet/>
      <dgm:spPr/>
      <dgm:t>
        <a:bodyPr/>
        <a:lstStyle/>
        <a:p>
          <a:endParaRPr lang="en-US"/>
        </a:p>
      </dgm:t>
    </dgm:pt>
    <dgm:pt modelId="{DD6B7FC4-D37B-4F87-BAC5-2345C33A399D}">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Analysis Report</a:t>
          </a:r>
          <a:endParaRPr lang="en-US" sz="1800" dirty="0"/>
        </a:p>
      </dgm:t>
    </dgm:pt>
    <dgm:pt modelId="{926F00CB-F05F-45B1-9F18-06C7078DEAAD}" type="parTrans" cxnId="{EF3D5AA9-4330-4A90-8CCB-AE66A0AED966}">
      <dgm:prSet/>
      <dgm:spPr/>
      <dgm:t>
        <a:bodyPr/>
        <a:lstStyle/>
        <a:p>
          <a:endParaRPr lang="en-US"/>
        </a:p>
      </dgm:t>
    </dgm:pt>
    <dgm:pt modelId="{583FD127-2DE6-43F0-9A45-01D2E3DFC489}" type="sibTrans" cxnId="{EF3D5AA9-4330-4A90-8CCB-AE66A0AED966}">
      <dgm:prSet/>
      <dgm:spPr/>
      <dgm:t>
        <a:bodyPr/>
        <a:lstStyle/>
        <a:p>
          <a:endParaRPr lang="en-US"/>
        </a:p>
      </dgm:t>
    </dgm:pt>
    <dgm:pt modelId="{48CF5286-F1A7-494A-8B6F-84D6F87CD967}">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Analysis PPT</a:t>
          </a:r>
          <a:endParaRPr lang="en-US" sz="1800" dirty="0"/>
        </a:p>
      </dgm:t>
    </dgm:pt>
    <dgm:pt modelId="{DE3C3DCD-83DD-4636-BF92-A2842BFC3F1F}" type="parTrans" cxnId="{9F10121F-A45F-482A-894F-B251A155A8FE}">
      <dgm:prSet/>
      <dgm:spPr/>
      <dgm:t>
        <a:bodyPr/>
        <a:lstStyle/>
        <a:p>
          <a:endParaRPr lang="en-US"/>
        </a:p>
      </dgm:t>
    </dgm:pt>
    <dgm:pt modelId="{C1B15F14-72D2-42FA-B1B6-56183938E97A}" type="sibTrans" cxnId="{9F10121F-A45F-482A-894F-B251A155A8FE}">
      <dgm:prSet/>
      <dgm:spPr/>
      <dgm:t>
        <a:bodyPr/>
        <a:lstStyle/>
        <a:p>
          <a:endParaRPr lang="en-US"/>
        </a:p>
      </dgm:t>
    </dgm:pt>
    <dgm:pt modelId="{C117186F-1B3F-4009-AB56-BA4DF453527A}">
      <dgm:prSet phldrT="[Text]" custT="1"/>
      <dgm:spPr>
        <a:solidFill>
          <a:schemeClr val="accent1">
            <a:lumMod val="40000"/>
            <a:lumOff val="60000"/>
          </a:schemeClr>
        </a:solidFill>
        <a:ln>
          <a:solidFill>
            <a:schemeClr val="tx1"/>
          </a:solidFill>
        </a:ln>
      </dgm:spPr>
      <dgm:t>
        <a:bodyPr/>
        <a:lstStyle/>
        <a:p>
          <a:r>
            <a:rPr lang="en-US" sz="2400" dirty="0">
              <a:solidFill>
                <a:schemeClr val="tx1"/>
              </a:solidFill>
            </a:rPr>
            <a:t>In Progress</a:t>
          </a:r>
        </a:p>
      </dgm:t>
    </dgm:pt>
    <dgm:pt modelId="{05F9687F-4E1B-408D-9351-403CE16E7BFA}" type="parTrans" cxnId="{4F37D798-11DF-494D-92C3-69A5A87E15F9}">
      <dgm:prSet/>
      <dgm:spPr/>
      <dgm:t>
        <a:bodyPr/>
        <a:lstStyle/>
        <a:p>
          <a:endParaRPr lang="en-US"/>
        </a:p>
      </dgm:t>
    </dgm:pt>
    <dgm:pt modelId="{B3983A1F-9082-4EED-880E-F445579FB978}" type="sibTrans" cxnId="{4F37D798-11DF-494D-92C3-69A5A87E15F9}">
      <dgm:prSet/>
      <dgm:spPr/>
      <dgm:t>
        <a:bodyPr/>
        <a:lstStyle/>
        <a:p>
          <a:endParaRPr lang="en-US"/>
        </a:p>
      </dgm:t>
    </dgm:pt>
    <dgm:pt modelId="{F854365A-7A19-4F32-AFDA-6583F382A83A}">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Critical Research Priorities</a:t>
          </a:r>
        </a:p>
      </dgm:t>
    </dgm:pt>
    <dgm:pt modelId="{61FB637B-23E6-46A8-8A68-8F01F43D0CD0}" type="parTrans" cxnId="{34C10BC5-E3B1-4653-92F0-4BD781C3C6B0}">
      <dgm:prSet/>
      <dgm:spPr/>
      <dgm:t>
        <a:bodyPr/>
        <a:lstStyle/>
        <a:p>
          <a:endParaRPr lang="en-US"/>
        </a:p>
      </dgm:t>
    </dgm:pt>
    <dgm:pt modelId="{0FD33ED6-669D-4434-A7BA-31EEB4EB9ABD}" type="sibTrans" cxnId="{34C10BC5-E3B1-4653-92F0-4BD781C3C6B0}">
      <dgm:prSet/>
      <dgm:spPr/>
      <dgm:t>
        <a:bodyPr/>
        <a:lstStyle/>
        <a:p>
          <a:endParaRPr lang="en-US"/>
        </a:p>
      </dgm:t>
    </dgm:pt>
    <dgm:pt modelId="{36ACEE30-3D8C-491D-89D9-7B6E4C85B842}">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Funding Model SOP</a:t>
          </a:r>
        </a:p>
      </dgm:t>
    </dgm:pt>
    <dgm:pt modelId="{1947AA02-2295-4C62-8182-53953167CEE1}" type="parTrans" cxnId="{35304AC6-BB81-4E64-B957-622BF8CA13F4}">
      <dgm:prSet/>
      <dgm:spPr/>
      <dgm:t>
        <a:bodyPr/>
        <a:lstStyle/>
        <a:p>
          <a:endParaRPr lang="en-US"/>
        </a:p>
      </dgm:t>
    </dgm:pt>
    <dgm:pt modelId="{AAE0013C-B03E-4830-A710-D39790C99CBA}" type="sibTrans" cxnId="{35304AC6-BB81-4E64-B957-622BF8CA13F4}">
      <dgm:prSet/>
      <dgm:spPr/>
      <dgm:t>
        <a:bodyPr/>
        <a:lstStyle/>
        <a:p>
          <a:endParaRPr lang="en-US"/>
        </a:p>
      </dgm:t>
    </dgm:pt>
    <dgm:pt modelId="{C5F727A9-AAB3-4C1A-905B-30371582FF7A}">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Position Description</a:t>
          </a:r>
        </a:p>
      </dgm:t>
    </dgm:pt>
    <dgm:pt modelId="{40EB7A6F-D6AB-4675-939A-E8A9E7D8811A}" type="parTrans" cxnId="{6072220E-A05B-4058-A818-156E563E21F0}">
      <dgm:prSet/>
      <dgm:spPr/>
      <dgm:t>
        <a:bodyPr/>
        <a:lstStyle/>
        <a:p>
          <a:endParaRPr lang="en-US"/>
        </a:p>
      </dgm:t>
    </dgm:pt>
    <dgm:pt modelId="{18719166-3A0F-4911-A41E-64577C1487BB}" type="sibTrans" cxnId="{6072220E-A05B-4058-A818-156E563E21F0}">
      <dgm:prSet/>
      <dgm:spPr/>
      <dgm:t>
        <a:bodyPr/>
        <a:lstStyle/>
        <a:p>
          <a:endParaRPr lang="en-US"/>
        </a:p>
      </dgm:t>
    </dgm:pt>
    <dgm:pt modelId="{99C8DDFD-5D28-45ED-ACD9-CC00143F5669}" type="pres">
      <dgm:prSet presAssocID="{C64DB145-41A2-495B-ABB0-0246A4B403D1}" presName="diagram" presStyleCnt="0">
        <dgm:presLayoutVars>
          <dgm:dir/>
          <dgm:resizeHandles val="exact"/>
        </dgm:presLayoutVars>
      </dgm:prSet>
      <dgm:spPr/>
    </dgm:pt>
    <dgm:pt modelId="{94BCB74E-B1E6-4E3C-8C13-269A8AC0411F}" type="pres">
      <dgm:prSet presAssocID="{D05E9603-B108-461B-929A-BF508CCBABFE}" presName="node" presStyleLbl="node1" presStyleIdx="0" presStyleCnt="3" custScaleY="126703">
        <dgm:presLayoutVars>
          <dgm:bulletEnabled val="1"/>
        </dgm:presLayoutVars>
      </dgm:prSet>
      <dgm:spPr/>
    </dgm:pt>
    <dgm:pt modelId="{935432CF-292E-4110-BBA2-3FE1623063BD}" type="pres">
      <dgm:prSet presAssocID="{1692CDF4-29F5-4DDF-B33D-983959C10AE8}" presName="sibTrans" presStyleCnt="0"/>
      <dgm:spPr/>
    </dgm:pt>
    <dgm:pt modelId="{3DA65D23-D080-449B-8752-5C57B0DAC466}" type="pres">
      <dgm:prSet presAssocID="{C117186F-1B3F-4009-AB56-BA4DF453527A}" presName="node" presStyleLbl="node1" presStyleIdx="1" presStyleCnt="3">
        <dgm:presLayoutVars>
          <dgm:bulletEnabled val="1"/>
        </dgm:presLayoutVars>
      </dgm:prSet>
      <dgm:spPr/>
    </dgm:pt>
    <dgm:pt modelId="{A3F142BC-93E8-4D3F-A7C1-86E513E6A18B}" type="pres">
      <dgm:prSet presAssocID="{B3983A1F-9082-4EED-880E-F445579FB978}" presName="sibTrans" presStyleCnt="0"/>
      <dgm:spPr/>
    </dgm:pt>
    <dgm:pt modelId="{4B1D8200-0DA9-42F6-A534-578F75402916}" type="pres">
      <dgm:prSet presAssocID="{6D1D7B87-70DE-44A2-9EDC-75BC44B53E79}" presName="node" presStyleLbl="node1" presStyleIdx="2" presStyleCnt="3">
        <dgm:presLayoutVars>
          <dgm:bulletEnabled val="1"/>
        </dgm:presLayoutVars>
      </dgm:prSet>
      <dgm:spPr/>
    </dgm:pt>
  </dgm:ptLst>
  <dgm:cxnLst>
    <dgm:cxn modelId="{6072220E-A05B-4058-A818-156E563E21F0}" srcId="{C117186F-1B3F-4009-AB56-BA4DF453527A}" destId="{C5F727A9-AAB3-4C1A-905B-30371582FF7A}" srcOrd="0" destOrd="0" parTransId="{40EB7A6F-D6AB-4675-939A-E8A9E7D8811A}" sibTransId="{18719166-3A0F-4911-A41E-64577C1487BB}"/>
    <dgm:cxn modelId="{AF8DA40F-601D-46A3-A080-5C412A9FA0CD}" srcId="{D05E9603-B108-461B-929A-BF508CCBABFE}" destId="{8B70C894-B1EA-4A1F-8896-1D72555A92B2}" srcOrd="0" destOrd="0" parTransId="{0ADED9D4-FC4B-47D9-9F4E-6058E098DDDC}" sibTransId="{6BB66271-B338-4D76-B72E-D76D76C99978}"/>
    <dgm:cxn modelId="{C121B40F-688C-44C5-AED9-0AAB43EDEA33}" srcId="{D05E9603-B108-461B-929A-BF508CCBABFE}" destId="{E699291E-9684-4497-8E1F-E2DE3B36E965}" srcOrd="2" destOrd="0" parTransId="{B7A83545-E52C-42D7-8A6A-5EB129A70CC9}" sibTransId="{ECCA7B89-3714-4C0B-8D08-A303BC622F2A}"/>
    <dgm:cxn modelId="{9F10121F-A45F-482A-894F-B251A155A8FE}" srcId="{D05E9603-B108-461B-929A-BF508CCBABFE}" destId="{48CF5286-F1A7-494A-8B6F-84D6F87CD967}" srcOrd="4" destOrd="0" parTransId="{DE3C3DCD-83DD-4636-BF92-A2842BFC3F1F}" sibTransId="{C1B15F14-72D2-42FA-B1B6-56183938E97A}"/>
    <dgm:cxn modelId="{B32AD820-267A-4C27-B0F5-16EFDCF4FB3A}" type="presOf" srcId="{FCB6EE29-0A3E-4974-A3B0-9F20D86FF52A}" destId="{4B1D8200-0DA9-42F6-A534-578F75402916}" srcOrd="0" destOrd="1" presId="urn:microsoft.com/office/officeart/2005/8/layout/default"/>
    <dgm:cxn modelId="{90BAD72D-6F92-4431-86FB-969C073C3A13}" srcId="{C64DB145-41A2-495B-ABB0-0246A4B403D1}" destId="{6D1D7B87-70DE-44A2-9EDC-75BC44B53E79}" srcOrd="2" destOrd="0" parTransId="{885D8219-6F28-4583-A0F5-9E3A5E27A155}" sibTransId="{C95906C3-132C-441D-A295-8932BC364260}"/>
    <dgm:cxn modelId="{531B3A32-01F4-4297-9E9C-317298D3DA0E}" srcId="{D05E9603-B108-461B-929A-BF508CCBABFE}" destId="{05140520-0920-421D-B9AE-375E19F2A8E1}" srcOrd="1" destOrd="0" parTransId="{DE2CF2CF-B079-427A-8BBA-492B97E55E5B}" sibTransId="{4AF4F99C-FE52-4C2F-86DE-2D6D8CFA5CBA}"/>
    <dgm:cxn modelId="{6C6E7238-C9A3-4247-BA6D-AD7323663173}" type="presOf" srcId="{C117186F-1B3F-4009-AB56-BA4DF453527A}" destId="{3DA65D23-D080-449B-8752-5C57B0DAC466}" srcOrd="0" destOrd="0" presId="urn:microsoft.com/office/officeart/2005/8/layout/default"/>
    <dgm:cxn modelId="{36731B6E-3BB9-46E2-BB1F-AC77EE4FA728}" type="presOf" srcId="{C5F727A9-AAB3-4C1A-905B-30371582FF7A}" destId="{3DA65D23-D080-449B-8752-5C57B0DAC466}" srcOrd="0" destOrd="1" presId="urn:microsoft.com/office/officeart/2005/8/layout/default"/>
    <dgm:cxn modelId="{DF3E6356-F96A-4F8F-9D38-A920EF26DB1F}" type="presOf" srcId="{05140520-0920-421D-B9AE-375E19F2A8E1}" destId="{94BCB74E-B1E6-4E3C-8C13-269A8AC0411F}" srcOrd="0" destOrd="2" presId="urn:microsoft.com/office/officeart/2005/8/layout/default"/>
    <dgm:cxn modelId="{ED913578-D3B3-4800-A523-2808F9A69F3D}" type="presOf" srcId="{36ACEE30-3D8C-491D-89D9-7B6E4C85B842}" destId="{4B1D8200-0DA9-42F6-A534-578F75402916}" srcOrd="0" destOrd="2" presId="urn:microsoft.com/office/officeart/2005/8/layout/default"/>
    <dgm:cxn modelId="{9E16718F-1752-4C1A-9270-C562E3A9D769}" srcId="{C64DB145-41A2-495B-ABB0-0246A4B403D1}" destId="{D05E9603-B108-461B-929A-BF508CCBABFE}" srcOrd="0" destOrd="0" parTransId="{81C001AF-84BF-404F-A5B3-BCA58CF43FAB}" sibTransId="{1692CDF4-29F5-4DDF-B33D-983959C10AE8}"/>
    <dgm:cxn modelId="{08967490-2EE8-476D-82E0-0F87E233CEDC}" type="presOf" srcId="{F854365A-7A19-4F32-AFDA-6583F382A83A}" destId="{3DA65D23-D080-449B-8752-5C57B0DAC466}" srcOrd="0" destOrd="2" presId="urn:microsoft.com/office/officeart/2005/8/layout/default"/>
    <dgm:cxn modelId="{95F95096-631D-4707-9FD1-EC109148B80B}" type="presOf" srcId="{48CF5286-F1A7-494A-8B6F-84D6F87CD967}" destId="{94BCB74E-B1E6-4E3C-8C13-269A8AC0411F}" srcOrd="0" destOrd="5" presId="urn:microsoft.com/office/officeart/2005/8/layout/default"/>
    <dgm:cxn modelId="{4F37D798-11DF-494D-92C3-69A5A87E15F9}" srcId="{C64DB145-41A2-495B-ABB0-0246A4B403D1}" destId="{C117186F-1B3F-4009-AB56-BA4DF453527A}" srcOrd="1" destOrd="0" parTransId="{05F9687F-4E1B-408D-9351-403CE16E7BFA}" sibTransId="{B3983A1F-9082-4EED-880E-F445579FB978}"/>
    <dgm:cxn modelId="{3B45C79F-CD36-4F47-979C-2A5A4F54083B}" srcId="{6D1D7B87-70DE-44A2-9EDC-75BC44B53E79}" destId="{FCB6EE29-0A3E-4974-A3B0-9F20D86FF52A}" srcOrd="0" destOrd="0" parTransId="{2AF9F333-0C66-424A-A062-47C4CCF13A4C}" sibTransId="{A1FDAC57-3ED7-4BBB-8EC4-D78A1B6430A8}"/>
    <dgm:cxn modelId="{0F5953A1-6C4B-4E16-BECC-AA5E308A3E9D}" type="presOf" srcId="{8B70C894-B1EA-4A1F-8896-1D72555A92B2}" destId="{94BCB74E-B1E6-4E3C-8C13-269A8AC0411F}" srcOrd="0" destOrd="1" presId="urn:microsoft.com/office/officeart/2005/8/layout/default"/>
    <dgm:cxn modelId="{BB7401A7-202D-440D-9DBD-6F9F97EBEEF9}" type="presOf" srcId="{6D1D7B87-70DE-44A2-9EDC-75BC44B53E79}" destId="{4B1D8200-0DA9-42F6-A534-578F75402916}" srcOrd="0" destOrd="0" presId="urn:microsoft.com/office/officeart/2005/8/layout/default"/>
    <dgm:cxn modelId="{EF3D5AA9-4330-4A90-8CCB-AE66A0AED966}" srcId="{D05E9603-B108-461B-929A-BF508CCBABFE}" destId="{DD6B7FC4-D37B-4F87-BAC5-2345C33A399D}" srcOrd="3" destOrd="0" parTransId="{926F00CB-F05F-45B1-9F18-06C7078DEAAD}" sibTransId="{583FD127-2DE6-43F0-9A45-01D2E3DFC489}"/>
    <dgm:cxn modelId="{E5E042B0-1FDD-4A16-9566-CCDB695039AB}" type="presOf" srcId="{D05E9603-B108-461B-929A-BF508CCBABFE}" destId="{94BCB74E-B1E6-4E3C-8C13-269A8AC0411F}" srcOrd="0" destOrd="0" presId="urn:microsoft.com/office/officeart/2005/8/layout/default"/>
    <dgm:cxn modelId="{3E645DB9-2877-4997-839E-D1C7C25E8E87}" type="presOf" srcId="{C64DB145-41A2-495B-ABB0-0246A4B403D1}" destId="{99C8DDFD-5D28-45ED-ACD9-CC00143F5669}" srcOrd="0" destOrd="0" presId="urn:microsoft.com/office/officeart/2005/8/layout/default"/>
    <dgm:cxn modelId="{34C10BC5-E3B1-4653-92F0-4BD781C3C6B0}" srcId="{C117186F-1B3F-4009-AB56-BA4DF453527A}" destId="{F854365A-7A19-4F32-AFDA-6583F382A83A}" srcOrd="1" destOrd="0" parTransId="{61FB637B-23E6-46A8-8A68-8F01F43D0CD0}" sibTransId="{0FD33ED6-669D-4434-A7BA-31EEB4EB9ABD}"/>
    <dgm:cxn modelId="{ECA586C5-3F40-4493-89C8-C88184A8103C}" type="presOf" srcId="{DD6B7FC4-D37B-4F87-BAC5-2345C33A399D}" destId="{94BCB74E-B1E6-4E3C-8C13-269A8AC0411F}" srcOrd="0" destOrd="4" presId="urn:microsoft.com/office/officeart/2005/8/layout/default"/>
    <dgm:cxn modelId="{35304AC6-BB81-4E64-B957-622BF8CA13F4}" srcId="{6D1D7B87-70DE-44A2-9EDC-75BC44B53E79}" destId="{36ACEE30-3D8C-491D-89D9-7B6E4C85B842}" srcOrd="1" destOrd="0" parTransId="{1947AA02-2295-4C62-8182-53953167CEE1}" sibTransId="{AAE0013C-B03E-4830-A710-D39790C99CBA}"/>
    <dgm:cxn modelId="{528917D0-A487-4062-9884-599CCDCDDB8D}" type="presOf" srcId="{E699291E-9684-4497-8E1F-E2DE3B36E965}" destId="{94BCB74E-B1E6-4E3C-8C13-269A8AC0411F}" srcOrd="0" destOrd="3" presId="urn:microsoft.com/office/officeart/2005/8/layout/default"/>
    <dgm:cxn modelId="{58020EDB-7C17-4D44-8D0B-B0B2CA159762}" srcId="{6D1D7B87-70DE-44A2-9EDC-75BC44B53E79}" destId="{FEDCFD71-3A9A-4E73-850E-7FA6F44D8B2C}" srcOrd="2" destOrd="0" parTransId="{CD87204A-19CF-415E-BDC1-DF1670B972F5}" sibTransId="{182293F5-6AFD-4DF7-89A1-0C910CFDD50C}"/>
    <dgm:cxn modelId="{1F7209EB-9039-426D-9149-9212C36EF7C9}" type="presOf" srcId="{FEDCFD71-3A9A-4E73-850E-7FA6F44D8B2C}" destId="{4B1D8200-0DA9-42F6-A534-578F75402916}" srcOrd="0" destOrd="3" presId="urn:microsoft.com/office/officeart/2005/8/layout/default"/>
    <dgm:cxn modelId="{A0EA25D2-DE2B-4505-9F55-BE3E092ECF6B}" type="presParOf" srcId="{99C8DDFD-5D28-45ED-ACD9-CC00143F5669}" destId="{94BCB74E-B1E6-4E3C-8C13-269A8AC0411F}" srcOrd="0" destOrd="0" presId="urn:microsoft.com/office/officeart/2005/8/layout/default"/>
    <dgm:cxn modelId="{57B299F1-2789-41FA-8FD4-9C160D6BE394}" type="presParOf" srcId="{99C8DDFD-5D28-45ED-ACD9-CC00143F5669}" destId="{935432CF-292E-4110-BBA2-3FE1623063BD}" srcOrd="1" destOrd="0" presId="urn:microsoft.com/office/officeart/2005/8/layout/default"/>
    <dgm:cxn modelId="{AC574392-FA97-408F-B5AE-58D1D0AC6EBB}" type="presParOf" srcId="{99C8DDFD-5D28-45ED-ACD9-CC00143F5669}" destId="{3DA65D23-D080-449B-8752-5C57B0DAC466}" srcOrd="2" destOrd="0" presId="urn:microsoft.com/office/officeart/2005/8/layout/default"/>
    <dgm:cxn modelId="{8155491A-9ED0-4A2E-BB2C-14A66CEFF945}" type="presParOf" srcId="{99C8DDFD-5D28-45ED-ACD9-CC00143F5669}" destId="{A3F142BC-93E8-4D3F-A7C1-86E513E6A18B}" srcOrd="3" destOrd="0" presId="urn:microsoft.com/office/officeart/2005/8/layout/default"/>
    <dgm:cxn modelId="{D3C142F6-CDE5-49CE-B197-05F3099C5747}" type="presParOf" srcId="{99C8DDFD-5D28-45ED-ACD9-CC00143F5669}" destId="{4B1D8200-0DA9-42F6-A534-578F7540291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140597-B54A-46B6-A383-B7F977B7DC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7D4B66D-055B-408A-95A6-2D76EAD06522}">
      <dgm:prSet phldrT="[Text]"/>
      <dgm:spPr/>
      <dgm:t>
        <a:bodyPr/>
        <a:lstStyle/>
        <a:p>
          <a:r>
            <a:rPr lang="en-US" dirty="0"/>
            <a:t>AMP Priorities for RFA</a:t>
          </a:r>
        </a:p>
        <a:p>
          <a:r>
            <a:rPr lang="en-US" dirty="0"/>
            <a:t>Measures of Impact</a:t>
          </a:r>
        </a:p>
        <a:p>
          <a:r>
            <a:rPr lang="en-US" dirty="0"/>
            <a:t>Exec. Committee</a:t>
          </a:r>
        </a:p>
      </dgm:t>
    </dgm:pt>
    <dgm:pt modelId="{C42EEB6F-E239-4172-A2D1-E8C95759BDC1}" type="parTrans" cxnId="{8BF3410B-8F6F-4BDE-A930-84EF2D3C875A}">
      <dgm:prSet/>
      <dgm:spPr/>
      <dgm:t>
        <a:bodyPr/>
        <a:lstStyle/>
        <a:p>
          <a:endParaRPr lang="en-US"/>
        </a:p>
      </dgm:t>
    </dgm:pt>
    <dgm:pt modelId="{25F14E1E-EB8C-4F19-8140-5491A9E8A36D}" type="sibTrans" cxnId="{8BF3410B-8F6F-4BDE-A930-84EF2D3C875A}">
      <dgm:prSet/>
      <dgm:spPr/>
      <dgm:t>
        <a:bodyPr/>
        <a:lstStyle/>
        <a:p>
          <a:endParaRPr lang="en-US"/>
        </a:p>
      </dgm:t>
    </dgm:pt>
    <dgm:pt modelId="{FF618BB9-6D6D-424D-B7D9-45A011EECC7A}">
      <dgm:prSet phldrT="[Text]"/>
      <dgm:spPr/>
      <dgm:t>
        <a:bodyPr/>
        <a:lstStyle/>
        <a:p>
          <a:r>
            <a:rPr lang="en-US" dirty="0"/>
            <a:t>Phase I: Identify research gaps and unanswered questions (e.g., SPM review, evidence inventories or reviews, VA program office strategic plans)</a:t>
          </a:r>
        </a:p>
      </dgm:t>
    </dgm:pt>
    <dgm:pt modelId="{9019D3F0-3756-466E-A0E9-EDE6F334831C}" type="parTrans" cxnId="{D9C88FAA-1B35-47D8-BA2A-5550AFC2A0E5}">
      <dgm:prSet/>
      <dgm:spPr/>
      <dgm:t>
        <a:bodyPr/>
        <a:lstStyle/>
        <a:p>
          <a:endParaRPr lang="en-US"/>
        </a:p>
      </dgm:t>
    </dgm:pt>
    <dgm:pt modelId="{7E13AC35-3F65-4ACF-BD6E-0E8BB3F15FC2}" type="sibTrans" cxnId="{D9C88FAA-1B35-47D8-BA2A-5550AFC2A0E5}">
      <dgm:prSet/>
      <dgm:spPr/>
      <dgm:t>
        <a:bodyPr/>
        <a:lstStyle/>
        <a:p>
          <a:endParaRPr lang="en-US"/>
        </a:p>
      </dgm:t>
    </dgm:pt>
    <dgm:pt modelId="{5CA76A74-DB83-4FD9-A21E-8E53AB6C93BC}">
      <dgm:prSet phldrT="[Text]"/>
      <dgm:spPr/>
      <dgm:t>
        <a:bodyPr/>
        <a:lstStyle/>
        <a:p>
          <a:r>
            <a:rPr lang="en-US" dirty="0"/>
            <a:t>Phase II: Refine Priorities using concurrent processes: national surveys/live voting &amp; focus groups with Consumer, Provider, Leader, Investigator groups</a:t>
          </a:r>
        </a:p>
      </dgm:t>
    </dgm:pt>
    <dgm:pt modelId="{5D2DC5F8-6DA9-4716-96DC-069770937161}" type="parTrans" cxnId="{F9C9DE73-CF69-452E-B640-A9D330D8557E}">
      <dgm:prSet/>
      <dgm:spPr/>
      <dgm:t>
        <a:bodyPr/>
        <a:lstStyle/>
        <a:p>
          <a:endParaRPr lang="en-US"/>
        </a:p>
      </dgm:t>
    </dgm:pt>
    <dgm:pt modelId="{9474CCF4-5508-4290-B7FF-479B591AEC2F}" type="sibTrans" cxnId="{F9C9DE73-CF69-452E-B640-A9D330D8557E}">
      <dgm:prSet/>
      <dgm:spPr/>
      <dgm:t>
        <a:bodyPr/>
        <a:lstStyle/>
        <a:p>
          <a:endParaRPr lang="en-US"/>
        </a:p>
      </dgm:t>
    </dgm:pt>
    <dgm:pt modelId="{404B8007-5BE0-489E-A313-B56AC779D017}">
      <dgm:prSet phldrT="[Text]"/>
      <dgm:spPr/>
      <dgm:t>
        <a:bodyPr/>
        <a:lstStyle/>
        <a:p>
          <a:r>
            <a:rPr lang="en-US" dirty="0"/>
            <a:t>Phase III: Delphi consensus panel with interested party representatives rank priorities on urgency, impact, feasibility, identify impact metrics</a:t>
          </a:r>
        </a:p>
      </dgm:t>
    </dgm:pt>
    <dgm:pt modelId="{E6CC81CE-5E44-41C8-92E7-6F8A3FFFB84E}" type="parTrans" cxnId="{E90DB2AE-2684-4975-A233-60CC4A581074}">
      <dgm:prSet/>
      <dgm:spPr/>
      <dgm:t>
        <a:bodyPr/>
        <a:lstStyle/>
        <a:p>
          <a:endParaRPr lang="en-US"/>
        </a:p>
      </dgm:t>
    </dgm:pt>
    <dgm:pt modelId="{307B3A02-4848-4BC0-B645-ED2904CB035A}" type="sibTrans" cxnId="{E90DB2AE-2684-4975-A233-60CC4A581074}">
      <dgm:prSet/>
      <dgm:spPr/>
      <dgm:t>
        <a:bodyPr/>
        <a:lstStyle/>
        <a:p>
          <a:endParaRPr lang="en-US"/>
        </a:p>
      </dgm:t>
    </dgm:pt>
    <dgm:pt modelId="{A6EE57D1-13C1-4D5B-A487-3984F4B6AFBF}" type="pres">
      <dgm:prSet presAssocID="{73140597-B54A-46B6-A383-B7F977B7DC44}" presName="cycle" presStyleCnt="0">
        <dgm:presLayoutVars>
          <dgm:chMax val="1"/>
          <dgm:dir/>
          <dgm:animLvl val="ctr"/>
          <dgm:resizeHandles val="exact"/>
        </dgm:presLayoutVars>
      </dgm:prSet>
      <dgm:spPr/>
    </dgm:pt>
    <dgm:pt modelId="{F9FF57C2-E278-4ABE-8A74-F4B94C237AA8}" type="pres">
      <dgm:prSet presAssocID="{77D4B66D-055B-408A-95A6-2D76EAD06522}" presName="centerShape" presStyleLbl="node0" presStyleIdx="0" presStyleCnt="1"/>
      <dgm:spPr/>
    </dgm:pt>
    <dgm:pt modelId="{5325B7C5-BDD3-4EAA-BE52-1C87C51992C6}" type="pres">
      <dgm:prSet presAssocID="{9019D3F0-3756-466E-A0E9-EDE6F334831C}" presName="parTrans" presStyleLbl="bgSibTrans2D1" presStyleIdx="0" presStyleCnt="3"/>
      <dgm:spPr/>
    </dgm:pt>
    <dgm:pt modelId="{A8F09999-18BD-4D38-A6AD-C7264147FF72}" type="pres">
      <dgm:prSet presAssocID="{FF618BB9-6D6D-424D-B7D9-45A011EECC7A}" presName="node" presStyleLbl="node1" presStyleIdx="0" presStyleCnt="3">
        <dgm:presLayoutVars>
          <dgm:bulletEnabled val="1"/>
        </dgm:presLayoutVars>
      </dgm:prSet>
      <dgm:spPr/>
    </dgm:pt>
    <dgm:pt modelId="{C82ACCF6-5EBF-45F9-A2B0-B384FC46BAE3}" type="pres">
      <dgm:prSet presAssocID="{5D2DC5F8-6DA9-4716-96DC-069770937161}" presName="parTrans" presStyleLbl="bgSibTrans2D1" presStyleIdx="1" presStyleCnt="3"/>
      <dgm:spPr/>
    </dgm:pt>
    <dgm:pt modelId="{AB151650-3EA9-41FC-8EC1-BAEEDB6465E0}" type="pres">
      <dgm:prSet presAssocID="{5CA76A74-DB83-4FD9-A21E-8E53AB6C93BC}" presName="node" presStyleLbl="node1" presStyleIdx="1" presStyleCnt="3">
        <dgm:presLayoutVars>
          <dgm:bulletEnabled val="1"/>
        </dgm:presLayoutVars>
      </dgm:prSet>
      <dgm:spPr/>
    </dgm:pt>
    <dgm:pt modelId="{F051E436-78C7-484F-AF0E-B67CA4E8CB87}" type="pres">
      <dgm:prSet presAssocID="{E6CC81CE-5E44-41C8-92E7-6F8A3FFFB84E}" presName="parTrans" presStyleLbl="bgSibTrans2D1" presStyleIdx="2" presStyleCnt="3"/>
      <dgm:spPr/>
    </dgm:pt>
    <dgm:pt modelId="{79E43712-7D13-4C11-B74A-79857435A127}" type="pres">
      <dgm:prSet presAssocID="{404B8007-5BE0-489E-A313-B56AC779D017}" presName="node" presStyleLbl="node1" presStyleIdx="2" presStyleCnt="3" custRadScaleRad="93128" custRadScaleInc="-2998">
        <dgm:presLayoutVars>
          <dgm:bulletEnabled val="1"/>
        </dgm:presLayoutVars>
      </dgm:prSet>
      <dgm:spPr/>
    </dgm:pt>
  </dgm:ptLst>
  <dgm:cxnLst>
    <dgm:cxn modelId="{8BF3410B-8F6F-4BDE-A930-84EF2D3C875A}" srcId="{73140597-B54A-46B6-A383-B7F977B7DC44}" destId="{77D4B66D-055B-408A-95A6-2D76EAD06522}" srcOrd="0" destOrd="0" parTransId="{C42EEB6F-E239-4172-A2D1-E8C95759BDC1}" sibTransId="{25F14E1E-EB8C-4F19-8140-5491A9E8A36D}"/>
    <dgm:cxn modelId="{76BDC80F-65AD-4B31-9A25-32EE2AECA34C}" type="presOf" srcId="{E6CC81CE-5E44-41C8-92E7-6F8A3FFFB84E}" destId="{F051E436-78C7-484F-AF0E-B67CA4E8CB87}" srcOrd="0" destOrd="0" presId="urn:microsoft.com/office/officeart/2005/8/layout/radial4"/>
    <dgm:cxn modelId="{57E04E21-06D2-4427-81B4-0F8C869D652F}" type="presOf" srcId="{404B8007-5BE0-489E-A313-B56AC779D017}" destId="{79E43712-7D13-4C11-B74A-79857435A127}" srcOrd="0" destOrd="0" presId="urn:microsoft.com/office/officeart/2005/8/layout/radial4"/>
    <dgm:cxn modelId="{2AE3E429-C703-4EE3-8068-AEA3DCB265A6}" type="presOf" srcId="{5D2DC5F8-6DA9-4716-96DC-069770937161}" destId="{C82ACCF6-5EBF-45F9-A2B0-B384FC46BAE3}" srcOrd="0" destOrd="0" presId="urn:microsoft.com/office/officeart/2005/8/layout/radial4"/>
    <dgm:cxn modelId="{5E85725F-CEC2-4E00-B1D7-F9BD96BB0D46}" type="presOf" srcId="{FF618BB9-6D6D-424D-B7D9-45A011EECC7A}" destId="{A8F09999-18BD-4D38-A6AD-C7264147FF72}" srcOrd="0" destOrd="0" presId="urn:microsoft.com/office/officeart/2005/8/layout/radial4"/>
    <dgm:cxn modelId="{A97C6A41-FFA7-4942-9D4A-7F1D2568DDC3}" type="presOf" srcId="{5CA76A74-DB83-4FD9-A21E-8E53AB6C93BC}" destId="{AB151650-3EA9-41FC-8EC1-BAEEDB6465E0}" srcOrd="0" destOrd="0" presId="urn:microsoft.com/office/officeart/2005/8/layout/radial4"/>
    <dgm:cxn modelId="{F9C9DE73-CF69-452E-B640-A9D330D8557E}" srcId="{77D4B66D-055B-408A-95A6-2D76EAD06522}" destId="{5CA76A74-DB83-4FD9-A21E-8E53AB6C93BC}" srcOrd="1" destOrd="0" parTransId="{5D2DC5F8-6DA9-4716-96DC-069770937161}" sibTransId="{9474CCF4-5508-4290-B7FF-479B591AEC2F}"/>
    <dgm:cxn modelId="{1668B59A-B169-4B80-9E94-DEA3469572B9}" type="presOf" srcId="{73140597-B54A-46B6-A383-B7F977B7DC44}" destId="{A6EE57D1-13C1-4D5B-A487-3984F4B6AFBF}" srcOrd="0" destOrd="0" presId="urn:microsoft.com/office/officeart/2005/8/layout/radial4"/>
    <dgm:cxn modelId="{A2B33CA1-68E8-440E-B188-710F4D679F23}" type="presOf" srcId="{77D4B66D-055B-408A-95A6-2D76EAD06522}" destId="{F9FF57C2-E278-4ABE-8A74-F4B94C237AA8}" srcOrd="0" destOrd="0" presId="urn:microsoft.com/office/officeart/2005/8/layout/radial4"/>
    <dgm:cxn modelId="{D9C88FAA-1B35-47D8-BA2A-5550AFC2A0E5}" srcId="{77D4B66D-055B-408A-95A6-2D76EAD06522}" destId="{FF618BB9-6D6D-424D-B7D9-45A011EECC7A}" srcOrd="0" destOrd="0" parTransId="{9019D3F0-3756-466E-A0E9-EDE6F334831C}" sibTransId="{7E13AC35-3F65-4ACF-BD6E-0E8BB3F15FC2}"/>
    <dgm:cxn modelId="{D33A21AD-C8CF-441E-B6D8-CD5BAADF6590}" type="presOf" srcId="{9019D3F0-3756-466E-A0E9-EDE6F334831C}" destId="{5325B7C5-BDD3-4EAA-BE52-1C87C51992C6}" srcOrd="0" destOrd="0" presId="urn:microsoft.com/office/officeart/2005/8/layout/radial4"/>
    <dgm:cxn modelId="{E90DB2AE-2684-4975-A233-60CC4A581074}" srcId="{77D4B66D-055B-408A-95A6-2D76EAD06522}" destId="{404B8007-5BE0-489E-A313-B56AC779D017}" srcOrd="2" destOrd="0" parTransId="{E6CC81CE-5E44-41C8-92E7-6F8A3FFFB84E}" sibTransId="{307B3A02-4848-4BC0-B645-ED2904CB035A}"/>
    <dgm:cxn modelId="{566F2C06-8706-449F-8A5A-C020D036C7A8}" type="presParOf" srcId="{A6EE57D1-13C1-4D5B-A487-3984F4B6AFBF}" destId="{F9FF57C2-E278-4ABE-8A74-F4B94C237AA8}" srcOrd="0" destOrd="0" presId="urn:microsoft.com/office/officeart/2005/8/layout/radial4"/>
    <dgm:cxn modelId="{0A9B6651-92BF-47A0-BC15-5ADC460FD62C}" type="presParOf" srcId="{A6EE57D1-13C1-4D5B-A487-3984F4B6AFBF}" destId="{5325B7C5-BDD3-4EAA-BE52-1C87C51992C6}" srcOrd="1" destOrd="0" presId="urn:microsoft.com/office/officeart/2005/8/layout/radial4"/>
    <dgm:cxn modelId="{4DC5FC8E-A466-4782-A81D-9B229A7E5CD9}" type="presParOf" srcId="{A6EE57D1-13C1-4D5B-A487-3984F4B6AFBF}" destId="{A8F09999-18BD-4D38-A6AD-C7264147FF72}" srcOrd="2" destOrd="0" presId="urn:microsoft.com/office/officeart/2005/8/layout/radial4"/>
    <dgm:cxn modelId="{276CA80A-F9FC-4612-B334-DE6E2AE2BA28}" type="presParOf" srcId="{A6EE57D1-13C1-4D5B-A487-3984F4B6AFBF}" destId="{C82ACCF6-5EBF-45F9-A2B0-B384FC46BAE3}" srcOrd="3" destOrd="0" presId="urn:microsoft.com/office/officeart/2005/8/layout/radial4"/>
    <dgm:cxn modelId="{021E7297-EACD-4977-8130-BB3F8E093B8B}" type="presParOf" srcId="{A6EE57D1-13C1-4D5B-A487-3984F4B6AFBF}" destId="{AB151650-3EA9-41FC-8EC1-BAEEDB6465E0}" srcOrd="4" destOrd="0" presId="urn:microsoft.com/office/officeart/2005/8/layout/radial4"/>
    <dgm:cxn modelId="{C1114FB2-688F-482F-87C8-14BD10D684AE}" type="presParOf" srcId="{A6EE57D1-13C1-4D5B-A487-3984F4B6AFBF}" destId="{F051E436-78C7-484F-AF0E-B67CA4E8CB87}" srcOrd="5" destOrd="0" presId="urn:microsoft.com/office/officeart/2005/8/layout/radial4"/>
    <dgm:cxn modelId="{1A15504A-AD45-47A0-8149-B5C50B953051}" type="presParOf" srcId="{A6EE57D1-13C1-4D5B-A487-3984F4B6AFBF}" destId="{79E43712-7D13-4C11-B74A-79857435A127}"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CB74E-B1E6-4E3C-8C13-269A8AC0411F}">
      <dsp:nvSpPr>
        <dsp:cNvPr id="0" name=""/>
        <dsp:cNvSpPr/>
      </dsp:nvSpPr>
      <dsp:spPr>
        <a:xfrm>
          <a:off x="0" y="301656"/>
          <a:ext cx="3726155" cy="2832690"/>
        </a:xfrm>
        <a:prstGeom prst="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Completed</a:t>
          </a:r>
        </a:p>
        <a:p>
          <a:pPr marL="171450" lvl="1" indent="-171450" algn="l" defTabSz="800100">
            <a:lnSpc>
              <a:spcPct val="90000"/>
            </a:lnSpc>
            <a:spcBef>
              <a:spcPct val="0"/>
            </a:spcBef>
            <a:spcAft>
              <a:spcPct val="15000"/>
            </a:spcAft>
            <a:buChar char="•"/>
          </a:pPr>
          <a:r>
            <a:rPr lang="en-US" sz="1800" kern="1200" dirty="0">
              <a:solidFill>
                <a:schemeClr val="tx1"/>
              </a:solidFill>
            </a:rPr>
            <a:t>Role Charter</a:t>
          </a:r>
        </a:p>
        <a:p>
          <a:pPr marL="171450" lvl="1" indent="-171450" algn="l" defTabSz="800100">
            <a:lnSpc>
              <a:spcPct val="90000"/>
            </a:lnSpc>
            <a:spcBef>
              <a:spcPct val="0"/>
            </a:spcBef>
            <a:spcAft>
              <a:spcPct val="15000"/>
            </a:spcAft>
            <a:buChar char="•"/>
          </a:pPr>
          <a:r>
            <a:rPr lang="en-US" sz="1800" kern="1200" dirty="0">
              <a:solidFill>
                <a:schemeClr val="tx1"/>
              </a:solidFill>
            </a:rPr>
            <a:t>Executive Committee Charter</a:t>
          </a:r>
        </a:p>
        <a:p>
          <a:pPr marL="171450" lvl="1" indent="-171450" algn="l" defTabSz="800100">
            <a:lnSpc>
              <a:spcPct val="90000"/>
            </a:lnSpc>
            <a:spcBef>
              <a:spcPct val="0"/>
            </a:spcBef>
            <a:spcAft>
              <a:spcPct val="15000"/>
            </a:spcAft>
            <a:buChar char="•"/>
          </a:pPr>
          <a:r>
            <a:rPr lang="en-US" sz="1800" kern="1200" dirty="0">
              <a:solidFill>
                <a:schemeClr val="tx1"/>
              </a:solidFill>
            </a:rPr>
            <a:t>Purview Statement</a:t>
          </a:r>
        </a:p>
        <a:p>
          <a:pPr marL="171450" lvl="1" indent="-171450" algn="l" defTabSz="800100">
            <a:lnSpc>
              <a:spcPct val="90000"/>
            </a:lnSpc>
            <a:spcBef>
              <a:spcPct val="0"/>
            </a:spcBef>
            <a:spcAft>
              <a:spcPct val="15000"/>
            </a:spcAft>
            <a:buChar char="•"/>
          </a:pPr>
          <a:r>
            <a:rPr lang="en-US" sz="1800" kern="1200" dirty="0">
              <a:solidFill>
                <a:schemeClr val="tx1"/>
              </a:solidFill>
            </a:rPr>
            <a:t>Portfolio Analysis Report</a:t>
          </a:r>
          <a:endParaRPr lang="en-US" sz="1800" kern="1200" dirty="0"/>
        </a:p>
        <a:p>
          <a:pPr marL="171450" lvl="1" indent="-171450" algn="l" defTabSz="800100">
            <a:lnSpc>
              <a:spcPct val="90000"/>
            </a:lnSpc>
            <a:spcBef>
              <a:spcPct val="0"/>
            </a:spcBef>
            <a:spcAft>
              <a:spcPct val="15000"/>
            </a:spcAft>
            <a:buChar char="•"/>
          </a:pPr>
          <a:r>
            <a:rPr lang="en-US" sz="1800" kern="1200" dirty="0">
              <a:solidFill>
                <a:schemeClr val="tx1"/>
              </a:solidFill>
            </a:rPr>
            <a:t>Portfolio Analysis PPT</a:t>
          </a:r>
          <a:endParaRPr lang="en-US" sz="1800" kern="1200" dirty="0"/>
        </a:p>
      </dsp:txBody>
      <dsp:txXfrm>
        <a:off x="0" y="301656"/>
        <a:ext cx="3726155" cy="2832690"/>
      </dsp:txXfrm>
    </dsp:sp>
    <dsp:sp modelId="{3DA65D23-D080-449B-8752-5C57B0DAC466}">
      <dsp:nvSpPr>
        <dsp:cNvPr id="0" name=""/>
        <dsp:cNvSpPr/>
      </dsp:nvSpPr>
      <dsp:spPr>
        <a:xfrm>
          <a:off x="4098770" y="600154"/>
          <a:ext cx="3726155" cy="2235693"/>
        </a:xfrm>
        <a:prstGeom prst="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In Progress</a:t>
          </a:r>
        </a:p>
        <a:p>
          <a:pPr marL="171450" lvl="1" indent="-171450" algn="l" defTabSz="800100">
            <a:lnSpc>
              <a:spcPct val="90000"/>
            </a:lnSpc>
            <a:spcBef>
              <a:spcPct val="0"/>
            </a:spcBef>
            <a:spcAft>
              <a:spcPct val="15000"/>
            </a:spcAft>
            <a:buChar char="•"/>
          </a:pPr>
          <a:r>
            <a:rPr lang="en-US" sz="1800" kern="1200" dirty="0">
              <a:solidFill>
                <a:schemeClr val="tx1"/>
              </a:solidFill>
            </a:rPr>
            <a:t>Position Description</a:t>
          </a:r>
        </a:p>
        <a:p>
          <a:pPr marL="171450" lvl="1" indent="-171450" algn="l" defTabSz="800100">
            <a:lnSpc>
              <a:spcPct val="90000"/>
            </a:lnSpc>
            <a:spcBef>
              <a:spcPct val="0"/>
            </a:spcBef>
            <a:spcAft>
              <a:spcPct val="15000"/>
            </a:spcAft>
            <a:buChar char="•"/>
          </a:pPr>
          <a:r>
            <a:rPr lang="en-US" sz="1800" kern="1200" dirty="0">
              <a:solidFill>
                <a:schemeClr val="tx1"/>
              </a:solidFill>
            </a:rPr>
            <a:t>Critical Research Priorities</a:t>
          </a:r>
        </a:p>
      </dsp:txBody>
      <dsp:txXfrm>
        <a:off x="4098770" y="600154"/>
        <a:ext cx="3726155" cy="2235693"/>
      </dsp:txXfrm>
    </dsp:sp>
    <dsp:sp modelId="{4B1D8200-0DA9-42F6-A534-578F75402916}">
      <dsp:nvSpPr>
        <dsp:cNvPr id="0" name=""/>
        <dsp:cNvSpPr/>
      </dsp:nvSpPr>
      <dsp:spPr>
        <a:xfrm>
          <a:off x="8197541" y="600154"/>
          <a:ext cx="3726155" cy="2235693"/>
        </a:xfrm>
        <a:prstGeom prst="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Future Items</a:t>
          </a:r>
        </a:p>
        <a:p>
          <a:pPr marL="171450" lvl="1" indent="-171450" algn="l" defTabSz="800100">
            <a:lnSpc>
              <a:spcPct val="90000"/>
            </a:lnSpc>
            <a:spcBef>
              <a:spcPct val="0"/>
            </a:spcBef>
            <a:spcAft>
              <a:spcPct val="15000"/>
            </a:spcAft>
            <a:buChar char="•"/>
          </a:pPr>
          <a:r>
            <a:rPr lang="en-US" sz="1800" kern="1200" dirty="0">
              <a:solidFill>
                <a:schemeClr val="tx1"/>
              </a:solidFill>
            </a:rPr>
            <a:t>Portfolio RFAs / Program Announcements</a:t>
          </a:r>
        </a:p>
        <a:p>
          <a:pPr marL="171450" lvl="1" indent="-171450" algn="l" defTabSz="800100">
            <a:lnSpc>
              <a:spcPct val="90000"/>
            </a:lnSpc>
            <a:spcBef>
              <a:spcPct val="0"/>
            </a:spcBef>
            <a:spcAft>
              <a:spcPct val="15000"/>
            </a:spcAft>
            <a:buChar char="•"/>
          </a:pPr>
          <a:r>
            <a:rPr lang="en-US" sz="1800" kern="1200" dirty="0">
              <a:solidFill>
                <a:schemeClr val="tx1"/>
              </a:solidFill>
            </a:rPr>
            <a:t>Funding Model SOP</a:t>
          </a:r>
        </a:p>
        <a:p>
          <a:pPr marL="171450" lvl="1" indent="-171450" algn="l" defTabSz="800100">
            <a:lnSpc>
              <a:spcPct val="90000"/>
            </a:lnSpc>
            <a:spcBef>
              <a:spcPct val="0"/>
            </a:spcBef>
            <a:spcAft>
              <a:spcPct val="15000"/>
            </a:spcAft>
            <a:buChar char="•"/>
          </a:pPr>
          <a:r>
            <a:rPr lang="en-US" sz="1800" kern="1200" dirty="0">
              <a:solidFill>
                <a:schemeClr val="tx1"/>
              </a:solidFill>
            </a:rPr>
            <a:t>Portfolio Performance Metrics</a:t>
          </a:r>
        </a:p>
      </dsp:txBody>
      <dsp:txXfrm>
        <a:off x="8197541" y="600154"/>
        <a:ext cx="3726155" cy="2235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F57C2-E278-4ABE-8A74-F4B94C237AA8}">
      <dsp:nvSpPr>
        <dsp:cNvPr id="0" name=""/>
        <dsp:cNvSpPr/>
      </dsp:nvSpPr>
      <dsp:spPr>
        <a:xfrm>
          <a:off x="2966720" y="2834780"/>
          <a:ext cx="2194560" cy="21945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AMP Priorities for RFA</a:t>
          </a:r>
        </a:p>
        <a:p>
          <a:pPr marL="0" lvl="0" indent="0" algn="ctr" defTabSz="755650">
            <a:lnSpc>
              <a:spcPct val="90000"/>
            </a:lnSpc>
            <a:spcBef>
              <a:spcPct val="0"/>
            </a:spcBef>
            <a:spcAft>
              <a:spcPct val="35000"/>
            </a:spcAft>
            <a:buNone/>
          </a:pPr>
          <a:r>
            <a:rPr lang="en-US" sz="1700" kern="1200" dirty="0"/>
            <a:t>Measures of Impact</a:t>
          </a:r>
        </a:p>
        <a:p>
          <a:pPr marL="0" lvl="0" indent="0" algn="ctr" defTabSz="755650">
            <a:lnSpc>
              <a:spcPct val="90000"/>
            </a:lnSpc>
            <a:spcBef>
              <a:spcPct val="0"/>
            </a:spcBef>
            <a:spcAft>
              <a:spcPct val="35000"/>
            </a:spcAft>
            <a:buNone/>
          </a:pPr>
          <a:r>
            <a:rPr lang="en-US" sz="1700" kern="1200" dirty="0"/>
            <a:t>Exec. Committee</a:t>
          </a:r>
        </a:p>
      </dsp:txBody>
      <dsp:txXfrm>
        <a:off x="3288106" y="3156166"/>
        <a:ext cx="1551788" cy="1551788"/>
      </dsp:txXfrm>
    </dsp:sp>
    <dsp:sp modelId="{5325B7C5-BDD3-4EAA-BE52-1C87C51992C6}">
      <dsp:nvSpPr>
        <dsp:cNvPr id="0" name=""/>
        <dsp:cNvSpPr/>
      </dsp:nvSpPr>
      <dsp:spPr>
        <a:xfrm rot="12900000">
          <a:off x="1356306" y="2384955"/>
          <a:ext cx="1889632" cy="62544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F09999-18BD-4D38-A6AD-C7264147FF72}">
      <dsp:nvSpPr>
        <dsp:cNvPr id="0" name=""/>
        <dsp:cNvSpPr/>
      </dsp:nvSpPr>
      <dsp:spPr>
        <a:xfrm>
          <a:off x="484759" y="1321823"/>
          <a:ext cx="2084832" cy="16678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Phase I: Identify research gaps and unanswered questions (e.g., SPM review, evidence inventories or reviews, VA program office strategic plans)</a:t>
          </a:r>
        </a:p>
      </dsp:txBody>
      <dsp:txXfrm>
        <a:off x="533609" y="1370673"/>
        <a:ext cx="1987132" cy="1570165"/>
      </dsp:txXfrm>
    </dsp:sp>
    <dsp:sp modelId="{C82ACCF6-5EBF-45F9-A2B0-B384FC46BAE3}">
      <dsp:nvSpPr>
        <dsp:cNvPr id="0" name=""/>
        <dsp:cNvSpPr/>
      </dsp:nvSpPr>
      <dsp:spPr>
        <a:xfrm rot="16200000">
          <a:off x="3119183" y="1467260"/>
          <a:ext cx="1889632" cy="62544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151650-3EA9-41FC-8EC1-BAEEDB6465E0}">
      <dsp:nvSpPr>
        <dsp:cNvPr id="0" name=""/>
        <dsp:cNvSpPr/>
      </dsp:nvSpPr>
      <dsp:spPr>
        <a:xfrm>
          <a:off x="3021583" y="1235"/>
          <a:ext cx="2084832" cy="16678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Phase II: Refine Priorities using concurrent processes: national surveys/live voting &amp; focus groups with Consumer, Provider, Leader, Investigator groups</a:t>
          </a:r>
        </a:p>
      </dsp:txBody>
      <dsp:txXfrm>
        <a:off x="3070433" y="50085"/>
        <a:ext cx="1987132" cy="1570165"/>
      </dsp:txXfrm>
    </dsp:sp>
    <dsp:sp modelId="{F051E436-78C7-484F-AF0E-B67CA4E8CB87}">
      <dsp:nvSpPr>
        <dsp:cNvPr id="0" name=""/>
        <dsp:cNvSpPr/>
      </dsp:nvSpPr>
      <dsp:spPr>
        <a:xfrm rot="19392072">
          <a:off x="4853108" y="2397473"/>
          <a:ext cx="1688519" cy="62544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E43712-7D13-4C11-B74A-79857435A127}">
      <dsp:nvSpPr>
        <dsp:cNvPr id="0" name=""/>
        <dsp:cNvSpPr/>
      </dsp:nvSpPr>
      <dsp:spPr>
        <a:xfrm>
          <a:off x="5330987" y="1370547"/>
          <a:ext cx="2084832" cy="16678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Phase III: Delphi consensus panel with interested party representatives rank priorities on urgency, impact, feasibility, identify impact metrics</a:t>
          </a:r>
        </a:p>
      </dsp:txBody>
      <dsp:txXfrm>
        <a:off x="5379837" y="1419397"/>
        <a:ext cx="1987132" cy="157016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50734ABB-FDD8-470C-94A0-E35EFCF8BF46}" type="datetimeFigureOut">
              <a:rPr lang="en-US" smtClean="0"/>
              <a:pPr/>
              <a:t>1/23/2024</a:t>
            </a:fld>
            <a:endParaRPr lang="en-US"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6E0020C-34B3-4644-B138-3A9503ECB28E}" type="slidenum">
              <a:rPr lang="en-US" smtClean="0"/>
              <a:pPr/>
              <a:t>‹#›</a:t>
            </a:fld>
            <a:endParaRPr lang="en-US" dirty="0"/>
          </a:p>
        </p:txBody>
      </p:sp>
    </p:spTree>
    <p:extLst>
      <p:ext uri="{BB962C8B-B14F-4D97-AF65-F5344CB8AC3E}">
        <p14:creationId xmlns:p14="http://schemas.microsoft.com/office/powerpoint/2010/main" val="3083881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DB82-DFC6-414B-85AD-EA7020C8DE2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12838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emf"/></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a:xfrm>
            <a:off x="9293994"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47170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2429588961"/>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681816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9274743"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71696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Blank_no_bottom_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EE0F0B21-0107-480B-A6FF-33E8F92913BC}"/>
              </a:ext>
            </a:extLst>
          </p:cNvPr>
          <p:cNvSpPr/>
          <p:nvPr userDrawn="1"/>
        </p:nvSpPr>
        <p:spPr>
          <a:xfrm>
            <a:off x="0" y="6131277"/>
            <a:ext cx="12191994" cy="745011"/>
          </a:xfrm>
          <a:prstGeom prst="rect">
            <a:avLst/>
          </a:prstGeom>
          <a:solidFill>
            <a:schemeClr val="bg1"/>
          </a:solidFill>
          <a:ln w="5501">
            <a:noFill/>
          </a:ln>
        </p:spPr>
        <p:style>
          <a:lnRef idx="2">
            <a:schemeClr val="accent1">
              <a:shade val="50000"/>
            </a:schemeClr>
          </a:lnRef>
          <a:fillRef idx="1">
            <a:schemeClr val="accent1"/>
          </a:fillRef>
          <a:effectRef idx="0">
            <a:schemeClr val="accent1"/>
          </a:effectRef>
          <a:fontRef idx="minor">
            <a:schemeClr val="lt1"/>
          </a:fontRef>
        </p:style>
        <p:txBody>
          <a:bodyPr lIns="79210" tIns="39605" rIns="79210" bIns="39605" rtlCol="0" anchor="t"/>
          <a:lstStyle/>
          <a:p>
            <a:pPr marL="91440" marR="0" lvl="0" indent="-9144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200" u="sng">
              <a:solidFill>
                <a:srgbClr val="C55A11"/>
              </a:solidFill>
              <a:latin typeface="Calibri" panose="020F0502020204030204"/>
            </a:endParaRPr>
          </a:p>
        </p:txBody>
      </p:sp>
    </p:spTree>
    <p:extLst>
      <p:ext uri="{BB962C8B-B14F-4D97-AF65-F5344CB8AC3E}">
        <p14:creationId xmlns:p14="http://schemas.microsoft.com/office/powerpoint/2010/main" val="866656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4284921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FF0C9-A759-41CD-91B1-9887B3481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BB956-B822-4E72-8D4C-5B8C85528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591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20800" y="198438"/>
            <a:ext cx="10261600" cy="487362"/>
          </a:xfrm>
          <a:prstGeom prst="rect">
            <a:avLst/>
          </a:prstGeom>
        </p:spPr>
        <p:txBody>
          <a:bodyPr vert="horz"/>
          <a:lstStyle>
            <a:lvl1pPr algn="l">
              <a:defRPr sz="2200" cap="all" baseline="0">
                <a:solidFill>
                  <a:schemeClr val="bg1"/>
                </a:solidFill>
                <a:latin typeface="Georgia"/>
              </a:defRPr>
            </a:lvl1pPr>
          </a:lstStyle>
          <a:p>
            <a:r>
              <a:rPr lang="en-US"/>
              <a:t>Click to edit Master title style</a:t>
            </a:r>
          </a:p>
        </p:txBody>
      </p:sp>
      <p:sp>
        <p:nvSpPr>
          <p:cNvPr id="6" name="Content Placeholder 2"/>
          <p:cNvSpPr>
            <a:spLocks noGrp="1"/>
          </p:cNvSpPr>
          <p:nvPr>
            <p:ph idx="1"/>
          </p:nvPr>
        </p:nvSpPr>
        <p:spPr>
          <a:xfrm>
            <a:off x="609600" y="1600201"/>
            <a:ext cx="10972800" cy="4525963"/>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7" name="Slide Number Placeholder 10"/>
          <p:cNvSpPr>
            <a:spLocks noGrp="1"/>
          </p:cNvSpPr>
          <p:nvPr>
            <p:ph type="sldNum" sz="quarter" idx="12"/>
          </p:nvPr>
        </p:nvSpPr>
        <p:spPr/>
        <p:txBody>
          <a:bodyPr/>
          <a:lstStyle>
            <a:lvl1pPr>
              <a:defRPr/>
            </a:lvl1pPr>
          </a:lstStyle>
          <a:p>
            <a:pPr>
              <a:defRPr/>
            </a:pPr>
            <a:fld id="{149DAFAA-7812-4B15-926F-EFC797A2885C}" type="slidenum">
              <a:rPr lang="en-US" altLang="en-US"/>
              <a:pPr>
                <a:defRPr/>
              </a:pPr>
              <a:t>‹#›</a:t>
            </a:fld>
            <a:endParaRPr lang="en-US" altLang="en-US"/>
          </a:p>
        </p:txBody>
      </p:sp>
    </p:spTree>
    <p:extLst>
      <p:ext uri="{BB962C8B-B14F-4D97-AF65-F5344CB8AC3E}">
        <p14:creationId xmlns:p14="http://schemas.microsoft.com/office/powerpoint/2010/main" val="3435943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lvl1pPr>
              <a:defRPr sz="2400"/>
            </a:lvl1pPr>
          </a:lstStyle>
          <a:p>
            <a:r>
              <a:rPr lang="en-US"/>
              <a:t>Click to edit Master title style</a:t>
            </a:r>
          </a:p>
        </p:txBody>
      </p:sp>
      <p:sp>
        <p:nvSpPr>
          <p:cNvPr id="3" name="Content Placeholder 2"/>
          <p:cNvSpPr>
            <a:spLocks noGrp="1"/>
          </p:cNvSpPr>
          <p:nvPr>
            <p:ph idx="1"/>
          </p:nvPr>
        </p:nvSpPr>
        <p:spPr>
          <a:xfrm>
            <a:off x="285750" y="1062518"/>
            <a:ext cx="10515600" cy="4287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19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1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3" imgW="395" imgH="396" progId="TCLayout.ActiveDocument.1">
                  <p:embed/>
                </p:oleObj>
              </mc:Choice>
              <mc:Fallback>
                <p:oleObj name="think-cell Slide" r:id="rId13"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1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15"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6"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338954004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8" r:id="rId7"/>
    <p:sldLayoutId id="2147483689" r:id="rId8"/>
    <p:sldLayoutId id="2147483690" r:id="rId9"/>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nam10.safelinks.protection.outlook.com/?url=https%3A%2F%2Fvaredcap.rcp.vaec.va.gov%2Fredcap%2Fsurveys%2F%3Fs%3DYFFAAJLKJKYJNR44&amp;data=05%7C01%7CMaharsi.Naidu%40riospartners.com%7C91cfc3a3ddf14459281808dbef832425%7C58196b33812d4eb0ad27fc2dd9de53eb%7C0%7C0%7C638367118748953669%7CUnknown%7CTWFpbGZsb3d8eyJWIjoiMC4wLjAwMDAiLCJQIjoiV2luMzIiLCJBTiI6Ik1haWwiLCJXVCI6Mn0%3D%7C3000%7C%7C%7C&amp;sdata=6TTdw3oLJ%2B7XVHV7kR28Mdsywc1R2lkNWpHzImxE7eo%3D&amp;reserved=0"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8" Type="http://schemas.openxmlformats.org/officeDocument/2006/relationships/hyperlink" Target="https://pubmed.ncbi.nlm.nih.gov/32024751/" TargetMode="External"/><Relationship Id="rId3" Type="http://schemas.openxmlformats.org/officeDocument/2006/relationships/diagramLayout" Target="../diagrams/layout2.xml"/><Relationship Id="rId7" Type="http://schemas.openxmlformats.org/officeDocument/2006/relationships/hyperlink" Target="https://onlinelibrary.wiley.com/doi/10.1111/1475-6773.13944" TargetMode="Externa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s://journals.lww.com/lww-medicalcare/Fulltext/2019/10001/Research_Lifecycle_to_Increase_the_Substantial.4.asp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BC3891-451A-2EF0-AB3A-15594EEEAD26}"/>
              </a:ext>
            </a:extLst>
          </p:cNvPr>
          <p:cNvSpPr>
            <a:spLocks noGrp="1"/>
          </p:cNvSpPr>
          <p:nvPr>
            <p:ph type="ctrTitle"/>
          </p:nvPr>
        </p:nvSpPr>
        <p:spPr/>
        <p:txBody>
          <a:bodyPr/>
          <a:lstStyle/>
          <a:p>
            <a:r>
              <a:rPr lang="en-US" dirty="0"/>
              <a:t>Suicide Prevention: Advisory Group </a:t>
            </a:r>
            <a:br>
              <a:rPr lang="en-US" dirty="0"/>
            </a:br>
            <a:r>
              <a:rPr lang="en-US" dirty="0"/>
              <a:t>Monthly Meeting</a:t>
            </a:r>
          </a:p>
        </p:txBody>
      </p:sp>
      <p:sp>
        <p:nvSpPr>
          <p:cNvPr id="4" name="Subtitle 3">
            <a:extLst>
              <a:ext uri="{FF2B5EF4-FFF2-40B4-BE49-F238E27FC236}">
                <a16:creationId xmlns:a16="http://schemas.microsoft.com/office/drawing/2014/main" id="{A542717B-EFDD-26C1-22D7-48B192576474}"/>
              </a:ext>
            </a:extLst>
          </p:cNvPr>
          <p:cNvSpPr>
            <a:spLocks noGrp="1"/>
          </p:cNvSpPr>
          <p:nvPr>
            <p:ph type="subTitle" idx="1"/>
          </p:nvPr>
        </p:nvSpPr>
        <p:spPr/>
        <p:txBody>
          <a:bodyPr/>
          <a:lstStyle/>
          <a:p>
            <a:r>
              <a:rPr lang="en-US" dirty="0"/>
              <a:t>January 23, 2024</a:t>
            </a:r>
          </a:p>
        </p:txBody>
      </p:sp>
      <p:sp>
        <p:nvSpPr>
          <p:cNvPr id="6" name="Text Placeholder 5">
            <a:extLst>
              <a:ext uri="{FF2B5EF4-FFF2-40B4-BE49-F238E27FC236}">
                <a16:creationId xmlns:a16="http://schemas.microsoft.com/office/drawing/2014/main" id="{20F394ED-F0AD-444D-9E10-C01BD00671FA}"/>
              </a:ext>
            </a:extLst>
          </p:cNvPr>
          <p:cNvSpPr>
            <a:spLocks noGrp="1"/>
          </p:cNvSpPr>
          <p:nvPr>
            <p:ph type="body" sz="quarter" idx="10"/>
          </p:nvPr>
        </p:nvSpPr>
        <p:spPr/>
        <p:txBody>
          <a:bodyPr/>
          <a:lstStyle/>
          <a:p>
            <a:r>
              <a:rPr lang="en-US" dirty="0"/>
              <a:t>Joe </a:t>
            </a:r>
            <a:r>
              <a:rPr lang="en-US" dirty="0" err="1"/>
              <a:t>Constans</a:t>
            </a:r>
            <a:endParaRPr lang="en-US" dirty="0"/>
          </a:p>
        </p:txBody>
      </p:sp>
    </p:spTree>
    <p:extLst>
      <p:ext uri="{BB962C8B-B14F-4D97-AF65-F5344CB8AC3E}">
        <p14:creationId xmlns:p14="http://schemas.microsoft.com/office/powerpoint/2010/main" val="277998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EDEB06A-9E14-65AB-01F1-0C624191605A}"/>
              </a:ext>
            </a:extLst>
          </p:cNvPr>
          <p:cNvSpPr>
            <a:spLocks noGrp="1" noRot="1" noMove="1" noResize="1" noEditPoints="1" noAdjustHandles="1" noChangeArrowheads="1" noChangeShapeType="1"/>
          </p:cNvSpPr>
          <p:nvPr/>
        </p:nvSpPr>
        <p:spPr>
          <a:xfrm>
            <a:off x="-5499" y="6094689"/>
            <a:ext cx="12192000" cy="88844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Phase 1: Developing the Priority Matrix</a:t>
            </a:r>
          </a:p>
        </p:txBody>
      </p:sp>
      <p:graphicFrame>
        <p:nvGraphicFramePr>
          <p:cNvPr id="6" name="Table 5">
            <a:extLst>
              <a:ext uri="{FF2B5EF4-FFF2-40B4-BE49-F238E27FC236}">
                <a16:creationId xmlns:a16="http://schemas.microsoft.com/office/drawing/2014/main" id="{BC2087DD-8312-5C80-1899-E5E45C22F6B1}"/>
              </a:ext>
            </a:extLst>
          </p:cNvPr>
          <p:cNvGraphicFramePr>
            <a:graphicFrameLocks noGrp="1"/>
          </p:cNvGraphicFramePr>
          <p:nvPr>
            <p:extLst>
              <p:ext uri="{D42A27DB-BD31-4B8C-83A1-F6EECF244321}">
                <p14:modId xmlns:p14="http://schemas.microsoft.com/office/powerpoint/2010/main" val="2368784121"/>
              </p:ext>
            </p:extLst>
          </p:nvPr>
        </p:nvGraphicFramePr>
        <p:xfrm>
          <a:off x="184998" y="1542796"/>
          <a:ext cx="11676801" cy="5143746"/>
        </p:xfrm>
        <a:graphic>
          <a:graphicData uri="http://schemas.openxmlformats.org/drawingml/2006/table">
            <a:tbl>
              <a:tblPr/>
              <a:tblGrid>
                <a:gridCol w="1313602">
                  <a:extLst>
                    <a:ext uri="{9D8B030D-6E8A-4147-A177-3AD203B41FA5}">
                      <a16:colId xmlns:a16="http://schemas.microsoft.com/office/drawing/2014/main" val="2771522495"/>
                    </a:ext>
                  </a:extLst>
                </a:gridCol>
                <a:gridCol w="656074">
                  <a:extLst>
                    <a:ext uri="{9D8B030D-6E8A-4147-A177-3AD203B41FA5}">
                      <a16:colId xmlns:a16="http://schemas.microsoft.com/office/drawing/2014/main" val="22264688"/>
                    </a:ext>
                  </a:extLst>
                </a:gridCol>
                <a:gridCol w="808273">
                  <a:extLst>
                    <a:ext uri="{9D8B030D-6E8A-4147-A177-3AD203B41FA5}">
                      <a16:colId xmlns:a16="http://schemas.microsoft.com/office/drawing/2014/main" val="2337279277"/>
                    </a:ext>
                  </a:extLst>
                </a:gridCol>
                <a:gridCol w="808273">
                  <a:extLst>
                    <a:ext uri="{9D8B030D-6E8A-4147-A177-3AD203B41FA5}">
                      <a16:colId xmlns:a16="http://schemas.microsoft.com/office/drawing/2014/main" val="1635669319"/>
                    </a:ext>
                  </a:extLst>
                </a:gridCol>
                <a:gridCol w="808273">
                  <a:extLst>
                    <a:ext uri="{9D8B030D-6E8A-4147-A177-3AD203B41FA5}">
                      <a16:colId xmlns:a16="http://schemas.microsoft.com/office/drawing/2014/main" val="4209492326"/>
                    </a:ext>
                  </a:extLst>
                </a:gridCol>
                <a:gridCol w="808273">
                  <a:extLst>
                    <a:ext uri="{9D8B030D-6E8A-4147-A177-3AD203B41FA5}">
                      <a16:colId xmlns:a16="http://schemas.microsoft.com/office/drawing/2014/main" val="542281327"/>
                    </a:ext>
                  </a:extLst>
                </a:gridCol>
                <a:gridCol w="808273">
                  <a:extLst>
                    <a:ext uri="{9D8B030D-6E8A-4147-A177-3AD203B41FA5}">
                      <a16:colId xmlns:a16="http://schemas.microsoft.com/office/drawing/2014/main" val="1429606140"/>
                    </a:ext>
                  </a:extLst>
                </a:gridCol>
                <a:gridCol w="808273">
                  <a:extLst>
                    <a:ext uri="{9D8B030D-6E8A-4147-A177-3AD203B41FA5}">
                      <a16:colId xmlns:a16="http://schemas.microsoft.com/office/drawing/2014/main" val="3122736378"/>
                    </a:ext>
                  </a:extLst>
                </a:gridCol>
                <a:gridCol w="808273">
                  <a:extLst>
                    <a:ext uri="{9D8B030D-6E8A-4147-A177-3AD203B41FA5}">
                      <a16:colId xmlns:a16="http://schemas.microsoft.com/office/drawing/2014/main" val="4091270058"/>
                    </a:ext>
                  </a:extLst>
                </a:gridCol>
                <a:gridCol w="808273">
                  <a:extLst>
                    <a:ext uri="{9D8B030D-6E8A-4147-A177-3AD203B41FA5}">
                      <a16:colId xmlns:a16="http://schemas.microsoft.com/office/drawing/2014/main" val="251283850"/>
                    </a:ext>
                  </a:extLst>
                </a:gridCol>
                <a:gridCol w="337435">
                  <a:extLst>
                    <a:ext uri="{9D8B030D-6E8A-4147-A177-3AD203B41FA5}">
                      <a16:colId xmlns:a16="http://schemas.microsoft.com/office/drawing/2014/main" val="2437542011"/>
                    </a:ext>
                  </a:extLst>
                </a:gridCol>
                <a:gridCol w="808273">
                  <a:extLst>
                    <a:ext uri="{9D8B030D-6E8A-4147-A177-3AD203B41FA5}">
                      <a16:colId xmlns:a16="http://schemas.microsoft.com/office/drawing/2014/main" val="1684053101"/>
                    </a:ext>
                  </a:extLst>
                </a:gridCol>
                <a:gridCol w="478687">
                  <a:extLst>
                    <a:ext uri="{9D8B030D-6E8A-4147-A177-3AD203B41FA5}">
                      <a16:colId xmlns:a16="http://schemas.microsoft.com/office/drawing/2014/main" val="1825459345"/>
                    </a:ext>
                  </a:extLst>
                </a:gridCol>
                <a:gridCol w="808273">
                  <a:extLst>
                    <a:ext uri="{9D8B030D-6E8A-4147-A177-3AD203B41FA5}">
                      <a16:colId xmlns:a16="http://schemas.microsoft.com/office/drawing/2014/main" val="64544994"/>
                    </a:ext>
                  </a:extLst>
                </a:gridCol>
                <a:gridCol w="808273">
                  <a:extLst>
                    <a:ext uri="{9D8B030D-6E8A-4147-A177-3AD203B41FA5}">
                      <a16:colId xmlns:a16="http://schemas.microsoft.com/office/drawing/2014/main" val="574499883"/>
                    </a:ext>
                  </a:extLst>
                </a:gridCol>
              </a:tblGrid>
              <a:tr h="514375">
                <a:tc>
                  <a:txBody>
                    <a:bodyPr/>
                    <a:lstStyle/>
                    <a:p>
                      <a:pPr algn="l" fontAlgn="ctr"/>
                      <a:r>
                        <a:rPr lang="en-US" sz="1050" b="1" i="0" u="none" strike="noStrike" dirty="0">
                          <a:solidFill>
                            <a:srgbClr val="4472C4"/>
                          </a:solidFill>
                          <a:effectLst/>
                          <a:latin typeface="Calibri" panose="020F0502020204030204" pitchFamily="34" charset="0"/>
                        </a:rPr>
                        <a:t>Category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1050" b="1" i="0" u="none" strike="noStrike" dirty="0">
                          <a:solidFill>
                            <a:srgbClr val="4472C4"/>
                          </a:solidFill>
                          <a:effectLst/>
                          <a:latin typeface="Calibri" panose="020F0502020204030204" pitchFamily="34" charset="0"/>
                        </a:rPr>
                        <a:t>Cross-Cutting</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Firearms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Older Veterans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Younger Veterans (22-34)</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a:solidFill>
                            <a:srgbClr val="4472C4"/>
                          </a:solidFill>
                          <a:effectLst/>
                          <a:latin typeface="Calibri" panose="020F0502020204030204" pitchFamily="34" charset="0"/>
                        </a:rPr>
                        <a:t>Female Veterans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a:solidFill>
                            <a:srgbClr val="4472C4"/>
                          </a:solidFill>
                          <a:effectLst/>
                          <a:latin typeface="Calibri" panose="020F0502020204030204" pitchFamily="34" charset="0"/>
                        </a:rPr>
                        <a:t>Race/Ethnicity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SDOH</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Substance Abuse</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Medical Disease</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TBI</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Justice Involvement</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LGBTQ</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Trauma/ Moral Injury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1050" b="1" i="0" u="none" strike="noStrike" dirty="0">
                          <a:solidFill>
                            <a:srgbClr val="4472C4"/>
                          </a:solidFill>
                          <a:effectLst/>
                          <a:latin typeface="Calibri" panose="020F0502020204030204" pitchFamily="34" charset="0"/>
                        </a:rPr>
                        <a:t>Mental Health</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43555884"/>
                  </a:ext>
                </a:extLst>
              </a:tr>
              <a:tr h="342916">
                <a:tc>
                  <a:txBody>
                    <a:bodyPr/>
                    <a:lstStyle/>
                    <a:p>
                      <a:pPr algn="ctr" fontAlgn="ctr"/>
                      <a:r>
                        <a:rPr lang="en-US" sz="1050" b="1" i="0" u="none" strike="noStrike" dirty="0">
                          <a:solidFill>
                            <a:srgbClr val="305496"/>
                          </a:solidFill>
                          <a:effectLst/>
                          <a:latin typeface="Calibri" panose="020F0502020204030204" pitchFamily="34" charset="0"/>
                        </a:rPr>
                        <a:t>Biology/ Genomics/Brain</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130906956"/>
                  </a:ext>
                </a:extLst>
              </a:tr>
              <a:tr h="857292">
                <a:tc>
                  <a:txBody>
                    <a:bodyPr/>
                    <a:lstStyle/>
                    <a:p>
                      <a:pPr algn="ctr" fontAlgn="ctr"/>
                      <a:r>
                        <a:rPr lang="en-US" sz="1050" b="1" i="0" u="none" strike="noStrike" dirty="0">
                          <a:solidFill>
                            <a:srgbClr val="305496"/>
                          </a:solidFill>
                          <a:effectLst/>
                          <a:latin typeface="Calibri" panose="020F0502020204030204" pitchFamily="34" charset="0"/>
                        </a:rPr>
                        <a:t>Risk Factor Assessment/ Screening - clinician/questionnaire</a:t>
                      </a: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extLst>
                  <a:ext uri="{0D108BD9-81ED-4DB2-BD59-A6C34878D82A}">
                    <a16:rowId xmlns:a16="http://schemas.microsoft.com/office/drawing/2014/main" val="3410557552"/>
                  </a:ext>
                </a:extLst>
              </a:tr>
              <a:tr h="514375">
                <a:tc>
                  <a:txBody>
                    <a:bodyPr/>
                    <a:lstStyle/>
                    <a:p>
                      <a:pPr algn="ctr" fontAlgn="ctr"/>
                      <a:r>
                        <a:rPr lang="en-US" sz="1050" b="1" i="0" u="none" strike="noStrike" dirty="0">
                          <a:solidFill>
                            <a:srgbClr val="305496"/>
                          </a:solidFill>
                          <a:effectLst/>
                          <a:latin typeface="Calibri" panose="020F0502020204030204" pitchFamily="34" charset="0"/>
                        </a:rPr>
                        <a:t>Risk Factor Assessment - machine learning</a:t>
                      </a: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2087316599"/>
                  </a:ext>
                </a:extLst>
              </a:tr>
              <a:tr h="342916">
                <a:tc>
                  <a:txBody>
                    <a:bodyPr/>
                    <a:lstStyle/>
                    <a:p>
                      <a:pPr algn="ctr" fontAlgn="ctr"/>
                      <a:r>
                        <a:rPr lang="en-US" sz="1050" b="1" i="0" u="none" strike="noStrike" dirty="0">
                          <a:solidFill>
                            <a:srgbClr val="305496"/>
                          </a:solidFill>
                          <a:effectLst/>
                          <a:latin typeface="Calibri" panose="020F0502020204030204" pitchFamily="34" charset="0"/>
                        </a:rPr>
                        <a:t>Continuous monitoring</a:t>
                      </a: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extLst>
                  <a:ext uri="{0D108BD9-81ED-4DB2-BD59-A6C34878D82A}">
                    <a16:rowId xmlns:a16="http://schemas.microsoft.com/office/drawing/2014/main" val="1558306068"/>
                  </a:ext>
                </a:extLst>
              </a:tr>
              <a:tr h="342916">
                <a:tc>
                  <a:txBody>
                    <a:bodyPr/>
                    <a:lstStyle/>
                    <a:p>
                      <a:pPr algn="ctr" fontAlgn="ctr"/>
                      <a:r>
                        <a:rPr lang="en-US" sz="1050" b="1" i="0" u="none" strike="noStrike" dirty="0">
                          <a:solidFill>
                            <a:srgbClr val="305496"/>
                          </a:solidFill>
                          <a:effectLst/>
                          <a:latin typeface="Calibri" panose="020F0502020204030204" pitchFamily="34" charset="0"/>
                        </a:rPr>
                        <a:t>Family /Social Network</a:t>
                      </a: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742385557"/>
                  </a:ext>
                </a:extLst>
              </a:tr>
              <a:tr h="514375">
                <a:tc>
                  <a:txBody>
                    <a:bodyPr/>
                    <a:lstStyle/>
                    <a:p>
                      <a:pPr algn="ctr" fontAlgn="ctr"/>
                      <a:r>
                        <a:rPr lang="en-US" sz="1050" b="1" i="0" u="none" strike="noStrike" dirty="0">
                          <a:solidFill>
                            <a:srgbClr val="305496"/>
                          </a:solidFill>
                          <a:effectLst/>
                          <a:latin typeface="Calibri" panose="020F0502020204030204" pitchFamily="34" charset="0"/>
                        </a:rPr>
                        <a:t>Pharmacotherapy and other Somatic Interventions</a:t>
                      </a: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extLst>
                  <a:ext uri="{0D108BD9-81ED-4DB2-BD59-A6C34878D82A}">
                    <a16:rowId xmlns:a16="http://schemas.microsoft.com/office/drawing/2014/main" val="1859882358"/>
                  </a:ext>
                </a:extLst>
              </a:tr>
              <a:tr h="514375">
                <a:tc>
                  <a:txBody>
                    <a:bodyPr/>
                    <a:lstStyle/>
                    <a:p>
                      <a:pPr algn="ctr" fontAlgn="ctr"/>
                      <a:r>
                        <a:rPr lang="en-US" sz="1050" b="1" i="0" u="none" strike="noStrike" dirty="0">
                          <a:solidFill>
                            <a:srgbClr val="305496"/>
                          </a:solidFill>
                          <a:effectLst/>
                          <a:latin typeface="Calibri" panose="020F0502020204030204" pitchFamily="34" charset="0"/>
                        </a:rPr>
                        <a:t>Psychotherapy and other Non-Somatic Interventions</a:t>
                      </a: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1460950175"/>
                  </a:ext>
                </a:extLst>
              </a:tr>
              <a:tr h="342916">
                <a:tc>
                  <a:txBody>
                    <a:bodyPr/>
                    <a:lstStyle/>
                    <a:p>
                      <a:pPr algn="ctr" fontAlgn="ctr"/>
                      <a:r>
                        <a:rPr lang="en-US" sz="1050" b="1" i="0" u="none" strike="noStrike" dirty="0">
                          <a:solidFill>
                            <a:srgbClr val="305496"/>
                          </a:solidFill>
                          <a:effectLst/>
                          <a:latin typeface="Calibri" panose="020F0502020204030204" pitchFamily="34" charset="0"/>
                        </a:rPr>
                        <a:t>Community Interventions</a:t>
                      </a: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extLst>
                  <a:ext uri="{0D108BD9-81ED-4DB2-BD59-A6C34878D82A}">
                    <a16:rowId xmlns:a16="http://schemas.microsoft.com/office/drawing/2014/main" val="92356644"/>
                  </a:ext>
                </a:extLst>
              </a:tr>
              <a:tr h="342916">
                <a:tc>
                  <a:txBody>
                    <a:bodyPr/>
                    <a:lstStyle/>
                    <a:p>
                      <a:pPr algn="ctr" fontAlgn="ctr"/>
                      <a:r>
                        <a:rPr lang="en-US" sz="1050" b="1" i="0" u="none" strike="noStrike" dirty="0">
                          <a:solidFill>
                            <a:srgbClr val="305496"/>
                          </a:solidFill>
                          <a:effectLst/>
                          <a:latin typeface="Calibri" panose="020F0502020204030204" pitchFamily="34" charset="0"/>
                        </a:rPr>
                        <a:t>Education, Training, &amp; Messaging</a:t>
                      </a: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133891611"/>
                  </a:ext>
                </a:extLst>
              </a:tr>
              <a:tr h="171458">
                <a:tc>
                  <a:txBody>
                    <a:bodyPr/>
                    <a:lstStyle/>
                    <a:p>
                      <a:pPr algn="ctr" fontAlgn="ctr"/>
                      <a:r>
                        <a:rPr lang="en-US" sz="1050" b="1" i="0" u="none" strike="noStrike" dirty="0">
                          <a:solidFill>
                            <a:srgbClr val="305496"/>
                          </a:solidFill>
                          <a:effectLst/>
                          <a:latin typeface="Calibri" panose="020F0502020204030204" pitchFamily="34" charset="0"/>
                        </a:rPr>
                        <a:t>Precision Medicine ?</a:t>
                      </a: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extLst>
                  <a:ext uri="{0D108BD9-81ED-4DB2-BD59-A6C34878D82A}">
                    <a16:rowId xmlns:a16="http://schemas.microsoft.com/office/drawing/2014/main" val="1160943672"/>
                  </a:ext>
                </a:extLst>
              </a:tr>
              <a:tr h="171458">
                <a:tc>
                  <a:txBody>
                    <a:bodyPr/>
                    <a:lstStyle/>
                    <a:p>
                      <a:pPr algn="ctr" fontAlgn="ctr"/>
                      <a:r>
                        <a:rPr lang="en-US" sz="1050" b="1" i="0" u="none" strike="noStrike" dirty="0">
                          <a:solidFill>
                            <a:srgbClr val="305496"/>
                          </a:solidFill>
                          <a:effectLst/>
                          <a:latin typeface="Calibri" panose="020F0502020204030204" pitchFamily="34" charset="0"/>
                        </a:rPr>
                        <a:t>Cross-Cutting</a:t>
                      </a: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2365351470"/>
                  </a:ext>
                </a:extLst>
              </a:tr>
              <a:tr h="171458">
                <a:tc>
                  <a:txBody>
                    <a:bodyPr/>
                    <a:lstStyle/>
                    <a:p>
                      <a:pPr algn="ctr" fontAlgn="ctr"/>
                      <a:r>
                        <a:rPr lang="en-US" sz="1050" b="1" i="0" u="none" strike="noStrike" dirty="0">
                          <a:solidFill>
                            <a:srgbClr val="305496"/>
                          </a:solidFill>
                          <a:effectLst/>
                          <a:latin typeface="Calibri" panose="020F0502020204030204" pitchFamily="34" charset="0"/>
                        </a:rPr>
                        <a:t>Postvention</a:t>
                      </a: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tc>
                  <a:txBody>
                    <a:bodyPr/>
                    <a:lstStyle/>
                    <a:p>
                      <a:pPr algn="r" fontAlgn="ctr"/>
                      <a:endParaRPr lang="en-US" sz="105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a:noFill/>
                    </a:lnB>
                  </a:tcPr>
                </a:tc>
                <a:extLst>
                  <a:ext uri="{0D108BD9-81ED-4DB2-BD59-A6C34878D82A}">
                    <a16:rowId xmlns:a16="http://schemas.microsoft.com/office/drawing/2014/main" val="558684084"/>
                  </a:ext>
                </a:extLst>
              </a:tr>
            </a:tbl>
          </a:graphicData>
        </a:graphic>
      </p:graphicFrame>
      <p:sp>
        <p:nvSpPr>
          <p:cNvPr id="3" name="TextBox 2">
            <a:extLst>
              <a:ext uri="{FF2B5EF4-FFF2-40B4-BE49-F238E27FC236}">
                <a16:creationId xmlns:a16="http://schemas.microsoft.com/office/drawing/2014/main" id="{35921233-FEDB-71A0-3513-3D5E96CAEE7E}"/>
              </a:ext>
            </a:extLst>
          </p:cNvPr>
          <p:cNvSpPr txBox="1"/>
          <p:nvPr/>
        </p:nvSpPr>
        <p:spPr>
          <a:xfrm>
            <a:off x="4674108" y="4590697"/>
            <a:ext cx="5550408" cy="1477328"/>
          </a:xfrm>
          <a:prstGeom prst="rect">
            <a:avLst/>
          </a:prstGeom>
          <a:solidFill>
            <a:schemeClr val="accent1"/>
          </a:solidFill>
        </p:spPr>
        <p:txBody>
          <a:bodyPr wrap="square" rtlCol="0">
            <a:spAutoFit/>
          </a:bodyPr>
          <a:lstStyle/>
          <a:p>
            <a:r>
              <a:rPr lang="en-US" dirty="0">
                <a:solidFill>
                  <a:schemeClr val="bg1"/>
                </a:solidFill>
              </a:rPr>
              <a:t>First Column – Categories reflect Method or Procedure.</a:t>
            </a:r>
          </a:p>
          <a:p>
            <a:r>
              <a:rPr lang="en-US" dirty="0">
                <a:solidFill>
                  <a:schemeClr val="bg1"/>
                </a:solidFill>
              </a:rPr>
              <a:t>First Row – Categories reflect Risk Factors  </a:t>
            </a:r>
          </a:p>
          <a:p>
            <a:endParaRPr lang="en-US" dirty="0">
              <a:solidFill>
                <a:schemeClr val="bg1"/>
              </a:solidFill>
            </a:endParaRPr>
          </a:p>
          <a:p>
            <a:r>
              <a:rPr lang="en-US" dirty="0">
                <a:solidFill>
                  <a:schemeClr val="bg1"/>
                </a:solidFill>
              </a:rPr>
              <a:t>A priority could be placed into a cell reflecting risk factor and method. </a:t>
            </a:r>
          </a:p>
        </p:txBody>
      </p:sp>
    </p:spTree>
    <p:extLst>
      <p:ext uri="{BB962C8B-B14F-4D97-AF65-F5344CB8AC3E}">
        <p14:creationId xmlns:p14="http://schemas.microsoft.com/office/powerpoint/2010/main" val="2334741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D396FC1-2A96-5562-72C8-C257D1F45794}"/>
              </a:ext>
            </a:extLst>
          </p:cNvPr>
          <p:cNvSpPr>
            <a:spLocks noGrp="1"/>
          </p:cNvSpPr>
          <p:nvPr>
            <p:ph type="title"/>
          </p:nvPr>
        </p:nvSpPr>
        <p:spPr/>
        <p:txBody>
          <a:bodyPr/>
          <a:lstStyle/>
          <a:p>
            <a:r>
              <a:rPr lang="en-US" dirty="0"/>
              <a:t>Phase 2: Gathering input from various stakeholders</a:t>
            </a:r>
          </a:p>
        </p:txBody>
      </p:sp>
      <p:sp>
        <p:nvSpPr>
          <p:cNvPr id="9" name="Content Placeholder 8">
            <a:extLst>
              <a:ext uri="{FF2B5EF4-FFF2-40B4-BE49-F238E27FC236}">
                <a16:creationId xmlns:a16="http://schemas.microsoft.com/office/drawing/2014/main" id="{038E4DAA-E566-C381-E233-7EBCEC5CEE9E}"/>
              </a:ext>
            </a:extLst>
          </p:cNvPr>
          <p:cNvSpPr>
            <a:spLocks noGrp="1"/>
          </p:cNvSpPr>
          <p:nvPr>
            <p:ph idx="1"/>
          </p:nvPr>
        </p:nvSpPr>
        <p:spPr>
          <a:xfrm>
            <a:off x="119804" y="992505"/>
            <a:ext cx="11364724" cy="5081124"/>
          </a:xfrm>
        </p:spPr>
        <p:txBody>
          <a:bodyPr/>
          <a:lstStyle/>
          <a:p>
            <a:r>
              <a:rPr lang="en-US" sz="2400" b="1" i="1" dirty="0"/>
              <a:t>Priority Questionnaire Distribution to Field (November 17, 2023)</a:t>
            </a:r>
          </a:p>
          <a:p>
            <a:pPr lvl="1"/>
            <a:r>
              <a:rPr lang="en-US" dirty="0"/>
              <a:t>A survey was sent out to investigators within the SPRINT database. We collected responses from 54 respondents, each listing ranked research priorities. These priorities were coded into the categories developed in Phase 1.</a:t>
            </a:r>
          </a:p>
          <a:p>
            <a:r>
              <a:rPr lang="en-US" sz="2400" b="1" i="1" dirty="0"/>
              <a:t>Veteran’s Engagement Council Discussion (December 7, 2023)</a:t>
            </a:r>
          </a:p>
          <a:p>
            <a:pPr lvl="1"/>
            <a:r>
              <a:rPr lang="en-US" dirty="0"/>
              <a:t>Our team met with a Veteran’s Engagement Council in December to hold a discussion and gather research topics of interest to veterans. </a:t>
            </a:r>
          </a:p>
          <a:p>
            <a:r>
              <a:rPr lang="en-US" sz="2400" b="1" i="1" dirty="0"/>
              <a:t>VISN Suicide Prevention Lead – Open Discussion (January 11, 2024)</a:t>
            </a:r>
          </a:p>
          <a:p>
            <a:pPr lvl="1"/>
            <a:r>
              <a:rPr lang="en-US" dirty="0"/>
              <a:t>Understanding Research Priorities from the perspective of VISN Leads for Suicide Prevention Coordinators.</a:t>
            </a:r>
          </a:p>
          <a:p>
            <a:r>
              <a:rPr lang="en-US" sz="2400" b="1" i="1" dirty="0"/>
              <a:t>Discussion with VA Investigators (January 19, 2024)</a:t>
            </a:r>
          </a:p>
          <a:p>
            <a:pPr lvl="1"/>
            <a:r>
              <a:rPr lang="en-US" dirty="0"/>
              <a:t>Discussion of qualitative data obtained and solicitations of recommendations for quantitative survey.</a:t>
            </a:r>
          </a:p>
        </p:txBody>
      </p:sp>
    </p:spTree>
    <p:extLst>
      <p:ext uri="{BB962C8B-B14F-4D97-AF65-F5344CB8AC3E}">
        <p14:creationId xmlns:p14="http://schemas.microsoft.com/office/powerpoint/2010/main" val="2793432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Phase 2: Priority Questionnaire Distribution to Field</a:t>
            </a:r>
          </a:p>
        </p:txBody>
      </p:sp>
      <p:sp>
        <p:nvSpPr>
          <p:cNvPr id="6" name="TextBox 5">
            <a:extLst>
              <a:ext uri="{FF2B5EF4-FFF2-40B4-BE49-F238E27FC236}">
                <a16:creationId xmlns:a16="http://schemas.microsoft.com/office/drawing/2014/main" id="{E41A0662-E76A-38EE-5955-5F9E0260B420}"/>
              </a:ext>
            </a:extLst>
          </p:cNvPr>
          <p:cNvSpPr txBox="1"/>
          <p:nvPr/>
        </p:nvSpPr>
        <p:spPr>
          <a:xfrm>
            <a:off x="390525" y="1071396"/>
            <a:ext cx="11362387" cy="5355312"/>
          </a:xfrm>
          <a:prstGeom prst="rect">
            <a:avLst/>
          </a:prstGeom>
          <a:noFill/>
        </p:spPr>
        <p:txBody>
          <a:bodyPr wrap="square">
            <a:spAutoFit/>
          </a:bodyPr>
          <a:lstStyle/>
          <a:p>
            <a:pPr marL="0" marR="0" algn="l">
              <a:spcBef>
                <a:spcPts val="0"/>
              </a:spcBef>
              <a:spcAft>
                <a:spcPts val="0"/>
              </a:spcAft>
            </a:pPr>
            <a:r>
              <a:rPr lang="en-US" sz="1800" b="0" i="0" dirty="0">
                <a:solidFill>
                  <a:srgbClr val="242424"/>
                </a:solidFill>
                <a:effectLst/>
                <a:latin typeface="Calibri" panose="020F0502020204030204" pitchFamily="34" charset="0"/>
              </a:rPr>
              <a:t>Greetings VA Suicide Prevention investigators,</a:t>
            </a: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Beginning October 1, 2024, suicide prevention research will be housed within the Suicide Prevention Actively Managed Portfolio (SP AMP). The SP AMP team is currently working with an Executive Steering Committee to establish governance policy and processes for the SP AMP and to establish initial priority areas for VA suicide prevention research. </a:t>
            </a: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The priority setting efforts will follow a strategy developed by QUERI which seeks input from multiple stakeholders throughout the priority setting process. As part of our initial efforts, we are asking for your assistance in identifying topic areas that you believe are important to advance suicide prevention efforts in VA. To help us gather a thorough body of topic areas, we ask that you identify </a:t>
            </a:r>
            <a:r>
              <a:rPr lang="en-US" sz="1800" b="0" i="0" u="sng" dirty="0">
                <a:solidFill>
                  <a:srgbClr val="242424"/>
                </a:solidFill>
                <a:effectLst/>
                <a:latin typeface="Calibri" panose="020F0502020204030204" pitchFamily="34" charset="0"/>
              </a:rPr>
              <a:t>up to</a:t>
            </a:r>
            <a:r>
              <a:rPr lang="en-US" sz="1800" b="0" i="0" dirty="0">
                <a:solidFill>
                  <a:srgbClr val="242424"/>
                </a:solidFill>
                <a:effectLst/>
                <a:latin typeface="Calibri" panose="020F0502020204030204" pitchFamily="34" charset="0"/>
              </a:rPr>
              <a:t> 10 research areas for which there are significant gaps in extant knowledge and for which research support is needed.</a:t>
            </a: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If you are willing to assist us in these initial efforts to identify possible priority areas, please click on this </a:t>
            </a:r>
            <a:r>
              <a:rPr lang="en-US" sz="1800" b="0" i="0" u="sng" dirty="0">
                <a:solidFill>
                  <a:srgbClr val="0563C1"/>
                </a:solidFill>
                <a:effectLst/>
                <a:latin typeface="Calibri" panose="020F0502020204030204" pitchFamily="34" charset="0"/>
                <a:hlinkClick r:id="rId2" tooltip="Original URL: https://varedcap.rcp.vaec.va.gov/redcap/surveys/?s=YFFAAJLKJKYJNR44. Click or tap if you trust this link."/>
              </a:rPr>
              <a:t>link</a:t>
            </a:r>
            <a:r>
              <a:rPr lang="en-US" sz="1800" b="0" i="0" dirty="0">
                <a:solidFill>
                  <a:srgbClr val="242424"/>
                </a:solidFill>
                <a:effectLst/>
                <a:latin typeface="Calibri" panose="020F0502020204030204" pitchFamily="34" charset="0"/>
              </a:rPr>
              <a:t> which will provide further instruction. </a:t>
            </a:r>
            <a:r>
              <a:rPr lang="en-US" sz="1800" b="1" i="0" dirty="0">
                <a:solidFill>
                  <a:srgbClr val="242424"/>
                </a:solidFill>
                <a:effectLst/>
                <a:latin typeface="Calibri" panose="020F0502020204030204" pitchFamily="34" charset="0"/>
              </a:rPr>
              <a:t>Please provide feedback as soon as possible but no later than November 17</a:t>
            </a:r>
            <a:r>
              <a:rPr lang="en-US" sz="1800" b="1" i="0" baseline="30000" dirty="0">
                <a:solidFill>
                  <a:srgbClr val="242424"/>
                </a:solidFill>
                <a:effectLst/>
                <a:latin typeface="Calibri" panose="020F0502020204030204" pitchFamily="34" charset="0"/>
              </a:rPr>
              <a:t>th</a:t>
            </a:r>
            <a:r>
              <a:rPr lang="en-US" sz="1800" b="1" i="0" dirty="0">
                <a:solidFill>
                  <a:srgbClr val="242424"/>
                </a:solidFill>
                <a:effectLst/>
                <a:latin typeface="Calibri" panose="020F0502020204030204" pitchFamily="34" charset="0"/>
              </a:rPr>
              <a:t>.</a:t>
            </a:r>
            <a:endParaRPr lang="en-US" sz="1800" b="0" i="0" dirty="0">
              <a:solidFill>
                <a:srgbClr val="242424"/>
              </a:solidFill>
              <a:effectLst/>
              <a:latin typeface="Calibri" panose="020F0502020204030204" pitchFamily="34" charset="0"/>
            </a:endParaRP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Thanks in advance for your willingness to help. We will be providing more information to the field as this process advances.</a:t>
            </a:r>
          </a:p>
          <a:p>
            <a:pPr marL="0" marR="0" algn="l">
              <a:spcBef>
                <a:spcPts val="0"/>
              </a:spcBef>
              <a:spcAft>
                <a:spcPts val="0"/>
              </a:spcAft>
            </a:pPr>
            <a:r>
              <a:rPr lang="en-US" sz="1800" b="0" i="0" dirty="0">
                <a:solidFill>
                  <a:srgbClr val="242424"/>
                </a:solidFill>
                <a:effectLst/>
                <a:latin typeface="Calibri" panose="020F0502020204030204" pitchFamily="34" charset="0"/>
              </a:rPr>
              <a:t> </a:t>
            </a:r>
          </a:p>
        </p:txBody>
      </p:sp>
    </p:spTree>
    <p:extLst>
      <p:ext uri="{BB962C8B-B14F-4D97-AF65-F5344CB8AC3E}">
        <p14:creationId xmlns:p14="http://schemas.microsoft.com/office/powerpoint/2010/main" val="148181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EDEB06A-9E14-65AB-01F1-0C624191605A}"/>
              </a:ext>
            </a:extLst>
          </p:cNvPr>
          <p:cNvSpPr>
            <a:spLocks noGrp="1" noRot="1" noMove="1" noResize="1" noEditPoints="1" noAdjustHandles="1" noChangeArrowheads="1" noChangeShapeType="1"/>
          </p:cNvSpPr>
          <p:nvPr/>
        </p:nvSpPr>
        <p:spPr>
          <a:xfrm>
            <a:off x="-5499" y="6094689"/>
            <a:ext cx="12192000" cy="88844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Phase 2: Categorizing Priority Questionnaire Responses</a:t>
            </a:r>
          </a:p>
        </p:txBody>
      </p:sp>
      <p:sp>
        <p:nvSpPr>
          <p:cNvPr id="5" name="TextBox 4">
            <a:extLst>
              <a:ext uri="{FF2B5EF4-FFF2-40B4-BE49-F238E27FC236}">
                <a16:creationId xmlns:a16="http://schemas.microsoft.com/office/drawing/2014/main" id="{FEE385F6-F041-7E99-0D07-7FABD42484FD}"/>
              </a:ext>
            </a:extLst>
          </p:cNvPr>
          <p:cNvSpPr txBox="1"/>
          <p:nvPr/>
        </p:nvSpPr>
        <p:spPr>
          <a:xfrm>
            <a:off x="157600" y="1048329"/>
            <a:ext cx="6855565" cy="369332"/>
          </a:xfrm>
          <a:prstGeom prst="rect">
            <a:avLst/>
          </a:prstGeom>
          <a:noFill/>
        </p:spPr>
        <p:txBody>
          <a:bodyPr wrap="square" rtlCol="0">
            <a:spAutoFit/>
          </a:bodyPr>
          <a:lstStyle/>
          <a:p>
            <a:r>
              <a:rPr lang="en-US" i="1" dirty="0"/>
              <a:t> Initial Categorization of Priorities Identified by Survey Respondents</a:t>
            </a:r>
          </a:p>
        </p:txBody>
      </p:sp>
      <p:graphicFrame>
        <p:nvGraphicFramePr>
          <p:cNvPr id="6" name="Table 5">
            <a:extLst>
              <a:ext uri="{FF2B5EF4-FFF2-40B4-BE49-F238E27FC236}">
                <a16:creationId xmlns:a16="http://schemas.microsoft.com/office/drawing/2014/main" id="{BC2087DD-8312-5C80-1899-E5E45C22F6B1}"/>
              </a:ext>
            </a:extLst>
          </p:cNvPr>
          <p:cNvGraphicFramePr>
            <a:graphicFrameLocks noGrp="1"/>
          </p:cNvGraphicFramePr>
          <p:nvPr/>
        </p:nvGraphicFramePr>
        <p:xfrm>
          <a:off x="184998" y="1542796"/>
          <a:ext cx="11811005" cy="5315204"/>
        </p:xfrm>
        <a:graphic>
          <a:graphicData uri="http://schemas.openxmlformats.org/drawingml/2006/table">
            <a:tbl>
              <a:tblPr/>
              <a:tblGrid>
                <a:gridCol w="1125583">
                  <a:extLst>
                    <a:ext uri="{9D8B030D-6E8A-4147-A177-3AD203B41FA5}">
                      <a16:colId xmlns:a16="http://schemas.microsoft.com/office/drawing/2014/main" val="2771522495"/>
                    </a:ext>
                  </a:extLst>
                </a:gridCol>
                <a:gridCol w="783344">
                  <a:extLst>
                    <a:ext uri="{9D8B030D-6E8A-4147-A177-3AD203B41FA5}">
                      <a16:colId xmlns:a16="http://schemas.microsoft.com/office/drawing/2014/main" val="22264688"/>
                    </a:ext>
                  </a:extLst>
                </a:gridCol>
                <a:gridCol w="783344">
                  <a:extLst>
                    <a:ext uri="{9D8B030D-6E8A-4147-A177-3AD203B41FA5}">
                      <a16:colId xmlns:a16="http://schemas.microsoft.com/office/drawing/2014/main" val="2337279277"/>
                    </a:ext>
                  </a:extLst>
                </a:gridCol>
                <a:gridCol w="783344">
                  <a:extLst>
                    <a:ext uri="{9D8B030D-6E8A-4147-A177-3AD203B41FA5}">
                      <a16:colId xmlns:a16="http://schemas.microsoft.com/office/drawing/2014/main" val="1635669319"/>
                    </a:ext>
                  </a:extLst>
                </a:gridCol>
                <a:gridCol w="783344">
                  <a:extLst>
                    <a:ext uri="{9D8B030D-6E8A-4147-A177-3AD203B41FA5}">
                      <a16:colId xmlns:a16="http://schemas.microsoft.com/office/drawing/2014/main" val="4209492326"/>
                    </a:ext>
                  </a:extLst>
                </a:gridCol>
                <a:gridCol w="783344">
                  <a:extLst>
                    <a:ext uri="{9D8B030D-6E8A-4147-A177-3AD203B41FA5}">
                      <a16:colId xmlns:a16="http://schemas.microsoft.com/office/drawing/2014/main" val="542281327"/>
                    </a:ext>
                  </a:extLst>
                </a:gridCol>
                <a:gridCol w="783344">
                  <a:extLst>
                    <a:ext uri="{9D8B030D-6E8A-4147-A177-3AD203B41FA5}">
                      <a16:colId xmlns:a16="http://schemas.microsoft.com/office/drawing/2014/main" val="1429606140"/>
                    </a:ext>
                  </a:extLst>
                </a:gridCol>
                <a:gridCol w="783344">
                  <a:extLst>
                    <a:ext uri="{9D8B030D-6E8A-4147-A177-3AD203B41FA5}">
                      <a16:colId xmlns:a16="http://schemas.microsoft.com/office/drawing/2014/main" val="3122736378"/>
                    </a:ext>
                  </a:extLst>
                </a:gridCol>
                <a:gridCol w="783344">
                  <a:extLst>
                    <a:ext uri="{9D8B030D-6E8A-4147-A177-3AD203B41FA5}">
                      <a16:colId xmlns:a16="http://schemas.microsoft.com/office/drawing/2014/main" val="4091270058"/>
                    </a:ext>
                  </a:extLst>
                </a:gridCol>
                <a:gridCol w="783344">
                  <a:extLst>
                    <a:ext uri="{9D8B030D-6E8A-4147-A177-3AD203B41FA5}">
                      <a16:colId xmlns:a16="http://schemas.microsoft.com/office/drawing/2014/main" val="251283850"/>
                    </a:ext>
                  </a:extLst>
                </a:gridCol>
                <a:gridCol w="327028">
                  <a:extLst>
                    <a:ext uri="{9D8B030D-6E8A-4147-A177-3AD203B41FA5}">
                      <a16:colId xmlns:a16="http://schemas.microsoft.com/office/drawing/2014/main" val="2437542011"/>
                    </a:ext>
                  </a:extLst>
                </a:gridCol>
                <a:gridCol w="783344">
                  <a:extLst>
                    <a:ext uri="{9D8B030D-6E8A-4147-A177-3AD203B41FA5}">
                      <a16:colId xmlns:a16="http://schemas.microsoft.com/office/drawing/2014/main" val="1684053101"/>
                    </a:ext>
                  </a:extLst>
                </a:gridCol>
                <a:gridCol w="463923">
                  <a:extLst>
                    <a:ext uri="{9D8B030D-6E8A-4147-A177-3AD203B41FA5}">
                      <a16:colId xmlns:a16="http://schemas.microsoft.com/office/drawing/2014/main" val="1825459345"/>
                    </a:ext>
                  </a:extLst>
                </a:gridCol>
                <a:gridCol w="783344">
                  <a:extLst>
                    <a:ext uri="{9D8B030D-6E8A-4147-A177-3AD203B41FA5}">
                      <a16:colId xmlns:a16="http://schemas.microsoft.com/office/drawing/2014/main" val="64544994"/>
                    </a:ext>
                  </a:extLst>
                </a:gridCol>
                <a:gridCol w="783344">
                  <a:extLst>
                    <a:ext uri="{9D8B030D-6E8A-4147-A177-3AD203B41FA5}">
                      <a16:colId xmlns:a16="http://schemas.microsoft.com/office/drawing/2014/main" val="574499883"/>
                    </a:ext>
                  </a:extLst>
                </a:gridCol>
                <a:gridCol w="494343">
                  <a:extLst>
                    <a:ext uri="{9D8B030D-6E8A-4147-A177-3AD203B41FA5}">
                      <a16:colId xmlns:a16="http://schemas.microsoft.com/office/drawing/2014/main" val="3176111800"/>
                    </a:ext>
                  </a:extLst>
                </a:gridCol>
              </a:tblGrid>
              <a:tr h="514375">
                <a:tc>
                  <a:txBody>
                    <a:bodyPr/>
                    <a:lstStyle/>
                    <a:p>
                      <a:pPr algn="l" fontAlgn="ctr"/>
                      <a:r>
                        <a:rPr lang="en-US" sz="900" b="1" i="0" u="none" strike="noStrike" dirty="0">
                          <a:solidFill>
                            <a:srgbClr val="4472C4"/>
                          </a:solidFill>
                          <a:effectLst/>
                          <a:latin typeface="Calibri" panose="020F0502020204030204" pitchFamily="34" charset="0"/>
                        </a:rPr>
                        <a:t>Category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900" b="1" i="0" u="none" strike="noStrike" dirty="0">
                          <a:solidFill>
                            <a:srgbClr val="4472C4"/>
                          </a:solidFill>
                          <a:effectLst/>
                          <a:latin typeface="Calibri" panose="020F0502020204030204" pitchFamily="34" charset="0"/>
                        </a:rPr>
                        <a:t>Cross-Cutting</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Firearms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Older Veterans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Younger Veterans (22-34)</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a:solidFill>
                            <a:srgbClr val="4472C4"/>
                          </a:solidFill>
                          <a:effectLst/>
                          <a:latin typeface="Calibri" panose="020F0502020204030204" pitchFamily="34" charset="0"/>
                        </a:rPr>
                        <a:t>Female Veterans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a:solidFill>
                            <a:srgbClr val="4472C4"/>
                          </a:solidFill>
                          <a:effectLst/>
                          <a:latin typeface="Calibri" panose="020F0502020204030204" pitchFamily="34" charset="0"/>
                        </a:rPr>
                        <a:t>Race/Ethnicity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SDOH</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Substance Abuse</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Medical Disease</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TBI</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Justice Involvement</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LGBTQ</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Trauma/ Moral Injury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Mental Health</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SUM</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43555884"/>
                  </a:ext>
                </a:extLst>
              </a:tr>
              <a:tr h="342916">
                <a:tc>
                  <a:txBody>
                    <a:bodyPr/>
                    <a:lstStyle/>
                    <a:p>
                      <a:pPr algn="ctr" fontAlgn="ctr"/>
                      <a:r>
                        <a:rPr lang="en-US" sz="900" b="1" i="0" u="none" strike="noStrike" dirty="0">
                          <a:solidFill>
                            <a:srgbClr val="305496"/>
                          </a:solidFill>
                          <a:effectLst/>
                          <a:latin typeface="Calibri" panose="020F0502020204030204" pitchFamily="34" charset="0"/>
                        </a:rPr>
                        <a:t>Biology/ Genomics/Brain</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45</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45</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0EBD9"/>
                    </a:solidFill>
                  </a:tcPr>
                </a:tc>
                <a:extLst>
                  <a:ext uri="{0D108BD9-81ED-4DB2-BD59-A6C34878D82A}">
                    <a16:rowId xmlns:a16="http://schemas.microsoft.com/office/drawing/2014/main" val="1130906956"/>
                  </a:ext>
                </a:extLst>
              </a:tr>
              <a:tr h="857292">
                <a:tc>
                  <a:txBody>
                    <a:bodyPr/>
                    <a:lstStyle/>
                    <a:p>
                      <a:pPr algn="ctr" fontAlgn="ctr"/>
                      <a:r>
                        <a:rPr lang="en-US" sz="900" b="1" i="0" u="none" strike="noStrike" dirty="0">
                          <a:solidFill>
                            <a:srgbClr val="305496"/>
                          </a:solidFill>
                          <a:effectLst/>
                          <a:latin typeface="Calibri" panose="020F0502020204030204" pitchFamily="34" charset="0"/>
                        </a:rPr>
                        <a:t>Risk Factor Assessment/ Screening - clinician/questionnaire</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25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dirty="0">
                          <a:solidFill>
                            <a:srgbClr val="305496"/>
                          </a:solidFill>
                          <a:effectLst/>
                          <a:latin typeface="Calibri" panose="020F0502020204030204" pitchFamily="34" charset="0"/>
                        </a:rPr>
                        <a:t>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8</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3</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56</a:t>
                      </a:r>
                    </a:p>
                  </a:txBody>
                  <a:tcPr marL="3342" marR="3342" marT="3342" marB="0" anchor="ctr">
                    <a:lnL>
                      <a:noFill/>
                    </a:lnL>
                    <a:lnR>
                      <a:noFill/>
                    </a:lnR>
                    <a:lnT>
                      <a:noFill/>
                    </a:lnT>
                    <a:lnB>
                      <a:noFill/>
                    </a:lnB>
                    <a:solidFill>
                      <a:srgbClr val="BAE2C6"/>
                    </a:solidFill>
                  </a:tcPr>
                </a:tc>
                <a:extLst>
                  <a:ext uri="{0D108BD9-81ED-4DB2-BD59-A6C34878D82A}">
                    <a16:rowId xmlns:a16="http://schemas.microsoft.com/office/drawing/2014/main" val="3410557552"/>
                  </a:ext>
                </a:extLst>
              </a:tr>
              <a:tr h="514375">
                <a:tc>
                  <a:txBody>
                    <a:bodyPr/>
                    <a:lstStyle/>
                    <a:p>
                      <a:pPr algn="ctr" fontAlgn="ctr"/>
                      <a:r>
                        <a:rPr lang="en-US" sz="900" b="1" i="0" u="none" strike="noStrike" dirty="0">
                          <a:solidFill>
                            <a:srgbClr val="305496"/>
                          </a:solidFill>
                          <a:effectLst/>
                          <a:latin typeface="Calibri" panose="020F0502020204030204" pitchFamily="34" charset="0"/>
                        </a:rPr>
                        <a:t>Risk Factor Assessment - machine learning</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22</a:t>
                      </a:r>
                    </a:p>
                  </a:txBody>
                  <a:tcPr marL="3342" marR="3342" marT="3342" marB="0" anchor="ctr">
                    <a:lnL>
                      <a:noFill/>
                    </a:lnL>
                    <a:lnR>
                      <a:noFill/>
                    </a:lnR>
                    <a:lnT>
                      <a:noFill/>
                    </a:lnT>
                    <a:lnB>
                      <a:noFill/>
                    </a:lnB>
                    <a:solidFill>
                      <a:srgbClr val="FBF8FB"/>
                    </a:solidFill>
                  </a:tcPr>
                </a:tc>
                <a:extLst>
                  <a:ext uri="{0D108BD9-81ED-4DB2-BD59-A6C34878D82A}">
                    <a16:rowId xmlns:a16="http://schemas.microsoft.com/office/drawing/2014/main" val="2087316599"/>
                  </a:ext>
                </a:extLst>
              </a:tr>
              <a:tr h="342916">
                <a:tc>
                  <a:txBody>
                    <a:bodyPr/>
                    <a:lstStyle/>
                    <a:p>
                      <a:pPr algn="ctr" fontAlgn="ctr"/>
                      <a:r>
                        <a:rPr lang="en-US" sz="900" b="1" i="0" u="none" strike="noStrike" dirty="0">
                          <a:solidFill>
                            <a:srgbClr val="305496"/>
                          </a:solidFill>
                          <a:effectLst/>
                          <a:latin typeface="Calibri" panose="020F0502020204030204" pitchFamily="34" charset="0"/>
                        </a:rPr>
                        <a:t>Continuous monitoring</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a:noFill/>
                    </a:lnB>
                    <a:solidFill>
                      <a:srgbClr val="FAB7BA"/>
                    </a:solidFill>
                  </a:tcPr>
                </a:tc>
                <a:extLst>
                  <a:ext uri="{0D108BD9-81ED-4DB2-BD59-A6C34878D82A}">
                    <a16:rowId xmlns:a16="http://schemas.microsoft.com/office/drawing/2014/main" val="1558306068"/>
                  </a:ext>
                </a:extLst>
              </a:tr>
              <a:tr h="342916">
                <a:tc>
                  <a:txBody>
                    <a:bodyPr/>
                    <a:lstStyle/>
                    <a:p>
                      <a:pPr algn="ctr" fontAlgn="ctr"/>
                      <a:r>
                        <a:rPr lang="en-US" sz="900" b="1" i="0" u="none" strike="noStrike" dirty="0">
                          <a:solidFill>
                            <a:srgbClr val="305496"/>
                          </a:solidFill>
                          <a:effectLst/>
                          <a:latin typeface="Calibri" panose="020F0502020204030204" pitchFamily="34" charset="0"/>
                        </a:rPr>
                        <a:t>Family /Social Network</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19</a:t>
                      </a:r>
                    </a:p>
                  </a:txBody>
                  <a:tcPr marL="3342" marR="3342" marT="3342" marB="0" anchor="ctr">
                    <a:lnL>
                      <a:noFill/>
                    </a:lnL>
                    <a:lnR>
                      <a:noFill/>
                    </a:lnR>
                    <a:lnT>
                      <a:noFill/>
                    </a:lnT>
                    <a:lnB>
                      <a:noFill/>
                    </a:lnB>
                    <a:solidFill>
                      <a:srgbClr val="FBE2E5"/>
                    </a:solidFill>
                  </a:tcPr>
                </a:tc>
                <a:extLst>
                  <a:ext uri="{0D108BD9-81ED-4DB2-BD59-A6C34878D82A}">
                    <a16:rowId xmlns:a16="http://schemas.microsoft.com/office/drawing/2014/main" val="742385557"/>
                  </a:ext>
                </a:extLst>
              </a:tr>
              <a:tr h="514375">
                <a:tc>
                  <a:txBody>
                    <a:bodyPr/>
                    <a:lstStyle/>
                    <a:p>
                      <a:pPr algn="ctr" fontAlgn="ctr"/>
                      <a:r>
                        <a:rPr lang="en-US" sz="900" b="1" i="0" u="none" strike="noStrike" dirty="0">
                          <a:solidFill>
                            <a:srgbClr val="305496"/>
                          </a:solidFill>
                          <a:effectLst/>
                          <a:latin typeface="Calibri" panose="020F0502020204030204" pitchFamily="34" charset="0"/>
                        </a:rPr>
                        <a:t>Pharmacotherapy and other Somatic Interventions</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29</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30</a:t>
                      </a:r>
                    </a:p>
                  </a:txBody>
                  <a:tcPr marL="3342" marR="3342" marT="3342" marB="0" anchor="ctr">
                    <a:lnL>
                      <a:noFill/>
                    </a:lnL>
                    <a:lnR>
                      <a:noFill/>
                    </a:lnR>
                    <a:lnT>
                      <a:noFill/>
                    </a:lnT>
                    <a:lnB>
                      <a:noFill/>
                    </a:lnB>
                    <a:solidFill>
                      <a:srgbClr val="EEF7F3"/>
                    </a:solidFill>
                  </a:tcPr>
                </a:tc>
                <a:extLst>
                  <a:ext uri="{0D108BD9-81ED-4DB2-BD59-A6C34878D82A}">
                    <a16:rowId xmlns:a16="http://schemas.microsoft.com/office/drawing/2014/main" val="1859882358"/>
                  </a:ext>
                </a:extLst>
              </a:tr>
              <a:tr h="514375">
                <a:tc>
                  <a:txBody>
                    <a:bodyPr/>
                    <a:lstStyle/>
                    <a:p>
                      <a:pPr algn="ctr" fontAlgn="ctr"/>
                      <a:r>
                        <a:rPr lang="en-US" sz="900" b="1" i="0" u="none" strike="noStrike" dirty="0">
                          <a:solidFill>
                            <a:srgbClr val="305496"/>
                          </a:solidFill>
                          <a:effectLst/>
                          <a:latin typeface="Calibri" panose="020F0502020204030204" pitchFamily="34" charset="0"/>
                        </a:rPr>
                        <a:t>Psychotherapy and other Non-Somatic Interventions</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22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100</a:t>
                      </a:r>
                    </a:p>
                  </a:txBody>
                  <a:tcPr marL="3342" marR="3342" marT="3342" marB="0" anchor="ctr">
                    <a:lnL>
                      <a:noFill/>
                    </a:lnL>
                    <a:lnR>
                      <a:noFill/>
                    </a:lnR>
                    <a:lnT>
                      <a:noFill/>
                    </a:lnT>
                    <a:lnB>
                      <a:noFill/>
                    </a:lnB>
                    <a:solidFill>
                      <a:srgbClr val="63BE7B"/>
                    </a:solidFill>
                  </a:tcPr>
                </a:tc>
                <a:extLst>
                  <a:ext uri="{0D108BD9-81ED-4DB2-BD59-A6C34878D82A}">
                    <a16:rowId xmlns:a16="http://schemas.microsoft.com/office/drawing/2014/main" val="1460950175"/>
                  </a:ext>
                </a:extLst>
              </a:tr>
              <a:tr h="342916">
                <a:tc>
                  <a:txBody>
                    <a:bodyPr/>
                    <a:lstStyle/>
                    <a:p>
                      <a:pPr algn="ctr" fontAlgn="ctr"/>
                      <a:r>
                        <a:rPr lang="en-US" sz="900" b="1" i="0" u="none" strike="noStrike" dirty="0">
                          <a:solidFill>
                            <a:srgbClr val="305496"/>
                          </a:solidFill>
                          <a:effectLst/>
                          <a:latin typeface="Calibri" panose="020F0502020204030204" pitchFamily="34" charset="0"/>
                        </a:rPr>
                        <a:t>Community Interventions</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56</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7</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68</a:t>
                      </a:r>
                    </a:p>
                  </a:txBody>
                  <a:tcPr marL="3342" marR="3342" marT="3342" marB="0" anchor="ctr">
                    <a:lnL>
                      <a:noFill/>
                    </a:lnL>
                    <a:lnR>
                      <a:noFill/>
                    </a:lnR>
                    <a:lnT>
                      <a:noFill/>
                    </a:lnT>
                    <a:lnB>
                      <a:noFill/>
                    </a:lnB>
                    <a:solidFill>
                      <a:srgbClr val="A3D8B2"/>
                    </a:solidFill>
                  </a:tcPr>
                </a:tc>
                <a:extLst>
                  <a:ext uri="{0D108BD9-81ED-4DB2-BD59-A6C34878D82A}">
                    <a16:rowId xmlns:a16="http://schemas.microsoft.com/office/drawing/2014/main" val="92356644"/>
                  </a:ext>
                </a:extLst>
              </a:tr>
              <a:tr h="342916">
                <a:tc>
                  <a:txBody>
                    <a:bodyPr/>
                    <a:lstStyle/>
                    <a:p>
                      <a:pPr algn="ctr" fontAlgn="ctr"/>
                      <a:r>
                        <a:rPr lang="en-US" sz="900" b="1" i="0" u="none" strike="noStrike" dirty="0">
                          <a:solidFill>
                            <a:srgbClr val="305496"/>
                          </a:solidFill>
                          <a:effectLst/>
                          <a:latin typeface="Calibri" panose="020F0502020204030204" pitchFamily="34" charset="0"/>
                        </a:rPr>
                        <a:t>Education, Training, &amp; Messaging</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17</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27</a:t>
                      </a:r>
                    </a:p>
                  </a:txBody>
                  <a:tcPr marL="3342" marR="3342" marT="3342" marB="0" anchor="ctr">
                    <a:lnL>
                      <a:noFill/>
                    </a:lnL>
                    <a:lnR>
                      <a:noFill/>
                    </a:lnR>
                    <a:lnT>
                      <a:noFill/>
                    </a:lnT>
                    <a:lnB>
                      <a:noFill/>
                    </a:lnB>
                    <a:solidFill>
                      <a:srgbClr val="F4F9F8"/>
                    </a:solidFill>
                  </a:tcPr>
                </a:tc>
                <a:extLst>
                  <a:ext uri="{0D108BD9-81ED-4DB2-BD59-A6C34878D82A}">
                    <a16:rowId xmlns:a16="http://schemas.microsoft.com/office/drawing/2014/main" val="133891611"/>
                  </a:ext>
                </a:extLst>
              </a:tr>
              <a:tr h="171458">
                <a:tc>
                  <a:txBody>
                    <a:bodyPr/>
                    <a:lstStyle/>
                    <a:p>
                      <a:pPr algn="ctr" fontAlgn="ctr"/>
                      <a:r>
                        <a:rPr lang="en-US" sz="900" b="1" i="0" u="none" strike="noStrike" dirty="0">
                          <a:solidFill>
                            <a:srgbClr val="305496"/>
                          </a:solidFill>
                          <a:effectLst/>
                          <a:latin typeface="Calibri" panose="020F0502020204030204" pitchFamily="34" charset="0"/>
                        </a:rPr>
                        <a:t>Precision Medicine ?</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solidFill>
                      <a:srgbClr val="F88587"/>
                    </a:solidFill>
                  </a:tcPr>
                </a:tc>
                <a:extLst>
                  <a:ext uri="{0D108BD9-81ED-4DB2-BD59-A6C34878D82A}">
                    <a16:rowId xmlns:a16="http://schemas.microsoft.com/office/drawing/2014/main" val="1160943672"/>
                  </a:ext>
                </a:extLst>
              </a:tr>
              <a:tr h="171458">
                <a:tc>
                  <a:txBody>
                    <a:bodyPr/>
                    <a:lstStyle/>
                    <a:p>
                      <a:pPr algn="ctr" fontAlgn="ctr"/>
                      <a:r>
                        <a:rPr lang="en-US" sz="900" b="1" i="0" u="none" strike="noStrike" dirty="0">
                          <a:solidFill>
                            <a:srgbClr val="305496"/>
                          </a:solidFill>
                          <a:effectLst/>
                          <a:latin typeface="Calibri" panose="020F0502020204030204" pitchFamily="34" charset="0"/>
                        </a:rPr>
                        <a:t>Cross-Cutting</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49</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34</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31</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18</a:t>
                      </a:r>
                    </a:p>
                  </a:txBody>
                  <a:tcPr marL="3342" marR="3342" marT="3342" marB="0" anchor="ctr">
                    <a:lnL>
                      <a:noFill/>
                    </a:lnL>
                    <a:lnR>
                      <a:noFill/>
                    </a:lnR>
                    <a:lnT>
                      <a:noFill/>
                    </a:lnT>
                    <a:lnB>
                      <a:noFill/>
                    </a:lnB>
                    <a:solidFill>
                      <a:srgbClr val="D9E1F2"/>
                    </a:solidFill>
                  </a:tcPr>
                </a:tc>
                <a:tc>
                  <a:txBody>
                    <a:bodyPr/>
                    <a:lstStyle/>
                    <a:p>
                      <a:pPr algn="l" fontAlgn="ctr"/>
                      <a:endParaRPr lang="en-US" sz="90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2365351470"/>
                  </a:ext>
                </a:extLst>
              </a:tr>
              <a:tr h="171458">
                <a:tc>
                  <a:txBody>
                    <a:bodyPr/>
                    <a:lstStyle/>
                    <a:p>
                      <a:pPr algn="ctr" fontAlgn="ctr"/>
                      <a:r>
                        <a:rPr lang="en-US" sz="900" b="1" i="0" u="none" strike="noStrike" dirty="0">
                          <a:solidFill>
                            <a:srgbClr val="305496"/>
                          </a:solidFill>
                          <a:effectLst/>
                          <a:latin typeface="Calibri" panose="020F0502020204030204" pitchFamily="34" charset="0"/>
                        </a:rPr>
                        <a:t>Postvention</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a:noFill/>
                    </a:lnB>
                    <a:solidFill>
                      <a:srgbClr val="FACDD0"/>
                    </a:solidFill>
                  </a:tcPr>
                </a:tc>
                <a:extLst>
                  <a:ext uri="{0D108BD9-81ED-4DB2-BD59-A6C34878D82A}">
                    <a16:rowId xmlns:a16="http://schemas.microsoft.com/office/drawing/2014/main" val="558684084"/>
                  </a:ext>
                </a:extLst>
              </a:tr>
              <a:tr h="171458">
                <a:tc>
                  <a:txBody>
                    <a:bodyPr/>
                    <a:lstStyle/>
                    <a:p>
                      <a:pPr algn="ctr" fontAlgn="ctr"/>
                      <a:r>
                        <a:rPr lang="en-US" sz="900" b="1" i="0" u="none" strike="noStrike" dirty="0">
                          <a:solidFill>
                            <a:srgbClr val="305496"/>
                          </a:solidFill>
                          <a:effectLst/>
                          <a:latin typeface="Calibri" panose="020F0502020204030204" pitchFamily="34" charset="0"/>
                        </a:rPr>
                        <a:t>SUM</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9E1F2"/>
                    </a:solidFill>
                  </a:tcPr>
                </a:tc>
                <a:tc>
                  <a:txBody>
                    <a:bodyPr/>
                    <a:lstStyle/>
                    <a:p>
                      <a:pPr algn="l" fontAlgn="ctr"/>
                      <a:endParaRPr lang="en-US" sz="90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97</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69C181"/>
                    </a:solidFill>
                  </a:tcPr>
                </a:tc>
                <a:tc>
                  <a:txBody>
                    <a:bodyPr/>
                    <a:lstStyle/>
                    <a:p>
                      <a:pPr algn="r" fontAlgn="ctr"/>
                      <a:r>
                        <a:rPr lang="en-US" sz="900" b="1" i="0" u="none" strike="noStrike" dirty="0">
                          <a:solidFill>
                            <a:srgbClr val="305496"/>
                          </a:solidFill>
                          <a:effectLst/>
                          <a:latin typeface="Calibri" panose="020F0502020204030204" pitchFamily="34" charset="0"/>
                        </a:rPr>
                        <a:t>39</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CEFE3"/>
                    </a:solidFill>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AB7BA"/>
                    </a:solidFill>
                  </a:tcPr>
                </a:tc>
                <a:tc>
                  <a:txBody>
                    <a:bodyPr/>
                    <a:lstStyle/>
                    <a:p>
                      <a:pPr algn="r" fontAlgn="ctr"/>
                      <a:r>
                        <a:rPr lang="en-US" sz="900" b="1" i="0" u="none" strike="noStrike" dirty="0">
                          <a:solidFill>
                            <a:srgbClr val="305496"/>
                          </a:solidFill>
                          <a:effectLst/>
                          <a:latin typeface="Calibri" panose="020F0502020204030204" pitchFamily="34" charset="0"/>
                        </a:rPr>
                        <a:t>25</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FBFB"/>
                    </a:solidFill>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ACDD0"/>
                    </a:solidFill>
                  </a:tcPr>
                </a:tc>
                <a:tc>
                  <a:txBody>
                    <a:bodyPr/>
                    <a:lstStyle/>
                    <a:p>
                      <a:pPr algn="r" fontAlgn="ctr"/>
                      <a:r>
                        <a:rPr lang="en-US" sz="900" b="1" i="0" u="none" strike="noStrike">
                          <a:solidFill>
                            <a:srgbClr val="305496"/>
                          </a:solidFill>
                          <a:effectLst/>
                          <a:latin typeface="Calibri" panose="020F0502020204030204" pitchFamily="34" charset="0"/>
                        </a:rPr>
                        <a:t>62</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AFDDBC"/>
                    </a:solidFill>
                  </a:tcPr>
                </a:tc>
                <a:tc>
                  <a:txBody>
                    <a:bodyPr/>
                    <a:lstStyle/>
                    <a:p>
                      <a:pPr algn="r" fontAlgn="ctr"/>
                      <a:r>
                        <a:rPr lang="en-US" sz="900" b="1" i="0" u="none" strike="noStrike">
                          <a:solidFill>
                            <a:srgbClr val="305496"/>
                          </a:solidFill>
                          <a:effectLst/>
                          <a:latin typeface="Calibri" panose="020F0502020204030204" pitchFamily="34" charset="0"/>
                        </a:rPr>
                        <a:t>2</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696B"/>
                    </a:solidFill>
                  </a:tcPr>
                </a:tc>
                <a:tc>
                  <a:txBody>
                    <a:bodyPr/>
                    <a:lstStyle/>
                    <a:p>
                      <a:pPr algn="r" fontAlgn="ctr"/>
                      <a:r>
                        <a:rPr lang="en-US" sz="900" b="1" i="0" u="none" strike="noStrike">
                          <a:solidFill>
                            <a:srgbClr val="305496"/>
                          </a:solidFill>
                          <a:effectLst/>
                          <a:latin typeface="Calibri" panose="020F0502020204030204" pitchFamily="34" charset="0"/>
                        </a:rPr>
                        <a:t>14</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ABFC1"/>
                    </a:solidFill>
                  </a:tcPr>
                </a:tc>
                <a:tc>
                  <a:txBody>
                    <a:bodyPr/>
                    <a:lstStyle/>
                    <a:p>
                      <a:pPr algn="r" fontAlgn="ctr"/>
                      <a:r>
                        <a:rPr lang="en-US" sz="900" b="1" i="0" u="none" strike="noStrike">
                          <a:solidFill>
                            <a:srgbClr val="305496"/>
                          </a:solidFill>
                          <a:effectLst/>
                          <a:latin typeface="Calibri" panose="020F0502020204030204" pitchFamily="34" charset="0"/>
                        </a:rPr>
                        <a:t>4</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7779"/>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7E80"/>
                    </a:solidFill>
                  </a:tcPr>
                </a:tc>
                <a:tc>
                  <a:txBody>
                    <a:bodyPr/>
                    <a:lstStyle/>
                    <a:p>
                      <a:pPr algn="r" fontAlgn="ctr"/>
                      <a:r>
                        <a:rPr lang="en-US" sz="900" b="1" i="0" u="none" strike="noStrike">
                          <a:solidFill>
                            <a:srgbClr val="305496"/>
                          </a:solidFill>
                          <a:effectLst/>
                          <a:latin typeface="Calibri" panose="020F0502020204030204" pitchFamily="34" charset="0"/>
                        </a:rPr>
                        <a:t>36</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E2F2E9"/>
                    </a:solidFill>
                  </a:tcPr>
                </a:tc>
                <a:tc>
                  <a:txBody>
                    <a:bodyPr/>
                    <a:lstStyle/>
                    <a:p>
                      <a:pPr algn="r" fontAlgn="ctr"/>
                      <a:r>
                        <a:rPr lang="en-US" sz="900" b="1" i="0" u="none" strike="noStrike">
                          <a:solidFill>
                            <a:srgbClr val="305496"/>
                          </a:solidFill>
                          <a:effectLst/>
                          <a:latin typeface="Calibri" panose="020F0502020204030204" pitchFamily="34" charset="0"/>
                        </a:rPr>
                        <a:t>11</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9A9AB"/>
                    </a:solidFill>
                  </a:tcPr>
                </a:tc>
                <a:tc>
                  <a:txBody>
                    <a:bodyPr/>
                    <a:lstStyle/>
                    <a:p>
                      <a:pPr algn="r" fontAlgn="ctr"/>
                      <a:r>
                        <a:rPr lang="en-US" sz="900" b="1" i="0" u="none" strike="noStrike">
                          <a:solidFill>
                            <a:srgbClr val="305496"/>
                          </a:solidFill>
                          <a:effectLst/>
                          <a:latin typeface="Calibri" panose="020F0502020204030204" pitchFamily="34" charset="0"/>
                        </a:rPr>
                        <a:t>23</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CFCFF"/>
                    </a:solidFill>
                  </a:tcPr>
                </a:tc>
                <a:tc>
                  <a:txBody>
                    <a:bodyPr/>
                    <a:lstStyle/>
                    <a:p>
                      <a:pPr algn="l" fontAlgn="ctr"/>
                      <a:endParaRPr lang="en-US" sz="90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9E1F2"/>
                    </a:solidFill>
                  </a:tcPr>
                </a:tc>
                <a:extLst>
                  <a:ext uri="{0D108BD9-81ED-4DB2-BD59-A6C34878D82A}">
                    <a16:rowId xmlns:a16="http://schemas.microsoft.com/office/drawing/2014/main" val="591238447"/>
                  </a:ext>
                </a:extLst>
              </a:tr>
            </a:tbl>
          </a:graphicData>
        </a:graphic>
      </p:graphicFrame>
    </p:spTree>
    <p:extLst>
      <p:ext uri="{BB962C8B-B14F-4D97-AF65-F5344CB8AC3E}">
        <p14:creationId xmlns:p14="http://schemas.microsoft.com/office/powerpoint/2010/main" val="3300890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a:xfrm>
            <a:off x="390525" y="97245"/>
            <a:ext cx="11540358" cy="680223"/>
          </a:xfrm>
        </p:spPr>
        <p:txBody>
          <a:bodyPr/>
          <a:lstStyle/>
          <a:p>
            <a:r>
              <a:rPr lang="en-US" dirty="0"/>
              <a:t>Phase 2: Potential Priorities as identified through Matrix coding </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t>14</a:t>
            </a:fld>
            <a:endParaRPr lang="en-US"/>
          </a:p>
        </p:txBody>
      </p:sp>
      <p:graphicFrame>
        <p:nvGraphicFramePr>
          <p:cNvPr id="6" name="Table 5">
            <a:extLst>
              <a:ext uri="{FF2B5EF4-FFF2-40B4-BE49-F238E27FC236}">
                <a16:creationId xmlns:a16="http://schemas.microsoft.com/office/drawing/2014/main" id="{43DDB404-4EBD-6675-2F92-062954023554}"/>
              </a:ext>
            </a:extLst>
          </p:cNvPr>
          <p:cNvGraphicFramePr>
            <a:graphicFrameLocks noGrp="1"/>
          </p:cNvGraphicFramePr>
          <p:nvPr>
            <p:extLst>
              <p:ext uri="{D42A27DB-BD31-4B8C-83A1-F6EECF244321}">
                <p14:modId xmlns:p14="http://schemas.microsoft.com/office/powerpoint/2010/main" val="420904392"/>
              </p:ext>
            </p:extLst>
          </p:nvPr>
        </p:nvGraphicFramePr>
        <p:xfrm>
          <a:off x="126125" y="1019503"/>
          <a:ext cx="11540358" cy="5059106"/>
        </p:xfrm>
        <a:graphic>
          <a:graphicData uri="http://schemas.openxmlformats.org/drawingml/2006/table">
            <a:tbl>
              <a:tblPr bandRow="1">
                <a:tableStyleId>{5C22544A-7EE6-4342-B048-85BDC9FD1C3A}</a:tableStyleId>
              </a:tblPr>
              <a:tblGrid>
                <a:gridCol w="2775214">
                  <a:extLst>
                    <a:ext uri="{9D8B030D-6E8A-4147-A177-3AD203B41FA5}">
                      <a16:colId xmlns:a16="http://schemas.microsoft.com/office/drawing/2014/main" val="3795465206"/>
                    </a:ext>
                  </a:extLst>
                </a:gridCol>
                <a:gridCol w="8765144">
                  <a:extLst>
                    <a:ext uri="{9D8B030D-6E8A-4147-A177-3AD203B41FA5}">
                      <a16:colId xmlns:a16="http://schemas.microsoft.com/office/drawing/2014/main" val="2356347096"/>
                    </a:ext>
                  </a:extLst>
                </a:gridCol>
              </a:tblGrid>
              <a:tr h="428439">
                <a:tc>
                  <a:txBody>
                    <a:bodyPr/>
                    <a:lstStyle/>
                    <a:p>
                      <a:r>
                        <a:rPr lang="en-US" sz="1600" b="1" u="sng" dirty="0"/>
                        <a:t>Category</a:t>
                      </a:r>
                    </a:p>
                  </a:txBody>
                  <a:tcPr/>
                </a:tc>
                <a:tc>
                  <a:txBody>
                    <a:bodyPr/>
                    <a:lstStyle/>
                    <a:p>
                      <a:r>
                        <a:rPr lang="en-US" sz="1600" b="1" u="sng" dirty="0"/>
                        <a:t>Example Responses to Unstructured Survey</a:t>
                      </a:r>
                    </a:p>
                  </a:txBody>
                  <a:tcPr/>
                </a:tc>
                <a:extLst>
                  <a:ext uri="{0D108BD9-81ED-4DB2-BD59-A6C34878D82A}">
                    <a16:rowId xmlns:a16="http://schemas.microsoft.com/office/drawing/2014/main" val="691415315"/>
                  </a:ext>
                </a:extLst>
              </a:tr>
              <a:tr h="669070">
                <a:tc>
                  <a:txBody>
                    <a:bodyPr/>
                    <a:lstStyle/>
                    <a:p>
                      <a:r>
                        <a:rPr lang="en-US" sz="1600" dirty="0"/>
                        <a:t>Psychotherapy and other Non-Somatic Interventions</a:t>
                      </a:r>
                    </a:p>
                  </a:txBody>
                  <a:tcPr/>
                </a:tc>
                <a:tc>
                  <a:txBody>
                    <a:bodyPr/>
                    <a:lstStyle/>
                    <a:p>
                      <a:r>
                        <a:rPr lang="en-US" sz="1600" dirty="0"/>
                        <a:t>Multi-site RTC to determine interventions most likely to prevention suicide death.</a:t>
                      </a:r>
                    </a:p>
                  </a:txBody>
                  <a:tcPr/>
                </a:tc>
                <a:extLst>
                  <a:ext uri="{0D108BD9-81ED-4DB2-BD59-A6C34878D82A}">
                    <a16:rowId xmlns:a16="http://schemas.microsoft.com/office/drawing/2014/main" val="657494756"/>
                  </a:ext>
                </a:extLst>
              </a:tr>
              <a:tr h="6690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Firearms, Lethal Means Safety</a:t>
                      </a:r>
                    </a:p>
                  </a:txBody>
                  <a:tcPr/>
                </a:tc>
                <a:tc>
                  <a:txBody>
                    <a:bodyPr/>
                    <a:lstStyle/>
                    <a:p>
                      <a:r>
                        <a:rPr lang="en-US" sz="1600" dirty="0"/>
                        <a:t>Does LMS counseling in primary care settings reduce suicide deaths?</a:t>
                      </a:r>
                    </a:p>
                  </a:txBody>
                  <a:tcPr/>
                </a:tc>
                <a:extLst>
                  <a:ext uri="{0D108BD9-81ED-4DB2-BD59-A6C34878D82A}">
                    <a16:rowId xmlns:a16="http://schemas.microsoft.com/office/drawing/2014/main" val="2825365458"/>
                  </a:ext>
                </a:extLst>
              </a:tr>
              <a:tr h="4284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Community Interventions</a:t>
                      </a:r>
                    </a:p>
                  </a:txBody>
                  <a:tcPr/>
                </a:tc>
                <a:tc>
                  <a:txBody>
                    <a:bodyPr/>
                    <a:lstStyle/>
                    <a:p>
                      <a:r>
                        <a:rPr lang="en-US" sz="1600" dirty="0"/>
                        <a:t>What community interventions effectively promote safe storage?</a:t>
                      </a:r>
                    </a:p>
                  </a:txBody>
                  <a:tcPr/>
                </a:tc>
                <a:extLst>
                  <a:ext uri="{0D108BD9-81ED-4DB2-BD59-A6C34878D82A}">
                    <a16:rowId xmlns:a16="http://schemas.microsoft.com/office/drawing/2014/main" val="1565225135"/>
                  </a:ext>
                </a:extLst>
              </a:tr>
              <a:tr h="669070">
                <a:tc>
                  <a:txBody>
                    <a:bodyPr/>
                    <a:lstStyle/>
                    <a:p>
                      <a:r>
                        <a:rPr lang="en-US" sz="1600" dirty="0"/>
                        <a:t>Social Determinants of Health</a:t>
                      </a:r>
                    </a:p>
                  </a:txBody>
                  <a:tcPr/>
                </a:tc>
                <a:tc>
                  <a:txBody>
                    <a:bodyPr/>
                    <a:lstStyle/>
                    <a:p>
                      <a:r>
                        <a:rPr lang="en-US" sz="1600" dirty="0"/>
                        <a:t>Do programs that address SDOH (i.e., providing housing to unhoused Veterans) decrease suicide for those at risk?</a:t>
                      </a:r>
                    </a:p>
                  </a:txBody>
                  <a:tcPr/>
                </a:tc>
                <a:extLst>
                  <a:ext uri="{0D108BD9-81ED-4DB2-BD59-A6C34878D82A}">
                    <a16:rowId xmlns:a16="http://schemas.microsoft.com/office/drawing/2014/main" val="113873960"/>
                  </a:ext>
                </a:extLst>
              </a:tr>
              <a:tr h="669070">
                <a:tc>
                  <a:txBody>
                    <a:bodyPr/>
                    <a:lstStyle/>
                    <a:p>
                      <a:r>
                        <a:rPr lang="en-US" sz="1600" dirty="0"/>
                        <a:t>Risk Factor Assessment – Screening</a:t>
                      </a:r>
                    </a:p>
                  </a:txBody>
                  <a:tcPr/>
                </a:tc>
                <a:tc>
                  <a:txBody>
                    <a:bodyPr/>
                    <a:lstStyle/>
                    <a:p>
                      <a:r>
                        <a:rPr lang="en-US" sz="1600" dirty="0"/>
                        <a:t>How can algorithms be improved to include dynamic risk factors of suicide?</a:t>
                      </a:r>
                    </a:p>
                  </a:txBody>
                  <a:tcPr/>
                </a:tc>
                <a:extLst>
                  <a:ext uri="{0D108BD9-81ED-4DB2-BD59-A6C34878D82A}">
                    <a16:rowId xmlns:a16="http://schemas.microsoft.com/office/drawing/2014/main" val="1343539181"/>
                  </a:ext>
                </a:extLst>
              </a:tr>
              <a:tr h="669070">
                <a:tc>
                  <a:txBody>
                    <a:bodyPr/>
                    <a:lstStyle/>
                    <a:p>
                      <a:r>
                        <a:rPr lang="en-US" sz="1600" dirty="0"/>
                        <a:t>Biology, Genomics, Brain</a:t>
                      </a:r>
                    </a:p>
                  </a:txBody>
                  <a:tcPr/>
                </a:tc>
                <a:tc>
                  <a:txBody>
                    <a:bodyPr/>
                    <a:lstStyle/>
                    <a:p>
                      <a:r>
                        <a:rPr lang="en-US" sz="1600" dirty="0"/>
                        <a:t>Neuroimaging (fMRI, DTI, MRS) studies of suicide:  emphasis on measures of impulsivity, negative affect processing, reward, decision making.</a:t>
                      </a:r>
                    </a:p>
                  </a:txBody>
                  <a:tcPr/>
                </a:tc>
                <a:extLst>
                  <a:ext uri="{0D108BD9-81ED-4DB2-BD59-A6C34878D82A}">
                    <a16:rowId xmlns:a16="http://schemas.microsoft.com/office/drawing/2014/main" val="3843976128"/>
                  </a:ext>
                </a:extLst>
              </a:tr>
              <a:tr h="428439">
                <a:tc>
                  <a:txBody>
                    <a:bodyPr/>
                    <a:lstStyle/>
                    <a:p>
                      <a:r>
                        <a:rPr lang="en-US" sz="1600" dirty="0"/>
                        <a:t>Older Veterans</a:t>
                      </a:r>
                    </a:p>
                  </a:txBody>
                  <a:tcPr/>
                </a:tc>
                <a:tc>
                  <a:txBody>
                    <a:bodyPr/>
                    <a:lstStyle/>
                    <a:p>
                      <a:r>
                        <a:rPr lang="en-US" sz="1600" dirty="0"/>
                        <a:t>Developing age-specific interventions for older Veterans.</a:t>
                      </a:r>
                    </a:p>
                  </a:txBody>
                  <a:tcPr/>
                </a:tc>
                <a:extLst>
                  <a:ext uri="{0D108BD9-81ED-4DB2-BD59-A6C34878D82A}">
                    <a16:rowId xmlns:a16="http://schemas.microsoft.com/office/drawing/2014/main" val="3862055122"/>
                  </a:ext>
                </a:extLst>
              </a:tr>
              <a:tr h="428439">
                <a:tc>
                  <a:txBody>
                    <a:bodyPr/>
                    <a:lstStyle/>
                    <a:p>
                      <a:r>
                        <a:rPr lang="en-US" sz="1600" dirty="0"/>
                        <a:t>LGBTQ+ </a:t>
                      </a:r>
                    </a:p>
                  </a:txBody>
                  <a:tcPr/>
                </a:tc>
                <a:tc>
                  <a:txBody>
                    <a:bodyPr/>
                    <a:lstStyle/>
                    <a:p>
                      <a:r>
                        <a:rPr lang="en-US" sz="1600" dirty="0"/>
                        <a:t>Interventions for sexual minority / LGBQ veterans.</a:t>
                      </a:r>
                    </a:p>
                  </a:txBody>
                  <a:tcPr/>
                </a:tc>
                <a:extLst>
                  <a:ext uri="{0D108BD9-81ED-4DB2-BD59-A6C34878D82A}">
                    <a16:rowId xmlns:a16="http://schemas.microsoft.com/office/drawing/2014/main" val="1660804935"/>
                  </a:ext>
                </a:extLst>
              </a:tr>
            </a:tbl>
          </a:graphicData>
        </a:graphic>
      </p:graphicFrame>
    </p:spTree>
    <p:extLst>
      <p:ext uri="{BB962C8B-B14F-4D97-AF65-F5344CB8AC3E}">
        <p14:creationId xmlns:p14="http://schemas.microsoft.com/office/powerpoint/2010/main" val="96627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Phase 2: Veteran’s Engagement Council Discussion</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a:xfrm>
            <a:off x="9274743" y="5361268"/>
            <a:ext cx="2743200" cy="365125"/>
          </a:xfrm>
        </p:spPr>
        <p:txBody>
          <a:bodyPr/>
          <a:lstStyle/>
          <a:p>
            <a:fld id="{670A9334-4E67-F94F-A05E-0CE8B74A054E}" type="slidenum">
              <a:rPr lang="en-US" smtClean="0"/>
              <a:t>15</a:t>
            </a:fld>
            <a:endParaRPr lang="en-US"/>
          </a:p>
        </p:txBody>
      </p:sp>
      <p:sp>
        <p:nvSpPr>
          <p:cNvPr id="6" name="TextBox 5">
            <a:extLst>
              <a:ext uri="{FF2B5EF4-FFF2-40B4-BE49-F238E27FC236}">
                <a16:creationId xmlns:a16="http://schemas.microsoft.com/office/drawing/2014/main" id="{4F0953CF-7108-F125-CAEC-914B247A230F}"/>
              </a:ext>
            </a:extLst>
          </p:cNvPr>
          <p:cNvSpPr txBox="1"/>
          <p:nvPr/>
        </p:nvSpPr>
        <p:spPr>
          <a:xfrm>
            <a:off x="6849039" y="1136712"/>
            <a:ext cx="4446485" cy="369332"/>
          </a:xfrm>
          <a:prstGeom prst="rect">
            <a:avLst/>
          </a:prstGeom>
          <a:noFill/>
        </p:spPr>
        <p:txBody>
          <a:bodyPr wrap="square" rtlCol="0">
            <a:spAutoFit/>
          </a:bodyPr>
          <a:lstStyle/>
          <a:p>
            <a:pPr algn="ctr"/>
            <a:r>
              <a:rPr lang="en-US" b="1" u="sng" dirty="0"/>
              <a:t>Research Priorities Discussed during Meeting</a:t>
            </a:r>
          </a:p>
        </p:txBody>
      </p:sp>
      <p:cxnSp>
        <p:nvCxnSpPr>
          <p:cNvPr id="13" name="Straight Connector 12">
            <a:extLst>
              <a:ext uri="{FF2B5EF4-FFF2-40B4-BE49-F238E27FC236}">
                <a16:creationId xmlns:a16="http://schemas.microsoft.com/office/drawing/2014/main" id="{2571DF82-474E-10E2-BA1A-4B9B2A3BCA87}"/>
              </a:ext>
            </a:extLst>
          </p:cNvPr>
          <p:cNvCxnSpPr>
            <a:cxnSpLocks/>
          </p:cNvCxnSpPr>
          <p:nvPr/>
        </p:nvCxnSpPr>
        <p:spPr>
          <a:xfrm>
            <a:off x="6105427" y="1415207"/>
            <a:ext cx="0" cy="328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53707FB-42A3-66C4-F918-3B1B308C0A2E}"/>
              </a:ext>
            </a:extLst>
          </p:cNvPr>
          <p:cNvSpPr txBox="1"/>
          <p:nvPr/>
        </p:nvSpPr>
        <p:spPr>
          <a:xfrm>
            <a:off x="390525" y="1136712"/>
            <a:ext cx="5454091" cy="4247317"/>
          </a:xfrm>
          <a:prstGeom prst="rect">
            <a:avLst/>
          </a:prstGeom>
          <a:noFill/>
        </p:spPr>
        <p:txBody>
          <a:bodyPr wrap="square" rtlCol="0">
            <a:spAutoFit/>
          </a:bodyPr>
          <a:lstStyle/>
          <a:p>
            <a:pPr algn="ctr"/>
            <a:r>
              <a:rPr lang="en-US" b="1" u="sng" dirty="0"/>
              <a:t>Key Questions for Audience: </a:t>
            </a:r>
          </a:p>
          <a:p>
            <a:endParaRPr lang="en-US" dirty="0"/>
          </a:p>
          <a:p>
            <a:pPr marL="342900" indent="-342900">
              <a:buFont typeface="+mj-lt"/>
              <a:buAutoNum type="arabicPeriod"/>
            </a:pPr>
            <a:r>
              <a:rPr lang="en-US" dirty="0"/>
              <a:t>What suicide prevention research topics come to mind as most important for Veterans from your perspective?</a:t>
            </a:r>
          </a:p>
          <a:p>
            <a:pPr marL="342900" indent="-342900">
              <a:buFont typeface="+mj-lt"/>
              <a:buAutoNum type="arabicPeriod"/>
            </a:pPr>
            <a:endParaRPr lang="en-US" dirty="0"/>
          </a:p>
          <a:p>
            <a:pPr marL="342900" indent="-342900">
              <a:buFont typeface="+mj-lt"/>
              <a:buAutoNum type="arabicPeriod"/>
            </a:pPr>
            <a:r>
              <a:rPr lang="en-US" b="0" i="0" dirty="0">
                <a:solidFill>
                  <a:srgbClr val="000000"/>
                </a:solidFill>
                <a:effectLst/>
              </a:rPr>
              <a:t>Are there specific patient populations it would be important to study (if this has not come up)?</a:t>
            </a:r>
          </a:p>
          <a:p>
            <a:pPr marL="342900" indent="-342900">
              <a:buFont typeface="+mj-lt"/>
              <a:buAutoNum type="arabicPeriod"/>
            </a:pPr>
            <a:endParaRPr lang="en-US" dirty="0">
              <a:solidFill>
                <a:srgbClr val="000000"/>
              </a:solidFill>
            </a:endParaRPr>
          </a:p>
          <a:p>
            <a:pPr marL="342900" indent="-342900">
              <a:buFont typeface="+mj-lt"/>
              <a:buAutoNum type="arabicPeriod"/>
            </a:pPr>
            <a:r>
              <a:rPr lang="en-US" sz="1800" dirty="0"/>
              <a:t>Are there any research topics you don’t think are as high a priority?</a:t>
            </a:r>
          </a:p>
          <a:p>
            <a:pPr marL="342900" indent="-342900">
              <a:buFont typeface="+mj-lt"/>
              <a:buAutoNum type="arabicPeriod"/>
            </a:pPr>
            <a:endParaRPr lang="en-US" dirty="0"/>
          </a:p>
          <a:p>
            <a:pPr marL="342900" indent="-342900">
              <a:buFont typeface="+mj-lt"/>
              <a:buAutoNum type="arabicPeriod"/>
            </a:pPr>
            <a:r>
              <a:rPr lang="en-US" sz="1800" dirty="0"/>
              <a:t>Are there particular topics within this area that come to mind that would be important for VA researchers to work on?</a:t>
            </a:r>
            <a:endParaRPr lang="en-US" dirty="0"/>
          </a:p>
        </p:txBody>
      </p:sp>
      <p:sp>
        <p:nvSpPr>
          <p:cNvPr id="11" name="TextBox 10">
            <a:extLst>
              <a:ext uri="{FF2B5EF4-FFF2-40B4-BE49-F238E27FC236}">
                <a16:creationId xmlns:a16="http://schemas.microsoft.com/office/drawing/2014/main" id="{87972914-D271-56B4-B472-E675192C0E69}"/>
              </a:ext>
            </a:extLst>
          </p:cNvPr>
          <p:cNvSpPr txBox="1"/>
          <p:nvPr/>
        </p:nvSpPr>
        <p:spPr>
          <a:xfrm>
            <a:off x="6545344" y="1506044"/>
            <a:ext cx="5256130" cy="4247317"/>
          </a:xfrm>
          <a:prstGeom prst="rect">
            <a:avLst/>
          </a:prstGeom>
          <a:noFill/>
        </p:spPr>
        <p:txBody>
          <a:bodyPr wrap="square">
            <a:spAutoFit/>
          </a:bodyPr>
          <a:lstStyle/>
          <a:p>
            <a:pPr marL="285750" indent="-285750">
              <a:buFont typeface="Arial" panose="020B0604020202020204" pitchFamily="34" charset="0"/>
              <a:buChar char="•"/>
            </a:pPr>
            <a:r>
              <a:rPr lang="en-US" dirty="0"/>
              <a:t>Hard to Reach Veterans (Isolating Veterans/ Veterans not in VA care/ Rural Veterans / Transitioning to civilian)</a:t>
            </a:r>
          </a:p>
          <a:p>
            <a:pPr marL="285750" indent="-285750">
              <a:buFont typeface="Arial" panose="020B0604020202020204" pitchFamily="34" charset="0"/>
              <a:buChar char="•"/>
            </a:pPr>
            <a:r>
              <a:rPr lang="en-US" u="sng" dirty="0">
                <a:highlight>
                  <a:srgbClr val="FFFF00"/>
                </a:highlight>
              </a:rPr>
              <a:t>Continuity of Care* </a:t>
            </a:r>
          </a:p>
          <a:p>
            <a:pPr marL="285750" indent="-285750">
              <a:buFont typeface="Arial" panose="020B0604020202020204" pitchFamily="34" charset="0"/>
              <a:buChar char="•"/>
            </a:pPr>
            <a:r>
              <a:rPr lang="en-US" dirty="0"/>
              <a:t>Community Research (including family)</a:t>
            </a:r>
          </a:p>
          <a:p>
            <a:pPr marL="285750" indent="-285750">
              <a:buFont typeface="Arial" panose="020B0604020202020204" pitchFamily="34" charset="0"/>
              <a:buChar char="•"/>
            </a:pPr>
            <a:r>
              <a:rPr lang="en-US" dirty="0"/>
              <a:t>Developing Novel Treatments (including provider perspective) </a:t>
            </a:r>
          </a:p>
          <a:p>
            <a:pPr marL="285750" indent="-285750">
              <a:buFont typeface="Arial" panose="020B0604020202020204" pitchFamily="34" charset="0"/>
              <a:buChar char="•"/>
            </a:pPr>
            <a:r>
              <a:rPr lang="en-US" dirty="0"/>
              <a:t>Moral Injury/Spiritual</a:t>
            </a:r>
          </a:p>
          <a:p>
            <a:pPr marL="285750" indent="-285750">
              <a:buFont typeface="Arial" panose="020B0604020202020204" pitchFamily="34" charset="0"/>
              <a:buChar char="•"/>
            </a:pPr>
            <a:r>
              <a:rPr lang="en-US" dirty="0"/>
              <a:t>Lethal Means Safety </a:t>
            </a:r>
          </a:p>
          <a:p>
            <a:pPr marL="285750" indent="-285750">
              <a:buFont typeface="Arial" panose="020B0604020202020204" pitchFamily="34" charset="0"/>
              <a:buChar char="•"/>
            </a:pPr>
            <a:r>
              <a:rPr lang="en-US" dirty="0"/>
              <a:t>Messaging </a:t>
            </a:r>
          </a:p>
          <a:p>
            <a:pPr marL="285750" indent="-285750">
              <a:buFont typeface="Arial" panose="020B0604020202020204" pitchFamily="34" charset="0"/>
              <a:buChar char="•"/>
            </a:pPr>
            <a:r>
              <a:rPr lang="en-US" dirty="0"/>
              <a:t>Peer Support </a:t>
            </a:r>
          </a:p>
          <a:p>
            <a:pPr marL="285750" indent="-285750">
              <a:buFont typeface="Arial" panose="020B0604020202020204" pitchFamily="34" charset="0"/>
              <a:buChar char="•"/>
            </a:pPr>
            <a:r>
              <a:rPr lang="en-US" dirty="0"/>
              <a:t>Messaging</a:t>
            </a:r>
          </a:p>
          <a:p>
            <a:pPr marL="285750" indent="-285750">
              <a:buFont typeface="Arial" panose="020B0604020202020204" pitchFamily="34" charset="0"/>
              <a:buChar char="•"/>
            </a:pPr>
            <a:r>
              <a:rPr lang="en-US" dirty="0"/>
              <a:t>Data Studies  </a:t>
            </a:r>
          </a:p>
          <a:p>
            <a:pPr marL="285750" indent="-285750">
              <a:buFont typeface="Arial" panose="020B0604020202020204" pitchFamily="34" charset="0"/>
              <a:buChar char="•"/>
            </a:pPr>
            <a:r>
              <a:rPr lang="en-US" dirty="0"/>
              <a:t>Racial/Ethnic/Sexual Minorities</a:t>
            </a:r>
          </a:p>
          <a:p>
            <a:pPr marL="285750" indent="-285750">
              <a:buFont typeface="Arial" panose="020B0604020202020204" pitchFamily="34" charset="0"/>
              <a:buChar char="•"/>
            </a:pPr>
            <a:r>
              <a:rPr lang="en-US" dirty="0"/>
              <a:t>Brain/TBI/Genomics </a:t>
            </a:r>
            <a:r>
              <a:rPr lang="en-US" dirty="0">
                <a:highlight>
                  <a:srgbClr val="FFFF00"/>
                </a:highlight>
              </a:rPr>
              <a:t>(low priority)</a:t>
            </a:r>
          </a:p>
        </p:txBody>
      </p:sp>
      <p:sp>
        <p:nvSpPr>
          <p:cNvPr id="4" name="TextBox 3">
            <a:extLst>
              <a:ext uri="{FF2B5EF4-FFF2-40B4-BE49-F238E27FC236}">
                <a16:creationId xmlns:a16="http://schemas.microsoft.com/office/drawing/2014/main" id="{D4FF5D22-30E7-022D-F642-A202DAF32919}"/>
              </a:ext>
            </a:extLst>
          </p:cNvPr>
          <p:cNvSpPr txBox="1"/>
          <p:nvPr/>
        </p:nvSpPr>
        <p:spPr>
          <a:xfrm>
            <a:off x="5844616" y="5927939"/>
            <a:ext cx="5809119" cy="369332"/>
          </a:xfrm>
          <a:prstGeom prst="rect">
            <a:avLst/>
          </a:prstGeom>
          <a:noFill/>
        </p:spPr>
        <p:txBody>
          <a:bodyPr wrap="square" rtlCol="0">
            <a:spAutoFit/>
          </a:bodyPr>
          <a:lstStyle/>
          <a:p>
            <a:r>
              <a:rPr lang="en-US" dirty="0"/>
              <a:t>          </a:t>
            </a:r>
          </a:p>
        </p:txBody>
      </p:sp>
      <p:sp>
        <p:nvSpPr>
          <p:cNvPr id="5" name="TextBox 4">
            <a:extLst>
              <a:ext uri="{FF2B5EF4-FFF2-40B4-BE49-F238E27FC236}">
                <a16:creationId xmlns:a16="http://schemas.microsoft.com/office/drawing/2014/main" id="{2A7792EC-9EB0-93BC-2AE0-D4C1780AE561}"/>
              </a:ext>
            </a:extLst>
          </p:cNvPr>
          <p:cNvSpPr txBox="1"/>
          <p:nvPr/>
        </p:nvSpPr>
        <p:spPr>
          <a:xfrm>
            <a:off x="6284532" y="5721288"/>
            <a:ext cx="4089959" cy="369332"/>
          </a:xfrm>
          <a:prstGeom prst="rect">
            <a:avLst/>
          </a:prstGeom>
          <a:noFill/>
        </p:spPr>
        <p:txBody>
          <a:bodyPr wrap="square" rtlCol="0">
            <a:spAutoFit/>
          </a:bodyPr>
          <a:lstStyle/>
          <a:p>
            <a:r>
              <a:rPr lang="en-US" u="sng" dirty="0"/>
              <a:t>           </a:t>
            </a:r>
          </a:p>
        </p:txBody>
      </p:sp>
      <p:sp>
        <p:nvSpPr>
          <p:cNvPr id="8" name="TextBox 7">
            <a:extLst>
              <a:ext uri="{FF2B5EF4-FFF2-40B4-BE49-F238E27FC236}">
                <a16:creationId xmlns:a16="http://schemas.microsoft.com/office/drawing/2014/main" id="{6C96200C-97AD-F26A-974E-502C2796B3EA}"/>
              </a:ext>
            </a:extLst>
          </p:cNvPr>
          <p:cNvSpPr txBox="1"/>
          <p:nvPr/>
        </p:nvSpPr>
        <p:spPr>
          <a:xfrm>
            <a:off x="5715000" y="5721288"/>
            <a:ext cx="6476998" cy="369332"/>
          </a:xfrm>
          <a:prstGeom prst="rect">
            <a:avLst/>
          </a:prstGeom>
          <a:noFill/>
        </p:spPr>
        <p:txBody>
          <a:bodyPr wrap="square" rtlCol="0">
            <a:spAutoFit/>
          </a:bodyPr>
          <a:lstStyle/>
          <a:p>
            <a:r>
              <a:rPr lang="en-US" dirty="0"/>
              <a:t>* - category not identified through investigator survey</a:t>
            </a:r>
          </a:p>
        </p:txBody>
      </p:sp>
    </p:spTree>
    <p:extLst>
      <p:ext uri="{BB962C8B-B14F-4D97-AF65-F5344CB8AC3E}">
        <p14:creationId xmlns:p14="http://schemas.microsoft.com/office/powerpoint/2010/main" val="3387576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a:xfrm>
            <a:off x="390524" y="97245"/>
            <a:ext cx="11627417" cy="680223"/>
          </a:xfrm>
        </p:spPr>
        <p:txBody>
          <a:bodyPr/>
          <a:lstStyle/>
          <a:p>
            <a:r>
              <a:rPr lang="en-US" dirty="0"/>
              <a:t>Phase 2: VISN Suicide Prevention Lead – Open Discussion</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a:xfrm>
            <a:off x="9274743" y="5361268"/>
            <a:ext cx="2743200" cy="365125"/>
          </a:xfrm>
        </p:spPr>
        <p:txBody>
          <a:bodyPr/>
          <a:lstStyle/>
          <a:p>
            <a:fld id="{670A9334-4E67-F94F-A05E-0CE8B74A054E}" type="slidenum">
              <a:rPr lang="en-US" smtClean="0"/>
              <a:t>16</a:t>
            </a:fld>
            <a:endParaRPr lang="en-US"/>
          </a:p>
        </p:txBody>
      </p:sp>
      <p:sp>
        <p:nvSpPr>
          <p:cNvPr id="6" name="TextBox 5">
            <a:extLst>
              <a:ext uri="{FF2B5EF4-FFF2-40B4-BE49-F238E27FC236}">
                <a16:creationId xmlns:a16="http://schemas.microsoft.com/office/drawing/2014/main" id="{4F0953CF-7108-F125-CAEC-914B247A230F}"/>
              </a:ext>
            </a:extLst>
          </p:cNvPr>
          <p:cNvSpPr txBox="1"/>
          <p:nvPr/>
        </p:nvSpPr>
        <p:spPr>
          <a:xfrm>
            <a:off x="6545343" y="1136712"/>
            <a:ext cx="4786041" cy="369332"/>
          </a:xfrm>
          <a:prstGeom prst="rect">
            <a:avLst/>
          </a:prstGeom>
          <a:noFill/>
        </p:spPr>
        <p:txBody>
          <a:bodyPr wrap="square" rtlCol="0">
            <a:spAutoFit/>
          </a:bodyPr>
          <a:lstStyle/>
          <a:p>
            <a:pPr algn="ctr"/>
            <a:r>
              <a:rPr lang="en-US" b="1" u="sng" dirty="0"/>
              <a:t>Research Priorities Discussed during Meeting</a:t>
            </a:r>
          </a:p>
        </p:txBody>
      </p:sp>
      <p:cxnSp>
        <p:nvCxnSpPr>
          <p:cNvPr id="13" name="Straight Connector 12">
            <a:extLst>
              <a:ext uri="{FF2B5EF4-FFF2-40B4-BE49-F238E27FC236}">
                <a16:creationId xmlns:a16="http://schemas.microsoft.com/office/drawing/2014/main" id="{2571DF82-474E-10E2-BA1A-4B9B2A3BCA87}"/>
              </a:ext>
            </a:extLst>
          </p:cNvPr>
          <p:cNvCxnSpPr>
            <a:cxnSpLocks/>
          </p:cNvCxnSpPr>
          <p:nvPr/>
        </p:nvCxnSpPr>
        <p:spPr>
          <a:xfrm>
            <a:off x="6105427" y="1415207"/>
            <a:ext cx="0" cy="328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53707FB-42A3-66C4-F918-3B1B308C0A2E}"/>
              </a:ext>
            </a:extLst>
          </p:cNvPr>
          <p:cNvSpPr txBox="1"/>
          <p:nvPr/>
        </p:nvSpPr>
        <p:spPr>
          <a:xfrm>
            <a:off x="390525" y="1136712"/>
            <a:ext cx="5454091" cy="4078039"/>
          </a:xfrm>
          <a:prstGeom prst="rect">
            <a:avLst/>
          </a:prstGeom>
          <a:noFill/>
        </p:spPr>
        <p:txBody>
          <a:bodyPr wrap="square" rtlCol="0">
            <a:spAutoFit/>
          </a:bodyPr>
          <a:lstStyle/>
          <a:p>
            <a:pPr algn="ctr"/>
            <a:r>
              <a:rPr lang="en-US" b="1" u="sng" dirty="0"/>
              <a:t>Key Questions for Audience: </a:t>
            </a:r>
          </a:p>
          <a:p>
            <a:endParaRPr lang="en-US" dirty="0"/>
          </a:p>
          <a:p>
            <a:pPr marL="342900" marR="0" indent="-342900" algn="l">
              <a:spcBef>
                <a:spcPts val="0"/>
              </a:spcBef>
              <a:spcAft>
                <a:spcPts val="600"/>
              </a:spcAft>
              <a:buFont typeface="+mj-lt"/>
              <a:buAutoNum type="arabicPeriod"/>
            </a:pPr>
            <a:r>
              <a:rPr lang="en-US" sz="1600" b="0" i="0" dirty="0">
                <a:solidFill>
                  <a:schemeClr val="tx1"/>
                </a:solidFill>
                <a:effectLst/>
                <a:latin typeface="Calibri" panose="020F0502020204030204" pitchFamily="34" charset="0"/>
              </a:rPr>
              <a:t> </a:t>
            </a:r>
            <a:r>
              <a:rPr lang="en-US" sz="1600" dirty="0">
                <a:solidFill>
                  <a:schemeClr val="tx1"/>
                </a:solidFill>
                <a:latin typeface="Calibri" panose="020F0502020204030204" pitchFamily="34" charset="0"/>
              </a:rPr>
              <a:t>W</a:t>
            </a:r>
            <a:r>
              <a:rPr lang="en-US" sz="1600" b="0" i="0" dirty="0">
                <a:solidFill>
                  <a:schemeClr val="tx1"/>
                </a:solidFill>
                <a:effectLst/>
                <a:latin typeface="Calibri" panose="020F0502020204030204" pitchFamily="34" charset="0"/>
              </a:rPr>
              <a:t>hat areas </a:t>
            </a:r>
            <a:r>
              <a:rPr lang="en-US" sz="1600" dirty="0">
                <a:solidFill>
                  <a:schemeClr val="tx1"/>
                </a:solidFill>
                <a:latin typeface="Calibri" panose="020F0502020204030204" pitchFamily="34" charset="0"/>
              </a:rPr>
              <a:t>in </a:t>
            </a:r>
            <a:r>
              <a:rPr lang="en-US" sz="1600" b="0" i="0" dirty="0">
                <a:solidFill>
                  <a:schemeClr val="tx1"/>
                </a:solidFill>
                <a:effectLst/>
                <a:latin typeface="Calibri" panose="020F0502020204030204" pitchFamily="34" charset="0"/>
              </a:rPr>
              <a:t>suicide prevention do you think needs more research to support your clinical decision-making?</a:t>
            </a:r>
          </a:p>
          <a:p>
            <a:pPr marL="342900" marR="0" indent="-342900" algn="l">
              <a:spcBef>
                <a:spcPts val="0"/>
              </a:spcBef>
              <a:spcAft>
                <a:spcPts val="600"/>
              </a:spcAft>
              <a:buFont typeface="+mj-lt"/>
              <a:buAutoNum type="arabicPeriod"/>
            </a:pPr>
            <a:r>
              <a:rPr lang="en-US" sz="1600" b="0" i="0" dirty="0">
                <a:solidFill>
                  <a:schemeClr val="tx1"/>
                </a:solidFill>
                <a:effectLst/>
                <a:latin typeface="Calibri" panose="020F0502020204030204" pitchFamily="34" charset="0"/>
              </a:rPr>
              <a:t>How does your program implement current research evidence or data regarding assessing suicide risk?  What would make risk assessment </a:t>
            </a:r>
            <a:r>
              <a:rPr lang="en-US" sz="1600" dirty="0">
                <a:solidFill>
                  <a:schemeClr val="tx1"/>
                </a:solidFill>
                <a:latin typeface="Calibri" panose="020F0502020204030204" pitchFamily="34" charset="0"/>
              </a:rPr>
              <a:t>processes or resulting </a:t>
            </a:r>
            <a:r>
              <a:rPr lang="en-US" sz="1600" b="0" i="0" dirty="0">
                <a:solidFill>
                  <a:schemeClr val="tx1"/>
                </a:solidFill>
                <a:effectLst/>
                <a:latin typeface="Calibri" panose="020F0502020204030204" pitchFamily="34" charset="0"/>
              </a:rPr>
              <a:t>risk information more useful or actionable?</a:t>
            </a:r>
          </a:p>
          <a:p>
            <a:pPr marL="342900" marR="0" indent="-342900" algn="l">
              <a:spcBef>
                <a:spcPts val="0"/>
              </a:spcBef>
              <a:spcAft>
                <a:spcPts val="600"/>
              </a:spcAft>
              <a:buFont typeface="+mj-lt"/>
              <a:buAutoNum type="arabicPeriod"/>
            </a:pPr>
            <a:r>
              <a:rPr lang="en-US" sz="1600" b="0" i="0" dirty="0">
                <a:solidFill>
                  <a:schemeClr val="tx1"/>
                </a:solidFill>
                <a:effectLst/>
                <a:latin typeface="Calibri" panose="020F0502020204030204" pitchFamily="34" charset="0"/>
              </a:rPr>
              <a:t>How do you use the information you have now regarding effectiveness of suicide prevention interventions and treatments? What new information would help your program make evidence-informed treatment planning decisions?</a:t>
            </a:r>
          </a:p>
          <a:p>
            <a:pPr marL="342900" marR="0" indent="-342900" algn="l">
              <a:spcBef>
                <a:spcPts val="0"/>
              </a:spcBef>
              <a:spcAft>
                <a:spcPts val="600"/>
              </a:spcAft>
              <a:buFont typeface="+mj-lt"/>
              <a:buAutoNum type="arabicPeriod"/>
            </a:pPr>
            <a:r>
              <a:rPr lang="en-US" sz="1600" dirty="0">
                <a:solidFill>
                  <a:schemeClr val="tx1"/>
                </a:solidFill>
                <a:latin typeface="Calibri" panose="020F0502020204030204" pitchFamily="34" charset="0"/>
              </a:rPr>
              <a:t>Are there certain patient characteristics that are important to study or to include in VA research?</a:t>
            </a:r>
            <a:endParaRPr lang="en-US" sz="1600" b="0" i="0" dirty="0">
              <a:solidFill>
                <a:schemeClr val="tx1"/>
              </a:solidFill>
              <a:effectLst/>
              <a:latin typeface="Calibri" panose="020F0502020204030204" pitchFamily="34" charset="0"/>
            </a:endParaRPr>
          </a:p>
        </p:txBody>
      </p:sp>
      <p:sp>
        <p:nvSpPr>
          <p:cNvPr id="11" name="TextBox 10">
            <a:extLst>
              <a:ext uri="{FF2B5EF4-FFF2-40B4-BE49-F238E27FC236}">
                <a16:creationId xmlns:a16="http://schemas.microsoft.com/office/drawing/2014/main" id="{87972914-D271-56B4-B472-E675192C0E69}"/>
              </a:ext>
            </a:extLst>
          </p:cNvPr>
          <p:cNvSpPr txBox="1"/>
          <p:nvPr/>
        </p:nvSpPr>
        <p:spPr>
          <a:xfrm>
            <a:off x="6545344" y="1506044"/>
            <a:ext cx="5256130" cy="3970318"/>
          </a:xfrm>
          <a:prstGeom prst="rect">
            <a:avLst/>
          </a:prstGeom>
          <a:noFill/>
        </p:spPr>
        <p:txBody>
          <a:bodyPr wrap="square">
            <a:spAutoFit/>
          </a:bodyPr>
          <a:lstStyle/>
          <a:p>
            <a:pPr marL="285750" indent="-285750">
              <a:buFont typeface="Arial" panose="020B0604020202020204" pitchFamily="34" charset="0"/>
              <a:buChar char="•"/>
            </a:pPr>
            <a:r>
              <a:rPr lang="en-US" dirty="0">
                <a:highlight>
                  <a:srgbClr val="FFFF00"/>
                </a:highlight>
              </a:rPr>
              <a:t>Risk Identification Process*</a:t>
            </a:r>
          </a:p>
          <a:p>
            <a:pPr marL="742950" lvl="1" indent="-285750">
              <a:buFont typeface="Arial" panose="020B0604020202020204" pitchFamily="34" charset="0"/>
              <a:buChar char="•"/>
            </a:pPr>
            <a:r>
              <a:rPr lang="en-US" dirty="0">
                <a:highlight>
                  <a:srgbClr val="FFFF00"/>
                </a:highlight>
              </a:rPr>
              <a:t>Needs modification </a:t>
            </a:r>
          </a:p>
          <a:p>
            <a:pPr marL="742950" lvl="1" indent="-285750">
              <a:buFont typeface="Arial" panose="020B0604020202020204" pitchFamily="34" charset="0"/>
              <a:buChar char="•"/>
            </a:pPr>
            <a:r>
              <a:rPr lang="en-US" dirty="0">
                <a:highlight>
                  <a:srgbClr val="FFFF00"/>
                </a:highlight>
              </a:rPr>
              <a:t>Clinician burden too high</a:t>
            </a:r>
          </a:p>
          <a:p>
            <a:pPr marL="285750" indent="-285750">
              <a:buFont typeface="Arial" panose="020B0604020202020204" pitchFamily="34" charset="0"/>
              <a:buChar char="•"/>
            </a:pPr>
            <a:r>
              <a:rPr lang="en-US" dirty="0">
                <a:highlight>
                  <a:srgbClr val="FFFF00"/>
                </a:highlight>
              </a:rPr>
              <a:t>Clinical Trial Feasibility*</a:t>
            </a:r>
          </a:p>
          <a:p>
            <a:pPr marL="742950" lvl="1" indent="-285750">
              <a:buFont typeface="Arial" panose="020B0604020202020204" pitchFamily="34" charset="0"/>
              <a:buChar char="•"/>
            </a:pPr>
            <a:r>
              <a:rPr lang="en-US" dirty="0">
                <a:highlight>
                  <a:srgbClr val="FFFF00"/>
                </a:highlight>
              </a:rPr>
              <a:t>Psychotherapy </a:t>
            </a:r>
          </a:p>
          <a:p>
            <a:pPr marL="742950" lvl="1" indent="-285750">
              <a:buFont typeface="Arial" panose="020B0604020202020204" pitchFamily="34" charset="0"/>
              <a:buChar char="•"/>
            </a:pPr>
            <a:r>
              <a:rPr lang="en-US" dirty="0">
                <a:highlight>
                  <a:srgbClr val="FFFF00"/>
                </a:highlight>
              </a:rPr>
              <a:t>Small trials will not advance practice</a:t>
            </a:r>
          </a:p>
          <a:p>
            <a:pPr marL="285750" indent="-285750">
              <a:buFont typeface="Arial" panose="020B0604020202020204" pitchFamily="34" charset="0"/>
              <a:buChar char="•"/>
            </a:pPr>
            <a:r>
              <a:rPr lang="en-US" dirty="0"/>
              <a:t>Community Interventions</a:t>
            </a:r>
          </a:p>
          <a:p>
            <a:pPr marL="285750" indent="-285750">
              <a:buFont typeface="Arial" panose="020B0604020202020204" pitchFamily="34" charset="0"/>
              <a:buChar char="•"/>
            </a:pPr>
            <a:r>
              <a:rPr lang="en-US" dirty="0"/>
              <a:t>Education, Training, and Messaging</a:t>
            </a:r>
          </a:p>
          <a:p>
            <a:pPr marL="285750" indent="-285750">
              <a:buFont typeface="Arial" panose="020B0604020202020204" pitchFamily="34" charset="0"/>
              <a:buChar char="•"/>
            </a:pPr>
            <a:r>
              <a:rPr lang="en-US" dirty="0"/>
              <a:t>Firearms, Lethal Means Safety</a:t>
            </a:r>
          </a:p>
          <a:p>
            <a:pPr marL="285750" indent="-285750">
              <a:buFont typeface="Arial" panose="020B0604020202020204" pitchFamily="34" charset="0"/>
              <a:buChar char="•"/>
            </a:pPr>
            <a:r>
              <a:rPr lang="en-US" dirty="0"/>
              <a:t>Safety Planning</a:t>
            </a:r>
          </a:p>
          <a:p>
            <a:pPr marL="285750" indent="-285750">
              <a:buFont typeface="Arial" panose="020B0604020202020204" pitchFamily="34" charset="0"/>
              <a:buChar char="•"/>
            </a:pPr>
            <a:r>
              <a:rPr lang="en-US" dirty="0"/>
              <a:t>Older Veterans</a:t>
            </a:r>
          </a:p>
          <a:p>
            <a:pPr marL="285750" indent="-285750">
              <a:buFont typeface="Arial" panose="020B0604020202020204" pitchFamily="34" charset="0"/>
              <a:buChar char="•"/>
            </a:pPr>
            <a:r>
              <a:rPr lang="en-US" dirty="0"/>
              <a:t>Female Veterans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5" name="TextBox 4">
            <a:extLst>
              <a:ext uri="{FF2B5EF4-FFF2-40B4-BE49-F238E27FC236}">
                <a16:creationId xmlns:a16="http://schemas.microsoft.com/office/drawing/2014/main" id="{E68C76A8-FEA5-0EDB-F27D-E044C92A7A59}"/>
              </a:ext>
            </a:extLst>
          </p:cNvPr>
          <p:cNvSpPr txBox="1"/>
          <p:nvPr/>
        </p:nvSpPr>
        <p:spPr>
          <a:xfrm>
            <a:off x="6105427" y="5232046"/>
            <a:ext cx="6476998" cy="369332"/>
          </a:xfrm>
          <a:prstGeom prst="rect">
            <a:avLst/>
          </a:prstGeom>
          <a:noFill/>
        </p:spPr>
        <p:txBody>
          <a:bodyPr wrap="square" rtlCol="0">
            <a:spAutoFit/>
          </a:bodyPr>
          <a:lstStyle/>
          <a:p>
            <a:r>
              <a:rPr lang="en-US" dirty="0"/>
              <a:t>* - similar category / different perspective </a:t>
            </a:r>
          </a:p>
        </p:txBody>
      </p:sp>
    </p:spTree>
    <p:extLst>
      <p:ext uri="{BB962C8B-B14F-4D97-AF65-F5344CB8AC3E}">
        <p14:creationId xmlns:p14="http://schemas.microsoft.com/office/powerpoint/2010/main" val="67985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Survey development for Phase 3</a:t>
            </a:r>
          </a:p>
          <a:p>
            <a:r>
              <a:rPr lang="en-US" dirty="0"/>
              <a:t>	</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17</a:t>
            </a:fld>
            <a:endParaRPr lang="en-US"/>
          </a:p>
        </p:txBody>
      </p:sp>
    </p:spTree>
    <p:extLst>
      <p:ext uri="{BB962C8B-B14F-4D97-AF65-F5344CB8AC3E}">
        <p14:creationId xmlns:p14="http://schemas.microsoft.com/office/powerpoint/2010/main" val="1585782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2A29DA-886F-4779-EA3C-62591ED9A2C3}"/>
              </a:ext>
            </a:extLst>
          </p:cNvPr>
          <p:cNvSpPr>
            <a:spLocks noGrp="1"/>
          </p:cNvSpPr>
          <p:nvPr>
            <p:ph type="title"/>
          </p:nvPr>
        </p:nvSpPr>
        <p:spPr/>
        <p:txBody>
          <a:bodyPr/>
          <a:lstStyle/>
          <a:p>
            <a:r>
              <a:rPr lang="en-US" dirty="0"/>
              <a:t>Phase 3: Pain/Opioid Use AMP Survey</a:t>
            </a:r>
          </a:p>
        </p:txBody>
      </p:sp>
      <p:sp>
        <p:nvSpPr>
          <p:cNvPr id="4" name="Content Placeholder 3">
            <a:extLst>
              <a:ext uri="{FF2B5EF4-FFF2-40B4-BE49-F238E27FC236}">
                <a16:creationId xmlns:a16="http://schemas.microsoft.com/office/drawing/2014/main" id="{F01DA361-DB45-7A76-07FF-EBBAA9E19F56}"/>
              </a:ext>
            </a:extLst>
          </p:cNvPr>
          <p:cNvSpPr>
            <a:spLocks noGrp="1"/>
          </p:cNvSpPr>
          <p:nvPr>
            <p:ph idx="1"/>
          </p:nvPr>
        </p:nvSpPr>
        <p:spPr/>
        <p:txBody>
          <a:bodyPr/>
          <a:lstStyle/>
          <a:p>
            <a:pPr marL="0" marR="0" indent="0">
              <a:buNone/>
            </a:pPr>
            <a:r>
              <a:rPr lang="en-US" sz="1600" b="1" dirty="0">
                <a:solidFill>
                  <a:srgbClr val="000000"/>
                </a:solidFill>
                <a:effectLst/>
                <a:latin typeface="Times New Roman" panose="02020603050405020304" pitchFamily="18" charset="0"/>
                <a:ea typeface="Times New Roman" panose="02020603050405020304" pitchFamily="18" charset="0"/>
              </a:rPr>
              <a:t>Purpose:</a:t>
            </a:r>
            <a:r>
              <a:rPr lang="en-US" sz="1600" dirty="0">
                <a:solidFill>
                  <a:srgbClr val="000000"/>
                </a:solidFill>
                <a:effectLst/>
                <a:latin typeface="Times New Roman" panose="02020603050405020304" pitchFamily="18" charset="0"/>
                <a:ea typeface="Times New Roman" panose="02020603050405020304" pitchFamily="18" charset="0"/>
              </a:rPr>
              <a:t> The VHA Pain and Opioid actively managed portfolio in the Office of Research and Development is requesting input on research priorities related to</a:t>
            </a:r>
            <a:r>
              <a:rPr lang="en-US" sz="1600" dirty="0">
                <a:effectLst/>
                <a:latin typeface="Times New Roman" panose="02020603050405020304" pitchFamily="18" charset="0"/>
                <a:ea typeface="Times New Roman" panose="02020603050405020304" pitchFamily="18" charset="0"/>
              </a:rPr>
              <a:t> pain and opioid use experienced by Veterans.</a:t>
            </a:r>
          </a:p>
          <a:p>
            <a:pPr marL="0" marR="0" indent="0">
              <a:buNone/>
            </a:pPr>
            <a:r>
              <a:rPr lang="en-US" sz="1600" dirty="0">
                <a:effectLst/>
                <a:latin typeface="Times New Roman" panose="02020603050405020304" pitchFamily="18" charset="0"/>
                <a:ea typeface="Times New Roman" panose="02020603050405020304" pitchFamily="18" charset="0"/>
              </a:rPr>
              <a:t>This survey is part of a larger initiative to obtain input on research priorities from different groups including clinical leaders, researchers, Veterans, and the frontline providers who care for them. </a:t>
            </a:r>
          </a:p>
          <a:p>
            <a:pPr marL="0" marR="0" indent="0">
              <a:buNone/>
            </a:pPr>
            <a:r>
              <a:rPr lang="en-US" sz="1600" dirty="0">
                <a:effectLst/>
                <a:latin typeface="Times New Roman" panose="02020603050405020304" pitchFamily="18" charset="0"/>
                <a:ea typeface="Times New Roman" panose="02020603050405020304" pitchFamily="18" charset="0"/>
              </a:rPr>
              <a:t>For research priorities related to pain, please consider different types of pain such as </a:t>
            </a:r>
            <a:r>
              <a:rPr lang="en-US" sz="1600" dirty="0">
                <a:solidFill>
                  <a:srgbClr val="000000"/>
                </a:solidFill>
                <a:effectLst/>
                <a:latin typeface="Times New Roman" panose="02020603050405020304" pitchFamily="18" charset="0"/>
                <a:ea typeface="Times New Roman" panose="02020603050405020304" pitchFamily="18" charset="0"/>
              </a:rPr>
              <a:t>neuropathic pain (e.g., due to damages in the nervous system) as well as for musculoskeletal pain (e.g., due to damages to the connective tissues including bones, muscles, etc.)</a:t>
            </a:r>
            <a:r>
              <a:rPr lang="en-US" sz="1600" dirty="0">
                <a:effectLst/>
                <a:latin typeface="Times New Roman" panose="02020603050405020304" pitchFamily="18" charset="0"/>
                <a:ea typeface="Times New Roman" panose="02020603050405020304" pitchFamily="18" charset="0"/>
              </a:rPr>
              <a:t>. </a:t>
            </a:r>
          </a:p>
          <a:p>
            <a:pPr marL="0" marR="0" indent="0">
              <a:buNone/>
            </a:pPr>
            <a:r>
              <a:rPr lang="en-US" sz="1600" dirty="0">
                <a:effectLst/>
                <a:latin typeface="Times New Roman" panose="02020603050405020304" pitchFamily="18" charset="0"/>
                <a:ea typeface="Times New Roman" panose="02020603050405020304" pitchFamily="18" charset="0"/>
              </a:rPr>
              <a:t>For research priorities related to opioids, please also consider accidental opioid overdose rescue and the effects of opioid tapering. </a:t>
            </a:r>
          </a:p>
          <a:p>
            <a:pPr marL="0" marR="0"/>
            <a:r>
              <a:rPr lang="en-US" sz="1600" dirty="0">
                <a:effectLst/>
                <a:latin typeface="Times New Roman" panose="02020603050405020304" pitchFamily="18" charset="0"/>
                <a:ea typeface="Times New Roman" panose="02020603050405020304" pitchFamily="18" charset="0"/>
              </a:rPr>
              <a:t>For both pain and opioid use, we are interested in your input on research priorities across the scientific translation spectrum:</a:t>
            </a:r>
          </a:p>
          <a:p>
            <a:pPr marL="457200" marR="0"/>
            <a:r>
              <a:rPr lang="en-US" sz="1600" dirty="0">
                <a:effectLst/>
                <a:latin typeface="Times New Roman" panose="02020603050405020304" pitchFamily="18" charset="0"/>
                <a:ea typeface="Times New Roman" panose="02020603050405020304" pitchFamily="18" charset="0"/>
              </a:rPr>
              <a:t>Basic research (e.g., understanding biological bases for pain and addiction)</a:t>
            </a:r>
          </a:p>
          <a:p>
            <a:pPr marL="457200" marR="0"/>
            <a:r>
              <a:rPr lang="en-US" sz="1600" dirty="0">
                <a:effectLst/>
                <a:latin typeface="Times New Roman" panose="02020603050405020304" pitchFamily="18" charset="0"/>
                <a:ea typeface="Times New Roman" panose="02020603050405020304" pitchFamily="18" charset="0"/>
              </a:rPr>
              <a:t>Clinical research (e.g., testing new treatments and understanding their mechanisms)</a:t>
            </a:r>
          </a:p>
          <a:p>
            <a:pPr marL="457200" marR="0"/>
            <a:r>
              <a:rPr lang="en-US" sz="1600" dirty="0">
                <a:effectLst/>
                <a:latin typeface="Times New Roman" panose="02020603050405020304" pitchFamily="18" charset="0"/>
                <a:ea typeface="Times New Roman" panose="02020603050405020304" pitchFamily="18" charset="0"/>
              </a:rPr>
              <a:t>Health systems and policy (e.g., long-term outcomes of treatments, how to implement effective treatments, and understanding how to optimize programs and polices based on socio-economic factors)</a:t>
            </a:r>
          </a:p>
          <a:p>
            <a:pPr marL="0" marR="0" indent="0">
              <a:buNone/>
            </a:pPr>
            <a:r>
              <a:rPr lang="en-US" sz="1600" dirty="0">
                <a:effectLst/>
                <a:latin typeface="Times New Roman" panose="02020603050405020304" pitchFamily="18" charset="0"/>
                <a:ea typeface="Times New Roman" panose="02020603050405020304" pitchFamily="18" charset="0"/>
              </a:rPr>
              <a:t>Responses will be confidential and aggregated to help inform VHA research funding priorities.</a:t>
            </a:r>
          </a:p>
          <a:p>
            <a:endParaRPr lang="en-US" sz="2400" dirty="0"/>
          </a:p>
        </p:txBody>
      </p:sp>
    </p:spTree>
    <p:extLst>
      <p:ext uri="{BB962C8B-B14F-4D97-AF65-F5344CB8AC3E}">
        <p14:creationId xmlns:p14="http://schemas.microsoft.com/office/powerpoint/2010/main" val="1439910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2A29DA-886F-4779-EA3C-62591ED9A2C3}"/>
              </a:ext>
            </a:extLst>
          </p:cNvPr>
          <p:cNvSpPr>
            <a:spLocks noGrp="1"/>
          </p:cNvSpPr>
          <p:nvPr>
            <p:ph type="title"/>
          </p:nvPr>
        </p:nvSpPr>
        <p:spPr/>
        <p:txBody>
          <a:bodyPr/>
          <a:lstStyle/>
          <a:p>
            <a:r>
              <a:rPr lang="en-US" dirty="0"/>
              <a:t>Phase 3: Pain/Opioid Use AMP Survey</a:t>
            </a:r>
          </a:p>
        </p:txBody>
      </p:sp>
      <p:sp>
        <p:nvSpPr>
          <p:cNvPr id="4" name="Content Placeholder 3">
            <a:extLst>
              <a:ext uri="{FF2B5EF4-FFF2-40B4-BE49-F238E27FC236}">
                <a16:creationId xmlns:a16="http://schemas.microsoft.com/office/drawing/2014/main" id="{F01DA361-DB45-7A76-07FF-EBBAA9E19F56}"/>
              </a:ext>
            </a:extLst>
          </p:cNvPr>
          <p:cNvSpPr>
            <a:spLocks noGrp="1"/>
          </p:cNvSpPr>
          <p:nvPr>
            <p:ph idx="4294967295"/>
          </p:nvPr>
        </p:nvSpPr>
        <p:spPr>
          <a:xfrm>
            <a:off x="390524" y="1077594"/>
            <a:ext cx="11327999" cy="5598413"/>
          </a:xfrm>
        </p:spPr>
        <p:txBody>
          <a:bodyPr/>
          <a:lstStyle/>
          <a:p>
            <a:pPr marL="0" marR="0" indent="0">
              <a:buNone/>
            </a:pPr>
            <a:r>
              <a:rPr lang="en-US" sz="1400" b="1" dirty="0">
                <a:solidFill>
                  <a:srgbClr val="000000"/>
                </a:solidFill>
                <a:effectLst/>
                <a:latin typeface="Times New Roman" panose="02020603050405020304" pitchFamily="18" charset="0"/>
                <a:ea typeface="Times New Roman" panose="02020603050405020304" pitchFamily="18" charset="0"/>
              </a:rPr>
              <a:t>Q.1.</a:t>
            </a:r>
            <a:r>
              <a:rPr lang="en-US" sz="1400" dirty="0">
                <a:solidFill>
                  <a:srgbClr val="000000"/>
                </a:solidFill>
                <a:effectLst/>
                <a:latin typeface="Times New Roman" panose="02020603050405020304" pitchFamily="18" charset="0"/>
                <a:ea typeface="Times New Roman" panose="02020603050405020304" pitchFamily="18" charset="0"/>
              </a:rPr>
              <a:t> The following is a list of currently identified VHA research priorities related to opioid use disorder and pain management. Your feedback on these research priorities will help inform a VA program of research that is focused on improving outcomes for Veterans with opioid or other substance use disorders, as well as those experiencing pain. At the end you also have an opportunity to write in other specific priorities not included in this list. </a:t>
            </a:r>
            <a:endParaRPr lang="en-US" sz="1400" dirty="0">
              <a:effectLst/>
              <a:latin typeface="Times New Roman" panose="02020603050405020304" pitchFamily="18" charset="0"/>
              <a:ea typeface="Times New Roman" panose="02020603050405020304" pitchFamily="18" charset="0"/>
            </a:endParaRPr>
          </a:p>
          <a:p>
            <a:pPr marL="0" marR="0" indent="0">
              <a:buNone/>
            </a:pPr>
            <a:r>
              <a:rPr lang="en-US" sz="1400" dirty="0">
                <a:solidFill>
                  <a:srgbClr val="000000"/>
                </a:solidFill>
                <a:effectLst/>
                <a:latin typeface="Times New Roman" panose="02020603050405020304" pitchFamily="18" charset="0"/>
                <a:ea typeface="Times New Roman" panose="02020603050405020304" pitchFamily="18" charset="0"/>
              </a:rPr>
              <a:t>Please select and rank your top three research priorities. </a:t>
            </a:r>
            <a:r>
              <a:rPr lang="en-US" sz="1400" b="1" dirty="0">
                <a:solidFill>
                  <a:srgbClr val="000000"/>
                </a:solidFill>
                <a:effectLst/>
                <a:latin typeface="Times New Roman" panose="02020603050405020304" pitchFamily="18" charset="0"/>
                <a:ea typeface="Times New Roman" panose="02020603050405020304" pitchFamily="18" charset="0"/>
              </a:rPr>
              <a:t>[Priority option order will be randomized]</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Clinical studies of the genetic, anatomical, and behavioral bases of pain, tolerance, addiction, opioid metabolism, and tapering of opioid medication </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Research on the risk factors, treatment, and prevention of opioid use disorder  resulting from fentanyl-based products, prescription painkillers, and heroin products</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Preclinical development and translation of non-opioid therapies, including medications, </a:t>
            </a:r>
            <a:r>
              <a:rPr lang="en-US" sz="1400" dirty="0">
                <a:effectLst/>
                <a:latin typeface="Times New Roman" panose="02020603050405020304" pitchFamily="18" charset="0"/>
                <a:ea typeface="Times New Roman" panose="02020603050405020304" pitchFamily="18" charset="0"/>
              </a:rPr>
              <a:t>complementary and integrative approaches</a:t>
            </a:r>
            <a:r>
              <a:rPr lang="en-US" sz="1400" dirty="0">
                <a:solidFill>
                  <a:srgbClr val="000000"/>
                </a:solidFill>
                <a:effectLst/>
                <a:latin typeface="Times New Roman" panose="02020603050405020304" pitchFamily="18" charset="0"/>
                <a:ea typeface="Times New Roman" panose="02020603050405020304" pitchFamily="18" charset="0"/>
              </a:rPr>
              <a:t>; and the accompanying anatomical, molecular, biochemical, behavioral, and genetic mechanism(s).</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Studies identifying therapeutic targets for pain, tolerance, and/or opioid use disorder in acute and chronic painful conditions.</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Experimental and observational interventional to improve outcomes in opioid use disorder, including new models for opioid use disorder and substance use disorder care, medication and behavioral therapy for opioid use disorder, use of overdose rescue medication, and self-help groups.</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Examination of pharmacology, pharmacotherapeutics, pharmacogenomics, and phenotypes as well as the use of functional outcomes (e.g., correlating subjective pain measures with objective measures of function such as ADL, gait kinetics and kinematics, range of motion, and Quality of Life or activity measures, etc.).</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Clinical treatments for </a:t>
            </a:r>
            <a:r>
              <a:rPr lang="en-US" sz="1400" u="sng" dirty="0">
                <a:solidFill>
                  <a:srgbClr val="000000"/>
                </a:solidFill>
                <a:effectLst/>
                <a:latin typeface="Times New Roman" panose="02020603050405020304" pitchFamily="18" charset="0"/>
                <a:ea typeface="Times New Roman" panose="02020603050405020304" pitchFamily="18" charset="0"/>
              </a:rPr>
              <a:t>long-term</a:t>
            </a:r>
            <a:r>
              <a:rPr lang="en-US" sz="1400" dirty="0">
                <a:solidFill>
                  <a:srgbClr val="000000"/>
                </a:solidFill>
                <a:effectLst/>
                <a:latin typeface="Times New Roman" panose="02020603050405020304" pitchFamily="18" charset="0"/>
                <a:ea typeface="Times New Roman" panose="02020603050405020304" pitchFamily="18" charset="0"/>
              </a:rPr>
              <a:t> recovery from pain emphasizing non-opioid medications and complementary and integrative approaches. This includes studies that use novel designs including pragmatic trials or cluster randomized trials to maximize study sample size, retention, and enrollment from typical practice or community settings.</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Implementation of treatments and approaches across VAMCs, evaluation of methods to enhance pain services, and evaluation of the quality and safety of pain care, especially for underserved and marginalized groups (e.g., people with sickle cell risk).</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Environmental and/or policy interventions that address social determinants to prevent opioid misuse and promote effective opioid use disorder treatment retention and recovery over time. Non-comprehensive examples include Veterans benefits programs, policy interventions for at-risk and marginalized groups, or jail diversion programs such as drug courts.</a:t>
            </a:r>
            <a:endParaRPr lang="en-US" sz="1400" dirty="0">
              <a:effectLst/>
              <a:latin typeface="Times New Roman" panose="02020603050405020304" pitchFamily="18" charset="0"/>
              <a:ea typeface="Times New Roman" panose="02020603050405020304" pitchFamily="18" charset="0"/>
            </a:endParaRPr>
          </a:p>
          <a:p>
            <a:pPr marR="0" indent="0">
              <a:buNone/>
            </a:pPr>
            <a:r>
              <a:rPr lang="en-US" sz="1400" dirty="0">
                <a:solidFill>
                  <a:srgbClr val="000000"/>
                </a:solidFill>
                <a:effectLst/>
                <a:latin typeface="Times New Roman" panose="02020603050405020304" pitchFamily="18" charset="0"/>
                <a:ea typeface="Times New Roman" panose="02020603050405020304" pitchFamily="18" charset="0"/>
              </a:rPr>
              <a:t>(X)  Other priority not listed (please specify priority below)</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399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27C9BC4-6B16-CF4D-A6EB-65EF194F970C}"/>
              </a:ext>
            </a:extLst>
          </p:cNvPr>
          <p:cNvGraphicFramePr>
            <a:graphicFrameLocks noGrp="1"/>
          </p:cNvGraphicFramePr>
          <p:nvPr>
            <p:extLst>
              <p:ext uri="{D42A27DB-BD31-4B8C-83A1-F6EECF244321}">
                <p14:modId xmlns:p14="http://schemas.microsoft.com/office/powerpoint/2010/main" val="2002075395"/>
              </p:ext>
            </p:extLst>
          </p:nvPr>
        </p:nvGraphicFramePr>
        <p:xfrm>
          <a:off x="231134" y="1496765"/>
          <a:ext cx="11443656" cy="3864469"/>
        </p:xfrm>
        <a:graphic>
          <a:graphicData uri="http://schemas.openxmlformats.org/drawingml/2006/table">
            <a:tbl>
              <a:tblPr>
                <a:tableStyleId>{5C22544A-7EE6-4342-B048-85BDC9FD1C3A}</a:tableStyleId>
              </a:tblPr>
              <a:tblGrid>
                <a:gridCol w="1576621">
                  <a:extLst>
                    <a:ext uri="{9D8B030D-6E8A-4147-A177-3AD203B41FA5}">
                      <a16:colId xmlns:a16="http://schemas.microsoft.com/office/drawing/2014/main" val="1012313156"/>
                    </a:ext>
                  </a:extLst>
                </a:gridCol>
                <a:gridCol w="3642312">
                  <a:extLst>
                    <a:ext uri="{9D8B030D-6E8A-4147-A177-3AD203B41FA5}">
                      <a16:colId xmlns:a16="http://schemas.microsoft.com/office/drawing/2014/main" val="383571781"/>
                    </a:ext>
                  </a:extLst>
                </a:gridCol>
                <a:gridCol w="6224723">
                  <a:extLst>
                    <a:ext uri="{9D8B030D-6E8A-4147-A177-3AD203B41FA5}">
                      <a16:colId xmlns:a16="http://schemas.microsoft.com/office/drawing/2014/main" val="566159063"/>
                    </a:ext>
                  </a:extLst>
                </a:gridCol>
              </a:tblGrid>
              <a:tr h="404897">
                <a:tc>
                  <a:txBody>
                    <a:bodyPr/>
                    <a:lstStyle/>
                    <a:p>
                      <a:r>
                        <a:rPr lang="en-US" sz="1800" b="1"/>
                        <a:t>Time</a:t>
                      </a:r>
                    </a:p>
                  </a:txBody>
                  <a:tcP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a:t>Item</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a:t>Objective</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9528925"/>
                  </a:ext>
                </a:extLst>
              </a:tr>
              <a:tr h="708570">
                <a:tc>
                  <a:txBody>
                    <a:bodyPr/>
                    <a:lstStyle/>
                    <a:p>
                      <a:pPr algn="ctr"/>
                      <a:r>
                        <a:rPr lang="en-US" sz="1800" b="0" dirty="0"/>
                        <a:t>3:00 – 3:05</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0" dirty="0"/>
                        <a:t>Update on AMP activation</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800" b="0" dirty="0"/>
                        <a:t>Present current state and upcoming tasks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Review portfolio purview statement</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3781680"/>
                  </a:ext>
                </a:extLst>
              </a:tr>
              <a:tr h="708570">
                <a:tc>
                  <a:txBody>
                    <a:bodyPr/>
                    <a:lstStyle/>
                    <a:p>
                      <a:pPr algn="ctr"/>
                      <a:r>
                        <a:rPr lang="en-US" sz="1800" b="0" dirty="0"/>
                        <a:t>3:05 – 3:15</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0" dirty="0"/>
                        <a:t>Priority Setting Process and Suicide Prevention AMP Priorities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Review priority setting process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0" dirty="0"/>
                        <a:t>Review progress in Suicide Prevention priority development</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462133"/>
                  </a:ext>
                </a:extLst>
              </a:tr>
              <a:tr h="723135">
                <a:tc>
                  <a:txBody>
                    <a:bodyPr/>
                    <a:lstStyle/>
                    <a:p>
                      <a:pPr marL="0" lvl="0" indent="0" algn="ctr">
                        <a:lnSpc>
                          <a:spcPct val="100000"/>
                        </a:lnSpc>
                        <a:spcBef>
                          <a:spcPts val="0"/>
                        </a:spcBef>
                        <a:spcAft>
                          <a:spcPts val="0"/>
                        </a:spcAft>
                        <a:buNone/>
                      </a:pPr>
                      <a:r>
                        <a:rPr lang="en-US" sz="1800" dirty="0">
                          <a:solidFill>
                            <a:schemeClr val="tx1"/>
                          </a:solidFill>
                        </a:rPr>
                        <a:t>3:15 – 3:30</a:t>
                      </a:r>
                      <a:endParaRPr lang="en-US" sz="1800" dirty="0"/>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lvl="0" indent="0" algn="l">
                        <a:lnSpc>
                          <a:spcPct val="100000"/>
                        </a:lnSpc>
                        <a:spcBef>
                          <a:spcPts val="0"/>
                        </a:spcBef>
                        <a:spcAft>
                          <a:spcPts val="0"/>
                        </a:spcAft>
                        <a:buNone/>
                      </a:pPr>
                      <a:r>
                        <a:rPr lang="en-US" sz="1800" dirty="0">
                          <a:solidFill>
                            <a:schemeClr val="tx1"/>
                          </a:solidFill>
                        </a:rPr>
                        <a:t>Survey Development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a:lnSpc>
                          <a:spcPct val="100000"/>
                        </a:lnSpc>
                        <a:spcBef>
                          <a:spcPts val="0"/>
                        </a:spcBef>
                        <a:spcAft>
                          <a:spcPts val="0"/>
                        </a:spcAft>
                        <a:buClr>
                          <a:srgbClr val="000000"/>
                        </a:buClr>
                        <a:buFont typeface="Arial,Sans-Serif"/>
                        <a:buChar char="•"/>
                      </a:pPr>
                      <a:r>
                        <a:rPr lang="en-US" sz="1800" b="0" i="0" u="none" strike="noStrike" noProof="0" dirty="0">
                          <a:solidFill>
                            <a:schemeClr val="tx1"/>
                          </a:solidFill>
                          <a:latin typeface="+mn-lt"/>
                        </a:rPr>
                        <a:t>Pain and Opiate Survey</a:t>
                      </a:r>
                    </a:p>
                    <a:p>
                      <a:pPr marL="285750" marR="0" lvl="0" indent="-285750" algn="l">
                        <a:lnSpc>
                          <a:spcPct val="100000"/>
                        </a:lnSpc>
                        <a:spcBef>
                          <a:spcPts val="0"/>
                        </a:spcBef>
                        <a:spcAft>
                          <a:spcPts val="0"/>
                        </a:spcAft>
                        <a:buClr>
                          <a:srgbClr val="000000"/>
                        </a:buClr>
                        <a:buFont typeface="Arial,Sans-Serif"/>
                        <a:buChar char="•"/>
                      </a:pPr>
                      <a:r>
                        <a:rPr lang="en-US" sz="1800" b="0" i="0" u="none" strike="noStrike" noProof="0" dirty="0">
                          <a:solidFill>
                            <a:schemeClr val="tx1"/>
                          </a:solidFill>
                          <a:latin typeface="+mn-lt"/>
                        </a:rPr>
                        <a:t>Recommendations from Investigators</a:t>
                      </a:r>
                      <a:endParaRPr lang="en-US" sz="1800" dirty="0"/>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28274520"/>
                  </a:ext>
                </a:extLst>
              </a:tr>
              <a:tr h="404897">
                <a:tc>
                  <a:txBody>
                    <a:bodyPr/>
                    <a:lstStyle/>
                    <a:p>
                      <a:pPr marL="0" lvl="0" indent="0" algn="ctr">
                        <a:lnSpc>
                          <a:spcPct val="100000"/>
                        </a:lnSpc>
                        <a:spcBef>
                          <a:spcPts val="0"/>
                        </a:spcBef>
                        <a:spcAft>
                          <a:spcPts val="0"/>
                        </a:spcAft>
                        <a:buNone/>
                      </a:pPr>
                      <a:r>
                        <a:rPr lang="en-US" sz="1800" dirty="0"/>
                        <a:t>3:30 – 3:40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Discussion</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Suicide Prevention survey development</a:t>
                      </a:r>
                    </a:p>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Survey samples</a:t>
                      </a:r>
                    </a:p>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Use of data going forward</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809965795"/>
                  </a:ext>
                </a:extLst>
              </a:tr>
              <a:tr h="404897">
                <a:tc>
                  <a:txBody>
                    <a:bodyPr/>
                    <a:lstStyle/>
                    <a:p>
                      <a:pPr marL="0" lvl="0" indent="0" algn="ctr">
                        <a:lnSpc>
                          <a:spcPct val="100000"/>
                        </a:lnSpc>
                        <a:spcBef>
                          <a:spcPts val="0"/>
                        </a:spcBef>
                        <a:spcAft>
                          <a:spcPts val="0"/>
                        </a:spcAft>
                        <a:buNone/>
                      </a:pPr>
                      <a:r>
                        <a:rPr lang="en-US" sz="1800" dirty="0"/>
                        <a:t>3:40 – 3:50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Next Steps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Review next steps in priority development</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951114324"/>
                  </a:ext>
                </a:extLst>
              </a:tr>
            </a:tbl>
          </a:graphicData>
        </a:graphic>
      </p:graphicFrame>
      <p:sp>
        <p:nvSpPr>
          <p:cNvPr id="5" name="Title 1">
            <a:extLst>
              <a:ext uri="{FF2B5EF4-FFF2-40B4-BE49-F238E27FC236}">
                <a16:creationId xmlns:a16="http://schemas.microsoft.com/office/drawing/2014/main" id="{FFF15D91-524A-7758-B837-22DDE07C410F}"/>
              </a:ext>
            </a:extLst>
          </p:cNvPr>
          <p:cNvSpPr txBox="1">
            <a:spLocks/>
          </p:cNvSpPr>
          <p:nvPr/>
        </p:nvSpPr>
        <p:spPr>
          <a:xfrm>
            <a:off x="390525" y="97245"/>
            <a:ext cx="10515600" cy="680223"/>
          </a:xfrm>
          <a:prstGeom prst="rect">
            <a:avLst/>
          </a:prstGeom>
        </p:spPr>
        <p:txBody>
          <a:bodyPr anchor="ctr" anchorCtr="0"/>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a:ln>
                  <a:noFill/>
                </a:ln>
                <a:solidFill>
                  <a:prstClr val="white"/>
                </a:solidFill>
                <a:effectLst/>
                <a:uLnTx/>
                <a:uFillTx/>
                <a:latin typeface="Calibri Light" panose="020F0302020204030204"/>
                <a:ea typeface="+mj-ea"/>
                <a:cs typeface="Calibri Light"/>
              </a:rPr>
              <a:t>Agenda</a:t>
            </a:r>
          </a:p>
        </p:txBody>
      </p:sp>
    </p:spTree>
    <p:extLst>
      <p:ext uri="{BB962C8B-B14F-4D97-AF65-F5344CB8AC3E}">
        <p14:creationId xmlns:p14="http://schemas.microsoft.com/office/powerpoint/2010/main" val="33522164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01DA361-DB45-7A76-07FF-EBBAA9E19F56}"/>
              </a:ext>
            </a:extLst>
          </p:cNvPr>
          <p:cNvSpPr>
            <a:spLocks noGrp="1"/>
          </p:cNvSpPr>
          <p:nvPr>
            <p:ph idx="4294967295"/>
          </p:nvPr>
        </p:nvSpPr>
        <p:spPr>
          <a:xfrm>
            <a:off x="385763" y="1077913"/>
            <a:ext cx="10515600" cy="4469447"/>
          </a:xfrm>
        </p:spPr>
        <p:txBody>
          <a:bodyPr/>
          <a:lstStyle/>
          <a:p>
            <a:pPr marL="0" marR="0" indent="0">
              <a:buNone/>
            </a:pPr>
            <a:r>
              <a:rPr lang="en-US" sz="1600" b="1" dirty="0">
                <a:solidFill>
                  <a:srgbClr val="000000"/>
                </a:solidFill>
                <a:effectLst/>
                <a:latin typeface="Times New Roman" panose="02020603050405020304" pitchFamily="18" charset="0"/>
                <a:ea typeface="Times New Roman" panose="02020603050405020304" pitchFamily="18" charset="0"/>
              </a:rPr>
              <a:t>Q.2</a:t>
            </a:r>
            <a:r>
              <a:rPr lang="en-US" sz="1600" dirty="0">
                <a:solidFill>
                  <a:srgbClr val="000000"/>
                </a:solidFill>
                <a:effectLst/>
                <a:latin typeface="Times New Roman" panose="02020603050405020304" pitchFamily="18" charset="0"/>
                <a:ea typeface="Times New Roman" panose="02020603050405020304" pitchFamily="18" charset="0"/>
              </a:rPr>
              <a:t>. Other research priority not previously listed– Please Specify</a:t>
            </a:r>
            <a:endParaRPr lang="en-US" sz="1600" dirty="0">
              <a:effectLst/>
              <a:latin typeface="Times New Roman" panose="02020603050405020304" pitchFamily="18" charset="0"/>
              <a:ea typeface="Times New Roman" panose="02020603050405020304" pitchFamily="18" charset="0"/>
            </a:endParaRPr>
          </a:p>
          <a:p>
            <a:pPr marL="0" marR="0" indent="0">
              <a:buNone/>
            </a:pPr>
            <a:endParaRPr lang="en-US" sz="1600" b="1" dirty="0">
              <a:solidFill>
                <a:srgbClr val="000000"/>
              </a:solidFill>
              <a:effectLst/>
              <a:latin typeface="Times New Roman" panose="02020603050405020304" pitchFamily="18" charset="0"/>
              <a:ea typeface="Times New Roman" panose="02020603050405020304" pitchFamily="18" charset="0"/>
            </a:endParaRPr>
          </a:p>
          <a:p>
            <a:pPr marL="0" marR="0" indent="0">
              <a:buNone/>
            </a:pPr>
            <a:r>
              <a:rPr lang="en-US" sz="1600" b="1" dirty="0">
                <a:solidFill>
                  <a:srgbClr val="000000"/>
                </a:solidFill>
                <a:effectLst/>
                <a:latin typeface="Times New Roman" panose="02020603050405020304" pitchFamily="18" charset="0"/>
                <a:ea typeface="Times New Roman" panose="02020603050405020304" pitchFamily="18" charset="0"/>
              </a:rPr>
              <a:t>Q.3. </a:t>
            </a:r>
            <a:r>
              <a:rPr lang="en-US" sz="1600" dirty="0">
                <a:solidFill>
                  <a:srgbClr val="000000"/>
                </a:solidFill>
                <a:effectLst/>
                <a:latin typeface="Times New Roman" panose="02020603050405020304" pitchFamily="18" charset="0"/>
                <a:ea typeface="Times New Roman" panose="02020603050405020304" pitchFamily="18" charset="0"/>
              </a:rPr>
              <a:t> If you have any additional comments or ideas regarding the VHA research priorities related to opioid use disorder and pain management, please use the space below. </a:t>
            </a:r>
            <a:endParaRPr lang="en-US" sz="1600" dirty="0">
              <a:effectLst/>
              <a:latin typeface="Times New Roman" panose="02020603050405020304" pitchFamily="18" charset="0"/>
              <a:ea typeface="Times New Roman" panose="02020603050405020304" pitchFamily="18" charset="0"/>
            </a:endParaRPr>
          </a:p>
          <a:p>
            <a:pPr marL="0" marR="0" indent="0">
              <a:buNone/>
            </a:pPr>
            <a:endParaRPr lang="en-US" sz="1600" b="1" dirty="0">
              <a:solidFill>
                <a:srgbClr val="000000"/>
              </a:solidFill>
              <a:effectLst/>
              <a:latin typeface="Times New Roman" panose="02020603050405020304" pitchFamily="18" charset="0"/>
              <a:ea typeface="Times New Roman" panose="02020603050405020304" pitchFamily="18" charset="0"/>
            </a:endParaRPr>
          </a:p>
          <a:p>
            <a:pPr marL="0" marR="0" indent="0">
              <a:buNone/>
            </a:pPr>
            <a:r>
              <a:rPr lang="en-US" sz="1600" b="1" dirty="0">
                <a:solidFill>
                  <a:srgbClr val="000000"/>
                </a:solidFill>
                <a:effectLst/>
                <a:latin typeface="Times New Roman" panose="02020603050405020304" pitchFamily="18" charset="0"/>
                <a:ea typeface="Times New Roman" panose="02020603050405020304" pitchFamily="18" charset="0"/>
              </a:rPr>
              <a:t>Q.4.</a:t>
            </a:r>
            <a:r>
              <a:rPr lang="en-US" sz="1600" dirty="0">
                <a:solidFill>
                  <a:srgbClr val="000000"/>
                </a:solidFill>
                <a:effectLst/>
                <a:latin typeface="Times New Roman" panose="02020603050405020304" pitchFamily="18" charset="0"/>
                <a:ea typeface="Times New Roman" panose="02020603050405020304" pitchFamily="18" charset="0"/>
              </a:rPr>
              <a:t> If you have any additional comments regarding the VHA research prioritization process related to opioid use disorder and pain management, please use the space below.</a:t>
            </a:r>
            <a:endParaRPr lang="en-US" sz="1600" dirty="0">
              <a:effectLst/>
              <a:latin typeface="Times New Roman" panose="02020603050405020304" pitchFamily="18" charset="0"/>
              <a:ea typeface="Times New Roman" panose="02020603050405020304" pitchFamily="18" charset="0"/>
            </a:endParaRPr>
          </a:p>
        </p:txBody>
      </p:sp>
      <p:sp>
        <p:nvSpPr>
          <p:cNvPr id="2" name="Title 2">
            <a:extLst>
              <a:ext uri="{FF2B5EF4-FFF2-40B4-BE49-F238E27FC236}">
                <a16:creationId xmlns:a16="http://schemas.microsoft.com/office/drawing/2014/main" id="{52D9C868-7885-31EB-E7E4-4139E62BE14C}"/>
              </a:ext>
            </a:extLst>
          </p:cNvPr>
          <p:cNvSpPr txBox="1">
            <a:spLocks/>
          </p:cNvSpPr>
          <p:nvPr/>
        </p:nvSpPr>
        <p:spPr>
          <a:xfrm>
            <a:off x="390525" y="97245"/>
            <a:ext cx="10515600" cy="680223"/>
          </a:xfrm>
          <a:prstGeom prst="rect">
            <a:avLst/>
          </a:prstGeom>
        </p:spPr>
        <p:txBody>
          <a:bodyPr/>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r>
              <a:rPr lang="en-US" dirty="0"/>
              <a:t>Phase 3: Pain/Opioid Use AMP Survey</a:t>
            </a:r>
          </a:p>
        </p:txBody>
      </p:sp>
    </p:spTree>
    <p:extLst>
      <p:ext uri="{BB962C8B-B14F-4D97-AF65-F5344CB8AC3E}">
        <p14:creationId xmlns:p14="http://schemas.microsoft.com/office/powerpoint/2010/main" val="2780871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EF841-0FE1-900D-8DE4-3B21186277EB}"/>
              </a:ext>
            </a:extLst>
          </p:cNvPr>
          <p:cNvSpPr>
            <a:spLocks noGrp="1"/>
          </p:cNvSpPr>
          <p:nvPr>
            <p:ph type="title"/>
          </p:nvPr>
        </p:nvSpPr>
        <p:spPr/>
        <p:txBody>
          <a:bodyPr/>
          <a:lstStyle/>
          <a:p>
            <a:r>
              <a:rPr lang="en-US" dirty="0"/>
              <a:t>Phase 3: Discussion with Investigators to develop Survey</a:t>
            </a:r>
          </a:p>
        </p:txBody>
      </p:sp>
      <p:sp>
        <p:nvSpPr>
          <p:cNvPr id="5" name="Slide Number Placeholder 4">
            <a:extLst>
              <a:ext uri="{FF2B5EF4-FFF2-40B4-BE49-F238E27FC236}">
                <a16:creationId xmlns:a16="http://schemas.microsoft.com/office/drawing/2014/main" id="{644DAB78-453F-6B48-DB00-57B9046E74A7}"/>
              </a:ext>
            </a:extLst>
          </p:cNvPr>
          <p:cNvSpPr>
            <a:spLocks noGrp="1"/>
          </p:cNvSpPr>
          <p:nvPr>
            <p:ph type="sldNum" sz="quarter" idx="12"/>
          </p:nvPr>
        </p:nvSpPr>
        <p:spPr/>
        <p:txBody>
          <a:bodyPr/>
          <a:lstStyle/>
          <a:p>
            <a:fld id="{670A9334-4E67-F94F-A05E-0CE8B74A054E}" type="slidenum">
              <a:rPr lang="en-US" smtClean="0"/>
              <a:pPr/>
              <a:t>21</a:t>
            </a:fld>
            <a:endParaRPr lang="en-US"/>
          </a:p>
        </p:txBody>
      </p:sp>
      <p:sp>
        <p:nvSpPr>
          <p:cNvPr id="2" name="Content Placeholder 6">
            <a:extLst>
              <a:ext uri="{FF2B5EF4-FFF2-40B4-BE49-F238E27FC236}">
                <a16:creationId xmlns:a16="http://schemas.microsoft.com/office/drawing/2014/main" id="{FB899EF5-7AD5-B4F3-3A54-466BC36C95CB}"/>
              </a:ext>
            </a:extLst>
          </p:cNvPr>
          <p:cNvSpPr txBox="1">
            <a:spLocks/>
          </p:cNvSpPr>
          <p:nvPr/>
        </p:nvSpPr>
        <p:spPr>
          <a:xfrm>
            <a:off x="371475" y="1361620"/>
            <a:ext cx="10515600" cy="48296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a:t>Suggestions regarding weighting of quantitative and qualitative data to identify content domains for consideration? </a:t>
            </a:r>
          </a:p>
          <a:p>
            <a:pPr marL="0" indent="0">
              <a:buFont typeface="Arial" panose="020B0604020202020204" pitchFamily="34" charset="0"/>
              <a:buNone/>
            </a:pPr>
            <a:endParaRPr lang="en-US" sz="2000"/>
          </a:p>
          <a:p>
            <a:r>
              <a:rPr lang="en-US" sz="2000"/>
              <a:t>Thoughts on ranking or rating of content domains in the survey? That is, what do you see as the benefits of ranking over rating and visa versa?</a:t>
            </a:r>
          </a:p>
          <a:p>
            <a:pPr marL="0" indent="0">
              <a:buFont typeface="Arial" panose="020B0604020202020204" pitchFamily="34" charset="0"/>
              <a:buNone/>
            </a:pPr>
            <a:endParaRPr lang="en-US" sz="2000"/>
          </a:p>
          <a:p>
            <a:r>
              <a:rPr lang="en-US" sz="2000"/>
              <a:t>How many domains should be considered on the survey?</a:t>
            </a:r>
          </a:p>
          <a:p>
            <a:endParaRPr lang="en-US" sz="2000"/>
          </a:p>
          <a:p>
            <a:r>
              <a:rPr lang="en-US" sz="2000"/>
              <a:t>What are the recommendations regarding specificity in the domains in survey? </a:t>
            </a:r>
          </a:p>
          <a:p>
            <a:pPr lvl="1"/>
            <a:r>
              <a:rPr lang="en-US" sz="1800"/>
              <a:t>For example, if Lethal Means Safety</a:t>
            </a:r>
          </a:p>
          <a:p>
            <a:pPr lvl="2"/>
            <a:r>
              <a:rPr lang="en-US" sz="1800"/>
              <a:t>Should we leave it at the content domain (Lethal Means Safety)</a:t>
            </a:r>
          </a:p>
          <a:p>
            <a:pPr lvl="2"/>
            <a:r>
              <a:rPr lang="en-US" sz="1800"/>
              <a:t>Or should we present different options regarding intersection between population and methods (i.e., LMS in primary care; LMS in community)</a:t>
            </a:r>
            <a:endParaRPr lang="en-US" sz="1800" dirty="0"/>
          </a:p>
        </p:txBody>
      </p:sp>
    </p:spTree>
    <p:extLst>
      <p:ext uri="{BB962C8B-B14F-4D97-AF65-F5344CB8AC3E}">
        <p14:creationId xmlns:p14="http://schemas.microsoft.com/office/powerpoint/2010/main" val="1132202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EF841-0FE1-900D-8DE4-3B21186277EB}"/>
              </a:ext>
            </a:extLst>
          </p:cNvPr>
          <p:cNvSpPr>
            <a:spLocks noGrp="1"/>
          </p:cNvSpPr>
          <p:nvPr>
            <p:ph type="title"/>
          </p:nvPr>
        </p:nvSpPr>
        <p:spPr/>
        <p:txBody>
          <a:bodyPr/>
          <a:lstStyle/>
          <a:p>
            <a:r>
              <a:rPr lang="en-US" sz="3200" dirty="0"/>
              <a:t>Phase 3: Recommendations from Investigators on Survey Format</a:t>
            </a:r>
          </a:p>
        </p:txBody>
      </p:sp>
      <p:sp>
        <p:nvSpPr>
          <p:cNvPr id="7" name="Content Placeholder 6">
            <a:extLst>
              <a:ext uri="{FF2B5EF4-FFF2-40B4-BE49-F238E27FC236}">
                <a16:creationId xmlns:a16="http://schemas.microsoft.com/office/drawing/2014/main" id="{3955E655-D653-4571-2CB2-7A7C60807098}"/>
              </a:ext>
            </a:extLst>
          </p:cNvPr>
          <p:cNvSpPr>
            <a:spLocks noGrp="1"/>
          </p:cNvSpPr>
          <p:nvPr>
            <p:ph idx="1"/>
          </p:nvPr>
        </p:nvSpPr>
        <p:spPr>
          <a:xfrm>
            <a:off x="371475" y="1155685"/>
            <a:ext cx="10515600" cy="4829629"/>
          </a:xfrm>
        </p:spPr>
        <p:txBody>
          <a:bodyPr/>
          <a:lstStyle/>
          <a:p>
            <a:r>
              <a:rPr lang="en-US" dirty="0"/>
              <a:t>Survey Content </a:t>
            </a:r>
          </a:p>
          <a:p>
            <a:pPr lvl="1"/>
            <a:r>
              <a:rPr lang="en-US" dirty="0"/>
              <a:t>Use of count data</a:t>
            </a:r>
          </a:p>
          <a:p>
            <a:pPr lvl="1"/>
            <a:r>
              <a:rPr lang="en-US" dirty="0"/>
              <a:t>Include themes important to non-investigator stakeholders</a:t>
            </a:r>
          </a:p>
          <a:p>
            <a:r>
              <a:rPr lang="en-US" dirty="0"/>
              <a:t>Recommended different instructions</a:t>
            </a:r>
          </a:p>
          <a:p>
            <a:pPr lvl="1"/>
            <a:r>
              <a:rPr lang="en-US" dirty="0"/>
              <a:t>Framing language to define what is meant by “important”</a:t>
            </a:r>
          </a:p>
          <a:p>
            <a:r>
              <a:rPr lang="en-US" dirty="0"/>
              <a:t>Broad Categories </a:t>
            </a:r>
            <a:endParaRPr lang="en-US" sz="2400" dirty="0"/>
          </a:p>
          <a:p>
            <a:pPr lvl="1"/>
            <a:r>
              <a:rPr lang="en-US" sz="2000" dirty="0"/>
              <a:t>Rate categories</a:t>
            </a:r>
          </a:p>
          <a:p>
            <a:pPr lvl="1"/>
            <a:r>
              <a:rPr lang="en-US" sz="2000" dirty="0"/>
              <a:t>Rank top 3 categories</a:t>
            </a:r>
          </a:p>
          <a:p>
            <a:pPr lvl="1"/>
            <a:r>
              <a:rPr lang="en-US" sz="2000" dirty="0"/>
              <a:t>Specify what should be studied in top 3 categories</a:t>
            </a:r>
          </a:p>
          <a:p>
            <a:r>
              <a:rPr lang="en-US" dirty="0"/>
              <a:t>Populations </a:t>
            </a:r>
          </a:p>
          <a:p>
            <a:pPr lvl="1"/>
            <a:r>
              <a:rPr lang="en-US" sz="2000" dirty="0"/>
              <a:t>Rank each population </a:t>
            </a:r>
            <a:endParaRPr lang="en-US" sz="1600" dirty="0"/>
          </a:p>
        </p:txBody>
      </p:sp>
      <p:sp>
        <p:nvSpPr>
          <p:cNvPr id="5" name="Slide Number Placeholder 4">
            <a:extLst>
              <a:ext uri="{FF2B5EF4-FFF2-40B4-BE49-F238E27FC236}">
                <a16:creationId xmlns:a16="http://schemas.microsoft.com/office/drawing/2014/main" id="{644DAB78-453F-6B48-DB00-57B9046E74A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5931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Next Steps</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23</a:t>
            </a:fld>
            <a:endParaRPr lang="en-US"/>
          </a:p>
        </p:txBody>
      </p:sp>
    </p:spTree>
    <p:extLst>
      <p:ext uri="{BB962C8B-B14F-4D97-AF65-F5344CB8AC3E}">
        <p14:creationId xmlns:p14="http://schemas.microsoft.com/office/powerpoint/2010/main" val="199170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65EF841-0FE1-900D-8DE4-3B21186277EB}"/>
              </a:ext>
            </a:extLst>
          </p:cNvPr>
          <p:cNvSpPr>
            <a:spLocks noGrp="1"/>
          </p:cNvSpPr>
          <p:nvPr>
            <p:ph type="title"/>
          </p:nvPr>
        </p:nvSpPr>
        <p:spPr/>
        <p:txBody>
          <a:bodyPr/>
          <a:lstStyle/>
          <a:p>
            <a:r>
              <a:rPr lang="en-US" dirty="0"/>
              <a:t>Next Steps and Discussion</a:t>
            </a:r>
          </a:p>
        </p:txBody>
      </p:sp>
      <p:sp>
        <p:nvSpPr>
          <p:cNvPr id="7" name="Content Placeholder 6">
            <a:extLst>
              <a:ext uri="{FF2B5EF4-FFF2-40B4-BE49-F238E27FC236}">
                <a16:creationId xmlns:a16="http://schemas.microsoft.com/office/drawing/2014/main" id="{3955E655-D653-4571-2CB2-7A7C60807098}"/>
              </a:ext>
            </a:extLst>
          </p:cNvPr>
          <p:cNvSpPr>
            <a:spLocks noGrp="1"/>
          </p:cNvSpPr>
          <p:nvPr>
            <p:ph idx="1"/>
          </p:nvPr>
        </p:nvSpPr>
        <p:spPr>
          <a:xfrm>
            <a:off x="371475" y="1361620"/>
            <a:ext cx="10515600" cy="4829629"/>
          </a:xfrm>
        </p:spPr>
        <p:txBody>
          <a:bodyPr/>
          <a:lstStyle/>
          <a:p>
            <a:r>
              <a:rPr lang="en-US" sz="2000" dirty="0"/>
              <a:t>Identification of all recipients for Survey</a:t>
            </a:r>
          </a:p>
          <a:p>
            <a:r>
              <a:rPr lang="en-US" sz="2000" dirty="0"/>
              <a:t>Distribution of Suicide Prevention Survey</a:t>
            </a:r>
          </a:p>
          <a:p>
            <a:r>
              <a:rPr lang="en-US" sz="2000" dirty="0"/>
              <a:t>Selection of experts to present priority topics</a:t>
            </a:r>
          </a:p>
          <a:p>
            <a:r>
              <a:rPr lang="en-US" sz="2000" dirty="0"/>
              <a:t>Consensus Panel Meeting</a:t>
            </a:r>
            <a:endParaRPr lang="en-US" sz="1800" dirty="0"/>
          </a:p>
        </p:txBody>
      </p:sp>
      <p:sp>
        <p:nvSpPr>
          <p:cNvPr id="5" name="Slide Number Placeholder 4">
            <a:extLst>
              <a:ext uri="{FF2B5EF4-FFF2-40B4-BE49-F238E27FC236}">
                <a16:creationId xmlns:a16="http://schemas.microsoft.com/office/drawing/2014/main" id="{644DAB78-453F-6B48-DB00-57B9046E74A7}"/>
              </a:ext>
            </a:extLst>
          </p:cNvPr>
          <p:cNvSpPr>
            <a:spLocks noGrp="1"/>
          </p:cNvSpPr>
          <p:nvPr>
            <p:ph type="sldNum" sz="quarter" idx="12"/>
          </p:nvPr>
        </p:nvSpPr>
        <p:spPr/>
        <p:txBody>
          <a:bodyPr/>
          <a:lstStyle/>
          <a:p>
            <a:fld id="{670A9334-4E67-F94F-A05E-0CE8B74A054E}" type="slidenum">
              <a:rPr lang="en-US" smtClean="0"/>
              <a:pPr/>
              <a:t>24</a:t>
            </a:fld>
            <a:endParaRPr lang="en-US"/>
          </a:p>
        </p:txBody>
      </p:sp>
    </p:spTree>
    <p:extLst>
      <p:ext uri="{BB962C8B-B14F-4D97-AF65-F5344CB8AC3E}">
        <p14:creationId xmlns:p14="http://schemas.microsoft.com/office/powerpoint/2010/main" val="657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Update on Development of a Suicide Prevention AMP</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3</a:t>
            </a:fld>
            <a:endParaRPr lang="en-US"/>
          </a:p>
        </p:txBody>
      </p:sp>
    </p:spTree>
    <p:extLst>
      <p:ext uri="{BB962C8B-B14F-4D97-AF65-F5344CB8AC3E}">
        <p14:creationId xmlns:p14="http://schemas.microsoft.com/office/powerpoint/2010/main" val="3053077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47DAF-6CD0-29EE-96AB-164E25CE8E14}"/>
              </a:ext>
            </a:extLst>
          </p:cNvPr>
          <p:cNvSpPr>
            <a:spLocks noGrp="1"/>
          </p:cNvSpPr>
          <p:nvPr>
            <p:ph type="title"/>
          </p:nvPr>
        </p:nvSpPr>
        <p:spPr/>
        <p:txBody>
          <a:bodyPr/>
          <a:lstStyle/>
          <a:p>
            <a:r>
              <a:rPr lang="en-US" sz="3600" dirty="0"/>
              <a:t>Portfolio Stand-up Progress</a:t>
            </a:r>
          </a:p>
        </p:txBody>
      </p:sp>
      <p:graphicFrame>
        <p:nvGraphicFramePr>
          <p:cNvPr id="4" name="Diagram 3">
            <a:extLst>
              <a:ext uri="{FF2B5EF4-FFF2-40B4-BE49-F238E27FC236}">
                <a16:creationId xmlns:a16="http://schemas.microsoft.com/office/drawing/2014/main" id="{B5CEFFB2-3CD3-6E9E-30FF-E4A11F036483}"/>
              </a:ext>
            </a:extLst>
          </p:cNvPr>
          <p:cNvGraphicFramePr/>
          <p:nvPr>
            <p:extLst>
              <p:ext uri="{D42A27DB-BD31-4B8C-83A1-F6EECF244321}">
                <p14:modId xmlns:p14="http://schemas.microsoft.com/office/powerpoint/2010/main" val="495013102"/>
              </p:ext>
            </p:extLst>
          </p:nvPr>
        </p:nvGraphicFramePr>
        <p:xfrm>
          <a:off x="134151" y="1984408"/>
          <a:ext cx="11923697" cy="3436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C5C97DB-DC27-1CCF-1947-88FCBD583601}"/>
              </a:ext>
            </a:extLst>
          </p:cNvPr>
          <p:cNvSpPr txBox="1"/>
          <p:nvPr/>
        </p:nvSpPr>
        <p:spPr>
          <a:xfrm>
            <a:off x="372862" y="1025622"/>
            <a:ext cx="11611992" cy="646331"/>
          </a:xfrm>
          <a:prstGeom prst="rect">
            <a:avLst/>
          </a:prstGeom>
          <a:noFill/>
        </p:spPr>
        <p:txBody>
          <a:bodyPr wrap="square" rtlCol="0">
            <a:spAutoFit/>
          </a:bodyPr>
          <a:lstStyle/>
          <a:p>
            <a:r>
              <a:rPr lang="en-US" i="1" dirty="0"/>
              <a:t>Based on the Suicide Prevention workplan, the team plans to complete the designated documents by the end of these months. </a:t>
            </a:r>
          </a:p>
        </p:txBody>
      </p:sp>
      <p:sp>
        <p:nvSpPr>
          <p:cNvPr id="6" name="TextBox 5">
            <a:extLst>
              <a:ext uri="{FF2B5EF4-FFF2-40B4-BE49-F238E27FC236}">
                <a16:creationId xmlns:a16="http://schemas.microsoft.com/office/drawing/2014/main" id="{71AD9A64-BB75-6E6F-9C07-3C1D851160F1}"/>
              </a:ext>
            </a:extLst>
          </p:cNvPr>
          <p:cNvSpPr txBox="1"/>
          <p:nvPr/>
        </p:nvSpPr>
        <p:spPr>
          <a:xfrm>
            <a:off x="4741682" y="2088103"/>
            <a:ext cx="2809188" cy="369332"/>
          </a:xfrm>
          <a:prstGeom prst="rect">
            <a:avLst/>
          </a:prstGeom>
          <a:noFill/>
        </p:spPr>
        <p:txBody>
          <a:bodyPr wrap="square" rtlCol="0">
            <a:spAutoFit/>
          </a:bodyPr>
          <a:lstStyle/>
          <a:p>
            <a:pPr algn="ctr"/>
            <a:r>
              <a:rPr lang="en-US" i="1" dirty="0"/>
              <a:t>November – Mar 2024</a:t>
            </a:r>
          </a:p>
        </p:txBody>
      </p:sp>
      <p:sp>
        <p:nvSpPr>
          <p:cNvPr id="8" name="TextBox 7">
            <a:extLst>
              <a:ext uri="{FF2B5EF4-FFF2-40B4-BE49-F238E27FC236}">
                <a16:creationId xmlns:a16="http://schemas.microsoft.com/office/drawing/2014/main" id="{9876A269-BE29-1308-CDD4-4B47FEC77FCB}"/>
              </a:ext>
            </a:extLst>
          </p:cNvPr>
          <p:cNvSpPr txBox="1"/>
          <p:nvPr/>
        </p:nvSpPr>
        <p:spPr>
          <a:xfrm>
            <a:off x="8757500" y="2088103"/>
            <a:ext cx="2809188" cy="369332"/>
          </a:xfrm>
          <a:prstGeom prst="rect">
            <a:avLst/>
          </a:prstGeom>
          <a:noFill/>
        </p:spPr>
        <p:txBody>
          <a:bodyPr wrap="square" rtlCol="0">
            <a:spAutoFit/>
          </a:bodyPr>
          <a:lstStyle/>
          <a:p>
            <a:pPr algn="ctr"/>
            <a:r>
              <a:rPr lang="en-US" i="1" dirty="0"/>
              <a:t>Mar - May 2024</a:t>
            </a:r>
          </a:p>
        </p:txBody>
      </p:sp>
    </p:spTree>
    <p:extLst>
      <p:ext uri="{BB962C8B-B14F-4D97-AF65-F5344CB8AC3E}">
        <p14:creationId xmlns:p14="http://schemas.microsoft.com/office/powerpoint/2010/main" val="4117618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6E2CD18-630A-F649-A864-29FA971B72B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BCD71C92-227A-FBAE-0DA9-5DB2178CD067}"/>
              </a:ext>
            </a:extLst>
          </p:cNvPr>
          <p:cNvSpPr txBox="1"/>
          <p:nvPr/>
        </p:nvSpPr>
        <p:spPr>
          <a:xfrm>
            <a:off x="638175" y="845781"/>
            <a:ext cx="10915649" cy="5447645"/>
          </a:xfrm>
          <a:prstGeom prst="rect">
            <a:avLst/>
          </a:prstGeom>
          <a:noFill/>
        </p:spPr>
        <p:txBody>
          <a:bodyPr wrap="square">
            <a:spAutoFit/>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2400" dirty="0">
                <a:effectLst/>
                <a:latin typeface="Calibri" panose="020F0502020204030204" pitchFamily="34" charset="0"/>
                <a:ea typeface="Calibri" panose="020F0502020204030204" pitchFamily="34" charset="0"/>
              </a:rPr>
              <a:t>The Suicide Prevention Actively Managed Portfolio (AMP) will include research involving preclinical, translational, clinical, and health services/implementation studies that seek to improve the understanding of suicide and prevent suicidal behavior. Contained within this portfolio will be research using a wide variety of methods and approaches including, but not limited to, studies involving animal models, human tissues and genetic samples, clinical trials of pharmacological and non-pharmacological treatments, application of new technologies, implementation studies (including hybrid studies), observational and epidemiological studies, development of assessment measures, studies concerning risk identification, and studies that seek to understand or address the influence of community on suicidality including investigations on family, caregiver, and peer support, as well as investigations on education, public service announcements, recreation, housing, geospatial location, and employment. </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R="0" lvl="0">
              <a:spcBef>
                <a:spcPts val="0"/>
              </a:spcBef>
              <a:spcAft>
                <a:spcPts val="0"/>
              </a:spcAft>
              <a:buSzPts val="1100"/>
            </a:pPr>
            <a:endParaRPr lang="en-US" sz="1800" dirty="0">
              <a:effectLst/>
              <a:latin typeface="Calibri" panose="020F050202020403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6E58D388-8E3F-7D99-3E32-25C923FFF24C}"/>
              </a:ext>
            </a:extLst>
          </p:cNvPr>
          <p:cNvSpPr txBox="1"/>
          <p:nvPr/>
        </p:nvSpPr>
        <p:spPr>
          <a:xfrm>
            <a:off x="752474" y="136525"/>
            <a:ext cx="10601325" cy="800219"/>
          </a:xfrm>
          <a:prstGeom prst="rect">
            <a:avLst/>
          </a:prstGeom>
          <a:noFill/>
        </p:spPr>
        <p:txBody>
          <a:bodyPr wrap="square" rtlCol="0">
            <a:spAutoFit/>
          </a:bodyPr>
          <a:lstStyle/>
          <a:p>
            <a:pPr marL="0" marR="0">
              <a:spcBef>
                <a:spcPts val="0"/>
              </a:spcBef>
              <a:spcAft>
                <a:spcPts val="0"/>
              </a:spcAft>
            </a:pPr>
            <a:r>
              <a:rPr lang="en-US" sz="2800" dirty="0">
                <a:solidFill>
                  <a:schemeClr val="bg1"/>
                </a:solidFill>
                <a:effectLst/>
                <a:latin typeface="Calibri" panose="020F0502020204030204" pitchFamily="34" charset="0"/>
                <a:ea typeface="Calibri" panose="020F0502020204030204" pitchFamily="34" charset="0"/>
              </a:rPr>
              <a:t>Suicide Prevention Actively Managed Portfolio:  PURVIEW STATEMENT</a:t>
            </a:r>
          </a:p>
          <a:p>
            <a:endParaRPr lang="en-US" dirty="0"/>
          </a:p>
        </p:txBody>
      </p:sp>
    </p:spTree>
    <p:extLst>
      <p:ext uri="{BB962C8B-B14F-4D97-AF65-F5344CB8AC3E}">
        <p14:creationId xmlns:p14="http://schemas.microsoft.com/office/powerpoint/2010/main" val="208552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F1480-90E0-B818-24A7-A88888BC6053}"/>
              </a:ext>
            </a:extLst>
          </p:cNvPr>
          <p:cNvSpPr>
            <a:spLocks noGrp="1"/>
          </p:cNvSpPr>
          <p:nvPr>
            <p:ph type="title"/>
          </p:nvPr>
        </p:nvSpPr>
        <p:spPr>
          <a:xfrm>
            <a:off x="217714" y="-116153"/>
            <a:ext cx="11887200" cy="1325563"/>
          </a:xfrm>
        </p:spPr>
        <p:txBody>
          <a:bodyPr>
            <a:normAutofit/>
          </a:bodyPr>
          <a:lstStyle/>
          <a:p>
            <a:r>
              <a:rPr lang="en-US" sz="2400" b="1" dirty="0"/>
              <a:t>Last Meeting Recall: Rapid (and Rigorous) Approach to Identifying AMP Research Priorities</a:t>
            </a:r>
          </a:p>
        </p:txBody>
      </p:sp>
      <p:graphicFrame>
        <p:nvGraphicFramePr>
          <p:cNvPr id="4" name="Diagram 3">
            <a:extLst>
              <a:ext uri="{FF2B5EF4-FFF2-40B4-BE49-F238E27FC236}">
                <a16:creationId xmlns:a16="http://schemas.microsoft.com/office/drawing/2014/main" id="{430A9805-BF04-6E1F-0777-489E4A42A2F2}"/>
              </a:ext>
            </a:extLst>
          </p:cNvPr>
          <p:cNvGraphicFramePr/>
          <p:nvPr/>
        </p:nvGraphicFramePr>
        <p:xfrm>
          <a:off x="1879600" y="892705"/>
          <a:ext cx="8128000" cy="5030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a:extLst>
              <a:ext uri="{FF2B5EF4-FFF2-40B4-BE49-F238E27FC236}">
                <a16:creationId xmlns:a16="http://schemas.microsoft.com/office/drawing/2014/main" id="{D269CD03-53EB-4927-8AA4-422A02CA24C5}"/>
              </a:ext>
            </a:extLst>
          </p:cNvPr>
          <p:cNvCxnSpPr/>
          <p:nvPr/>
        </p:nvCxnSpPr>
        <p:spPr>
          <a:xfrm flipV="1">
            <a:off x="3065417" y="1384663"/>
            <a:ext cx="1506583" cy="687977"/>
          </a:xfrm>
          <a:prstGeom prst="straightConnector1">
            <a:avLst/>
          </a:prstGeom>
          <a:ln w="174625">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F13FA67-841B-4DFE-8397-6A7163819FD0}"/>
              </a:ext>
            </a:extLst>
          </p:cNvPr>
          <p:cNvSpPr txBox="1"/>
          <p:nvPr/>
        </p:nvSpPr>
        <p:spPr>
          <a:xfrm>
            <a:off x="8351520" y="870935"/>
            <a:ext cx="3840480" cy="923330"/>
          </a:xfrm>
          <a:prstGeom prst="rect">
            <a:avLst/>
          </a:prstGeom>
          <a:noFill/>
        </p:spPr>
        <p:txBody>
          <a:bodyPr wrap="square" rtlCol="0">
            <a:spAutoFit/>
          </a:bodyPr>
          <a:lstStyle/>
          <a:p>
            <a:r>
              <a:rPr lang="en-US" dirty="0"/>
              <a:t>Survey and focus group input inform Delphi consensus panel discussion with representatives from different groups</a:t>
            </a:r>
          </a:p>
        </p:txBody>
      </p:sp>
      <p:cxnSp>
        <p:nvCxnSpPr>
          <p:cNvPr id="7" name="Straight Arrow Connector 6">
            <a:extLst>
              <a:ext uri="{FF2B5EF4-FFF2-40B4-BE49-F238E27FC236}">
                <a16:creationId xmlns:a16="http://schemas.microsoft.com/office/drawing/2014/main" id="{8080EADD-8508-411A-9213-CA4AE66D9ED2}"/>
              </a:ext>
            </a:extLst>
          </p:cNvPr>
          <p:cNvCxnSpPr>
            <a:cxnSpLocks/>
          </p:cNvCxnSpPr>
          <p:nvPr/>
        </p:nvCxnSpPr>
        <p:spPr>
          <a:xfrm>
            <a:off x="7201988" y="1395126"/>
            <a:ext cx="1515292" cy="823141"/>
          </a:xfrm>
          <a:prstGeom prst="straightConnector1">
            <a:avLst/>
          </a:prstGeom>
          <a:ln w="174625">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08BC197-E698-424F-A344-B7A573877BBF}"/>
              </a:ext>
            </a:extLst>
          </p:cNvPr>
          <p:cNvSpPr txBox="1"/>
          <p:nvPr/>
        </p:nvSpPr>
        <p:spPr>
          <a:xfrm>
            <a:off x="87087" y="1050613"/>
            <a:ext cx="3731622" cy="646331"/>
          </a:xfrm>
          <a:prstGeom prst="rect">
            <a:avLst/>
          </a:prstGeom>
          <a:noFill/>
        </p:spPr>
        <p:txBody>
          <a:bodyPr wrap="square" rtlCol="0">
            <a:spAutoFit/>
          </a:bodyPr>
          <a:lstStyle/>
          <a:p>
            <a:r>
              <a:rPr lang="en-US" dirty="0"/>
              <a:t>Existing reviews inform focus group, survey questions</a:t>
            </a:r>
          </a:p>
        </p:txBody>
      </p:sp>
      <p:sp>
        <p:nvSpPr>
          <p:cNvPr id="13" name="TextBox 12">
            <a:extLst>
              <a:ext uri="{FF2B5EF4-FFF2-40B4-BE49-F238E27FC236}">
                <a16:creationId xmlns:a16="http://schemas.microsoft.com/office/drawing/2014/main" id="{0EF4A8E4-A2BD-4110-A2D2-FDDA42E13155}"/>
              </a:ext>
            </a:extLst>
          </p:cNvPr>
          <p:cNvSpPr txBox="1"/>
          <p:nvPr/>
        </p:nvSpPr>
        <p:spPr>
          <a:xfrm>
            <a:off x="7457442" y="4293115"/>
            <a:ext cx="4571997" cy="1815882"/>
          </a:xfrm>
          <a:prstGeom prst="rect">
            <a:avLst/>
          </a:prstGeom>
          <a:noFill/>
        </p:spPr>
        <p:txBody>
          <a:bodyPr wrap="square" rtlCol="0">
            <a:spAutoFit/>
          </a:bodyPr>
          <a:lstStyle/>
          <a:p>
            <a:r>
              <a:rPr lang="en-US" sz="1400" dirty="0"/>
              <a:t>References: </a:t>
            </a:r>
          </a:p>
          <a:p>
            <a:pPr marL="228600" indent="-228600">
              <a:buAutoNum type="arabicPeriod"/>
            </a:pPr>
            <a:r>
              <a:rPr lang="en-US" sz="1400" dirty="0">
                <a:hlinkClick r:id="rId7"/>
              </a:rPr>
              <a:t>Aligning quality improvement efforts and policy goals in a national integrated health system - Braganza - 2022 - Health Services Research - Wiley Online Library</a:t>
            </a:r>
            <a:r>
              <a:rPr lang="en-US" sz="1400" dirty="0"/>
              <a:t>; </a:t>
            </a:r>
          </a:p>
          <a:p>
            <a:pPr marL="228600" indent="-228600">
              <a:buAutoNum type="arabicPeriod"/>
            </a:pPr>
            <a:r>
              <a:rPr lang="en-US" sz="1400" dirty="0">
                <a:hlinkClick r:id="rId8"/>
              </a:rPr>
              <a:t>Health System Research Priorities for Children and Youth With Special Health Care Needs - PubMed (nih.gov)</a:t>
            </a:r>
            <a:r>
              <a:rPr lang="en-US" sz="1400" dirty="0"/>
              <a:t>,</a:t>
            </a:r>
          </a:p>
          <a:p>
            <a:pPr marL="228600" indent="-228600">
              <a:buAutoNum type="arabicPeriod"/>
            </a:pPr>
            <a:r>
              <a:rPr lang="en-US" sz="1400" dirty="0"/>
              <a:t> </a:t>
            </a:r>
            <a:r>
              <a:rPr lang="en-US" sz="1400" dirty="0">
                <a:hlinkClick r:id="rId9"/>
              </a:rPr>
              <a:t>Research Lifecycle to Increase the Substantial Real-world Im... : Medical Care (lww.com)</a:t>
            </a:r>
            <a:endParaRPr lang="en-US" sz="1400" dirty="0"/>
          </a:p>
        </p:txBody>
      </p:sp>
      <p:sp>
        <p:nvSpPr>
          <p:cNvPr id="8" name="TextBox 7">
            <a:extLst>
              <a:ext uri="{FF2B5EF4-FFF2-40B4-BE49-F238E27FC236}">
                <a16:creationId xmlns:a16="http://schemas.microsoft.com/office/drawing/2014/main" id="{020C778E-0059-416F-9238-082FBFC51E01}"/>
              </a:ext>
            </a:extLst>
          </p:cNvPr>
          <p:cNvSpPr txBox="1"/>
          <p:nvPr/>
        </p:nvSpPr>
        <p:spPr>
          <a:xfrm>
            <a:off x="360746" y="4093285"/>
            <a:ext cx="4571996" cy="2308324"/>
          </a:xfrm>
          <a:prstGeom prst="rect">
            <a:avLst/>
          </a:prstGeom>
          <a:noFill/>
        </p:spPr>
        <p:txBody>
          <a:bodyPr wrap="square" rtlCol="0">
            <a:spAutoFit/>
          </a:bodyPr>
          <a:lstStyle/>
          <a:p>
            <a:r>
              <a:rPr lang="en-US" sz="1600" dirty="0"/>
              <a:t>General principles:</a:t>
            </a:r>
          </a:p>
          <a:p>
            <a:pPr marL="342900" indent="-342900">
              <a:buAutoNum type="arabicPeriod"/>
            </a:pPr>
            <a:r>
              <a:rPr lang="en-US" sz="1600" dirty="0"/>
              <a:t>Priorities should reflect the research translation spectrum (e.g., T1-T4)</a:t>
            </a:r>
          </a:p>
          <a:p>
            <a:pPr marL="342900" indent="-342900">
              <a:buFontTx/>
              <a:buAutoNum type="arabicPeriod"/>
            </a:pPr>
            <a:r>
              <a:rPr lang="en-US" sz="1600" dirty="0"/>
              <a:t>In-depth feedback from focus groups to identify topics not previously listed</a:t>
            </a:r>
          </a:p>
          <a:p>
            <a:pPr marL="342900" indent="-342900">
              <a:buAutoNum type="arabicPeriod"/>
            </a:pPr>
            <a:r>
              <a:rPr lang="en-US" sz="1600" dirty="0"/>
              <a:t>Broad representation across interested parties via surveys, voting on top priorities</a:t>
            </a:r>
          </a:p>
          <a:p>
            <a:pPr marL="342900" indent="-342900">
              <a:buAutoNum type="arabicPeriod"/>
            </a:pPr>
            <a:r>
              <a:rPr lang="en-US" sz="1600" dirty="0"/>
              <a:t>Perspectives from the front line</a:t>
            </a:r>
          </a:p>
          <a:p>
            <a:pPr marL="342900" indent="-342900">
              <a:buAutoNum type="arabicPeriod"/>
            </a:pPr>
            <a:endParaRPr lang="en-US" sz="1600" dirty="0"/>
          </a:p>
        </p:txBody>
      </p:sp>
    </p:spTree>
    <p:extLst>
      <p:ext uri="{BB962C8B-B14F-4D97-AF65-F5344CB8AC3E}">
        <p14:creationId xmlns:p14="http://schemas.microsoft.com/office/powerpoint/2010/main" val="1855341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97401CE-E7BC-DDC0-3F71-C1BAA4D5F825}"/>
              </a:ext>
            </a:extLst>
          </p:cNvPr>
          <p:cNvSpPr>
            <a:spLocks noGrp="1"/>
          </p:cNvSpPr>
          <p:nvPr>
            <p:ph type="body" sz="quarter" idx="10"/>
          </p:nvPr>
        </p:nvSpPr>
        <p:spPr/>
        <p:txBody>
          <a:bodyPr/>
          <a:lstStyle/>
          <a:p>
            <a:r>
              <a:rPr lang="en-US" dirty="0"/>
              <a:t>Critical Research Priority Development</a:t>
            </a:r>
          </a:p>
        </p:txBody>
      </p:sp>
      <p:sp>
        <p:nvSpPr>
          <p:cNvPr id="5" name="Slide Number Placeholder 4">
            <a:extLst>
              <a:ext uri="{FF2B5EF4-FFF2-40B4-BE49-F238E27FC236}">
                <a16:creationId xmlns:a16="http://schemas.microsoft.com/office/drawing/2014/main" id="{601362E4-9ED3-52D8-CD98-2C01128F999D}"/>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7</a:t>
            </a:fld>
            <a:endParaRPr lang="en-US"/>
          </a:p>
        </p:txBody>
      </p:sp>
    </p:spTree>
    <p:extLst>
      <p:ext uri="{BB962C8B-B14F-4D97-AF65-F5344CB8AC3E}">
        <p14:creationId xmlns:p14="http://schemas.microsoft.com/office/powerpoint/2010/main" val="3265466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2A1C353-F89E-2C16-B66D-7E2C52301F01}"/>
              </a:ext>
            </a:extLst>
          </p:cNvPr>
          <p:cNvSpPr>
            <a:spLocks noGrp="1"/>
          </p:cNvSpPr>
          <p:nvPr>
            <p:ph type="title"/>
          </p:nvPr>
        </p:nvSpPr>
        <p:spPr/>
        <p:txBody>
          <a:bodyPr/>
          <a:lstStyle/>
          <a:p>
            <a:r>
              <a:rPr lang="en-US" dirty="0"/>
              <a:t>Phases to determine Critical Research Priorities</a:t>
            </a:r>
          </a:p>
        </p:txBody>
      </p:sp>
      <p:sp>
        <p:nvSpPr>
          <p:cNvPr id="4" name="Content Placeholder 3">
            <a:extLst>
              <a:ext uri="{FF2B5EF4-FFF2-40B4-BE49-F238E27FC236}">
                <a16:creationId xmlns:a16="http://schemas.microsoft.com/office/drawing/2014/main" id="{EC42E8C3-809D-B9DD-FD25-43B2B19E949A}"/>
              </a:ext>
            </a:extLst>
          </p:cNvPr>
          <p:cNvSpPr>
            <a:spLocks noGrp="1"/>
          </p:cNvSpPr>
          <p:nvPr>
            <p:ph idx="1"/>
          </p:nvPr>
        </p:nvSpPr>
        <p:spPr>
          <a:xfrm>
            <a:off x="285750" y="1582142"/>
            <a:ext cx="11715750" cy="3085108"/>
          </a:xfrm>
        </p:spPr>
        <p:txBody>
          <a:bodyPr/>
          <a:lstStyle/>
          <a:p>
            <a:pPr marL="514350" indent="-514350">
              <a:spcBef>
                <a:spcPts val="0"/>
              </a:spcBef>
              <a:spcAft>
                <a:spcPts val="1200"/>
              </a:spcAft>
              <a:buFont typeface="+mj-lt"/>
              <a:buAutoNum type="arabicPeriod"/>
            </a:pPr>
            <a:r>
              <a:rPr lang="en-US" dirty="0"/>
              <a:t>Reviewing existing literature around suicide prevention research priorities </a:t>
            </a:r>
          </a:p>
          <a:p>
            <a:pPr marL="514350" indent="-514350">
              <a:spcBef>
                <a:spcPts val="0"/>
              </a:spcBef>
              <a:spcAft>
                <a:spcPts val="1200"/>
              </a:spcAft>
              <a:buFont typeface="+mj-lt"/>
              <a:buAutoNum type="arabicPeriod"/>
            </a:pPr>
            <a:r>
              <a:rPr lang="en-US" dirty="0"/>
              <a:t>Refining the collected priority list by conducting surveys and discussing priority topics with focus groups. </a:t>
            </a:r>
            <a:r>
              <a:rPr lang="en-US" dirty="0">
                <a:highlight>
                  <a:srgbClr val="00FFFF"/>
                </a:highlight>
              </a:rPr>
              <a:t>Ranking of topics using structured survey</a:t>
            </a:r>
            <a:r>
              <a:rPr lang="en-US" dirty="0"/>
              <a:t>.</a:t>
            </a:r>
          </a:p>
          <a:p>
            <a:pPr marL="514350" indent="-514350">
              <a:spcBef>
                <a:spcPts val="0"/>
              </a:spcBef>
              <a:spcAft>
                <a:spcPts val="1200"/>
              </a:spcAft>
              <a:buFont typeface="+mj-lt"/>
              <a:buAutoNum type="arabicPeriod"/>
            </a:pPr>
            <a:r>
              <a:rPr lang="en-US" dirty="0"/>
              <a:t>Holding a consensus panel with the portfolio’s executive committee to review priorities and rank based on urgency, impact, and feasibility</a:t>
            </a:r>
          </a:p>
          <a:p>
            <a:pPr marL="514350" indent="-514350">
              <a:buFont typeface="+mj-lt"/>
              <a:buAutoNum type="arabicPeriod"/>
            </a:pPr>
            <a:endParaRPr lang="en-US" dirty="0"/>
          </a:p>
        </p:txBody>
      </p:sp>
      <p:sp>
        <p:nvSpPr>
          <p:cNvPr id="2" name="TextBox 1">
            <a:extLst>
              <a:ext uri="{FF2B5EF4-FFF2-40B4-BE49-F238E27FC236}">
                <a16:creationId xmlns:a16="http://schemas.microsoft.com/office/drawing/2014/main" id="{68C2C630-E6D6-A7FA-A094-A84A518493FA}"/>
              </a:ext>
            </a:extLst>
          </p:cNvPr>
          <p:cNvSpPr txBox="1"/>
          <p:nvPr/>
        </p:nvSpPr>
        <p:spPr>
          <a:xfrm>
            <a:off x="3048000" y="5010150"/>
            <a:ext cx="9144000" cy="923330"/>
          </a:xfrm>
          <a:prstGeom prst="rect">
            <a:avLst/>
          </a:prstGeom>
          <a:noFill/>
        </p:spPr>
        <p:txBody>
          <a:bodyPr wrap="square" rtlCol="0">
            <a:spAutoFit/>
          </a:bodyPr>
          <a:lstStyle/>
          <a:p>
            <a:r>
              <a:rPr lang="en-US" b="0" i="0" dirty="0">
                <a:solidFill>
                  <a:srgbClr val="222222"/>
                </a:solidFill>
                <a:effectLst/>
                <a:latin typeface="Arial" panose="020B0604020202020204" pitchFamily="34" charset="0"/>
              </a:rPr>
              <a:t>Braganza, M. Z., Pearson, E., Avila, C. J., </a:t>
            </a:r>
            <a:r>
              <a:rPr lang="en-US" b="0" i="0" dirty="0" err="1">
                <a:solidFill>
                  <a:srgbClr val="222222"/>
                </a:solidFill>
                <a:effectLst/>
                <a:latin typeface="Arial" panose="020B0604020202020204" pitchFamily="34" charset="0"/>
              </a:rPr>
              <a:t>Zlowe</a:t>
            </a:r>
            <a:r>
              <a:rPr lang="en-US" b="0" i="0" dirty="0">
                <a:solidFill>
                  <a:srgbClr val="222222"/>
                </a:solidFill>
                <a:effectLst/>
                <a:latin typeface="Arial" panose="020B0604020202020204" pitchFamily="34" charset="0"/>
              </a:rPr>
              <a:t>, D., </a:t>
            </a:r>
            <a:r>
              <a:rPr lang="en-US" b="0" i="0" dirty="0" err="1">
                <a:solidFill>
                  <a:srgbClr val="222222"/>
                </a:solidFill>
                <a:effectLst/>
                <a:latin typeface="Arial" panose="020B0604020202020204" pitchFamily="34" charset="0"/>
              </a:rPr>
              <a:t>Øvretveit</a:t>
            </a:r>
            <a:r>
              <a:rPr lang="en-US" b="0" i="0" dirty="0">
                <a:solidFill>
                  <a:srgbClr val="222222"/>
                </a:solidFill>
                <a:effectLst/>
                <a:latin typeface="Arial" panose="020B0604020202020204" pitchFamily="34" charset="0"/>
              </a:rPr>
              <a:t>, J., &amp; Kilbourne, A. M. (2022). Aligning quality improvement efforts and policy goals in a national integrated health system. </a:t>
            </a:r>
            <a:r>
              <a:rPr lang="en-US" b="0" i="1" dirty="0">
                <a:solidFill>
                  <a:srgbClr val="222222"/>
                </a:solidFill>
                <a:effectLst/>
                <a:latin typeface="Arial" panose="020B0604020202020204" pitchFamily="34" charset="0"/>
              </a:rPr>
              <a:t>Health Services Research</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57</a:t>
            </a:r>
            <a:r>
              <a:rPr lang="en-US" b="0" i="0" dirty="0">
                <a:solidFill>
                  <a:srgbClr val="222222"/>
                </a:solidFill>
                <a:effectLst/>
                <a:latin typeface="Arial" panose="020B0604020202020204" pitchFamily="34" charset="0"/>
              </a:rPr>
              <a:t>, 9-19.</a:t>
            </a:r>
            <a:endParaRPr lang="en-US" dirty="0"/>
          </a:p>
        </p:txBody>
      </p:sp>
    </p:spTree>
    <p:extLst>
      <p:ext uri="{BB962C8B-B14F-4D97-AF65-F5344CB8AC3E}">
        <p14:creationId xmlns:p14="http://schemas.microsoft.com/office/powerpoint/2010/main" val="3359927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a:xfrm>
            <a:off x="285750" y="166264"/>
            <a:ext cx="11751444" cy="618385"/>
          </a:xfrm>
        </p:spPr>
        <p:txBody>
          <a:bodyPr/>
          <a:lstStyle/>
          <a:p>
            <a:r>
              <a:rPr lang="en-US" dirty="0"/>
              <a:t>Phase 1:  Critical Research Priority Setting for Suicide Prevention</a:t>
            </a:r>
          </a:p>
        </p:txBody>
      </p:sp>
      <p:sp>
        <p:nvSpPr>
          <p:cNvPr id="4" name="Content Placeholder 3">
            <a:extLst>
              <a:ext uri="{FF2B5EF4-FFF2-40B4-BE49-F238E27FC236}">
                <a16:creationId xmlns:a16="http://schemas.microsoft.com/office/drawing/2014/main" id="{F145A7FD-D940-30B4-8243-0F63B98E1C08}"/>
              </a:ext>
            </a:extLst>
          </p:cNvPr>
          <p:cNvSpPr>
            <a:spLocks noGrp="1"/>
          </p:cNvSpPr>
          <p:nvPr>
            <p:ph idx="1"/>
          </p:nvPr>
        </p:nvSpPr>
        <p:spPr>
          <a:xfrm>
            <a:off x="4030133" y="1361621"/>
            <a:ext cx="6856942" cy="4351338"/>
          </a:xfrm>
        </p:spPr>
        <p:txBody>
          <a:bodyPr/>
          <a:lstStyle/>
          <a:p>
            <a:r>
              <a:rPr lang="en-US" dirty="0"/>
              <a:t>Utilizing these sources as a base, the team gathered priorities from a total of 26 sources, resulting in 186 cumulative priorities</a:t>
            </a:r>
          </a:p>
          <a:p>
            <a:endParaRPr lang="en-US" dirty="0"/>
          </a:p>
          <a:p>
            <a:endParaRPr lang="en-US" dirty="0"/>
          </a:p>
          <a:p>
            <a:r>
              <a:rPr lang="en-US" dirty="0"/>
              <a:t>These priorities were coded into research categories to reflect method/procedure and characteristic of prioritized population.</a:t>
            </a:r>
          </a:p>
          <a:p>
            <a:endParaRPr lang="en-US" dirty="0"/>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pPr/>
              <a:t>9</a:t>
            </a:fld>
            <a:endParaRPr lang="en-US"/>
          </a:p>
        </p:txBody>
      </p:sp>
      <p:graphicFrame>
        <p:nvGraphicFramePr>
          <p:cNvPr id="12" name="Table 11">
            <a:extLst>
              <a:ext uri="{FF2B5EF4-FFF2-40B4-BE49-F238E27FC236}">
                <a16:creationId xmlns:a16="http://schemas.microsoft.com/office/drawing/2014/main" id="{DD67E009-2A3E-9389-904C-84D48826CF53}"/>
              </a:ext>
            </a:extLst>
          </p:cNvPr>
          <p:cNvGraphicFramePr>
            <a:graphicFrameLocks noGrp="1"/>
          </p:cNvGraphicFramePr>
          <p:nvPr>
            <p:extLst>
              <p:ext uri="{D42A27DB-BD31-4B8C-83A1-F6EECF244321}">
                <p14:modId xmlns:p14="http://schemas.microsoft.com/office/powerpoint/2010/main" val="853410442"/>
              </p:ext>
            </p:extLst>
          </p:nvPr>
        </p:nvGraphicFramePr>
        <p:xfrm>
          <a:off x="163629" y="1143481"/>
          <a:ext cx="3866504" cy="4906957"/>
        </p:xfrm>
        <a:graphic>
          <a:graphicData uri="http://schemas.openxmlformats.org/drawingml/2006/table">
            <a:tbl>
              <a:tblPr bandRow="1">
                <a:tableStyleId>{5C22544A-7EE6-4342-B048-85BDC9FD1C3A}</a:tableStyleId>
              </a:tblPr>
              <a:tblGrid>
                <a:gridCol w="3866504">
                  <a:extLst>
                    <a:ext uri="{9D8B030D-6E8A-4147-A177-3AD203B41FA5}">
                      <a16:colId xmlns:a16="http://schemas.microsoft.com/office/drawing/2014/main" val="796277052"/>
                    </a:ext>
                  </a:extLst>
                </a:gridCol>
              </a:tblGrid>
              <a:tr h="368229">
                <a:tc>
                  <a:txBody>
                    <a:bodyPr/>
                    <a:lstStyle/>
                    <a:p>
                      <a:pPr algn="ctr" fontAlgn="ctr"/>
                      <a:r>
                        <a:rPr lang="en-US" sz="1600" u="none" strike="noStrike" dirty="0">
                          <a:effectLst/>
                        </a:rPr>
                        <a:t>American Foundation for Suicide Prevention</a:t>
                      </a:r>
                      <a:endParaRPr lang="en-US" sz="1600" b="1" i="0" u="none" strike="noStrike" dirty="0">
                        <a:solidFill>
                          <a:srgbClr val="242424"/>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1353622237"/>
                  </a:ext>
                </a:extLst>
              </a:tr>
              <a:tr h="368229">
                <a:tc>
                  <a:txBody>
                    <a:bodyPr/>
                    <a:lstStyle/>
                    <a:p>
                      <a:pPr algn="ctr" fontAlgn="ctr"/>
                      <a:r>
                        <a:rPr lang="en-US" sz="1600" u="none" strike="noStrike" dirty="0">
                          <a:effectLst/>
                        </a:rPr>
                        <a:t>American Psychological Association</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353832748"/>
                  </a:ext>
                </a:extLst>
              </a:tr>
              <a:tr h="368229">
                <a:tc>
                  <a:txBody>
                    <a:bodyPr/>
                    <a:lstStyle/>
                    <a:p>
                      <a:pPr algn="ctr" fontAlgn="ctr"/>
                      <a:r>
                        <a:rPr lang="en-US" sz="1600" u="none" strike="noStrike" dirty="0">
                          <a:effectLst/>
                        </a:rPr>
                        <a:t>CDC</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45129872"/>
                  </a:ext>
                </a:extLst>
              </a:tr>
              <a:tr h="368229">
                <a:tc>
                  <a:txBody>
                    <a:bodyPr/>
                    <a:lstStyle/>
                    <a:p>
                      <a:pPr algn="ctr" fontAlgn="ctr"/>
                      <a:r>
                        <a:rPr lang="en-US" sz="1600" u="none" strike="noStrike" dirty="0">
                          <a:effectLst/>
                        </a:rPr>
                        <a:t>Defense Health Agency (DHA)</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775408674"/>
                  </a:ext>
                </a:extLst>
              </a:tr>
              <a:tr h="368229">
                <a:tc>
                  <a:txBody>
                    <a:bodyPr/>
                    <a:lstStyle/>
                    <a:p>
                      <a:pPr algn="ctr" fontAlgn="ctr"/>
                      <a:r>
                        <a:rPr lang="en-US" sz="1600" u="none" strike="noStrike" dirty="0">
                          <a:effectLst/>
                        </a:rPr>
                        <a:t>Department of Defense</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590091842"/>
                  </a:ext>
                </a:extLst>
              </a:tr>
              <a:tr h="368229">
                <a:tc>
                  <a:txBody>
                    <a:bodyPr/>
                    <a:lstStyle/>
                    <a:p>
                      <a:pPr algn="ctr" fontAlgn="ctr"/>
                      <a:r>
                        <a:rPr lang="en-US" sz="1600" u="none" strike="noStrike" dirty="0">
                          <a:effectLst/>
                        </a:rPr>
                        <a:t>Indian Health Service</a:t>
                      </a:r>
                      <a:endParaRPr lang="en-US" sz="1600" b="1" i="0" u="none" strike="noStrike" dirty="0">
                        <a:solidFill>
                          <a:srgbClr val="242424"/>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1645733362"/>
                  </a:ext>
                </a:extLst>
              </a:tr>
              <a:tr h="368229">
                <a:tc>
                  <a:txBody>
                    <a:bodyPr/>
                    <a:lstStyle/>
                    <a:p>
                      <a:pPr algn="ctr" fontAlgn="ctr"/>
                      <a:r>
                        <a:rPr lang="fr-FR" sz="1600" u="none" strike="noStrike" dirty="0">
                          <a:effectLst/>
                        </a:rPr>
                        <a:t>National Action Alliance for Suicide Prevention (NAASP)</a:t>
                      </a:r>
                      <a:endParaRPr lang="fr-FR"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624317290"/>
                  </a:ext>
                </a:extLst>
              </a:tr>
              <a:tr h="368229">
                <a:tc>
                  <a:txBody>
                    <a:bodyPr/>
                    <a:lstStyle/>
                    <a:p>
                      <a:pPr algn="ctr" fontAlgn="ctr"/>
                      <a:r>
                        <a:rPr lang="en-US" sz="1600" u="none" strike="noStrike" dirty="0">
                          <a:effectLst/>
                        </a:rPr>
                        <a:t>NAMI</a:t>
                      </a:r>
                      <a:endParaRPr lang="en-US" sz="1600" b="1" i="0" u="none" strike="noStrike" dirty="0">
                        <a:solidFill>
                          <a:srgbClr val="242424"/>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849542304"/>
                  </a:ext>
                </a:extLst>
              </a:tr>
              <a:tr h="368229">
                <a:tc>
                  <a:txBody>
                    <a:bodyPr/>
                    <a:lstStyle/>
                    <a:p>
                      <a:pPr algn="ctr" fontAlgn="ctr"/>
                      <a:r>
                        <a:rPr lang="en-US" sz="1600" u="none" strike="noStrike" dirty="0">
                          <a:effectLst/>
                        </a:rPr>
                        <a:t>NIMH</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894739451"/>
                  </a:ext>
                </a:extLst>
              </a:tr>
              <a:tr h="368229">
                <a:tc>
                  <a:txBody>
                    <a:bodyPr/>
                    <a:lstStyle/>
                    <a:p>
                      <a:pPr algn="ctr" fontAlgn="ctr"/>
                      <a:r>
                        <a:rPr lang="en-US" sz="1600" u="none" strike="noStrike" dirty="0">
                          <a:effectLst/>
                        </a:rPr>
                        <a:t>SAMSHA</a:t>
                      </a:r>
                      <a:endParaRPr lang="en-US" sz="1600" b="1" i="0" u="none" strike="noStrike" dirty="0">
                        <a:solidFill>
                          <a:srgbClr val="242424"/>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608609491"/>
                  </a:ext>
                </a:extLst>
              </a:tr>
              <a:tr h="368229">
                <a:tc>
                  <a:txBody>
                    <a:bodyPr/>
                    <a:lstStyle/>
                    <a:p>
                      <a:pPr algn="ctr" fontAlgn="ctr"/>
                      <a:r>
                        <a:rPr lang="en-US" sz="1600" u="none" strike="noStrike" dirty="0">
                          <a:effectLst/>
                        </a:rPr>
                        <a:t>VHA</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293574006"/>
                  </a:ext>
                </a:extLst>
              </a:tr>
              <a:tr h="368229">
                <a:tc>
                  <a:txBody>
                    <a:bodyPr/>
                    <a:lstStyle/>
                    <a:p>
                      <a:pPr algn="ctr" fontAlgn="ctr"/>
                      <a:r>
                        <a:rPr lang="en-US" sz="1600" u="none" strike="noStrike" dirty="0">
                          <a:effectLst/>
                        </a:rPr>
                        <a:t>White House</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617764417"/>
                  </a:ext>
                </a:extLst>
              </a:tr>
              <a:tr h="368229">
                <a:tc>
                  <a:txBody>
                    <a:bodyPr/>
                    <a:lstStyle/>
                    <a:p>
                      <a:pPr algn="ctr" fontAlgn="ctr"/>
                      <a:r>
                        <a:rPr lang="en-US" sz="1600" u="none" strike="noStrike" dirty="0">
                          <a:effectLst/>
                        </a:rPr>
                        <a:t>Peer-reviewed Research</a:t>
                      </a:r>
                      <a:endParaRPr lang="en-US" sz="1600" b="1" i="0" u="none" strike="noStrike" dirty="0">
                        <a:solidFill>
                          <a:srgbClr val="000000"/>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970116097"/>
                  </a:ext>
                </a:extLst>
              </a:tr>
            </a:tbl>
          </a:graphicData>
        </a:graphic>
      </p:graphicFrame>
    </p:spTree>
    <p:extLst>
      <p:ext uri="{BB962C8B-B14F-4D97-AF65-F5344CB8AC3E}">
        <p14:creationId xmlns:p14="http://schemas.microsoft.com/office/powerpoint/2010/main" val="10661310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LANGUAGE_ID" val="1033"/>
  <p:tag name="EE4P_STYLE_ID" val="6cd991bf-f022-4378-96e7-2c338aeb3f5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A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10" ma:contentTypeDescription="Create a new document." ma:contentTypeScope="" ma:versionID="5865abdceee12cf2e0ce8f310ad82bd3">
  <xsd:schema xmlns:xsd="http://www.w3.org/2001/XMLSchema" xmlns:xs="http://www.w3.org/2001/XMLSchema" xmlns:p="http://schemas.microsoft.com/office/2006/metadata/properties" xmlns:ns2="2c6b27b9-eb57-4c2b-88ac-cc5deecff08c" xmlns:ns3="69b1282d-8bc9-4807-8fb9-a970b2ec8430" targetNamespace="http://schemas.microsoft.com/office/2006/metadata/properties" ma:root="true" ma:fieldsID="be54130c8802c171fc5bb87a0787409a" ns2:_="" ns3:_="">
    <xsd:import namespace="2c6b27b9-eb57-4c2b-88ac-cc5deecff08c"/>
    <xsd:import namespace="69b1282d-8bc9-4807-8fb9-a970b2ec84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LengthInSecond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b27b9-eb57-4c2b-88ac-cc5deecff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b1282d-8bc9-4807-8fb9-a970b2ec843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31179A3-1231-42BF-9352-2B1FEC761025}">
  <ds:schemaRefs>
    <ds:schemaRef ds:uri="http://schemas.microsoft.com/sharepoint/v3/contenttype/forms"/>
  </ds:schemaRefs>
</ds:datastoreItem>
</file>

<file path=customXml/itemProps2.xml><?xml version="1.0" encoding="utf-8"?>
<ds:datastoreItem xmlns:ds="http://schemas.openxmlformats.org/officeDocument/2006/customXml" ds:itemID="{174BE19F-274D-4564-9A69-1A0821DBC6C8}"/>
</file>

<file path=customXml/itemProps3.xml><?xml version="1.0" encoding="utf-8"?>
<ds:datastoreItem xmlns:ds="http://schemas.openxmlformats.org/officeDocument/2006/customXml" ds:itemID="{6419B3B8-B429-45BE-88B0-8FFAC23B77D9}">
  <ds:schemaRefs>
    <ds:schemaRef ds:uri="http://schemas.microsoft.com/office/2006/documentManagement/types"/>
    <ds:schemaRef ds:uri="6aa70152-e7f0-4492-8b74-233e905943de"/>
    <ds:schemaRef ds:uri="http://schemas.microsoft.com/office/infopath/2007/PartnerControls"/>
    <ds:schemaRef ds:uri="http://www.w3.org/XML/1998/namespace"/>
    <ds:schemaRef ds:uri="http://schemas.microsoft.com/sharepoint/v3"/>
    <ds:schemaRef ds:uri="http://purl.org/dc/terms/"/>
    <ds:schemaRef ds:uri="http://purl.org/dc/dcmitype/"/>
    <ds:schemaRef ds:uri="http://schemas.microsoft.com/office/2006/metadata/properties"/>
    <ds:schemaRef ds:uri="http://schemas.openxmlformats.org/package/2006/metadata/core-properties"/>
    <ds:schemaRef ds:uri="50f0e209-8335-4762-bc61-35d878d3e9d9"/>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5902</TotalTime>
  <Words>3089</Words>
  <Application>Microsoft Office PowerPoint</Application>
  <PresentationFormat>Widescreen</PresentationFormat>
  <Paragraphs>504</Paragraphs>
  <Slides>24</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Arial,Sans-Serif</vt:lpstr>
      <vt:lpstr>Calibri</vt:lpstr>
      <vt:lpstr>Calibri Light</vt:lpstr>
      <vt:lpstr>Georgia</vt:lpstr>
      <vt:lpstr>Times New Roman</vt:lpstr>
      <vt:lpstr>VA Template</vt:lpstr>
      <vt:lpstr>think-cell Slide</vt:lpstr>
      <vt:lpstr>Suicide Prevention: Advisory Group  Monthly Meeting</vt:lpstr>
      <vt:lpstr>PowerPoint Presentation</vt:lpstr>
      <vt:lpstr>PowerPoint Presentation</vt:lpstr>
      <vt:lpstr>Portfolio Stand-up Progress</vt:lpstr>
      <vt:lpstr>PowerPoint Presentation</vt:lpstr>
      <vt:lpstr>Last Meeting Recall: Rapid (and Rigorous) Approach to Identifying AMP Research Priorities</vt:lpstr>
      <vt:lpstr>PowerPoint Presentation</vt:lpstr>
      <vt:lpstr>Phases to determine Critical Research Priorities</vt:lpstr>
      <vt:lpstr>Phase 1:  Critical Research Priority Setting for Suicide Prevention</vt:lpstr>
      <vt:lpstr>Phase 1: Developing the Priority Matrix</vt:lpstr>
      <vt:lpstr>Phase 2: Gathering input from various stakeholders</vt:lpstr>
      <vt:lpstr>Phase 2: Priority Questionnaire Distribution to Field</vt:lpstr>
      <vt:lpstr>Phase 2: Categorizing Priority Questionnaire Responses</vt:lpstr>
      <vt:lpstr>Phase 2: Potential Priorities as identified through Matrix coding </vt:lpstr>
      <vt:lpstr>Phase 2: Veteran’s Engagement Council Discussion</vt:lpstr>
      <vt:lpstr>Phase 2: VISN Suicide Prevention Lead – Open Discussion</vt:lpstr>
      <vt:lpstr>PowerPoint Presentation</vt:lpstr>
      <vt:lpstr>Phase 3: Pain/Opioid Use AMP Survey</vt:lpstr>
      <vt:lpstr>Phase 3: Pain/Opioid Use AMP Survey</vt:lpstr>
      <vt:lpstr>PowerPoint Presentation</vt:lpstr>
      <vt:lpstr>Phase 3: Discussion with Investigators to develop Survey</vt:lpstr>
      <vt:lpstr>Phase 3: Recommendations from Investigators on Survey Format</vt:lpstr>
      <vt:lpstr>PowerPoint Presentation</vt:lpstr>
      <vt:lpstr>Next Steps and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Elements Box Style</dc:title>
  <dc:creator>Constans, Joseph (VACO)</dc:creator>
  <cp:lastModifiedBy>Constans, Joseph (VACO)</cp:lastModifiedBy>
  <cp:revision>24</cp:revision>
  <cp:lastPrinted>2000-01-01T05:00:00Z</cp:lastPrinted>
  <dcterms:created xsi:type="dcterms:W3CDTF">2024-01-05T16:40:11Z</dcterms:created>
  <dcterms:modified xsi:type="dcterms:W3CDTF">2024-01-23T14:33:10Z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97ea9d-daff-4c91-a4f1-55d953dbb0fc_Enabled">
    <vt:lpwstr>true</vt:lpwstr>
  </property>
  <property fmtid="{D5CDD505-2E9C-101B-9397-08002B2CF9AE}" pid="3" name="MSIP_Label_7f97ea9d-daff-4c91-a4f1-55d953dbb0fc_SetDate">
    <vt:lpwstr>2024-01-05T19:26:49Z</vt:lpwstr>
  </property>
  <property fmtid="{D5CDD505-2E9C-101B-9397-08002B2CF9AE}" pid="4" name="MSIP_Label_7f97ea9d-daff-4c91-a4f1-55d953dbb0fc_Method">
    <vt:lpwstr>Standard</vt:lpwstr>
  </property>
  <property fmtid="{D5CDD505-2E9C-101B-9397-08002B2CF9AE}" pid="5" name="MSIP_Label_7f97ea9d-daff-4c91-a4f1-55d953dbb0fc_Name">
    <vt:lpwstr>Public</vt:lpwstr>
  </property>
  <property fmtid="{D5CDD505-2E9C-101B-9397-08002B2CF9AE}" pid="6" name="MSIP_Label_7f97ea9d-daff-4c91-a4f1-55d953dbb0fc_SiteId">
    <vt:lpwstr>58196b33-812d-4eb0-ad27-fc2dd9de53eb</vt:lpwstr>
  </property>
  <property fmtid="{D5CDD505-2E9C-101B-9397-08002B2CF9AE}" pid="7" name="MSIP_Label_7f97ea9d-daff-4c91-a4f1-55d953dbb0fc_ActionId">
    <vt:lpwstr>30c2d5b4-195d-460b-8a3c-2420f4a14c9c</vt:lpwstr>
  </property>
  <property fmtid="{D5CDD505-2E9C-101B-9397-08002B2CF9AE}" pid="8" name="MSIP_Label_7f97ea9d-daff-4c91-a4f1-55d953dbb0fc_ContentBits">
    <vt:lpwstr>0</vt:lpwstr>
  </property>
  <property fmtid="{D5CDD505-2E9C-101B-9397-08002B2CF9AE}" pid="9" name="ContentTypeId">
    <vt:lpwstr>0x01010045B1E07F2C274044A140D89A2848318B</vt:lpwstr>
  </property>
  <property fmtid="{D5CDD505-2E9C-101B-9397-08002B2CF9AE}" pid="10" name="MediaServiceImageTags">
    <vt:lpwstr/>
  </property>
</Properties>
</file>