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27"/>
  </p:notesMasterIdLst>
  <p:sldIdLst>
    <p:sldId id="2134807165" r:id="rId5"/>
    <p:sldId id="263" r:id="rId6"/>
    <p:sldId id="2147479416" r:id="rId7"/>
    <p:sldId id="2147479413" r:id="rId8"/>
    <p:sldId id="2147479453" r:id="rId9"/>
    <p:sldId id="2147479474" r:id="rId10"/>
    <p:sldId id="2147479473" r:id="rId11"/>
    <p:sldId id="2147479467" r:id="rId12"/>
    <p:sldId id="2147479435" r:id="rId13"/>
    <p:sldId id="2147479479" r:id="rId14"/>
    <p:sldId id="2147479468" r:id="rId15"/>
    <p:sldId id="2147479469" r:id="rId16"/>
    <p:sldId id="2147479470" r:id="rId17"/>
    <p:sldId id="2147479471" r:id="rId18"/>
    <p:sldId id="2147479472" r:id="rId19"/>
    <p:sldId id="2147479454" r:id="rId20"/>
    <p:sldId id="2147479431" r:id="rId21"/>
    <p:sldId id="2147479478" r:id="rId22"/>
    <p:sldId id="2147479477" r:id="rId23"/>
    <p:sldId id="2147479475" r:id="rId24"/>
    <p:sldId id="2147479432" r:id="rId25"/>
    <p:sldId id="2147479430" r:id="rId26"/>
  </p:sldIdLst>
  <p:sldSz cx="12192000" cy="6858000"/>
  <p:notesSz cx="7099300" cy="10234613"/>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6CB479B-6EED-45C1-96A2-CEC4215EB4E0}">
          <p14:sldIdLst>
            <p14:sldId id="2134807165"/>
            <p14:sldId id="263"/>
            <p14:sldId id="2147479416"/>
            <p14:sldId id="2147479413"/>
            <p14:sldId id="2147479453"/>
            <p14:sldId id="2147479474"/>
            <p14:sldId id="2147479473"/>
            <p14:sldId id="2147479467"/>
            <p14:sldId id="2147479435"/>
            <p14:sldId id="2147479479"/>
            <p14:sldId id="2147479468"/>
            <p14:sldId id="2147479469"/>
            <p14:sldId id="2147479470"/>
            <p14:sldId id="2147479471"/>
            <p14:sldId id="2147479472"/>
            <p14:sldId id="2147479454"/>
            <p14:sldId id="2147479431"/>
            <p14:sldId id="2147479478"/>
            <p14:sldId id="2147479477"/>
            <p14:sldId id="2147479475"/>
            <p14:sldId id="2147479432"/>
            <p14:sldId id="214747943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08203-6ACB-C6A8-406B-6C86054AB8E5}" name="Dobscha, Steven (Portland)" initials="DS(" userId="S::Steven.Dobscha@va.gov::7d707a23-e294-449f-b613-f4c77ca2a8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hepach"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DAD7D7"/>
    <a:srgbClr val="A29C9C"/>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EA2CF1-2A29-4257-B6DF-54DEFD74E6F7}" v="92" dt="2024-04-23T12:54:01.604"/>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4875" autoAdjust="0"/>
  </p:normalViewPr>
  <p:slideViewPr>
    <p:cSldViewPr snapToGrid="0">
      <p:cViewPr varScale="1">
        <p:scale>
          <a:sx n="67" d="100"/>
          <a:sy n="67" d="100"/>
        </p:scale>
        <p:origin x="644" y="44"/>
      </p:cViewPr>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50734ABB-FDD8-470C-94A0-E35EFCF8BF46}" type="datetimeFigureOut">
              <a:rPr lang="en-US" smtClean="0"/>
              <a:pPr/>
              <a:t>4/23/2024</a:t>
            </a:fld>
            <a:endParaRPr lang="en-US"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6E0020C-34B3-4644-B138-3A9503ECB28E}" type="slidenum">
              <a:rPr lang="en-US" smtClean="0"/>
              <a:pPr/>
              <a:t>‹#›</a:t>
            </a:fld>
            <a:endParaRPr lang="en-US" dirty="0"/>
          </a:p>
        </p:txBody>
      </p:sp>
    </p:spTree>
    <p:extLst>
      <p:ext uri="{BB962C8B-B14F-4D97-AF65-F5344CB8AC3E}">
        <p14:creationId xmlns:p14="http://schemas.microsoft.com/office/powerpoint/2010/main" val="308388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DB82-DFC6-414B-85AD-EA7020C8DE2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283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UNDERSTANDING INTERVENTION EFFECTIVENESS</a:t>
            </a:r>
          </a:p>
          <a:p>
            <a:pPr algn="l"/>
            <a:r>
              <a:rPr lang="en-US" b="0" i="0" dirty="0">
                <a:solidFill>
                  <a:srgbClr val="000000"/>
                </a:solidFill>
                <a:effectLst/>
                <a:latin typeface="Times New Roman" panose="02020603050405020304" pitchFamily="18" charset="0"/>
              </a:rPr>
              <a:t>What targeted interventions are most effective in spurring personal action of an adult with suicide risk to reduce access to firearms?</a:t>
            </a:r>
          </a:p>
          <a:p>
            <a:pPr algn="l"/>
            <a:r>
              <a:rPr lang="en-US" b="0" i="0" dirty="0">
                <a:solidFill>
                  <a:srgbClr val="000000"/>
                </a:solidFill>
                <a:effectLst/>
                <a:latin typeface="Times New Roman" panose="02020603050405020304" pitchFamily="18" charset="0"/>
              </a:rPr>
              <a:t>Studies seeking to determine the efficacy of secure firearm storage interventions in promoting LMS behaviors and averting suicide outcomes.</a:t>
            </a:r>
          </a:p>
          <a:p>
            <a:pPr algn="l"/>
            <a:r>
              <a:rPr lang="en-US" b="0" i="0" dirty="0">
                <a:solidFill>
                  <a:srgbClr val="000000"/>
                </a:solidFill>
                <a:effectLst/>
                <a:latin typeface="Times New Roman" panose="02020603050405020304" pitchFamily="18" charset="0"/>
              </a:rPr>
              <a:t>What are effective ways to, counsel, incentivize and support safe firearms storage by Veterans?</a:t>
            </a:r>
          </a:p>
          <a:p>
            <a:pPr algn="l"/>
            <a:r>
              <a:rPr lang="en-US" b="0" i="0" dirty="0">
                <a:solidFill>
                  <a:srgbClr val="000000"/>
                </a:solidFill>
                <a:effectLst/>
                <a:latin typeface="Times New Roman" panose="02020603050405020304" pitchFamily="18" charset="0"/>
              </a:rPr>
              <a:t>What is the most persuasive, scalable method for promoting secure firearm storage beyond the healthcare system?</a:t>
            </a:r>
          </a:p>
          <a:p>
            <a:pPr algn="l"/>
            <a:r>
              <a:rPr lang="en-US" b="0" i="0" dirty="0">
                <a:solidFill>
                  <a:srgbClr val="000000"/>
                </a:solidFill>
                <a:effectLst/>
                <a:latin typeface="Times New Roman" panose="02020603050405020304" pitchFamily="18" charset="0"/>
              </a:rPr>
              <a:t>COMMUNITY INTERVENTIONS</a:t>
            </a:r>
          </a:p>
          <a:p>
            <a:pPr algn="l"/>
            <a:r>
              <a:rPr lang="en-US" b="0" i="0" dirty="0">
                <a:solidFill>
                  <a:srgbClr val="000000"/>
                </a:solidFill>
                <a:effectLst/>
                <a:latin typeface="Times New Roman" panose="02020603050405020304" pitchFamily="18" charset="0"/>
              </a:rPr>
              <a:t>What are barriers and facilitators to widespread availability of participation of firearm businesses (FFLs) in suicide prevention programs for customers, including out-of-home storage?</a:t>
            </a:r>
          </a:p>
          <a:p>
            <a:pPr algn="l"/>
            <a:r>
              <a:rPr lang="en-US" b="0" i="0" dirty="0">
                <a:solidFill>
                  <a:srgbClr val="000000"/>
                </a:solidFill>
                <a:effectLst/>
                <a:latin typeface="Times New Roman" panose="02020603050405020304" pitchFamily="18" charset="0"/>
              </a:rPr>
              <a:t>What are effective approaches for partnering with community (non-VA) organizations, peers and caregivers to reach and influence firearms safety behaviors of Veterans?</a:t>
            </a:r>
          </a:p>
          <a:p>
            <a:pPr algn="l"/>
            <a:r>
              <a:rPr lang="en-US" b="0" i="0" dirty="0">
                <a:solidFill>
                  <a:srgbClr val="000000"/>
                </a:solidFill>
                <a:effectLst/>
                <a:latin typeface="Times New Roman" panose="02020603050405020304" pitchFamily="18" charset="0"/>
              </a:rPr>
              <a:t>Does training of key community members (e.g. faith leaders, law enforcement officers, barbers) to deliver information on firearm suicide prevention and evidence-based treatments (e.g. Project Safe Guard) impact subsequent community assessments in attitudinal and behavioral changes measures (Could be used to assess the feasibility of large scale social norm changes on firearm storage).</a:t>
            </a:r>
          </a:p>
          <a:p>
            <a:pPr algn="l"/>
            <a:r>
              <a:rPr lang="en-US" b="0" i="0" dirty="0">
                <a:solidFill>
                  <a:srgbClr val="000000"/>
                </a:solidFill>
                <a:effectLst/>
                <a:latin typeface="Times New Roman" panose="02020603050405020304" pitchFamily="18" charset="0"/>
              </a:rPr>
              <a:t>MESSAGING</a:t>
            </a:r>
          </a:p>
          <a:p>
            <a:pPr algn="l"/>
            <a:r>
              <a:rPr lang="en-US" b="0" i="0" dirty="0">
                <a:solidFill>
                  <a:srgbClr val="000000"/>
                </a:solidFill>
                <a:effectLst/>
                <a:latin typeface="Times New Roman" panose="02020603050405020304" pitchFamily="18" charset="0"/>
              </a:rPr>
              <a:t>What messages are most effective in changing Veteran firearms safety behavior, and how does the messaging format and content need to be altered to address various subpopulations of Veterans?</a:t>
            </a:r>
          </a:p>
          <a:p>
            <a:pPr algn="l"/>
            <a:r>
              <a:rPr lang="en-US" b="0" i="0" dirty="0">
                <a:solidFill>
                  <a:srgbClr val="000000"/>
                </a:solidFill>
                <a:effectLst/>
                <a:latin typeface="Times New Roman" panose="02020603050405020304" pitchFamily="18" charset="0"/>
              </a:rPr>
              <a:t>Conduct large scale messaging studies and assess exposure to messages across geographic areas, with frequent probability-based samples surveyed to assess behavioral and attitudinal shifts in responses to various levels of exposure to messages.</a:t>
            </a:r>
          </a:p>
          <a:p>
            <a:pPr algn="l"/>
            <a:r>
              <a:rPr lang="en-US" b="0" i="0" dirty="0">
                <a:solidFill>
                  <a:srgbClr val="000000"/>
                </a:solidFill>
                <a:effectLst/>
                <a:latin typeface="Times New Roman" panose="02020603050405020304" pitchFamily="18" charset="0"/>
              </a:rPr>
              <a:t>What messages are most effective in changing Veteran firearms safety behavior, and how does the messaging format and content need to be altered to address various subpopulations of Veterans?</a:t>
            </a:r>
          </a:p>
          <a:p>
            <a:pPr algn="l"/>
            <a:r>
              <a:rPr lang="en-US" b="0" i="0" dirty="0">
                <a:solidFill>
                  <a:srgbClr val="000000"/>
                </a:solidFill>
                <a:effectLst/>
                <a:latin typeface="Times New Roman" panose="02020603050405020304" pitchFamily="18" charset="0"/>
              </a:rPr>
              <a:t>How can we normalize out-of-home firearm storage and make this option readily available to firearm owners?</a:t>
            </a:r>
          </a:p>
          <a:p>
            <a:pPr algn="l"/>
            <a:r>
              <a:rPr lang="en-US" b="0" i="0" dirty="0">
                <a:solidFill>
                  <a:srgbClr val="000000"/>
                </a:solidFill>
                <a:effectLst/>
                <a:latin typeface="Times New Roman" panose="02020603050405020304" pitchFamily="18" charset="0"/>
              </a:rPr>
              <a:t>UNDERSTANDING MECHANISMS OF CHANGE</a:t>
            </a:r>
          </a:p>
          <a:p>
            <a:pPr algn="l"/>
            <a:r>
              <a:rPr lang="en-US" b="0" i="0" dirty="0">
                <a:solidFill>
                  <a:srgbClr val="000000"/>
                </a:solidFill>
                <a:effectLst/>
                <a:latin typeface="Times New Roman" panose="02020603050405020304" pitchFamily="18" charset="0"/>
              </a:rPr>
              <a:t>Increased behavioral research is needed to extend beyond epidemiological findings. A better understanding of the mechanisms driving behavior change could advance the field. This could involve</a:t>
            </a:r>
          </a:p>
          <a:p>
            <a:pPr algn="l"/>
            <a:r>
              <a:rPr lang="en-US" b="0" i="0" dirty="0">
                <a:solidFill>
                  <a:srgbClr val="000000"/>
                </a:solidFill>
                <a:effectLst/>
                <a:latin typeface="Times New Roman" panose="02020603050405020304" pitchFamily="18" charset="0"/>
              </a:rPr>
              <a:t>EMA assessments to get at more fine-tuned assessments of what prompts firearm storage changes, behavioral experiments comparing self-reported and physiological responses to firearm-relevant stimuli (e.g. messaging, images related to firearm suicide), and randomized trials that extend existing research on lethal means counseling.</a:t>
            </a:r>
          </a:p>
          <a:p>
            <a:endParaRPr lang="en-US" dirty="0"/>
          </a:p>
        </p:txBody>
      </p:sp>
      <p:sp>
        <p:nvSpPr>
          <p:cNvPr id="4" name="Slide Number Placeholder 3"/>
          <p:cNvSpPr>
            <a:spLocks noGrp="1"/>
          </p:cNvSpPr>
          <p:nvPr>
            <p:ph type="sldNum" sz="quarter" idx="5"/>
          </p:nvPr>
        </p:nvSpPr>
        <p:spPr/>
        <p:txBody>
          <a:bodyPr/>
          <a:lstStyle/>
          <a:p>
            <a:fld id="{46E0020C-34B3-4644-B138-3A9503ECB28E}" type="slidenum">
              <a:rPr lang="en-US" smtClean="0"/>
              <a:pPr/>
              <a:t>11</a:t>
            </a:fld>
            <a:endParaRPr lang="en-US" dirty="0"/>
          </a:p>
        </p:txBody>
      </p:sp>
    </p:spTree>
    <p:extLst>
      <p:ext uri="{BB962C8B-B14F-4D97-AF65-F5344CB8AC3E}">
        <p14:creationId xmlns:p14="http://schemas.microsoft.com/office/powerpoint/2010/main" val="205285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LMS in the community</a:t>
            </a:r>
          </a:p>
          <a:p>
            <a:pPr algn="l"/>
            <a:r>
              <a:rPr lang="en-US" b="0" i="0" dirty="0">
                <a:solidFill>
                  <a:srgbClr val="000000"/>
                </a:solidFill>
                <a:effectLst/>
                <a:latin typeface="Times New Roman" panose="02020603050405020304" pitchFamily="18" charset="0"/>
              </a:rPr>
              <a:t>What universal messages and implementation approaches work best for reaching broad audiences of Veterans/caregivers/community partners/firearm owners?</a:t>
            </a:r>
          </a:p>
          <a:p>
            <a:pPr algn="l"/>
            <a:r>
              <a:rPr lang="en-US" b="0" i="0" dirty="0">
                <a:solidFill>
                  <a:srgbClr val="000000"/>
                </a:solidFill>
                <a:effectLst/>
                <a:latin typeface="Times New Roman" panose="02020603050405020304" pitchFamily="18" charset="0"/>
              </a:rPr>
              <a:t>What is the impact of community-partnered approaches to dissemination of LMS/secure firearm storage messaging (e.g., raising awareness and disseminating messaging through firearm retailers, gun clubs and ranges, firearm instructors)?</a:t>
            </a:r>
          </a:p>
          <a:p>
            <a:pPr algn="l"/>
            <a:r>
              <a:rPr lang="en-US" b="0" i="0" dirty="0">
                <a:solidFill>
                  <a:srgbClr val="000000"/>
                </a:solidFill>
                <a:effectLst/>
                <a:latin typeface="Times New Roman" panose="02020603050405020304" pitchFamily="18" charset="0"/>
              </a:rPr>
              <a:t>How can we measure impacts of community-based interventions on LMS/secure firearm storage related knowledge, attitudes, and behaviors?</a:t>
            </a:r>
          </a:p>
          <a:p>
            <a:pPr algn="l"/>
            <a:r>
              <a:rPr lang="en-US" b="0" i="0" dirty="0">
                <a:solidFill>
                  <a:srgbClr val="000000"/>
                </a:solidFill>
                <a:effectLst/>
                <a:latin typeface="Times New Roman" panose="02020603050405020304" pitchFamily="18" charset="0"/>
              </a:rPr>
              <a:t>How can we measure impacts of community-based interventions on LMS/secure firearm storage related knowledge, attitudes, and behaviors?</a:t>
            </a:r>
          </a:p>
          <a:p>
            <a:pPr algn="l"/>
            <a:endParaRPr lang="en-US" b="0" i="0" dirty="0">
              <a:solidFill>
                <a:srgbClr val="000000"/>
              </a:solidFill>
              <a:effectLst/>
              <a:latin typeface="Times New Roman" panose="02020603050405020304" pitchFamily="18" charset="0"/>
            </a:endParaRPr>
          </a:p>
          <a:p>
            <a:pPr algn="l"/>
            <a:r>
              <a:rPr lang="en-US" b="0" i="0" dirty="0">
                <a:solidFill>
                  <a:srgbClr val="000000"/>
                </a:solidFill>
                <a:effectLst/>
                <a:latin typeface="Times New Roman" panose="02020603050405020304" pitchFamily="18" charset="0"/>
              </a:rPr>
              <a:t>Understanding Community/Social Factors in Suicide</a:t>
            </a:r>
          </a:p>
          <a:p>
            <a:pPr algn="l"/>
            <a:r>
              <a:rPr lang="en-US" b="0" i="0" dirty="0">
                <a:solidFill>
                  <a:srgbClr val="000000"/>
                </a:solidFill>
                <a:effectLst/>
                <a:latin typeface="Times New Roman" panose="02020603050405020304" pitchFamily="18" charset="0"/>
              </a:rPr>
              <a:t>What community or social factors contribute to suicide risk? How do mental health conditions mediate or moderate this relationship?</a:t>
            </a:r>
          </a:p>
          <a:p>
            <a:pPr algn="l"/>
            <a:endParaRPr lang="en-US" b="0" i="0" dirty="0">
              <a:solidFill>
                <a:srgbClr val="000000"/>
              </a:solidFill>
              <a:effectLst/>
              <a:latin typeface="Times New Roman" panose="02020603050405020304" pitchFamily="18" charset="0"/>
            </a:endParaRPr>
          </a:p>
          <a:p>
            <a:pPr algn="l"/>
            <a:r>
              <a:rPr lang="en-US" b="0" i="0" dirty="0">
                <a:solidFill>
                  <a:srgbClr val="000000"/>
                </a:solidFill>
                <a:effectLst/>
                <a:latin typeface="Times New Roman" panose="02020603050405020304" pitchFamily="18" charset="0"/>
              </a:rPr>
              <a:t>What Suicide Prevention Interventions are Best Implemented in the Community?</a:t>
            </a:r>
          </a:p>
          <a:p>
            <a:pPr algn="l"/>
            <a:r>
              <a:rPr lang="en-US" b="0" i="0" dirty="0">
                <a:solidFill>
                  <a:srgbClr val="000000"/>
                </a:solidFill>
                <a:effectLst/>
                <a:latin typeface="Times New Roman" panose="02020603050405020304" pitchFamily="18" charset="0"/>
              </a:rPr>
              <a:t>What are the best steps for translating evidence-based suicide prevention practices (e.g., suicide screening) in community-based settings (e.g., homeless shelters)?</a:t>
            </a:r>
          </a:p>
          <a:p>
            <a:pPr algn="l"/>
            <a:r>
              <a:rPr lang="en-US" b="0" i="0" dirty="0">
                <a:solidFill>
                  <a:srgbClr val="000000"/>
                </a:solidFill>
                <a:effectLst/>
                <a:latin typeface="Times New Roman" panose="02020603050405020304" pitchFamily="18" charset="0"/>
              </a:rPr>
              <a:t>What non-suicide-specific practices (e.g., “housing first” or other benefits) may prevent suicide?"</a:t>
            </a:r>
          </a:p>
          <a:p>
            <a:pPr algn="l"/>
            <a:r>
              <a:rPr lang="en-US" b="0" i="0" dirty="0">
                <a:solidFill>
                  <a:srgbClr val="000000"/>
                </a:solidFill>
                <a:effectLst/>
                <a:latin typeface="Times New Roman" panose="02020603050405020304" pitchFamily="18" charset="0"/>
              </a:rPr>
              <a:t>What is feasible for community providers and what barriers are present that would (or have) impeded their use of CBI-SPs with Veterans within community settings?</a:t>
            </a:r>
          </a:p>
          <a:p>
            <a:pPr algn="l"/>
            <a:r>
              <a:rPr lang="en-US" b="0" i="0" dirty="0">
                <a:solidFill>
                  <a:srgbClr val="000000"/>
                </a:solidFill>
                <a:effectLst/>
                <a:latin typeface="Times New Roman" panose="02020603050405020304" pitchFamily="18" charset="0"/>
              </a:rPr>
              <a:t>Acknowledging that there is substantial variation in the different Veteran subgroups who do not use VA healthcare and whose rates of suicide are further elevated, I think it would be important to also understand which CBI-SP are most effective (e.g., in reducing suicidal behavior) among those subgroups of Veterans?</a:t>
            </a:r>
          </a:p>
          <a:p>
            <a:endParaRPr lang="en-US" dirty="0"/>
          </a:p>
        </p:txBody>
      </p:sp>
      <p:sp>
        <p:nvSpPr>
          <p:cNvPr id="4" name="Slide Number Placeholder 3"/>
          <p:cNvSpPr>
            <a:spLocks noGrp="1"/>
          </p:cNvSpPr>
          <p:nvPr>
            <p:ph type="sldNum" sz="quarter" idx="5"/>
          </p:nvPr>
        </p:nvSpPr>
        <p:spPr/>
        <p:txBody>
          <a:bodyPr/>
          <a:lstStyle/>
          <a:p>
            <a:fld id="{46E0020C-34B3-4644-B138-3A9503ECB28E}" type="slidenum">
              <a:rPr lang="en-US" smtClean="0"/>
              <a:pPr/>
              <a:t>12</a:t>
            </a:fld>
            <a:endParaRPr lang="en-US" dirty="0"/>
          </a:p>
        </p:txBody>
      </p:sp>
    </p:spTree>
    <p:extLst>
      <p:ext uri="{BB962C8B-B14F-4D97-AF65-F5344CB8AC3E}">
        <p14:creationId xmlns:p14="http://schemas.microsoft.com/office/powerpoint/2010/main" val="3561785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Empowering families to conduct SP interventions:</a:t>
            </a:r>
          </a:p>
          <a:p>
            <a:pPr algn="l"/>
            <a:r>
              <a:rPr lang="en-US" b="0" i="0" dirty="0">
                <a:solidFill>
                  <a:srgbClr val="000000"/>
                </a:solidFill>
                <a:effectLst/>
                <a:latin typeface="Times New Roman" panose="02020603050405020304" pitchFamily="18" charset="0"/>
              </a:rPr>
              <a:t>What are the effective suicide prevention strategies for use by professional providers with Veterans that can be taught to families and other social network members in a “task-shifting strategy”?</a:t>
            </a:r>
          </a:p>
          <a:p>
            <a:pPr algn="l"/>
            <a:r>
              <a:rPr lang="en-US" b="0" i="0" dirty="0">
                <a:solidFill>
                  <a:srgbClr val="000000"/>
                </a:solidFill>
                <a:effectLst/>
                <a:latin typeface="Times New Roman" panose="02020603050405020304" pitchFamily="18" charset="0"/>
              </a:rPr>
              <a:t>· Families live in homes where firearms of suicidal Veterans are stored improperly. How can families help with implementing safer firearm storage practices?</a:t>
            </a:r>
          </a:p>
          <a:p>
            <a:pPr algn="l"/>
            <a:r>
              <a:rPr lang="en-US" b="0" i="0" dirty="0">
                <a:solidFill>
                  <a:srgbClr val="000000"/>
                </a:solidFill>
                <a:effectLst/>
                <a:latin typeface="Times New Roman" panose="02020603050405020304" pitchFamily="18" charset="0"/>
              </a:rPr>
              <a:t>· To what degree can evidence-informed strategies such as suicide safety planning be adapted effectively for implementation by family and social-network members?"</a:t>
            </a:r>
          </a:p>
          <a:p>
            <a:pPr algn="l"/>
            <a:r>
              <a:rPr lang="en-US" b="0" i="0" dirty="0">
                <a:solidFill>
                  <a:srgbClr val="000000"/>
                </a:solidFill>
                <a:effectLst/>
                <a:latin typeface="Times New Roman" panose="02020603050405020304" pitchFamily="18" charset="0"/>
              </a:rPr>
              <a:t>Boosting Social Support</a:t>
            </a:r>
          </a:p>
          <a:p>
            <a:pPr algn="l"/>
            <a:r>
              <a:rPr lang="en-US" b="0" i="0" dirty="0">
                <a:solidFill>
                  <a:srgbClr val="000000"/>
                </a:solidFill>
                <a:effectLst/>
                <a:latin typeface="Times New Roman" panose="02020603050405020304" pitchFamily="18" charset="0"/>
              </a:rPr>
              <a:t>What are the most effective ways to leverage peer support (both professional peer support specialists and healthy non-professional peers) to help prevent veteran suicide?</a:t>
            </a:r>
          </a:p>
          <a:p>
            <a:pPr algn="l"/>
            <a:r>
              <a:rPr lang="en-US" b="0" i="0" dirty="0">
                <a:solidFill>
                  <a:srgbClr val="000000"/>
                </a:solidFill>
                <a:effectLst/>
                <a:latin typeface="Times New Roman" panose="02020603050405020304" pitchFamily="18" charset="0"/>
              </a:rPr>
              <a:t>Developing an evidence base for social support interventions that improve suicide risk and functional outcomes?</a:t>
            </a:r>
          </a:p>
          <a:p>
            <a:pPr algn="l"/>
            <a:r>
              <a:rPr lang="en-US" b="0" i="0" dirty="0">
                <a:solidFill>
                  <a:srgbClr val="000000"/>
                </a:solidFill>
                <a:effectLst/>
                <a:latin typeface="Times New Roman" panose="02020603050405020304" pitchFamily="18" charset="0"/>
              </a:rPr>
              <a:t>How can we best address key barriers and facilitators to maintaining sustained family and social network-based interventions including identifying community-, Veterans’ families/social network-, and VA-based strategies for maximizing success?</a:t>
            </a:r>
          </a:p>
          <a:p>
            <a:pPr algn="l"/>
            <a:r>
              <a:rPr lang="en-US" b="0" i="0" dirty="0">
                <a:solidFill>
                  <a:srgbClr val="000000"/>
                </a:solidFill>
                <a:effectLst/>
                <a:latin typeface="Times New Roman" panose="02020603050405020304" pitchFamily="18" charset="0"/>
              </a:rPr>
              <a:t>Understanding of mechanisms of social support</a:t>
            </a:r>
          </a:p>
          <a:p>
            <a:pPr algn="l"/>
            <a:r>
              <a:rPr lang="en-US" b="0" i="0" dirty="0">
                <a:solidFill>
                  <a:srgbClr val="000000"/>
                </a:solidFill>
                <a:effectLst/>
                <a:latin typeface="Times New Roman" panose="02020603050405020304" pitchFamily="18" charset="0"/>
              </a:rPr>
              <a:t>Providing a deeper understanding of mechanisms of social support, and how these mechanisms exert influence over suicide risk.</a:t>
            </a:r>
          </a:p>
          <a:p>
            <a:pPr algn="l"/>
            <a:r>
              <a:rPr lang="en-US" b="0" i="0" dirty="0">
                <a:solidFill>
                  <a:srgbClr val="000000"/>
                </a:solidFill>
                <a:effectLst/>
                <a:latin typeface="Times New Roman" panose="02020603050405020304" pitchFamily="18" charset="0"/>
              </a:rPr>
              <a:t>Longitudinal and dynamic analyses of social support mechanisms (e.g., social cognition, social networks, social behavior, significant other relationships, etc.) and how changes in these factors influence or protect against suicide risk.</a:t>
            </a:r>
          </a:p>
          <a:p>
            <a:pPr algn="l"/>
            <a:r>
              <a:rPr lang="en-US" b="0" i="0" dirty="0">
                <a:solidFill>
                  <a:srgbClr val="000000"/>
                </a:solidFill>
                <a:effectLst/>
                <a:latin typeface="Times New Roman" panose="02020603050405020304" pitchFamily="18" charset="0"/>
              </a:rPr>
              <a:t>What are the effects of family interventions on key psychological risk factors for Veteran suicide (i.e., thwarted belongingness, physical and psychological pain, hopelessness)?"</a:t>
            </a:r>
          </a:p>
          <a:p>
            <a:endParaRPr lang="en-US" dirty="0"/>
          </a:p>
        </p:txBody>
      </p:sp>
      <p:sp>
        <p:nvSpPr>
          <p:cNvPr id="4" name="Slide Number Placeholder 3"/>
          <p:cNvSpPr>
            <a:spLocks noGrp="1"/>
          </p:cNvSpPr>
          <p:nvPr>
            <p:ph type="sldNum" sz="quarter" idx="5"/>
          </p:nvPr>
        </p:nvSpPr>
        <p:spPr/>
        <p:txBody>
          <a:bodyPr/>
          <a:lstStyle/>
          <a:p>
            <a:fld id="{46E0020C-34B3-4644-B138-3A9503ECB28E}" type="slidenum">
              <a:rPr lang="en-US" smtClean="0"/>
              <a:pPr/>
              <a:t>13</a:t>
            </a:fld>
            <a:endParaRPr lang="en-US" dirty="0"/>
          </a:p>
        </p:txBody>
      </p:sp>
    </p:spTree>
    <p:extLst>
      <p:ext uri="{BB962C8B-B14F-4D97-AF65-F5344CB8AC3E}">
        <p14:creationId xmlns:p14="http://schemas.microsoft.com/office/powerpoint/2010/main" val="1130059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Risk Screening and Subsequent SP Programming.</a:t>
            </a:r>
          </a:p>
          <a:p>
            <a:pPr algn="l"/>
            <a:r>
              <a:rPr lang="en-US" b="0" i="0" dirty="0">
                <a:solidFill>
                  <a:srgbClr val="000000"/>
                </a:solidFill>
                <a:effectLst/>
                <a:latin typeface="Times New Roman" panose="02020603050405020304" pitchFamily="18" charset="0"/>
              </a:rPr>
              <a:t>How can we evaluate the effectiveness of suicide risk screening and evaluation programs, including their impact on care processes, healthcare utilization, and patient outcomes?. For example, how does screening and evaluation influence the care patients receive (e.g., increased access to evidence-based interventions) and does increasing access to these interventions decrease suicide risk?</a:t>
            </a:r>
          </a:p>
          <a:p>
            <a:pPr algn="l"/>
            <a:r>
              <a:rPr lang="en-US" b="0" i="0" dirty="0">
                <a:solidFill>
                  <a:srgbClr val="000000"/>
                </a:solidFill>
                <a:effectLst/>
                <a:latin typeface="Times New Roman" panose="02020603050405020304" pitchFamily="18" charset="0"/>
              </a:rPr>
              <a:t>Research on translation and integration of suicide risk predictive models into clinical practice (e.g., clinical decision support tools).</a:t>
            </a:r>
          </a:p>
          <a:p>
            <a:pPr algn="l"/>
            <a:r>
              <a:rPr lang="en-US" b="0" i="0" dirty="0">
                <a:solidFill>
                  <a:srgbClr val="000000"/>
                </a:solidFill>
                <a:effectLst/>
                <a:latin typeface="Times New Roman" panose="02020603050405020304" pitchFamily="18" charset="0"/>
              </a:rPr>
              <a:t>Developing models that target intervention response instead of just risk. For example, developing a ML model to determine which VCL callers should get reminder calls the next day because the caller is at high risk of failing to follow through on recommendations.</a:t>
            </a:r>
          </a:p>
          <a:p>
            <a:pPr algn="l"/>
            <a:r>
              <a:rPr lang="en-US" b="0" i="0" dirty="0">
                <a:solidFill>
                  <a:srgbClr val="000000"/>
                </a:solidFill>
                <a:effectLst/>
                <a:latin typeface="Times New Roman" panose="02020603050405020304" pitchFamily="18" charset="0"/>
              </a:rPr>
              <a:t>What affordable and scalable interventions are effective for reducing risk of self-harm in the large population of people at moderately increased risk?"</a:t>
            </a:r>
          </a:p>
          <a:p>
            <a:pPr algn="l"/>
            <a:r>
              <a:rPr lang="en-US" b="0" i="0" dirty="0">
                <a:solidFill>
                  <a:srgbClr val="000000"/>
                </a:solidFill>
                <a:effectLst/>
                <a:latin typeface="Times New Roman" panose="02020603050405020304" pitchFamily="18" charset="0"/>
              </a:rPr>
              <a:t>Developing more precision medicine treatment models to help provide clinical decision support for clinicians making complex decisions related to suicide prevention.". For example, some Veterans may only need a safety plan and an anti-depressant, others may need CBT-SP/DBT-Lite, others may need a 1-2 year course of full model DBT, others may need ECT. Developing models that target who will respond to what treatments.</a:t>
            </a:r>
          </a:p>
          <a:p>
            <a:pPr algn="l"/>
            <a:r>
              <a:rPr lang="en-US" b="0" i="0" dirty="0">
                <a:solidFill>
                  <a:srgbClr val="000000"/>
                </a:solidFill>
                <a:effectLst/>
                <a:latin typeface="Times New Roman" panose="02020603050405020304" pitchFamily="18" charset="0"/>
              </a:rPr>
              <a:t>Improving predictive power</a:t>
            </a:r>
          </a:p>
          <a:p>
            <a:pPr algn="l"/>
            <a:r>
              <a:rPr lang="en-US" b="0" i="0" dirty="0">
                <a:solidFill>
                  <a:srgbClr val="000000"/>
                </a:solidFill>
                <a:effectLst/>
                <a:latin typeface="Times New Roman" panose="02020603050405020304" pitchFamily="18" charset="0"/>
              </a:rPr>
              <a:t>Developing appropriate (and different) risk models for each clinical touchpoint (e.g., developing different models for ED versus Primary Care versus VCL callers). These models need to be dynamic and developed for specific patient populations/settings.</a:t>
            </a:r>
          </a:p>
          <a:p>
            <a:pPr algn="l"/>
            <a:r>
              <a:rPr lang="en-US" b="0" i="0" dirty="0">
                <a:solidFill>
                  <a:srgbClr val="000000"/>
                </a:solidFill>
                <a:effectLst/>
                <a:latin typeface="Times New Roman" panose="02020603050405020304" pitchFamily="18" charset="0"/>
              </a:rPr>
              <a:t>How can we enhance the accuracy of suicide risk screening tools (including predictive analytics) in diverse patient populations and clinical settings?</a:t>
            </a:r>
          </a:p>
          <a:p>
            <a:pPr algn="l"/>
            <a:r>
              <a:rPr lang="en-US" b="0" i="0" dirty="0">
                <a:solidFill>
                  <a:srgbClr val="000000"/>
                </a:solidFill>
                <a:effectLst/>
                <a:latin typeface="Times New Roman" panose="02020603050405020304" pitchFamily="18" charset="0"/>
              </a:rPr>
              <a:t>Understanding differences in distinguishing between models for suicide death and models for nonfatal suicide attempts.</a:t>
            </a:r>
          </a:p>
          <a:p>
            <a:pPr algn="l"/>
            <a:r>
              <a:rPr lang="en-US" b="0" i="0" dirty="0">
                <a:solidFill>
                  <a:srgbClr val="000000"/>
                </a:solidFill>
                <a:effectLst/>
                <a:latin typeface="Times New Roman" panose="02020603050405020304" pitchFamily="18" charset="0"/>
              </a:rPr>
              <a:t>Can self-report screening scales and prediction models using health records data identify distinct populations or distinct types of risk (i.e. risk for different types of self-harm)? For example, how does risk for firearm self-harm differ from risk of self-harm overdose or poisoning?</a:t>
            </a:r>
          </a:p>
          <a:p>
            <a:pPr algn="l"/>
            <a:r>
              <a:rPr lang="en-US" b="0" i="0" dirty="0">
                <a:solidFill>
                  <a:srgbClr val="000000"/>
                </a:solidFill>
                <a:effectLst/>
                <a:latin typeface="Times New Roman" panose="02020603050405020304" pitchFamily="18" charset="0"/>
              </a:rPr>
              <a:t>Identifying data can be used to improve our ability to identify Veterans at risk for suicide and what are the most effective means of integrating this data with existing risk programs? Key examples include, what other variables need to be assessed and added to the EHR that are not currently being captured? For example, NSSI and childhood sexual abuse are extremely reliable predictors of future suicide risk that are largely absent from the EHR. Wearables; smart phone and social media data; Geospatial and </a:t>
            </a:r>
            <a:r>
              <a:rPr lang="en-US" b="0" i="0" dirty="0" err="1">
                <a:solidFill>
                  <a:srgbClr val="000000"/>
                </a:solidFill>
                <a:effectLst/>
                <a:latin typeface="Times New Roman" panose="02020603050405020304" pitchFamily="18" charset="0"/>
              </a:rPr>
              <a:t>SDoH</a:t>
            </a:r>
            <a:r>
              <a:rPr lang="en-US" b="0" i="0" dirty="0">
                <a:solidFill>
                  <a:srgbClr val="000000"/>
                </a:solidFill>
                <a:effectLst/>
                <a:latin typeface="Times New Roman" panose="02020603050405020304" pitchFamily="18" charset="0"/>
              </a:rPr>
              <a:t> data; NLP-derived data; Omics data.</a:t>
            </a:r>
          </a:p>
          <a:p>
            <a:pPr algn="l"/>
            <a:r>
              <a:rPr lang="en-US" b="0" i="0" dirty="0">
                <a:solidFill>
                  <a:srgbClr val="000000"/>
                </a:solidFill>
                <a:effectLst/>
                <a:latin typeface="Times New Roman" panose="02020603050405020304" pitchFamily="18" charset="0"/>
              </a:rPr>
              <a:t>What is the evidence for the VA’s CSRE screening program?</a:t>
            </a:r>
          </a:p>
          <a:p>
            <a:endParaRPr lang="en-US" dirty="0"/>
          </a:p>
        </p:txBody>
      </p:sp>
      <p:sp>
        <p:nvSpPr>
          <p:cNvPr id="4" name="Slide Number Placeholder 3"/>
          <p:cNvSpPr>
            <a:spLocks noGrp="1"/>
          </p:cNvSpPr>
          <p:nvPr>
            <p:ph type="sldNum" sz="quarter" idx="5"/>
          </p:nvPr>
        </p:nvSpPr>
        <p:spPr/>
        <p:txBody>
          <a:bodyPr/>
          <a:lstStyle/>
          <a:p>
            <a:fld id="{46E0020C-34B3-4644-B138-3A9503ECB28E}" type="slidenum">
              <a:rPr lang="en-US" smtClean="0"/>
              <a:pPr/>
              <a:t>15</a:t>
            </a:fld>
            <a:endParaRPr lang="en-US" dirty="0"/>
          </a:p>
        </p:txBody>
      </p:sp>
    </p:spTree>
    <p:extLst>
      <p:ext uri="{BB962C8B-B14F-4D97-AF65-F5344CB8AC3E}">
        <p14:creationId xmlns:p14="http://schemas.microsoft.com/office/powerpoint/2010/main" val="27247833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7170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2429588961"/>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681816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1696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86665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28492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FF0C9-A759-41CD-91B1-9887B3481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BB956-B822-4E72-8D4C-5B8C85528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591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0" y="198438"/>
            <a:ext cx="10261600" cy="487362"/>
          </a:xfrm>
          <a:prstGeom prst="rect">
            <a:avLst/>
          </a:prstGeom>
        </p:spPr>
        <p:txBody>
          <a:bodyPr vert="horz"/>
          <a:lstStyle>
            <a:lvl1pPr algn="l">
              <a:defRPr sz="2200" cap="all" baseline="0">
                <a:solidFill>
                  <a:schemeClr val="bg1"/>
                </a:solidFill>
                <a:latin typeface="Georgia"/>
              </a:defRPr>
            </a:lvl1pPr>
          </a:lstStyle>
          <a:p>
            <a:r>
              <a:rPr lang="en-US"/>
              <a:t>Click to edit Master title style</a:t>
            </a:r>
          </a:p>
        </p:txBody>
      </p:sp>
      <p:sp>
        <p:nvSpPr>
          <p:cNvPr id="6" name="Content Placeholder 2"/>
          <p:cNvSpPr>
            <a:spLocks noGrp="1"/>
          </p:cNvSpPr>
          <p:nvPr>
            <p:ph idx="1"/>
          </p:nvPr>
        </p:nvSpPr>
        <p:spPr>
          <a:xfrm>
            <a:off x="609600" y="1600201"/>
            <a:ext cx="109728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p:cNvSpPr>
            <a:spLocks noGrp="1"/>
          </p:cNvSpPr>
          <p:nvPr>
            <p:ph type="sldNum" sz="quarter" idx="12"/>
          </p:nvPr>
        </p:nvSpPr>
        <p:spPr/>
        <p:txBody>
          <a:bodyPr/>
          <a:lstStyle>
            <a:lvl1pPr>
              <a:defRPr/>
            </a:lvl1pPr>
          </a:lstStyle>
          <a:p>
            <a:pPr>
              <a:defRPr/>
            </a:pPr>
            <a:fld id="{149DAFAA-7812-4B15-926F-EFC797A2885C}" type="slidenum">
              <a:rPr lang="en-US" altLang="en-US"/>
              <a:pPr>
                <a:defRPr/>
              </a:pPr>
              <a:t>‹#›</a:t>
            </a:fld>
            <a:endParaRPr lang="en-US" altLang="en-US"/>
          </a:p>
        </p:txBody>
      </p:sp>
    </p:spTree>
    <p:extLst>
      <p:ext uri="{BB962C8B-B14F-4D97-AF65-F5344CB8AC3E}">
        <p14:creationId xmlns:p14="http://schemas.microsoft.com/office/powerpoint/2010/main" val="343594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10"/>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2" imgW="395" imgH="396" progId="TCLayout.ActiveDocument.1">
                  <p:embed/>
                </p:oleObj>
              </mc:Choice>
              <mc:Fallback>
                <p:oleObj name="think-cell Slide" r:id="rId12"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14"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3895400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8" r:id="rId7"/>
    <p:sldLayoutId id="2147483689" r:id="rId8"/>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tags" Target="../tags/tag12.xml"/><Relationship Id="rId3" Type="http://schemas.openxmlformats.org/officeDocument/2006/relationships/tags" Target="../tags/tag7.xml"/><Relationship Id="rId7" Type="http://schemas.openxmlformats.org/officeDocument/2006/relationships/tags" Target="../tags/tag1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5" Type="http://schemas.openxmlformats.org/officeDocument/2006/relationships/tags" Target="../tags/tag9.xml"/><Relationship Id="rId10" Type="http://schemas.openxmlformats.org/officeDocument/2006/relationships/notesSlide" Target="../notesSlides/notesSlide2.xml"/><Relationship Id="rId4" Type="http://schemas.openxmlformats.org/officeDocument/2006/relationships/tags" Target="../tags/tag8.xml"/><Relationship Id="rId9"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15.xml"/><Relationship Id="rId7" Type="http://schemas.openxmlformats.org/officeDocument/2006/relationships/slideLayout" Target="../slideLayouts/slideLayout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s/_rels/slide13.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21.xml"/><Relationship Id="rId7" Type="http://schemas.openxmlformats.org/officeDocument/2006/relationships/slideLayout" Target="../slideLayouts/slideLayout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s>
</file>

<file path=ppt/slides/_rels/slide14.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slideLayout" Target="../slideLayouts/slideLayout5.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tags" Target="../tags/tag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BC3891-451A-2EF0-AB3A-15594EEEAD26}"/>
              </a:ext>
            </a:extLst>
          </p:cNvPr>
          <p:cNvSpPr>
            <a:spLocks noGrp="1"/>
          </p:cNvSpPr>
          <p:nvPr>
            <p:ph type="ctrTitle"/>
          </p:nvPr>
        </p:nvSpPr>
        <p:spPr/>
        <p:txBody>
          <a:bodyPr/>
          <a:lstStyle/>
          <a:p>
            <a:r>
              <a:rPr lang="en-US" dirty="0"/>
              <a:t>Suicide Prevention: Advisory Group </a:t>
            </a:r>
            <a:br>
              <a:rPr lang="en-US" dirty="0"/>
            </a:br>
            <a:r>
              <a:rPr lang="en-US" dirty="0"/>
              <a:t>Monthly Meeting</a:t>
            </a:r>
          </a:p>
        </p:txBody>
      </p:sp>
      <p:sp>
        <p:nvSpPr>
          <p:cNvPr id="4" name="Subtitle 3">
            <a:extLst>
              <a:ext uri="{FF2B5EF4-FFF2-40B4-BE49-F238E27FC236}">
                <a16:creationId xmlns:a16="http://schemas.microsoft.com/office/drawing/2014/main" id="{A542717B-EFDD-26C1-22D7-48B192576474}"/>
              </a:ext>
            </a:extLst>
          </p:cNvPr>
          <p:cNvSpPr>
            <a:spLocks noGrp="1"/>
          </p:cNvSpPr>
          <p:nvPr>
            <p:ph type="subTitle" idx="1"/>
          </p:nvPr>
        </p:nvSpPr>
        <p:spPr/>
        <p:txBody>
          <a:bodyPr/>
          <a:lstStyle/>
          <a:p>
            <a:r>
              <a:rPr lang="en-US" dirty="0"/>
              <a:t>April 23, 2024</a:t>
            </a:r>
          </a:p>
        </p:txBody>
      </p:sp>
      <p:sp>
        <p:nvSpPr>
          <p:cNvPr id="6" name="Text Placeholder 5">
            <a:extLst>
              <a:ext uri="{FF2B5EF4-FFF2-40B4-BE49-F238E27FC236}">
                <a16:creationId xmlns:a16="http://schemas.microsoft.com/office/drawing/2014/main" id="{20F394ED-F0AD-444D-9E10-C01BD00671FA}"/>
              </a:ext>
            </a:extLst>
          </p:cNvPr>
          <p:cNvSpPr>
            <a:spLocks noGrp="1"/>
          </p:cNvSpPr>
          <p:nvPr>
            <p:ph type="body" sz="quarter" idx="10"/>
          </p:nvPr>
        </p:nvSpPr>
        <p:spPr/>
        <p:txBody>
          <a:bodyPr/>
          <a:lstStyle/>
          <a:p>
            <a:r>
              <a:rPr lang="en-US" dirty="0"/>
              <a:t>Joe </a:t>
            </a:r>
            <a:r>
              <a:rPr lang="en-US" dirty="0" err="1"/>
              <a:t>Constans</a:t>
            </a:r>
            <a:endParaRPr lang="en-US" dirty="0"/>
          </a:p>
        </p:txBody>
      </p:sp>
    </p:spTree>
    <p:extLst>
      <p:ext uri="{BB962C8B-B14F-4D97-AF65-F5344CB8AC3E}">
        <p14:creationId xmlns:p14="http://schemas.microsoft.com/office/powerpoint/2010/main" val="27799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28BB19-99A8-81B2-02F5-3C8DC04AD610}"/>
              </a:ext>
            </a:extLst>
          </p:cNvPr>
          <p:cNvSpPr>
            <a:spLocks noGrp="1"/>
          </p:cNvSpPr>
          <p:nvPr>
            <p:ph type="title"/>
          </p:nvPr>
        </p:nvSpPr>
        <p:spPr/>
        <p:txBody>
          <a:bodyPr/>
          <a:lstStyle/>
          <a:p>
            <a:r>
              <a:rPr lang="en-US" dirty="0"/>
              <a:t>Thematic Analysis of SME Responses</a:t>
            </a:r>
          </a:p>
        </p:txBody>
      </p:sp>
      <p:sp>
        <p:nvSpPr>
          <p:cNvPr id="4" name="Content Placeholder 3">
            <a:extLst>
              <a:ext uri="{FF2B5EF4-FFF2-40B4-BE49-F238E27FC236}">
                <a16:creationId xmlns:a16="http://schemas.microsoft.com/office/drawing/2014/main" id="{81A74C94-9445-B499-A6F3-DA1ADD304545}"/>
              </a:ext>
            </a:extLst>
          </p:cNvPr>
          <p:cNvSpPr>
            <a:spLocks noGrp="1"/>
          </p:cNvSpPr>
          <p:nvPr>
            <p:ph idx="1"/>
          </p:nvPr>
        </p:nvSpPr>
        <p:spPr/>
        <p:txBody>
          <a:bodyPr/>
          <a:lstStyle/>
          <a:p>
            <a:r>
              <a:rPr lang="en-US" dirty="0"/>
              <a:t>For each priority area, the portfolio workgroup captured SME responses and performed a thematic analysis</a:t>
            </a:r>
          </a:p>
          <a:p>
            <a:r>
              <a:rPr lang="en-US" dirty="0"/>
              <a:t>The goal was to bring forward research questions that would be a part of the Notice of Special Interest should the priority area be selected as the primary focus of this portfolio</a:t>
            </a:r>
          </a:p>
        </p:txBody>
      </p:sp>
    </p:spTree>
    <p:extLst>
      <p:ext uri="{BB962C8B-B14F-4D97-AF65-F5344CB8AC3E}">
        <p14:creationId xmlns:p14="http://schemas.microsoft.com/office/powerpoint/2010/main" val="572960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483B73-846E-4D41-00DC-8AE0203BD1F1}"/>
              </a:ext>
            </a:extLst>
          </p:cNvPr>
          <p:cNvSpPr>
            <a:spLocks noGrp="1"/>
          </p:cNvSpPr>
          <p:nvPr>
            <p:ph type="title"/>
          </p:nvPr>
        </p:nvSpPr>
        <p:spPr/>
        <p:txBody>
          <a:bodyPr/>
          <a:lstStyle/>
          <a:p>
            <a:r>
              <a:rPr lang="en-US" dirty="0"/>
              <a:t>Research Questions on Lethal Means Safety Approaches</a:t>
            </a:r>
          </a:p>
        </p:txBody>
      </p:sp>
      <p:sp>
        <p:nvSpPr>
          <p:cNvPr id="5" name="Slide Number Placeholder 4">
            <a:extLst>
              <a:ext uri="{FF2B5EF4-FFF2-40B4-BE49-F238E27FC236}">
                <a16:creationId xmlns:a16="http://schemas.microsoft.com/office/drawing/2014/main" id="{84DD09AF-FFC2-3814-7B97-551386290E83}"/>
              </a:ext>
            </a:extLst>
          </p:cNvPr>
          <p:cNvSpPr>
            <a:spLocks noGrp="1"/>
          </p:cNvSpPr>
          <p:nvPr>
            <p:ph type="sldNum" sz="quarter" idx="12"/>
          </p:nvPr>
        </p:nvSpPr>
        <p:spPr/>
        <p:txBody>
          <a:bodyPr/>
          <a:lstStyle/>
          <a:p>
            <a:fld id="{670A9334-4E67-F94F-A05E-0CE8B74A054E}" type="slidenum">
              <a:rPr lang="en-US" smtClean="0"/>
              <a:pPr/>
              <a:t>11</a:t>
            </a:fld>
            <a:endParaRPr lang="en-US"/>
          </a:p>
        </p:txBody>
      </p:sp>
      <p:sp>
        <p:nvSpPr>
          <p:cNvPr id="9" name="ee4pContent1">
            <a:extLst>
              <a:ext uri="{FF2B5EF4-FFF2-40B4-BE49-F238E27FC236}">
                <a16:creationId xmlns:a16="http://schemas.microsoft.com/office/drawing/2014/main" id="{99BEE2D8-6D1E-3C6F-7802-6560CBC2C1AA}"/>
              </a:ext>
            </a:extLst>
          </p:cNvPr>
          <p:cNvSpPr txBox="1">
            <a:spLocks/>
          </p:cNvSpPr>
          <p:nvPr>
            <p:custDataLst>
              <p:tags r:id="rId1"/>
            </p:custDataLst>
          </p:nvPr>
        </p:nvSpPr>
        <p:spPr>
          <a:xfrm>
            <a:off x="514351" y="2059343"/>
            <a:ext cx="5485013" cy="1690401"/>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targeted interventions are most effective in spurring personal action of an adult with suicide risk to reduce access to firearms?</a:t>
            </a:r>
          </a:p>
          <a:p>
            <a:pPr lvl="1"/>
            <a:r>
              <a:rPr lang="en-US" dirty="0">
                <a:latin typeface="+mn-lt"/>
              </a:rPr>
              <a:t>Studies seeking to determine the efficacy of secure firearm storage interventions in promoting LMS behaviors and averting suicide outcomes.</a:t>
            </a:r>
          </a:p>
          <a:p>
            <a:pPr lvl="1"/>
            <a:endParaRPr lang="en-US" dirty="0">
              <a:latin typeface="+mn-lt"/>
            </a:endParaRPr>
          </a:p>
          <a:p>
            <a:pPr lvl="1"/>
            <a:r>
              <a:rPr lang="en-US" dirty="0">
                <a:latin typeface="+mn-lt"/>
              </a:rPr>
              <a:t>What are effective ways to, counsel, incentivize and support safe firearms storage by Veterans?</a:t>
            </a:r>
          </a:p>
          <a:p>
            <a:pPr lvl="1"/>
            <a:endParaRPr lang="en-US" dirty="0">
              <a:latin typeface="+mn-lt"/>
            </a:endParaRPr>
          </a:p>
          <a:p>
            <a:pPr lvl="1"/>
            <a:r>
              <a:rPr lang="en-US" dirty="0">
                <a:latin typeface="+mn-lt"/>
              </a:rPr>
              <a:t>What is the most persuasive, scalable method for promoting secure firearm storage beyond the healthcare system?</a:t>
            </a:r>
          </a:p>
        </p:txBody>
      </p:sp>
      <p:sp>
        <p:nvSpPr>
          <p:cNvPr id="11" name="ee4pContent1">
            <a:extLst>
              <a:ext uri="{FF2B5EF4-FFF2-40B4-BE49-F238E27FC236}">
                <a16:creationId xmlns:a16="http://schemas.microsoft.com/office/drawing/2014/main" id="{D406CCF2-F803-B162-B0FF-1EE7EC76383D}"/>
              </a:ext>
            </a:extLst>
          </p:cNvPr>
          <p:cNvSpPr txBox="1">
            <a:spLocks/>
          </p:cNvSpPr>
          <p:nvPr>
            <p:custDataLst>
              <p:tags r:id="rId2"/>
            </p:custDataLst>
          </p:nvPr>
        </p:nvSpPr>
        <p:spPr>
          <a:xfrm>
            <a:off x="6190256" y="2059343"/>
            <a:ext cx="5485013" cy="1690401"/>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are barriers and facilitators to widespread availability of participation of firearm businesses (FFLs) in suicide prevention programs for customers, including out-of-home storage?</a:t>
            </a:r>
          </a:p>
        </p:txBody>
      </p:sp>
      <p:sp>
        <p:nvSpPr>
          <p:cNvPr id="12" name="ee4pContent1">
            <a:extLst>
              <a:ext uri="{FF2B5EF4-FFF2-40B4-BE49-F238E27FC236}">
                <a16:creationId xmlns:a16="http://schemas.microsoft.com/office/drawing/2014/main" id="{4C59B8BC-C411-8EAE-7647-D8E091F851CA}"/>
              </a:ext>
            </a:extLst>
          </p:cNvPr>
          <p:cNvSpPr txBox="1">
            <a:spLocks/>
          </p:cNvSpPr>
          <p:nvPr>
            <p:custDataLst>
              <p:tags r:id="rId3"/>
            </p:custDataLst>
          </p:nvPr>
        </p:nvSpPr>
        <p:spPr>
          <a:xfrm>
            <a:off x="514351" y="4356958"/>
            <a:ext cx="5485013" cy="1688821"/>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messages are most effective in changing Veteran firearms safety behavior, and how does the messaging format and content need to be altered to address various subpopulations of Veterans?</a:t>
            </a:r>
          </a:p>
          <a:p>
            <a:pPr lvl="1"/>
            <a:r>
              <a:rPr lang="en-US" dirty="0">
                <a:latin typeface="+mn-lt"/>
              </a:rPr>
              <a:t>How can we normalize out-of-home firearm storage and make this option readily available to firearm owners?</a:t>
            </a:r>
          </a:p>
        </p:txBody>
      </p:sp>
      <p:sp>
        <p:nvSpPr>
          <p:cNvPr id="13" name="ee4pContent1">
            <a:extLst>
              <a:ext uri="{FF2B5EF4-FFF2-40B4-BE49-F238E27FC236}">
                <a16:creationId xmlns:a16="http://schemas.microsoft.com/office/drawing/2014/main" id="{F5E66699-19F6-3193-AE5C-5EDF68731E8C}"/>
              </a:ext>
            </a:extLst>
          </p:cNvPr>
          <p:cNvSpPr txBox="1">
            <a:spLocks/>
          </p:cNvSpPr>
          <p:nvPr>
            <p:custDataLst>
              <p:tags r:id="rId4"/>
            </p:custDataLst>
          </p:nvPr>
        </p:nvSpPr>
        <p:spPr>
          <a:xfrm>
            <a:off x="6190256" y="4356958"/>
            <a:ext cx="5485013" cy="1834300"/>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sz="1400" dirty="0">
                <a:latin typeface="+mn-lt"/>
              </a:rPr>
              <a:t>Increased behavioral research is needed to extend beyond epidemiological findings. A better understanding of the mechanisms driving behavior change could advance the field. This could involve EMA assessments to get at more fine-tuned assessments of what prompts firearm storage changes, behavioral experiments comparing self-reported and physiological responses to firearm-relevant stimuli (e.g. messaging, images related to firearm suicide), and randomized trials that extend existing research on lethal means counseling.</a:t>
            </a:r>
          </a:p>
        </p:txBody>
      </p:sp>
      <p:sp>
        <p:nvSpPr>
          <p:cNvPr id="14" name="ee4pHeader1">
            <a:extLst>
              <a:ext uri="{FF2B5EF4-FFF2-40B4-BE49-F238E27FC236}">
                <a16:creationId xmlns:a16="http://schemas.microsoft.com/office/drawing/2014/main" id="{7B60B2D4-8F45-6E95-72C2-16C20A040C62}"/>
              </a:ext>
            </a:extLst>
          </p:cNvPr>
          <p:cNvSpPr/>
          <p:nvPr>
            <p:custDataLst>
              <p:tags r:id="rId5"/>
            </p:custDataLst>
          </p:nvPr>
        </p:nvSpPr>
        <p:spPr bwMode="auto">
          <a:xfrm>
            <a:off x="514349" y="1597604"/>
            <a:ext cx="5485013" cy="46173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Intervention Effectiveness</a:t>
            </a:r>
          </a:p>
        </p:txBody>
      </p:sp>
      <p:sp>
        <p:nvSpPr>
          <p:cNvPr id="15" name="ee4pHeader1">
            <a:extLst>
              <a:ext uri="{FF2B5EF4-FFF2-40B4-BE49-F238E27FC236}">
                <a16:creationId xmlns:a16="http://schemas.microsoft.com/office/drawing/2014/main" id="{2E16DBB1-5E56-56F8-8707-41E81BA23375}"/>
              </a:ext>
            </a:extLst>
          </p:cNvPr>
          <p:cNvSpPr/>
          <p:nvPr>
            <p:custDataLst>
              <p:tags r:id="rId6"/>
            </p:custDataLst>
          </p:nvPr>
        </p:nvSpPr>
        <p:spPr bwMode="auto">
          <a:xfrm>
            <a:off x="6190254" y="1597604"/>
            <a:ext cx="5485013" cy="46173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Community Interventions</a:t>
            </a:r>
          </a:p>
        </p:txBody>
      </p:sp>
      <p:sp>
        <p:nvSpPr>
          <p:cNvPr id="16" name="ee4pHeader1">
            <a:extLst>
              <a:ext uri="{FF2B5EF4-FFF2-40B4-BE49-F238E27FC236}">
                <a16:creationId xmlns:a16="http://schemas.microsoft.com/office/drawing/2014/main" id="{5597B9A9-8228-5E08-5D7F-4D94C2B608B0}"/>
              </a:ext>
            </a:extLst>
          </p:cNvPr>
          <p:cNvSpPr/>
          <p:nvPr>
            <p:custDataLst>
              <p:tags r:id="rId7"/>
            </p:custDataLst>
          </p:nvPr>
        </p:nvSpPr>
        <p:spPr bwMode="auto">
          <a:xfrm>
            <a:off x="514349" y="3893641"/>
            <a:ext cx="5485013" cy="46331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Messaging</a:t>
            </a:r>
          </a:p>
        </p:txBody>
      </p:sp>
      <p:sp>
        <p:nvSpPr>
          <p:cNvPr id="17" name="ee4pHeader1">
            <a:extLst>
              <a:ext uri="{FF2B5EF4-FFF2-40B4-BE49-F238E27FC236}">
                <a16:creationId xmlns:a16="http://schemas.microsoft.com/office/drawing/2014/main" id="{8273DF6F-B2DC-180F-DDC1-8896730B5388}"/>
              </a:ext>
            </a:extLst>
          </p:cNvPr>
          <p:cNvSpPr/>
          <p:nvPr>
            <p:custDataLst>
              <p:tags r:id="rId8"/>
            </p:custDataLst>
          </p:nvPr>
        </p:nvSpPr>
        <p:spPr bwMode="auto">
          <a:xfrm>
            <a:off x="6190254" y="3893641"/>
            <a:ext cx="5485013" cy="46331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Mechanisms of Change</a:t>
            </a:r>
          </a:p>
        </p:txBody>
      </p:sp>
    </p:spTree>
    <p:extLst>
      <p:ext uri="{BB962C8B-B14F-4D97-AF65-F5344CB8AC3E}">
        <p14:creationId xmlns:p14="http://schemas.microsoft.com/office/powerpoint/2010/main" val="1263743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483B73-846E-4D41-00DC-8AE0203BD1F1}"/>
              </a:ext>
            </a:extLst>
          </p:cNvPr>
          <p:cNvSpPr>
            <a:spLocks noGrp="1"/>
          </p:cNvSpPr>
          <p:nvPr>
            <p:ph type="title"/>
          </p:nvPr>
        </p:nvSpPr>
        <p:spPr/>
        <p:txBody>
          <a:bodyPr/>
          <a:lstStyle/>
          <a:p>
            <a:r>
              <a:rPr lang="en-US" dirty="0"/>
              <a:t>Research Questions on Community-based interventions</a:t>
            </a:r>
          </a:p>
        </p:txBody>
      </p:sp>
      <p:sp>
        <p:nvSpPr>
          <p:cNvPr id="5" name="Slide Number Placeholder 4">
            <a:extLst>
              <a:ext uri="{FF2B5EF4-FFF2-40B4-BE49-F238E27FC236}">
                <a16:creationId xmlns:a16="http://schemas.microsoft.com/office/drawing/2014/main" id="{84DD09AF-FFC2-3814-7B97-551386290E83}"/>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12</a:t>
            </a:fld>
            <a:endParaRPr lang="en-US"/>
          </a:p>
        </p:txBody>
      </p:sp>
      <p:sp>
        <p:nvSpPr>
          <p:cNvPr id="11" name="ee4pContent1">
            <a:extLst>
              <a:ext uri="{FF2B5EF4-FFF2-40B4-BE49-F238E27FC236}">
                <a16:creationId xmlns:a16="http://schemas.microsoft.com/office/drawing/2014/main" id="{C0EA29A0-9094-696B-3415-533E3F683BA8}"/>
              </a:ext>
            </a:extLst>
          </p:cNvPr>
          <p:cNvSpPr txBox="1">
            <a:spLocks/>
          </p:cNvSpPr>
          <p:nvPr>
            <p:custDataLst>
              <p:tags r:id="rId1"/>
            </p:custDataLst>
          </p:nvPr>
        </p:nvSpPr>
        <p:spPr>
          <a:xfrm>
            <a:off x="734546" y="14757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universal messages and implementation approaches work best for reaching broad audiences of Veterans/caregivers/community partners/firearm owners?</a:t>
            </a:r>
          </a:p>
          <a:p>
            <a:pPr lvl="1"/>
            <a:r>
              <a:rPr lang="en-US" dirty="0">
                <a:latin typeface="+mn-lt"/>
              </a:rPr>
              <a:t>What is the impact of community-partnered approaches to dissemination of LMS/secure firearm storage messaging (e.g., raising awareness and disseminating messaging through firearm retailers, gun clubs and ranges, firearm instructors)?</a:t>
            </a:r>
          </a:p>
          <a:p>
            <a:pPr lvl="1"/>
            <a:endParaRPr lang="en-US" dirty="0">
              <a:latin typeface="+mn-lt"/>
            </a:endParaRPr>
          </a:p>
          <a:p>
            <a:pPr lvl="1"/>
            <a:r>
              <a:rPr lang="en-US" dirty="0">
                <a:latin typeface="+mn-lt"/>
              </a:rPr>
              <a:t>How can we measure impacts of community-based interventions on LMS/secure firearm storage related knowledge, attitudes, and behaviors?</a:t>
            </a:r>
          </a:p>
          <a:p>
            <a:pPr lvl="1"/>
            <a:endParaRPr lang="en-US" dirty="0">
              <a:latin typeface="+mn-lt"/>
            </a:endParaRPr>
          </a:p>
          <a:p>
            <a:pPr lvl="1"/>
            <a:r>
              <a:rPr lang="en-US" dirty="0">
                <a:latin typeface="+mn-lt"/>
              </a:rPr>
              <a:t>How can we measure impacts of community-based interventions on LMS/secure firearm storage related knowledge, attitudes, and </a:t>
            </a:r>
            <a:r>
              <a:rPr lang="en-US" dirty="0" err="1">
                <a:latin typeface="+mn-lt"/>
              </a:rPr>
              <a:t>behaviors?Text</a:t>
            </a:r>
            <a:endParaRPr lang="en-US" dirty="0">
              <a:latin typeface="+mn-lt"/>
            </a:endParaRPr>
          </a:p>
        </p:txBody>
      </p:sp>
      <p:sp>
        <p:nvSpPr>
          <p:cNvPr id="14" name="ee4pHeader1">
            <a:extLst>
              <a:ext uri="{FF2B5EF4-FFF2-40B4-BE49-F238E27FC236}">
                <a16:creationId xmlns:a16="http://schemas.microsoft.com/office/drawing/2014/main" id="{8C06866E-2E69-ED0B-E554-2B71EAFC655B}"/>
              </a:ext>
            </a:extLst>
          </p:cNvPr>
          <p:cNvSpPr/>
          <p:nvPr>
            <p:custDataLst>
              <p:tags r:id="rId2"/>
            </p:custDataLst>
          </p:nvPr>
        </p:nvSpPr>
        <p:spPr bwMode="auto">
          <a:xfrm>
            <a:off x="734545" y="10945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Lethal Means Safety in the Community</a:t>
            </a:r>
          </a:p>
        </p:txBody>
      </p:sp>
      <p:sp>
        <p:nvSpPr>
          <p:cNvPr id="19" name="ee4pContent1">
            <a:extLst>
              <a:ext uri="{FF2B5EF4-FFF2-40B4-BE49-F238E27FC236}">
                <a16:creationId xmlns:a16="http://schemas.microsoft.com/office/drawing/2014/main" id="{17210F8C-999E-8ECB-6376-2B6899BBBA68}"/>
              </a:ext>
            </a:extLst>
          </p:cNvPr>
          <p:cNvSpPr txBox="1">
            <a:spLocks/>
          </p:cNvSpPr>
          <p:nvPr>
            <p:custDataLst>
              <p:tags r:id="rId3"/>
            </p:custDataLst>
          </p:nvPr>
        </p:nvSpPr>
        <p:spPr>
          <a:xfrm>
            <a:off x="734546" y="33339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community or social factors contribute to suicide risk? How do mental health conditions mediate or moderate this relationship?</a:t>
            </a:r>
          </a:p>
        </p:txBody>
      </p:sp>
      <p:sp>
        <p:nvSpPr>
          <p:cNvPr id="20" name="ee4pHeader1">
            <a:extLst>
              <a:ext uri="{FF2B5EF4-FFF2-40B4-BE49-F238E27FC236}">
                <a16:creationId xmlns:a16="http://schemas.microsoft.com/office/drawing/2014/main" id="{3C443BCB-8815-2B3F-07BD-B295F4EE2ADA}"/>
              </a:ext>
            </a:extLst>
          </p:cNvPr>
          <p:cNvSpPr/>
          <p:nvPr>
            <p:custDataLst>
              <p:tags r:id="rId4"/>
            </p:custDataLst>
          </p:nvPr>
        </p:nvSpPr>
        <p:spPr bwMode="auto">
          <a:xfrm>
            <a:off x="734545" y="29527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Community / Social Factors in Suicide</a:t>
            </a:r>
          </a:p>
        </p:txBody>
      </p:sp>
      <p:sp>
        <p:nvSpPr>
          <p:cNvPr id="21" name="ee4pContent1">
            <a:extLst>
              <a:ext uri="{FF2B5EF4-FFF2-40B4-BE49-F238E27FC236}">
                <a16:creationId xmlns:a16="http://schemas.microsoft.com/office/drawing/2014/main" id="{31C2D96C-6415-362C-B0A5-9C24F519D4E0}"/>
              </a:ext>
            </a:extLst>
          </p:cNvPr>
          <p:cNvSpPr txBox="1">
            <a:spLocks/>
          </p:cNvSpPr>
          <p:nvPr>
            <p:custDataLst>
              <p:tags r:id="rId5"/>
            </p:custDataLst>
          </p:nvPr>
        </p:nvSpPr>
        <p:spPr>
          <a:xfrm>
            <a:off x="734546" y="5231958"/>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are the best steps for translating evidence-based suicide prevention practices (e.g., suicide screening) in community-based settings (e.g., homeless shelters)?</a:t>
            </a:r>
          </a:p>
          <a:p>
            <a:pPr lvl="1"/>
            <a:r>
              <a:rPr lang="en-US" dirty="0">
                <a:latin typeface="+mn-lt"/>
              </a:rPr>
              <a:t>What is feasible for community providers and what barriers are present that would (or have) impeded their use of CBI-SPs with Veterans within community settings?</a:t>
            </a:r>
          </a:p>
        </p:txBody>
      </p:sp>
      <p:sp>
        <p:nvSpPr>
          <p:cNvPr id="22" name="ee4pHeader1">
            <a:extLst>
              <a:ext uri="{FF2B5EF4-FFF2-40B4-BE49-F238E27FC236}">
                <a16:creationId xmlns:a16="http://schemas.microsoft.com/office/drawing/2014/main" id="{5EA1B0B2-4D75-3720-B0ED-13EE0D38333C}"/>
              </a:ext>
            </a:extLst>
          </p:cNvPr>
          <p:cNvSpPr/>
          <p:nvPr>
            <p:custDataLst>
              <p:tags r:id="rId6"/>
            </p:custDataLst>
          </p:nvPr>
        </p:nvSpPr>
        <p:spPr bwMode="auto">
          <a:xfrm>
            <a:off x="734545" y="4850738"/>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What Suicide Prevention Interventions are Best Implemented in the Community?</a:t>
            </a:r>
          </a:p>
        </p:txBody>
      </p:sp>
    </p:spTree>
    <p:extLst>
      <p:ext uri="{BB962C8B-B14F-4D97-AF65-F5344CB8AC3E}">
        <p14:creationId xmlns:p14="http://schemas.microsoft.com/office/powerpoint/2010/main" val="4106091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483B73-846E-4D41-00DC-8AE0203BD1F1}"/>
              </a:ext>
            </a:extLst>
          </p:cNvPr>
          <p:cNvSpPr>
            <a:spLocks noGrp="1"/>
          </p:cNvSpPr>
          <p:nvPr>
            <p:ph type="title"/>
          </p:nvPr>
        </p:nvSpPr>
        <p:spPr>
          <a:xfrm>
            <a:off x="390524" y="97245"/>
            <a:ext cx="11627305" cy="680223"/>
          </a:xfrm>
        </p:spPr>
        <p:txBody>
          <a:bodyPr/>
          <a:lstStyle/>
          <a:p>
            <a:r>
              <a:rPr lang="en-US" sz="2800" dirty="0"/>
              <a:t>Research Questions on family, social network-based interventions &amp; postventions</a:t>
            </a:r>
          </a:p>
        </p:txBody>
      </p:sp>
      <p:sp>
        <p:nvSpPr>
          <p:cNvPr id="5" name="Slide Number Placeholder 4">
            <a:extLst>
              <a:ext uri="{FF2B5EF4-FFF2-40B4-BE49-F238E27FC236}">
                <a16:creationId xmlns:a16="http://schemas.microsoft.com/office/drawing/2014/main" id="{84DD09AF-FFC2-3814-7B97-551386290E83}"/>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13</a:t>
            </a:fld>
            <a:endParaRPr lang="en-US"/>
          </a:p>
        </p:txBody>
      </p:sp>
      <p:sp>
        <p:nvSpPr>
          <p:cNvPr id="2" name="ee4pContent1">
            <a:extLst>
              <a:ext uri="{FF2B5EF4-FFF2-40B4-BE49-F238E27FC236}">
                <a16:creationId xmlns:a16="http://schemas.microsoft.com/office/drawing/2014/main" id="{C203E94D-61F6-38D8-B321-EB3B01C9408A}"/>
              </a:ext>
            </a:extLst>
          </p:cNvPr>
          <p:cNvSpPr txBox="1">
            <a:spLocks/>
          </p:cNvSpPr>
          <p:nvPr>
            <p:custDataLst>
              <p:tags r:id="rId1"/>
            </p:custDataLst>
          </p:nvPr>
        </p:nvSpPr>
        <p:spPr>
          <a:xfrm>
            <a:off x="734546" y="14757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are the effective suicide prevention strategies for use by professional providers with Veterans that can be taught to families and other social network members in a “task-shifting strategy”?</a:t>
            </a:r>
          </a:p>
          <a:p>
            <a:pPr lvl="2"/>
            <a:r>
              <a:rPr lang="en-US" dirty="0">
                <a:latin typeface="+mn-lt"/>
              </a:rPr>
              <a:t>To what degree can evidence-informed strategies such as suicide safety planning be adapted effectively for implementation by family and social-network members?"</a:t>
            </a:r>
          </a:p>
        </p:txBody>
      </p:sp>
      <p:sp>
        <p:nvSpPr>
          <p:cNvPr id="4" name="ee4pHeader1">
            <a:extLst>
              <a:ext uri="{FF2B5EF4-FFF2-40B4-BE49-F238E27FC236}">
                <a16:creationId xmlns:a16="http://schemas.microsoft.com/office/drawing/2014/main" id="{22035FF1-DD5F-037B-3676-675054E36143}"/>
              </a:ext>
            </a:extLst>
          </p:cNvPr>
          <p:cNvSpPr/>
          <p:nvPr>
            <p:custDataLst>
              <p:tags r:id="rId2"/>
            </p:custDataLst>
          </p:nvPr>
        </p:nvSpPr>
        <p:spPr bwMode="auto">
          <a:xfrm>
            <a:off x="734545" y="10945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Empowering families to conduct SP interventions</a:t>
            </a:r>
          </a:p>
        </p:txBody>
      </p:sp>
      <p:sp>
        <p:nvSpPr>
          <p:cNvPr id="7" name="ee4pContent1">
            <a:extLst>
              <a:ext uri="{FF2B5EF4-FFF2-40B4-BE49-F238E27FC236}">
                <a16:creationId xmlns:a16="http://schemas.microsoft.com/office/drawing/2014/main" id="{75E22E13-4014-0E51-4E4A-C8871B45BA38}"/>
              </a:ext>
            </a:extLst>
          </p:cNvPr>
          <p:cNvSpPr txBox="1">
            <a:spLocks/>
          </p:cNvSpPr>
          <p:nvPr>
            <p:custDataLst>
              <p:tags r:id="rId3"/>
            </p:custDataLst>
          </p:nvPr>
        </p:nvSpPr>
        <p:spPr>
          <a:xfrm>
            <a:off x="734546" y="33339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are the most effective ways to leverage peer support (both professional peer support specialists and healthy non-professional peers) to help prevent veteran suicide?</a:t>
            </a:r>
          </a:p>
          <a:p>
            <a:pPr lvl="1"/>
            <a:r>
              <a:rPr lang="en-US" dirty="0">
                <a:latin typeface="+mn-lt"/>
              </a:rPr>
              <a:t>Developing an evidence base for social support interventions that improve suicide risk and functional outcomes?</a:t>
            </a:r>
          </a:p>
        </p:txBody>
      </p:sp>
      <p:sp>
        <p:nvSpPr>
          <p:cNvPr id="8" name="ee4pHeader1">
            <a:extLst>
              <a:ext uri="{FF2B5EF4-FFF2-40B4-BE49-F238E27FC236}">
                <a16:creationId xmlns:a16="http://schemas.microsoft.com/office/drawing/2014/main" id="{73622F5A-819F-289D-94E0-F06B0038E9E4}"/>
              </a:ext>
            </a:extLst>
          </p:cNvPr>
          <p:cNvSpPr/>
          <p:nvPr>
            <p:custDataLst>
              <p:tags r:id="rId4"/>
            </p:custDataLst>
          </p:nvPr>
        </p:nvSpPr>
        <p:spPr bwMode="auto">
          <a:xfrm>
            <a:off x="734545" y="29527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Boosting Social Support</a:t>
            </a:r>
          </a:p>
        </p:txBody>
      </p:sp>
      <p:sp>
        <p:nvSpPr>
          <p:cNvPr id="9" name="ee4pContent1">
            <a:extLst>
              <a:ext uri="{FF2B5EF4-FFF2-40B4-BE49-F238E27FC236}">
                <a16:creationId xmlns:a16="http://schemas.microsoft.com/office/drawing/2014/main" id="{FFF45FD7-B447-ECE5-308C-85228EB61C31}"/>
              </a:ext>
            </a:extLst>
          </p:cNvPr>
          <p:cNvSpPr txBox="1">
            <a:spLocks/>
          </p:cNvSpPr>
          <p:nvPr>
            <p:custDataLst>
              <p:tags r:id="rId5"/>
            </p:custDataLst>
          </p:nvPr>
        </p:nvSpPr>
        <p:spPr>
          <a:xfrm>
            <a:off x="734546" y="5231958"/>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Providing a deeper understanding of mechanisms of social support, and how these mechanisms exert influence over suicide risk.</a:t>
            </a:r>
          </a:p>
          <a:p>
            <a:pPr lvl="1"/>
            <a:r>
              <a:rPr lang="en-US" dirty="0">
                <a:latin typeface="+mn-lt"/>
              </a:rPr>
              <a:t>What are the effects of family interventions on key psychological risk factors for Veteran suicide (i.e., thwarted belongingness, physical and psychological pain, hopelessness)?"</a:t>
            </a:r>
          </a:p>
        </p:txBody>
      </p:sp>
      <p:sp>
        <p:nvSpPr>
          <p:cNvPr id="10" name="ee4pHeader1">
            <a:extLst>
              <a:ext uri="{FF2B5EF4-FFF2-40B4-BE49-F238E27FC236}">
                <a16:creationId xmlns:a16="http://schemas.microsoft.com/office/drawing/2014/main" id="{2D7F201E-0CEE-EC2A-31AE-37555AA9327D}"/>
              </a:ext>
            </a:extLst>
          </p:cNvPr>
          <p:cNvSpPr/>
          <p:nvPr>
            <p:custDataLst>
              <p:tags r:id="rId6"/>
            </p:custDataLst>
          </p:nvPr>
        </p:nvSpPr>
        <p:spPr bwMode="auto">
          <a:xfrm>
            <a:off x="734545" y="4850738"/>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of mechanisms of social support</a:t>
            </a:r>
          </a:p>
        </p:txBody>
      </p:sp>
    </p:spTree>
    <p:extLst>
      <p:ext uri="{BB962C8B-B14F-4D97-AF65-F5344CB8AC3E}">
        <p14:creationId xmlns:p14="http://schemas.microsoft.com/office/powerpoint/2010/main" val="2031774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483B73-846E-4D41-00DC-8AE0203BD1F1}"/>
              </a:ext>
            </a:extLst>
          </p:cNvPr>
          <p:cNvSpPr>
            <a:spLocks noGrp="1"/>
          </p:cNvSpPr>
          <p:nvPr>
            <p:ph type="title"/>
          </p:nvPr>
        </p:nvSpPr>
        <p:spPr>
          <a:xfrm>
            <a:off x="390525" y="97245"/>
            <a:ext cx="11092414" cy="680223"/>
          </a:xfrm>
        </p:spPr>
        <p:txBody>
          <a:bodyPr/>
          <a:lstStyle/>
          <a:p>
            <a:r>
              <a:rPr lang="en-US" sz="2800" dirty="0"/>
              <a:t>Research Questions on Psychotherapies and other non-somatic interventions </a:t>
            </a:r>
          </a:p>
        </p:txBody>
      </p:sp>
      <p:sp>
        <p:nvSpPr>
          <p:cNvPr id="5" name="Slide Number Placeholder 4">
            <a:extLst>
              <a:ext uri="{FF2B5EF4-FFF2-40B4-BE49-F238E27FC236}">
                <a16:creationId xmlns:a16="http://schemas.microsoft.com/office/drawing/2014/main" id="{84DD09AF-FFC2-3814-7B97-551386290E83}"/>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14</a:t>
            </a:fld>
            <a:endParaRPr lang="en-US"/>
          </a:p>
        </p:txBody>
      </p:sp>
      <p:sp>
        <p:nvSpPr>
          <p:cNvPr id="4" name="Slide Number Placeholder 4">
            <a:extLst>
              <a:ext uri="{FF2B5EF4-FFF2-40B4-BE49-F238E27FC236}">
                <a16:creationId xmlns:a16="http://schemas.microsoft.com/office/drawing/2014/main" id="{1C1BC1ED-C192-8852-5D02-6B252F7DD146}"/>
              </a:ext>
            </a:extLst>
          </p:cNvPr>
          <p:cNvSpPr txBox="1">
            <a:spLocks/>
          </p:cNvSpPr>
          <p:nvPr/>
        </p:nvSpPr>
        <p:spPr>
          <a:xfrm>
            <a:off x="94488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70A9334-4E67-F94F-A05E-0CE8B74A054E}" type="slidenum">
              <a:rPr lang="en-US" smtClean="0"/>
              <a:pPr/>
              <a:t>14</a:t>
            </a:fld>
            <a:endParaRPr lang="en-US"/>
          </a:p>
        </p:txBody>
      </p:sp>
      <p:sp>
        <p:nvSpPr>
          <p:cNvPr id="7" name="ee4pContent1">
            <a:extLst>
              <a:ext uri="{FF2B5EF4-FFF2-40B4-BE49-F238E27FC236}">
                <a16:creationId xmlns:a16="http://schemas.microsoft.com/office/drawing/2014/main" id="{6B23601A-2868-50C9-4FD4-D45E0C87B8EA}"/>
              </a:ext>
            </a:extLst>
          </p:cNvPr>
          <p:cNvSpPr txBox="1">
            <a:spLocks/>
          </p:cNvSpPr>
          <p:nvPr>
            <p:custDataLst>
              <p:tags r:id="rId1"/>
            </p:custDataLst>
          </p:nvPr>
        </p:nvSpPr>
        <p:spPr>
          <a:xfrm>
            <a:off x="734546" y="14757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What psychotherapies work best for whom and under what conditions? In other words, can patients be effectively matched to treatment options?</a:t>
            </a:r>
          </a:p>
          <a:p>
            <a:pPr lvl="1"/>
            <a:r>
              <a:rPr lang="en-US" dirty="0">
                <a:latin typeface="+mn-lt"/>
              </a:rPr>
              <a:t>Which subset of patients respond (and do not respond) to suicide-focused therapies?</a:t>
            </a:r>
          </a:p>
          <a:p>
            <a:pPr lvl="1"/>
            <a:r>
              <a:rPr lang="en-US" dirty="0">
                <a:latin typeface="+mn-lt"/>
              </a:rPr>
              <a:t> What types of interventions are most effective for very high-risk Veterans versus those at moderate risk?</a:t>
            </a:r>
          </a:p>
        </p:txBody>
      </p:sp>
      <p:sp>
        <p:nvSpPr>
          <p:cNvPr id="9" name="ee4pHeader1">
            <a:extLst>
              <a:ext uri="{FF2B5EF4-FFF2-40B4-BE49-F238E27FC236}">
                <a16:creationId xmlns:a16="http://schemas.microsoft.com/office/drawing/2014/main" id="{4C575F71-6D21-3F9D-8F9F-86A2DE49706A}"/>
              </a:ext>
            </a:extLst>
          </p:cNvPr>
          <p:cNvSpPr/>
          <p:nvPr>
            <p:custDataLst>
              <p:tags r:id="rId2"/>
            </p:custDataLst>
          </p:nvPr>
        </p:nvSpPr>
        <p:spPr bwMode="auto">
          <a:xfrm>
            <a:off x="734545" y="10945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Matching Intervention to Risk</a:t>
            </a:r>
          </a:p>
        </p:txBody>
      </p:sp>
      <p:sp>
        <p:nvSpPr>
          <p:cNvPr id="10" name="ee4pContent1">
            <a:extLst>
              <a:ext uri="{FF2B5EF4-FFF2-40B4-BE49-F238E27FC236}">
                <a16:creationId xmlns:a16="http://schemas.microsoft.com/office/drawing/2014/main" id="{4B4BC4DB-01BE-EFD3-A144-86F9CB1C79CD}"/>
              </a:ext>
            </a:extLst>
          </p:cNvPr>
          <p:cNvSpPr txBox="1">
            <a:spLocks/>
          </p:cNvSpPr>
          <p:nvPr>
            <p:custDataLst>
              <p:tags r:id="rId3"/>
            </p:custDataLst>
          </p:nvPr>
        </p:nvSpPr>
        <p:spPr>
          <a:xfrm>
            <a:off x="734546" y="3333950"/>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"Do certain components and procedures from suicide-focused therapies influence suicide attempt risk more (or less) than others?”</a:t>
            </a:r>
          </a:p>
          <a:p>
            <a:pPr lvl="1"/>
            <a:r>
              <a:rPr lang="en-US" dirty="0">
                <a:latin typeface="+mn-lt"/>
              </a:rPr>
              <a:t>Are there common elements to effective psychotherapy for suicidality?</a:t>
            </a:r>
          </a:p>
        </p:txBody>
      </p:sp>
      <p:sp>
        <p:nvSpPr>
          <p:cNvPr id="11" name="ee4pHeader1">
            <a:extLst>
              <a:ext uri="{FF2B5EF4-FFF2-40B4-BE49-F238E27FC236}">
                <a16:creationId xmlns:a16="http://schemas.microsoft.com/office/drawing/2014/main" id="{259B4A1B-36C6-3438-6453-544F29D2BE86}"/>
              </a:ext>
            </a:extLst>
          </p:cNvPr>
          <p:cNvSpPr/>
          <p:nvPr>
            <p:custDataLst>
              <p:tags r:id="rId4"/>
            </p:custDataLst>
          </p:nvPr>
        </p:nvSpPr>
        <p:spPr bwMode="auto">
          <a:xfrm>
            <a:off x="734545" y="2952730"/>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Effective Components</a:t>
            </a:r>
          </a:p>
        </p:txBody>
      </p:sp>
      <p:sp>
        <p:nvSpPr>
          <p:cNvPr id="12" name="ee4pContent1">
            <a:extLst>
              <a:ext uri="{FF2B5EF4-FFF2-40B4-BE49-F238E27FC236}">
                <a16:creationId xmlns:a16="http://schemas.microsoft.com/office/drawing/2014/main" id="{B16CE1A9-5550-DA9C-4F44-EADBF4A9CC70}"/>
              </a:ext>
            </a:extLst>
          </p:cNvPr>
          <p:cNvSpPr txBox="1">
            <a:spLocks/>
          </p:cNvSpPr>
          <p:nvPr>
            <p:custDataLst>
              <p:tags r:id="rId5"/>
            </p:custDataLst>
          </p:nvPr>
        </p:nvSpPr>
        <p:spPr>
          <a:xfrm>
            <a:off x="734546" y="5231958"/>
            <a:ext cx="10573387" cy="1265338"/>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Do brief interventions result in long-term reduction in suicide risk?</a:t>
            </a:r>
          </a:p>
          <a:p>
            <a:pPr lvl="1"/>
            <a:r>
              <a:rPr lang="en-US" dirty="0">
                <a:latin typeface="+mn-lt"/>
              </a:rPr>
              <a:t>What existing interventions can be used for the majority of high-risk Veterans who do not receive VA care?</a:t>
            </a:r>
          </a:p>
          <a:p>
            <a:pPr marL="0" lvl="1" indent="0">
              <a:buNone/>
            </a:pPr>
            <a:endParaRPr lang="en-US" dirty="0">
              <a:latin typeface="+mn-lt"/>
            </a:endParaRPr>
          </a:p>
        </p:txBody>
      </p:sp>
      <p:sp>
        <p:nvSpPr>
          <p:cNvPr id="13" name="ee4pHeader1">
            <a:extLst>
              <a:ext uri="{FF2B5EF4-FFF2-40B4-BE49-F238E27FC236}">
                <a16:creationId xmlns:a16="http://schemas.microsoft.com/office/drawing/2014/main" id="{BA69F3FD-5560-F3CD-D9BE-76828E120F43}"/>
              </a:ext>
            </a:extLst>
          </p:cNvPr>
          <p:cNvSpPr/>
          <p:nvPr>
            <p:custDataLst>
              <p:tags r:id="rId6"/>
            </p:custDataLst>
          </p:nvPr>
        </p:nvSpPr>
        <p:spPr bwMode="auto">
          <a:xfrm>
            <a:off x="734545" y="4850738"/>
            <a:ext cx="10573387" cy="381219"/>
          </a:xfrm>
          <a:prstGeom prst="rect">
            <a:avLst/>
          </a:prstGeom>
          <a:solidFill>
            <a:schemeClr val="accent1">
              <a:lumMod val="100000"/>
            </a:schemeClr>
          </a:solidFill>
          <a:ln w="9525" cmpd="sng">
            <a:solidFill>
              <a:schemeClr val="accent1">
                <a:lumMod val="100000"/>
              </a:schemeClr>
            </a:solidFill>
            <a:prstDash val="solid"/>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Understanding power of existing interventions</a:t>
            </a:r>
          </a:p>
        </p:txBody>
      </p:sp>
    </p:spTree>
    <p:extLst>
      <p:ext uri="{BB962C8B-B14F-4D97-AF65-F5344CB8AC3E}">
        <p14:creationId xmlns:p14="http://schemas.microsoft.com/office/powerpoint/2010/main" val="4194275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483B73-846E-4D41-00DC-8AE0203BD1F1}"/>
              </a:ext>
            </a:extLst>
          </p:cNvPr>
          <p:cNvSpPr>
            <a:spLocks noGrp="1"/>
          </p:cNvSpPr>
          <p:nvPr>
            <p:ph type="title"/>
          </p:nvPr>
        </p:nvSpPr>
        <p:spPr>
          <a:xfrm>
            <a:off x="285749" y="166264"/>
            <a:ext cx="11488239" cy="618385"/>
          </a:xfrm>
        </p:spPr>
        <p:txBody>
          <a:bodyPr/>
          <a:lstStyle/>
          <a:p>
            <a:r>
              <a:rPr lang="en-US" sz="2400" dirty="0"/>
              <a:t>Research Questions on Risk screening, predictive analytics</a:t>
            </a:r>
          </a:p>
        </p:txBody>
      </p:sp>
      <p:sp>
        <p:nvSpPr>
          <p:cNvPr id="5" name="Slide Number Placeholder 4">
            <a:extLst>
              <a:ext uri="{FF2B5EF4-FFF2-40B4-BE49-F238E27FC236}">
                <a16:creationId xmlns:a16="http://schemas.microsoft.com/office/drawing/2014/main" id="{84DD09AF-FFC2-3814-7B97-551386290E83}"/>
              </a:ext>
            </a:extLst>
          </p:cNvPr>
          <p:cNvSpPr>
            <a:spLocks noGrp="1"/>
          </p:cNvSpPr>
          <p:nvPr>
            <p:ph type="sldNum" sz="quarter" idx="12"/>
          </p:nvPr>
        </p:nvSpPr>
        <p:spPr/>
        <p:txBody>
          <a:bodyPr/>
          <a:lstStyle/>
          <a:p>
            <a:fld id="{670A9334-4E67-F94F-A05E-0CE8B74A054E}" type="slidenum">
              <a:rPr lang="en-US" smtClean="0"/>
              <a:pPr/>
              <a:t>15</a:t>
            </a:fld>
            <a:endParaRPr lang="en-US"/>
          </a:p>
        </p:txBody>
      </p:sp>
      <p:sp>
        <p:nvSpPr>
          <p:cNvPr id="7" name="ee4pContent1">
            <a:extLst>
              <a:ext uri="{FF2B5EF4-FFF2-40B4-BE49-F238E27FC236}">
                <a16:creationId xmlns:a16="http://schemas.microsoft.com/office/drawing/2014/main" id="{520FE0E4-610B-B08C-0607-592E973F0DAE}"/>
              </a:ext>
            </a:extLst>
          </p:cNvPr>
          <p:cNvSpPr txBox="1">
            <a:spLocks/>
          </p:cNvSpPr>
          <p:nvPr>
            <p:custDataLst>
              <p:tags r:id="rId1"/>
            </p:custDataLst>
          </p:nvPr>
        </p:nvSpPr>
        <p:spPr>
          <a:xfrm>
            <a:off x="514351" y="1577282"/>
            <a:ext cx="5485013" cy="3986435"/>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How can we evaluate the effectiveness of suicide risk screening and evaluation programs, including their impact on care processes, healthcare utilization, and patient outcomes?. For example, how does screening and evaluation influence the care patients receive (e.g., increased access to evidence-based interventions) and does increasing access to these interventions decrease suicide risk?</a:t>
            </a:r>
          </a:p>
          <a:p>
            <a:pPr lvl="1"/>
            <a:r>
              <a:rPr lang="en-US" dirty="0">
                <a:latin typeface="+mn-lt"/>
              </a:rPr>
              <a:t>Developing models that target intervention response instead of just risk. For example, developing a ML model to determine which VCL callers should get reminder calls the next day because the caller is at high risk of failing to follow through on recommendations.</a:t>
            </a:r>
          </a:p>
          <a:p>
            <a:pPr lvl="1"/>
            <a:r>
              <a:rPr lang="en-US" dirty="0">
                <a:latin typeface="+mn-lt"/>
              </a:rPr>
              <a:t>What affordable and scalable interventions are effective for reducing risk of self-harm in the large population of people at moderately increased risk?"</a:t>
            </a:r>
          </a:p>
        </p:txBody>
      </p:sp>
      <p:sp>
        <p:nvSpPr>
          <p:cNvPr id="8" name="ee4pContent1">
            <a:extLst>
              <a:ext uri="{FF2B5EF4-FFF2-40B4-BE49-F238E27FC236}">
                <a16:creationId xmlns:a16="http://schemas.microsoft.com/office/drawing/2014/main" id="{90B78C4E-872C-08F7-8606-9510ED43B995}"/>
              </a:ext>
            </a:extLst>
          </p:cNvPr>
          <p:cNvSpPr txBox="1">
            <a:spLocks/>
          </p:cNvSpPr>
          <p:nvPr>
            <p:custDataLst>
              <p:tags r:id="rId2"/>
            </p:custDataLst>
          </p:nvPr>
        </p:nvSpPr>
        <p:spPr>
          <a:xfrm>
            <a:off x="6190256" y="1577282"/>
            <a:ext cx="5485013" cy="3986435"/>
          </a:xfrm>
          <a:prstGeom prst="rect">
            <a:avLst/>
          </a:prstGeom>
          <a:solidFill>
            <a:srgbClr val="FFFFFF">
              <a:lumMod val="100000"/>
            </a:srgbClr>
          </a:solidFill>
          <a:ln w="9525" cmpd="sng">
            <a:solidFill>
              <a:schemeClr val="accent1">
                <a:lumMod val="100000"/>
              </a:schemeClr>
            </a:solidFill>
            <a:prstDash val="solid"/>
          </a:ln>
        </p:spPr>
        <p:txBody>
          <a:bodyPr vert="horz" lIns="90000" tIns="90000" rIns="90000" bIns="90000" rtlCol="0">
            <a:noAutofit/>
          </a:bodyPr>
          <a:lstStyle>
            <a:lvl1pPr marL="0" indent="0" algn="l" defTabSz="914400" rtl="0" eaLnBrk="1" latinLnBrk="0" hangingPunct="1">
              <a:spcBef>
                <a:spcPct val="30000"/>
              </a:spcBef>
              <a:buClr>
                <a:srgbClr val="C02A26"/>
              </a:buClr>
              <a:buFont typeface="Wingdings" panose="05000000000000000000" pitchFamily="2" charset="2"/>
              <a:buNone/>
              <a:defRPr sz="1600" kern="1200">
                <a:solidFill>
                  <a:schemeClr val="tx1"/>
                </a:solidFill>
                <a:latin typeface="Arial" panose="020B0604020202020204" pitchFamily="34" charset="0"/>
                <a:ea typeface="+mn-ea"/>
                <a:cs typeface="Arial" panose="020B0604020202020204" pitchFamily="34" charset="0"/>
              </a:defRPr>
            </a:lvl1pPr>
            <a:lvl2pPr marL="2032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64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096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128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16000" indent="-203200" algn="l" defTabSz="914400" rtl="0" eaLnBrk="1" latinLnBrk="0" hangingPunct="1">
              <a:spcBef>
                <a:spcPct val="30000"/>
              </a:spcBef>
              <a:buClr>
                <a:schemeClr val="accent1"/>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6pPr>
            <a:lvl7pPr marL="12192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7pPr>
            <a:lvl8pPr marL="14224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8pPr>
            <a:lvl9pPr marL="1625600" indent="-203200" algn="l" defTabSz="914400" rtl="0" eaLnBrk="1" latinLnBrk="0" hangingPunct="1">
              <a:spcBef>
                <a:spcPct val="30000"/>
              </a:spcBef>
              <a:buClr>
                <a:schemeClr val="accent1"/>
              </a:buClr>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9pPr>
          </a:lstStyle>
          <a:p>
            <a:pPr lvl="1"/>
            <a:r>
              <a:rPr lang="en-US" dirty="0">
                <a:latin typeface="+mn-lt"/>
              </a:rPr>
              <a:t>Developing appropriate (and different) risk models for each clinical touchpoint (e.g., developing different models for ED versus Primary Care versus VCL callers). These models need to be dynamic and developed for specific patient populations/settings.</a:t>
            </a:r>
          </a:p>
          <a:p>
            <a:pPr lvl="1"/>
            <a:endParaRPr lang="en-US" dirty="0">
              <a:latin typeface="+mn-lt"/>
            </a:endParaRPr>
          </a:p>
          <a:p>
            <a:pPr lvl="1"/>
            <a:r>
              <a:rPr lang="en-US" dirty="0">
                <a:latin typeface="+mn-lt"/>
              </a:rPr>
              <a:t>How can we enhance the accuracy of suicide risk screening tools (including predictive analytics) in diverse patient populations and clinical settings?</a:t>
            </a:r>
          </a:p>
          <a:p>
            <a:pPr lvl="1"/>
            <a:endParaRPr lang="en-US" dirty="0">
              <a:latin typeface="+mn-lt"/>
            </a:endParaRPr>
          </a:p>
          <a:p>
            <a:pPr lvl="1"/>
            <a:r>
              <a:rPr lang="en-US" dirty="0">
                <a:latin typeface="+mn-lt"/>
              </a:rPr>
              <a:t>Understanding differences in distinguishing between models for suicide death and models for nonfatal suicide attempts.</a:t>
            </a:r>
          </a:p>
          <a:p>
            <a:pPr lvl="1"/>
            <a:endParaRPr lang="en-US" dirty="0">
              <a:latin typeface="+mn-lt"/>
            </a:endParaRPr>
          </a:p>
          <a:p>
            <a:pPr lvl="1"/>
            <a:r>
              <a:rPr lang="en-US" dirty="0">
                <a:latin typeface="+mn-lt"/>
              </a:rPr>
              <a:t>What is the evidence for the VA’s CSRE screening program?</a:t>
            </a:r>
          </a:p>
        </p:txBody>
      </p:sp>
      <p:sp>
        <p:nvSpPr>
          <p:cNvPr id="9" name="ee4pHeader1">
            <a:extLst>
              <a:ext uri="{FF2B5EF4-FFF2-40B4-BE49-F238E27FC236}">
                <a16:creationId xmlns:a16="http://schemas.microsoft.com/office/drawing/2014/main" id="{DC144173-BF9D-5672-AE5D-3B180D1603FC}"/>
              </a:ext>
            </a:extLst>
          </p:cNvPr>
          <p:cNvSpPr/>
          <p:nvPr>
            <p:custDataLst>
              <p:tags r:id="rId3"/>
            </p:custDataLst>
          </p:nvPr>
        </p:nvSpPr>
        <p:spPr bwMode="auto">
          <a:xfrm>
            <a:off x="514349" y="1115544"/>
            <a:ext cx="5485013" cy="46173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Risk Screening and Subsequent SP Programming</a:t>
            </a:r>
          </a:p>
        </p:txBody>
      </p:sp>
      <p:sp>
        <p:nvSpPr>
          <p:cNvPr id="10" name="ee4pHeader1">
            <a:extLst>
              <a:ext uri="{FF2B5EF4-FFF2-40B4-BE49-F238E27FC236}">
                <a16:creationId xmlns:a16="http://schemas.microsoft.com/office/drawing/2014/main" id="{8F5562C0-0FB8-B36D-609B-CECCF8A36D3A}"/>
              </a:ext>
            </a:extLst>
          </p:cNvPr>
          <p:cNvSpPr/>
          <p:nvPr>
            <p:custDataLst>
              <p:tags r:id="rId4"/>
            </p:custDataLst>
          </p:nvPr>
        </p:nvSpPr>
        <p:spPr bwMode="auto">
          <a:xfrm>
            <a:off x="6190254" y="1115544"/>
            <a:ext cx="5485013" cy="461738"/>
          </a:xfrm>
          <a:prstGeom prst="rect">
            <a:avLst/>
          </a:prstGeom>
          <a:solidFill>
            <a:schemeClr val="accent1">
              <a:lumMod val="100000"/>
            </a:schemeClr>
          </a:solidFill>
          <a:ln w="9525">
            <a:solidFill>
              <a:schemeClr val="accent1">
                <a:lumMod val="100000"/>
              </a:schemeClr>
            </a:solidFill>
            <a:miter lim="800000"/>
            <a:headEnd/>
            <a:tailEnd/>
          </a:ln>
          <a:effectLst/>
        </p:spPr>
        <p:txBody>
          <a:bodyPr lIns="90000" tIns="46800" rIns="90000" bIns="46800" anchor="ctr"/>
          <a:lstStyle/>
          <a:p>
            <a:pPr algn="ctr" eaLnBrk="0" hangingPunct="0">
              <a:spcAft>
                <a:spcPct val="0"/>
              </a:spcAft>
            </a:pPr>
            <a:r>
              <a:rPr lang="en-US" sz="1600" dirty="0">
                <a:solidFill>
                  <a:schemeClr val="bg1"/>
                </a:solidFill>
              </a:rPr>
              <a:t>Improving predictive power</a:t>
            </a:r>
          </a:p>
        </p:txBody>
      </p:sp>
    </p:spTree>
    <p:extLst>
      <p:ext uri="{BB962C8B-B14F-4D97-AF65-F5344CB8AC3E}">
        <p14:creationId xmlns:p14="http://schemas.microsoft.com/office/powerpoint/2010/main" val="635071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a:xfrm>
            <a:off x="390524" y="97245"/>
            <a:ext cx="11236793" cy="680223"/>
          </a:xfrm>
        </p:spPr>
        <p:txBody>
          <a:bodyPr/>
          <a:lstStyle/>
          <a:p>
            <a:r>
              <a:rPr lang="en-US" sz="3200" dirty="0"/>
              <a:t>Perceived Advantages &amp; Disadvantages to Funding each Priority Area</a:t>
            </a:r>
          </a:p>
        </p:txBody>
      </p:sp>
      <p:sp>
        <p:nvSpPr>
          <p:cNvPr id="5" name="Slide Number Placeholder 4">
            <a:extLst>
              <a:ext uri="{FF2B5EF4-FFF2-40B4-BE49-F238E27FC236}">
                <a16:creationId xmlns:a16="http://schemas.microsoft.com/office/drawing/2014/main" id="{E2F7883D-2670-445F-C6BF-D23C8EDC854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16</a:t>
            </a:fld>
            <a:endParaRPr lang="en-US"/>
          </a:p>
        </p:txBody>
      </p:sp>
      <p:sp>
        <p:nvSpPr>
          <p:cNvPr id="3" name="Rectangle 2">
            <a:extLst>
              <a:ext uri="{FF2B5EF4-FFF2-40B4-BE49-F238E27FC236}">
                <a16:creationId xmlns:a16="http://schemas.microsoft.com/office/drawing/2014/main" id="{F64C79A5-B5E6-5C6B-BE62-C162359CDA4A}"/>
              </a:ext>
            </a:extLst>
          </p:cNvPr>
          <p:cNvSpPr/>
          <p:nvPr/>
        </p:nvSpPr>
        <p:spPr>
          <a:xfrm>
            <a:off x="4252762" y="1280161"/>
            <a:ext cx="3686476" cy="902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Lethal Means Safety</a:t>
            </a:r>
          </a:p>
        </p:txBody>
      </p:sp>
      <p:sp>
        <p:nvSpPr>
          <p:cNvPr id="4" name="Rectangle 3">
            <a:extLst>
              <a:ext uri="{FF2B5EF4-FFF2-40B4-BE49-F238E27FC236}">
                <a16:creationId xmlns:a16="http://schemas.microsoft.com/office/drawing/2014/main" id="{36FDAFF1-2CEB-C346-1478-09A26EADD565}"/>
              </a:ext>
            </a:extLst>
          </p:cNvPr>
          <p:cNvSpPr/>
          <p:nvPr/>
        </p:nvSpPr>
        <p:spPr>
          <a:xfrm>
            <a:off x="4252762" y="2382847"/>
            <a:ext cx="3686476" cy="902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Community</a:t>
            </a:r>
          </a:p>
        </p:txBody>
      </p:sp>
      <p:sp>
        <p:nvSpPr>
          <p:cNvPr id="8" name="Rectangle 7">
            <a:extLst>
              <a:ext uri="{FF2B5EF4-FFF2-40B4-BE49-F238E27FC236}">
                <a16:creationId xmlns:a16="http://schemas.microsoft.com/office/drawing/2014/main" id="{359BCC65-509A-2A71-F4E8-041C981C5995}"/>
              </a:ext>
            </a:extLst>
          </p:cNvPr>
          <p:cNvSpPr/>
          <p:nvPr/>
        </p:nvSpPr>
        <p:spPr>
          <a:xfrm>
            <a:off x="4252762" y="3485533"/>
            <a:ext cx="3686476" cy="902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Family, Social Network</a:t>
            </a:r>
          </a:p>
        </p:txBody>
      </p:sp>
      <p:sp>
        <p:nvSpPr>
          <p:cNvPr id="9" name="Rectangle 8">
            <a:extLst>
              <a:ext uri="{FF2B5EF4-FFF2-40B4-BE49-F238E27FC236}">
                <a16:creationId xmlns:a16="http://schemas.microsoft.com/office/drawing/2014/main" id="{47E78EDC-359B-AD95-E64E-730F9324D0A9}"/>
              </a:ext>
            </a:extLst>
          </p:cNvPr>
          <p:cNvSpPr/>
          <p:nvPr/>
        </p:nvSpPr>
        <p:spPr>
          <a:xfrm>
            <a:off x="4252762" y="4588219"/>
            <a:ext cx="3686476" cy="902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Psychotherapies</a:t>
            </a:r>
          </a:p>
        </p:txBody>
      </p:sp>
      <p:sp>
        <p:nvSpPr>
          <p:cNvPr id="10" name="Rectangle 9">
            <a:extLst>
              <a:ext uri="{FF2B5EF4-FFF2-40B4-BE49-F238E27FC236}">
                <a16:creationId xmlns:a16="http://schemas.microsoft.com/office/drawing/2014/main" id="{D7767011-56E2-CB6B-A8E2-CDF4CB809DB4}"/>
              </a:ext>
            </a:extLst>
          </p:cNvPr>
          <p:cNvSpPr/>
          <p:nvPr/>
        </p:nvSpPr>
        <p:spPr>
          <a:xfrm>
            <a:off x="4252762" y="5690903"/>
            <a:ext cx="3686476" cy="902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Risk, Predictive Analytics</a:t>
            </a:r>
          </a:p>
        </p:txBody>
      </p:sp>
      <p:sp>
        <p:nvSpPr>
          <p:cNvPr id="11" name="Rectangle 10">
            <a:extLst>
              <a:ext uri="{FF2B5EF4-FFF2-40B4-BE49-F238E27FC236}">
                <a16:creationId xmlns:a16="http://schemas.microsoft.com/office/drawing/2014/main" id="{F76AE89B-5F27-37C6-5F96-7D6F9C71642D}"/>
              </a:ext>
            </a:extLst>
          </p:cNvPr>
          <p:cNvSpPr/>
          <p:nvPr/>
        </p:nvSpPr>
        <p:spPr>
          <a:xfrm>
            <a:off x="814939" y="1280159"/>
            <a:ext cx="3437823" cy="92822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indent="-285750">
              <a:buFont typeface="Arial" panose="020B0604020202020204" pitchFamily="34" charset="0"/>
              <a:buChar char="•"/>
            </a:pPr>
            <a:r>
              <a:rPr lang="en-US" sz="1600" dirty="0">
                <a:solidFill>
                  <a:schemeClr val="accent6"/>
                </a:solidFill>
              </a:rPr>
              <a:t>70% decedents die by firearm</a:t>
            </a:r>
          </a:p>
          <a:p>
            <a:pPr indent="-285750">
              <a:buFont typeface="Arial" panose="020B0604020202020204" pitchFamily="34" charset="0"/>
              <a:buChar char="•"/>
            </a:pPr>
            <a:r>
              <a:rPr lang="en-US" sz="1600" dirty="0">
                <a:solidFill>
                  <a:schemeClr val="accent6"/>
                </a:solidFill>
              </a:rPr>
              <a:t>Realistic chance to change # death</a:t>
            </a:r>
          </a:p>
          <a:p>
            <a:pPr indent="-285750">
              <a:buFont typeface="Arial" panose="020B0604020202020204" pitchFamily="34" charset="0"/>
              <a:buChar char="•"/>
            </a:pPr>
            <a:r>
              <a:rPr lang="en-US" sz="1600" dirty="0">
                <a:solidFill>
                  <a:schemeClr val="accent6"/>
                </a:solidFill>
              </a:rPr>
              <a:t>Have VA cohort who can conduct</a:t>
            </a:r>
          </a:p>
          <a:p>
            <a:pPr indent="-285750">
              <a:buFont typeface="Arial" panose="020B0604020202020204" pitchFamily="34" charset="0"/>
              <a:buChar char="•"/>
            </a:pPr>
            <a:r>
              <a:rPr lang="en-US" sz="1600" dirty="0">
                <a:solidFill>
                  <a:schemeClr val="accent6"/>
                </a:solidFill>
              </a:rPr>
              <a:t>Frequent congressional inquires</a:t>
            </a:r>
          </a:p>
        </p:txBody>
      </p:sp>
      <p:sp>
        <p:nvSpPr>
          <p:cNvPr id="12" name="Rectangle 11">
            <a:extLst>
              <a:ext uri="{FF2B5EF4-FFF2-40B4-BE49-F238E27FC236}">
                <a16:creationId xmlns:a16="http://schemas.microsoft.com/office/drawing/2014/main" id="{1DBD4C08-924F-67B8-89F5-D98AFD249277}"/>
              </a:ext>
            </a:extLst>
          </p:cNvPr>
          <p:cNvSpPr/>
          <p:nvPr/>
        </p:nvSpPr>
        <p:spPr>
          <a:xfrm>
            <a:off x="7939238" y="1280159"/>
            <a:ext cx="3437823" cy="90232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rgbClr val="FF0000"/>
                </a:solidFill>
              </a:rPr>
              <a:t>OMHSP has contracted for messaging</a:t>
            </a:r>
          </a:p>
          <a:p>
            <a:pPr marL="285750" indent="-285750">
              <a:buFont typeface="Arial" panose="020B0604020202020204" pitchFamily="34" charset="0"/>
              <a:buChar char="•"/>
            </a:pPr>
            <a:r>
              <a:rPr lang="en-US" sz="1600" dirty="0">
                <a:solidFill>
                  <a:srgbClr val="FF0000"/>
                </a:solidFill>
              </a:rPr>
              <a:t>Measuring attitudinal/behavior change = large expense</a:t>
            </a:r>
          </a:p>
        </p:txBody>
      </p:sp>
      <p:sp>
        <p:nvSpPr>
          <p:cNvPr id="13" name="Rectangle 12">
            <a:extLst>
              <a:ext uri="{FF2B5EF4-FFF2-40B4-BE49-F238E27FC236}">
                <a16:creationId xmlns:a16="http://schemas.microsoft.com/office/drawing/2014/main" id="{6BC54C9F-337E-3C7C-5C79-61A7A612DCB0}"/>
              </a:ext>
            </a:extLst>
          </p:cNvPr>
          <p:cNvSpPr/>
          <p:nvPr/>
        </p:nvSpPr>
        <p:spPr>
          <a:xfrm>
            <a:off x="814939" y="2408741"/>
            <a:ext cx="3437823" cy="86057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accent6"/>
                </a:solidFill>
              </a:rPr>
              <a:t>Highly valued by VEC</a:t>
            </a:r>
          </a:p>
          <a:p>
            <a:pPr marL="285750" indent="-285750">
              <a:buFont typeface="Arial" panose="020B0604020202020204" pitchFamily="34" charset="0"/>
              <a:buChar char="•"/>
            </a:pPr>
            <a:r>
              <a:rPr lang="en-US" sz="1600" dirty="0">
                <a:solidFill>
                  <a:schemeClr val="accent6"/>
                </a:solidFill>
              </a:rPr>
              <a:t>2/3 decedents outside of VA</a:t>
            </a:r>
          </a:p>
          <a:p>
            <a:pPr marL="285750" indent="-285750">
              <a:buFont typeface="Arial" panose="020B0604020202020204" pitchFamily="34" charset="0"/>
              <a:buChar char="•"/>
            </a:pPr>
            <a:r>
              <a:rPr lang="en-US" sz="1600" dirty="0">
                <a:solidFill>
                  <a:schemeClr val="accent6"/>
                </a:solidFill>
              </a:rPr>
              <a:t>Involve other priority domain</a:t>
            </a:r>
          </a:p>
        </p:txBody>
      </p:sp>
      <p:sp>
        <p:nvSpPr>
          <p:cNvPr id="14" name="Rectangle 13">
            <a:extLst>
              <a:ext uri="{FF2B5EF4-FFF2-40B4-BE49-F238E27FC236}">
                <a16:creationId xmlns:a16="http://schemas.microsoft.com/office/drawing/2014/main" id="{3941917E-7E6F-7AF6-BD61-72E75A2D6EDC}"/>
              </a:ext>
            </a:extLst>
          </p:cNvPr>
          <p:cNvSpPr/>
          <p:nvPr/>
        </p:nvSpPr>
        <p:spPr>
          <a:xfrm>
            <a:off x="7939238" y="2382842"/>
            <a:ext cx="3437823" cy="90232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rgbClr val="FF0000"/>
                </a:solidFill>
              </a:rPr>
              <a:t>Measuring impact very difficult</a:t>
            </a:r>
          </a:p>
          <a:p>
            <a:pPr marL="285750" indent="-285750">
              <a:buFont typeface="Arial" panose="020B0604020202020204" pitchFamily="34" charset="0"/>
              <a:buChar char="•"/>
            </a:pPr>
            <a:r>
              <a:rPr lang="en-US" sz="1600" dirty="0">
                <a:solidFill>
                  <a:srgbClr val="FF0000"/>
                </a:solidFill>
              </a:rPr>
              <a:t>Unclear to have significant change</a:t>
            </a:r>
          </a:p>
          <a:p>
            <a:pPr marL="285750" indent="-285750">
              <a:buFont typeface="Arial" panose="020B0604020202020204" pitchFamily="34" charset="0"/>
              <a:buChar char="•"/>
            </a:pPr>
            <a:r>
              <a:rPr lang="en-US" sz="1600" dirty="0">
                <a:solidFill>
                  <a:srgbClr val="FF0000"/>
                </a:solidFill>
              </a:rPr>
              <a:t>Unclear sufficient # of investigators</a:t>
            </a:r>
            <a:r>
              <a:rPr lang="en-US" sz="1600" dirty="0">
                <a:solidFill>
                  <a:schemeClr val="tx1"/>
                </a:solidFill>
              </a:rPr>
              <a:t>.</a:t>
            </a:r>
          </a:p>
        </p:txBody>
      </p:sp>
      <p:sp>
        <p:nvSpPr>
          <p:cNvPr id="15" name="Rectangle 14">
            <a:extLst>
              <a:ext uri="{FF2B5EF4-FFF2-40B4-BE49-F238E27FC236}">
                <a16:creationId xmlns:a16="http://schemas.microsoft.com/office/drawing/2014/main" id="{1C02E854-CB28-D8BF-B217-345CF7A74EA1}"/>
              </a:ext>
            </a:extLst>
          </p:cNvPr>
          <p:cNvSpPr/>
          <p:nvPr/>
        </p:nvSpPr>
        <p:spPr>
          <a:xfrm>
            <a:off x="814939" y="3495570"/>
            <a:ext cx="3437823" cy="860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accent6"/>
                </a:solidFill>
              </a:rPr>
              <a:t>Understudied area</a:t>
            </a:r>
          </a:p>
          <a:p>
            <a:pPr marL="285750" indent="-285750">
              <a:buFont typeface="Arial" panose="020B0604020202020204" pitchFamily="34" charset="0"/>
              <a:buChar char="•"/>
            </a:pPr>
            <a:r>
              <a:rPr lang="en-US" sz="1600" dirty="0">
                <a:solidFill>
                  <a:schemeClr val="accent6"/>
                </a:solidFill>
              </a:rPr>
              <a:t>Veteran support</a:t>
            </a:r>
          </a:p>
          <a:p>
            <a:pPr marL="285750" indent="-285750">
              <a:buFont typeface="Arial" panose="020B0604020202020204" pitchFamily="34" charset="0"/>
              <a:buChar char="•"/>
            </a:pPr>
            <a:r>
              <a:rPr lang="en-US" sz="1600" dirty="0">
                <a:solidFill>
                  <a:schemeClr val="accent6"/>
                </a:solidFill>
              </a:rPr>
              <a:t>Involves other priority domains</a:t>
            </a:r>
          </a:p>
        </p:txBody>
      </p:sp>
      <p:sp>
        <p:nvSpPr>
          <p:cNvPr id="16" name="Rectangle 15">
            <a:extLst>
              <a:ext uri="{FF2B5EF4-FFF2-40B4-BE49-F238E27FC236}">
                <a16:creationId xmlns:a16="http://schemas.microsoft.com/office/drawing/2014/main" id="{E6E72F8E-7ADB-8396-9093-D46E775D314E}"/>
              </a:ext>
            </a:extLst>
          </p:cNvPr>
          <p:cNvSpPr/>
          <p:nvPr/>
        </p:nvSpPr>
        <p:spPr>
          <a:xfrm>
            <a:off x="7939237" y="3485522"/>
            <a:ext cx="3437823" cy="8705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rgbClr val="FF0000"/>
                </a:solidFill>
              </a:rPr>
              <a:t>Existing studies underdeveloped</a:t>
            </a:r>
          </a:p>
          <a:p>
            <a:pPr marL="285750" indent="-285750">
              <a:buFont typeface="Arial" panose="020B0604020202020204" pitchFamily="34" charset="0"/>
              <a:buChar char="•"/>
            </a:pPr>
            <a:r>
              <a:rPr lang="en-US" sz="1600" dirty="0">
                <a:solidFill>
                  <a:srgbClr val="FF0000"/>
                </a:solidFill>
              </a:rPr>
              <a:t>Unlikely to have short term impact</a:t>
            </a:r>
          </a:p>
          <a:p>
            <a:pPr marL="285750" indent="-285750">
              <a:buFont typeface="Arial" panose="020B0604020202020204" pitchFamily="34" charset="0"/>
              <a:buChar char="•"/>
            </a:pPr>
            <a:endParaRPr lang="en-US" sz="1600" dirty="0">
              <a:solidFill>
                <a:srgbClr val="FF0000"/>
              </a:solidFill>
            </a:endParaRPr>
          </a:p>
        </p:txBody>
      </p:sp>
      <p:sp>
        <p:nvSpPr>
          <p:cNvPr id="17" name="Rectangle 16">
            <a:extLst>
              <a:ext uri="{FF2B5EF4-FFF2-40B4-BE49-F238E27FC236}">
                <a16:creationId xmlns:a16="http://schemas.microsoft.com/office/drawing/2014/main" id="{E1B72479-2886-2038-D2C2-F69E93626F89}"/>
              </a:ext>
            </a:extLst>
          </p:cNvPr>
          <p:cNvSpPr/>
          <p:nvPr/>
        </p:nvSpPr>
        <p:spPr>
          <a:xfrm>
            <a:off x="814939" y="4604161"/>
            <a:ext cx="3437823" cy="860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accent6"/>
                </a:solidFill>
              </a:rPr>
              <a:t>Precision medicine synchronize with risk ID</a:t>
            </a:r>
            <a:endParaRPr lang="en-US" sz="1600" dirty="0">
              <a:solidFill>
                <a:schemeClr val="tx1"/>
              </a:solidFill>
            </a:endParaRPr>
          </a:p>
          <a:p>
            <a:pPr marL="285750" indent="-285750">
              <a:buFont typeface="Arial" panose="020B0604020202020204" pitchFamily="34" charset="0"/>
              <a:buChar char="•"/>
            </a:pPr>
            <a:r>
              <a:rPr lang="en-US" sz="1600" dirty="0">
                <a:solidFill>
                  <a:schemeClr val="accent6"/>
                </a:solidFill>
              </a:rPr>
              <a:t>Direct importance to clinicians</a:t>
            </a:r>
          </a:p>
        </p:txBody>
      </p:sp>
      <p:sp>
        <p:nvSpPr>
          <p:cNvPr id="18" name="Rectangle 17">
            <a:extLst>
              <a:ext uri="{FF2B5EF4-FFF2-40B4-BE49-F238E27FC236}">
                <a16:creationId xmlns:a16="http://schemas.microsoft.com/office/drawing/2014/main" id="{BF8D3BE3-D411-C762-18E4-B0D8EE06B39D}"/>
              </a:ext>
            </a:extLst>
          </p:cNvPr>
          <p:cNvSpPr/>
          <p:nvPr/>
        </p:nvSpPr>
        <p:spPr>
          <a:xfrm>
            <a:off x="7939238" y="4614112"/>
            <a:ext cx="3437823" cy="8705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rgbClr val="FF0000"/>
                </a:solidFill>
              </a:rPr>
              <a:t>Unclear feasibility of large trial</a:t>
            </a:r>
          </a:p>
          <a:p>
            <a:pPr marL="285750" indent="-285750">
              <a:buFont typeface="Arial" panose="020B0604020202020204" pitchFamily="34" charset="0"/>
              <a:buChar char="•"/>
            </a:pPr>
            <a:r>
              <a:rPr lang="en-US" sz="1600" dirty="0">
                <a:solidFill>
                  <a:srgbClr val="FF0000"/>
                </a:solidFill>
              </a:rPr>
              <a:t>Unclear if will have impact on total number of deaths </a:t>
            </a:r>
          </a:p>
        </p:txBody>
      </p:sp>
      <p:sp>
        <p:nvSpPr>
          <p:cNvPr id="19" name="Rectangle 18">
            <a:extLst>
              <a:ext uri="{FF2B5EF4-FFF2-40B4-BE49-F238E27FC236}">
                <a16:creationId xmlns:a16="http://schemas.microsoft.com/office/drawing/2014/main" id="{A09E2398-2486-D4FF-AEA8-4D6F110D26F2}"/>
              </a:ext>
            </a:extLst>
          </p:cNvPr>
          <p:cNvSpPr/>
          <p:nvPr/>
        </p:nvSpPr>
        <p:spPr>
          <a:xfrm>
            <a:off x="814939" y="5700855"/>
            <a:ext cx="3437823" cy="89237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accent6"/>
                </a:solidFill>
              </a:rPr>
              <a:t>SPC priority</a:t>
            </a:r>
          </a:p>
          <a:p>
            <a:pPr marL="285750" indent="-285750">
              <a:buFont typeface="Arial" panose="020B0604020202020204" pitchFamily="34" charset="0"/>
              <a:buChar char="•"/>
            </a:pPr>
            <a:r>
              <a:rPr lang="en-US" sz="1600" dirty="0">
                <a:solidFill>
                  <a:schemeClr val="accent6"/>
                </a:solidFill>
              </a:rPr>
              <a:t>Can reduce current burden</a:t>
            </a:r>
          </a:p>
          <a:p>
            <a:pPr marL="285750" indent="-285750">
              <a:buFont typeface="Arial" panose="020B0604020202020204" pitchFamily="34" charset="0"/>
              <a:buChar char="•"/>
            </a:pPr>
            <a:r>
              <a:rPr lang="en-US" sz="1600" dirty="0">
                <a:solidFill>
                  <a:schemeClr val="accent6"/>
                </a:solidFill>
              </a:rPr>
              <a:t>Can inform clinical touchpoints</a:t>
            </a:r>
          </a:p>
          <a:p>
            <a:pPr marL="285750" indent="-285750">
              <a:buFont typeface="Arial" panose="020B0604020202020204" pitchFamily="34" charset="0"/>
              <a:buChar char="•"/>
            </a:pPr>
            <a:r>
              <a:rPr lang="en-US" sz="1600" dirty="0">
                <a:solidFill>
                  <a:schemeClr val="accent6"/>
                </a:solidFill>
              </a:rPr>
              <a:t>Can advance precision medicine</a:t>
            </a:r>
          </a:p>
        </p:txBody>
      </p:sp>
      <p:sp>
        <p:nvSpPr>
          <p:cNvPr id="20" name="Rectangle 19">
            <a:extLst>
              <a:ext uri="{FF2B5EF4-FFF2-40B4-BE49-F238E27FC236}">
                <a16:creationId xmlns:a16="http://schemas.microsoft.com/office/drawing/2014/main" id="{4217AD84-05AE-CBF6-ACD7-6CE5681978FC}"/>
              </a:ext>
            </a:extLst>
          </p:cNvPr>
          <p:cNvSpPr/>
          <p:nvPr/>
        </p:nvSpPr>
        <p:spPr>
          <a:xfrm>
            <a:off x="7939238" y="5710899"/>
            <a:ext cx="3437823" cy="88233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rgbClr val="FF0000"/>
                </a:solidFill>
              </a:rPr>
              <a:t>Need OSP support</a:t>
            </a:r>
          </a:p>
          <a:p>
            <a:pPr marL="285750" indent="-285750">
              <a:buFont typeface="Arial" panose="020B0604020202020204" pitchFamily="34" charset="0"/>
              <a:buChar char="•"/>
            </a:pPr>
            <a:r>
              <a:rPr lang="en-US" sz="1600" dirty="0">
                <a:solidFill>
                  <a:srgbClr val="FF0000"/>
                </a:solidFill>
              </a:rPr>
              <a:t>Can models be developed by OSP? </a:t>
            </a:r>
          </a:p>
        </p:txBody>
      </p:sp>
      <p:sp>
        <p:nvSpPr>
          <p:cNvPr id="21" name="Cross 20">
            <a:extLst>
              <a:ext uri="{FF2B5EF4-FFF2-40B4-BE49-F238E27FC236}">
                <a16:creationId xmlns:a16="http://schemas.microsoft.com/office/drawing/2014/main" id="{7D6D717B-6ADB-9DEC-647D-F745F47D6712}"/>
              </a:ext>
            </a:extLst>
          </p:cNvPr>
          <p:cNvSpPr/>
          <p:nvPr/>
        </p:nvSpPr>
        <p:spPr>
          <a:xfrm>
            <a:off x="1068404" y="886082"/>
            <a:ext cx="423512" cy="372364"/>
          </a:xfrm>
          <a:prstGeom prst="plus">
            <a:avLst>
              <a:gd name="adj" fmla="val 35526"/>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56BD016-0853-A8F1-A1BC-7F8913FC8FA4}"/>
              </a:ext>
            </a:extLst>
          </p:cNvPr>
          <p:cNvSpPr txBox="1"/>
          <p:nvPr/>
        </p:nvSpPr>
        <p:spPr>
          <a:xfrm>
            <a:off x="1491915" y="886084"/>
            <a:ext cx="1953929" cy="381128"/>
          </a:xfrm>
          <a:prstGeom prst="rect">
            <a:avLst/>
          </a:prstGeom>
          <a:noFill/>
        </p:spPr>
        <p:txBody>
          <a:bodyPr wrap="square" rtlCol="0">
            <a:spAutoFit/>
          </a:bodyPr>
          <a:lstStyle/>
          <a:p>
            <a:pPr algn="ctr"/>
            <a:r>
              <a:rPr lang="en-US" dirty="0"/>
              <a:t>Advantages</a:t>
            </a:r>
          </a:p>
        </p:txBody>
      </p:sp>
      <p:sp>
        <p:nvSpPr>
          <p:cNvPr id="23" name="TextBox 22">
            <a:extLst>
              <a:ext uri="{FF2B5EF4-FFF2-40B4-BE49-F238E27FC236}">
                <a16:creationId xmlns:a16="http://schemas.microsoft.com/office/drawing/2014/main" id="{024583A5-4939-A21F-5844-9ABFF6754D67}"/>
              </a:ext>
            </a:extLst>
          </p:cNvPr>
          <p:cNvSpPr txBox="1"/>
          <p:nvPr/>
        </p:nvSpPr>
        <p:spPr>
          <a:xfrm>
            <a:off x="8746156" y="937652"/>
            <a:ext cx="1953929" cy="381128"/>
          </a:xfrm>
          <a:prstGeom prst="rect">
            <a:avLst/>
          </a:prstGeom>
          <a:noFill/>
        </p:spPr>
        <p:txBody>
          <a:bodyPr wrap="square" rtlCol="0">
            <a:spAutoFit/>
          </a:bodyPr>
          <a:lstStyle/>
          <a:p>
            <a:pPr algn="ctr"/>
            <a:r>
              <a:rPr lang="en-US" dirty="0"/>
              <a:t>Disadvantages</a:t>
            </a:r>
          </a:p>
        </p:txBody>
      </p:sp>
      <p:sp>
        <p:nvSpPr>
          <p:cNvPr id="24" name="Minus Sign 23">
            <a:extLst>
              <a:ext uri="{FF2B5EF4-FFF2-40B4-BE49-F238E27FC236}">
                <a16:creationId xmlns:a16="http://schemas.microsoft.com/office/drawing/2014/main" id="{68B96D35-788A-7880-A6B0-FA0F2F013C1A}"/>
              </a:ext>
            </a:extLst>
          </p:cNvPr>
          <p:cNvSpPr/>
          <p:nvPr/>
        </p:nvSpPr>
        <p:spPr>
          <a:xfrm>
            <a:off x="8442960" y="886023"/>
            <a:ext cx="606392" cy="432758"/>
          </a:xfrm>
          <a:prstGeom prst="mathMinus">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5921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Advisory Group –Temperature Check</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17</a:t>
            </a:fld>
            <a:endParaRPr lang="en-US"/>
          </a:p>
        </p:txBody>
      </p:sp>
    </p:spTree>
    <p:extLst>
      <p:ext uri="{BB962C8B-B14F-4D97-AF65-F5344CB8AC3E}">
        <p14:creationId xmlns:p14="http://schemas.microsoft.com/office/powerpoint/2010/main" val="1991709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p:txBody>
          <a:bodyPr/>
          <a:lstStyle/>
          <a:p>
            <a:r>
              <a:rPr lang="en-US" dirty="0"/>
              <a:t>Discussion Questions</a:t>
            </a:r>
          </a:p>
        </p:txBody>
      </p:sp>
      <p:sp>
        <p:nvSpPr>
          <p:cNvPr id="7" name="Content Placeholder 6">
            <a:extLst>
              <a:ext uri="{FF2B5EF4-FFF2-40B4-BE49-F238E27FC236}">
                <a16:creationId xmlns:a16="http://schemas.microsoft.com/office/drawing/2014/main" id="{8BF1C878-5A4C-27C4-9E84-8D8EBAEB8903}"/>
              </a:ext>
            </a:extLst>
          </p:cNvPr>
          <p:cNvSpPr>
            <a:spLocks noGrp="1"/>
          </p:cNvSpPr>
          <p:nvPr>
            <p:ph idx="1"/>
          </p:nvPr>
        </p:nvSpPr>
        <p:spPr/>
        <p:txBody>
          <a:bodyPr/>
          <a:lstStyle/>
          <a:p>
            <a:pPr algn="l"/>
            <a:r>
              <a:rPr lang="en-US" dirty="0"/>
              <a:t>What research domain would be the most impacted by additional funding? Where can funding “push the needle”?</a:t>
            </a:r>
          </a:p>
          <a:p>
            <a:endParaRPr lang="en-US" dirty="0"/>
          </a:p>
          <a:p>
            <a:r>
              <a:rPr lang="en-US" dirty="0"/>
              <a:t>What other information would be helpful to discuss among the voting members prior to the formal vote of the consensus panel in June? </a:t>
            </a:r>
          </a:p>
        </p:txBody>
      </p:sp>
      <p:sp>
        <p:nvSpPr>
          <p:cNvPr id="5" name="Slide Number Placeholder 4">
            <a:extLst>
              <a:ext uri="{FF2B5EF4-FFF2-40B4-BE49-F238E27FC236}">
                <a16:creationId xmlns:a16="http://schemas.microsoft.com/office/drawing/2014/main" id="{E2F7883D-2670-445F-C6BF-D23C8EDC854D}"/>
              </a:ext>
            </a:extLst>
          </p:cNvPr>
          <p:cNvSpPr>
            <a:spLocks noGrp="1"/>
          </p:cNvSpPr>
          <p:nvPr>
            <p:ph type="sldNum" sz="quarter" idx="12"/>
          </p:nvPr>
        </p:nvSpPr>
        <p:spPr/>
        <p:txBody>
          <a:bodyPr/>
          <a:lstStyle/>
          <a:p>
            <a:fld id="{670A9334-4E67-F94F-A05E-0CE8B74A054E}" type="slidenum">
              <a:rPr lang="en-US" smtClean="0"/>
              <a:pPr/>
              <a:t>18</a:t>
            </a:fld>
            <a:endParaRPr lang="en-US"/>
          </a:p>
        </p:txBody>
      </p:sp>
    </p:spTree>
    <p:extLst>
      <p:ext uri="{BB962C8B-B14F-4D97-AF65-F5344CB8AC3E}">
        <p14:creationId xmlns:p14="http://schemas.microsoft.com/office/powerpoint/2010/main" val="1176315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p:txBody>
          <a:bodyPr/>
          <a:lstStyle/>
          <a:p>
            <a:r>
              <a:rPr lang="en-US" dirty="0"/>
              <a:t>Temperature Check of Priority Sentiment</a:t>
            </a:r>
          </a:p>
        </p:txBody>
      </p:sp>
      <p:sp>
        <p:nvSpPr>
          <p:cNvPr id="7" name="Content Placeholder 6">
            <a:extLst>
              <a:ext uri="{FF2B5EF4-FFF2-40B4-BE49-F238E27FC236}">
                <a16:creationId xmlns:a16="http://schemas.microsoft.com/office/drawing/2014/main" id="{8BF1C878-5A4C-27C4-9E84-8D8EBAEB8903}"/>
              </a:ext>
            </a:extLst>
          </p:cNvPr>
          <p:cNvSpPr>
            <a:spLocks noGrp="1"/>
          </p:cNvSpPr>
          <p:nvPr>
            <p:ph idx="1"/>
          </p:nvPr>
        </p:nvSpPr>
        <p:spPr/>
        <p:txBody>
          <a:bodyPr/>
          <a:lstStyle/>
          <a:p>
            <a:pPr marL="0" indent="0" algn="l">
              <a:buNone/>
            </a:pPr>
            <a:r>
              <a:rPr lang="en-US" sz="2400" dirty="0"/>
              <a:t>Let’s take the last few minutes of today’s meeting to see what priority areas seem to be the most “impactful” for this Portfolio to focus on.</a:t>
            </a:r>
          </a:p>
          <a:p>
            <a:pPr marL="0" indent="0" algn="l">
              <a:buNone/>
            </a:pPr>
            <a:endParaRPr lang="en-US" sz="2400" dirty="0"/>
          </a:p>
          <a:p>
            <a:pPr marL="0" indent="0" algn="l">
              <a:buNone/>
            </a:pPr>
            <a:r>
              <a:rPr lang="en-US" sz="2400" dirty="0"/>
              <a:t>As you weigh the priorities, consider the following: </a:t>
            </a:r>
          </a:p>
          <a:p>
            <a:pPr algn="l"/>
            <a:r>
              <a:rPr lang="en-US" sz="2400" dirty="0"/>
              <a:t>Which of these domains is most likely to move the needle?</a:t>
            </a:r>
          </a:p>
          <a:p>
            <a:pPr algn="l"/>
            <a:r>
              <a:rPr lang="en-US" sz="2400" dirty="0"/>
              <a:t>Which is really ready for an investment?</a:t>
            </a:r>
          </a:p>
          <a:p>
            <a:pPr algn="l"/>
            <a:r>
              <a:rPr lang="en-US" sz="2400" dirty="0"/>
              <a:t>Where is VA well positioned across those domains to create impact? </a:t>
            </a:r>
          </a:p>
          <a:p>
            <a:pPr algn="l"/>
            <a:endParaRPr lang="en-US" sz="2400" dirty="0"/>
          </a:p>
        </p:txBody>
      </p:sp>
      <p:sp>
        <p:nvSpPr>
          <p:cNvPr id="5" name="Slide Number Placeholder 4">
            <a:extLst>
              <a:ext uri="{FF2B5EF4-FFF2-40B4-BE49-F238E27FC236}">
                <a16:creationId xmlns:a16="http://schemas.microsoft.com/office/drawing/2014/main" id="{E2F7883D-2670-445F-C6BF-D23C8EDC854D}"/>
              </a:ext>
            </a:extLst>
          </p:cNvPr>
          <p:cNvSpPr>
            <a:spLocks noGrp="1"/>
          </p:cNvSpPr>
          <p:nvPr>
            <p:ph type="sldNum" sz="quarter" idx="12"/>
          </p:nvPr>
        </p:nvSpPr>
        <p:spPr/>
        <p:txBody>
          <a:bodyPr/>
          <a:lstStyle/>
          <a:p>
            <a:fld id="{670A9334-4E67-F94F-A05E-0CE8B74A054E}" type="slidenum">
              <a:rPr lang="en-US" smtClean="0"/>
              <a:pPr/>
              <a:t>19</a:t>
            </a:fld>
            <a:endParaRPr lang="en-US"/>
          </a:p>
        </p:txBody>
      </p:sp>
    </p:spTree>
    <p:extLst>
      <p:ext uri="{BB962C8B-B14F-4D97-AF65-F5344CB8AC3E}">
        <p14:creationId xmlns:p14="http://schemas.microsoft.com/office/powerpoint/2010/main" val="339627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2013279752"/>
              </p:ext>
            </p:extLst>
          </p:nvPr>
        </p:nvGraphicFramePr>
        <p:xfrm>
          <a:off x="390525" y="986593"/>
          <a:ext cx="11443656" cy="3759764"/>
        </p:xfrm>
        <a:graphic>
          <a:graphicData uri="http://schemas.openxmlformats.org/drawingml/2006/table">
            <a:tbl>
              <a:tblPr>
                <a:tableStyleId>{5C22544A-7EE6-4342-B048-85BDC9FD1C3A}</a:tableStyleId>
              </a:tblPr>
              <a:tblGrid>
                <a:gridCol w="1576621">
                  <a:extLst>
                    <a:ext uri="{9D8B030D-6E8A-4147-A177-3AD203B41FA5}">
                      <a16:colId xmlns:a16="http://schemas.microsoft.com/office/drawing/2014/main" val="1012313156"/>
                    </a:ext>
                  </a:extLst>
                </a:gridCol>
                <a:gridCol w="3642312">
                  <a:extLst>
                    <a:ext uri="{9D8B030D-6E8A-4147-A177-3AD203B41FA5}">
                      <a16:colId xmlns:a16="http://schemas.microsoft.com/office/drawing/2014/main" val="383571781"/>
                    </a:ext>
                  </a:extLst>
                </a:gridCol>
                <a:gridCol w="6224723">
                  <a:extLst>
                    <a:ext uri="{9D8B030D-6E8A-4147-A177-3AD203B41FA5}">
                      <a16:colId xmlns:a16="http://schemas.microsoft.com/office/drawing/2014/main" val="566159063"/>
                    </a:ext>
                  </a:extLst>
                </a:gridCol>
              </a:tblGrid>
              <a:tr h="389625">
                <a:tc>
                  <a:txBody>
                    <a:bodyPr/>
                    <a:lstStyle/>
                    <a:p>
                      <a:r>
                        <a:rPr lang="en-US" sz="1800" b="1" dirty="0"/>
                        <a:t>Time</a:t>
                      </a:r>
                    </a:p>
                  </a:txBody>
                  <a:tcP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Item</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Objective</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983855">
                <a:tc>
                  <a:txBody>
                    <a:bodyPr/>
                    <a:lstStyle/>
                    <a:p>
                      <a:pPr algn="ctr"/>
                      <a:r>
                        <a:rPr lang="en-US" sz="1800" b="0" dirty="0"/>
                        <a:t>3:00 – 3:10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t>Review Priority Setting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Review priority setting process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Align on values of this comprehensive analysis</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3781680"/>
                  </a:ext>
                </a:extLst>
              </a:tr>
              <a:tr h="749493">
                <a:tc>
                  <a:txBody>
                    <a:bodyPr/>
                    <a:lstStyle/>
                    <a:p>
                      <a:pPr marL="0" lvl="0" indent="0" algn="ctr">
                        <a:lnSpc>
                          <a:spcPct val="100000"/>
                        </a:lnSpc>
                        <a:spcBef>
                          <a:spcPts val="0"/>
                        </a:spcBef>
                        <a:spcAft>
                          <a:spcPts val="0"/>
                        </a:spcAft>
                        <a:buNone/>
                      </a:pPr>
                      <a:r>
                        <a:rPr lang="en-US" sz="1800" dirty="0">
                          <a:solidFill>
                            <a:schemeClr val="tx1"/>
                          </a:solidFill>
                        </a:rPr>
                        <a:t>3:10 – 3:30</a:t>
                      </a:r>
                      <a:endParaRPr lang="en-US" sz="1800" dirty="0"/>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Results from SME Survey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b="0" i="0" u="none" strike="noStrike" noProof="0" dirty="0">
                          <a:solidFill>
                            <a:schemeClr val="tx1"/>
                          </a:solidFill>
                          <a:latin typeface="+mn-lt"/>
                        </a:rPr>
                        <a:t>Review themes in SME Responses by priority area</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274520"/>
                  </a:ext>
                </a:extLst>
              </a:tr>
              <a:tr h="634207">
                <a:tc>
                  <a:txBody>
                    <a:bodyPr/>
                    <a:lstStyle/>
                    <a:p>
                      <a:pPr marL="0" lvl="0" indent="0" algn="ctr">
                        <a:lnSpc>
                          <a:spcPct val="100000"/>
                        </a:lnSpc>
                        <a:spcBef>
                          <a:spcPts val="0"/>
                        </a:spcBef>
                        <a:spcAft>
                          <a:spcPts val="0"/>
                        </a:spcAft>
                        <a:buNone/>
                      </a:pPr>
                      <a:r>
                        <a:rPr lang="en-US" sz="1800" dirty="0"/>
                        <a:t>3:30 – 3:45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Temperature Check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Exercise to understand current group sentiment on priorities</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501849064"/>
                  </a:ext>
                </a:extLst>
              </a:tr>
              <a:tr h="1002584">
                <a:tc>
                  <a:txBody>
                    <a:bodyPr/>
                    <a:lstStyle/>
                    <a:p>
                      <a:pPr marL="0" lvl="0" indent="0" algn="ctr">
                        <a:lnSpc>
                          <a:spcPct val="100000"/>
                        </a:lnSpc>
                        <a:spcBef>
                          <a:spcPts val="0"/>
                        </a:spcBef>
                        <a:spcAft>
                          <a:spcPts val="0"/>
                        </a:spcAft>
                        <a:buNone/>
                      </a:pPr>
                      <a:r>
                        <a:rPr lang="en-US" sz="1800" dirty="0"/>
                        <a:t>3:45 – 3:50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Next Steps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Review next steps in priority development</a:t>
                      </a:r>
                    </a:p>
                    <a:p>
                      <a:pPr marL="283210" marR="0" lvl="0" indent="-283210" algn="l">
                        <a:lnSpc>
                          <a:spcPct val="100000"/>
                        </a:lnSpc>
                        <a:spcBef>
                          <a:spcPts val="0"/>
                        </a:spcBef>
                        <a:spcAft>
                          <a:spcPts val="0"/>
                        </a:spcAft>
                        <a:buClr>
                          <a:srgbClr val="000000"/>
                        </a:buClr>
                        <a:buFont typeface="Arial"/>
                        <a:buChar char="•"/>
                      </a:pPr>
                      <a:endParaRPr lang="en-US" sz="1800" b="0" i="0" u="none" strike="noStrike" noProof="0" dirty="0"/>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951114324"/>
                  </a:ext>
                </a:extLst>
              </a:tr>
            </a:tbl>
          </a:graphicData>
        </a:graphic>
      </p:graphicFrame>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a:ln>
                  <a:noFill/>
                </a:ln>
                <a:solidFill>
                  <a:prstClr val="white"/>
                </a:solidFill>
                <a:effectLst/>
                <a:uLnTx/>
                <a:uFillTx/>
                <a:latin typeface="Calibri Light" panose="020F0302020204030204"/>
                <a:ea typeface="+mj-ea"/>
                <a:cs typeface="Calibri Light"/>
              </a:rPr>
              <a:t>Agenda</a:t>
            </a:r>
          </a:p>
        </p:txBody>
      </p:sp>
    </p:spTree>
    <p:extLst>
      <p:ext uri="{BB962C8B-B14F-4D97-AF65-F5344CB8AC3E}">
        <p14:creationId xmlns:p14="http://schemas.microsoft.com/office/powerpoint/2010/main" val="3352216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Next Steps</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20</a:t>
            </a:fld>
            <a:endParaRPr lang="en-US"/>
          </a:p>
        </p:txBody>
      </p:sp>
    </p:spTree>
    <p:extLst>
      <p:ext uri="{BB962C8B-B14F-4D97-AF65-F5344CB8AC3E}">
        <p14:creationId xmlns:p14="http://schemas.microsoft.com/office/powerpoint/2010/main" val="3326922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EF841-0FE1-900D-8DE4-3B21186277EB}"/>
              </a:ext>
            </a:extLst>
          </p:cNvPr>
          <p:cNvSpPr>
            <a:spLocks noGrp="1"/>
          </p:cNvSpPr>
          <p:nvPr>
            <p:ph type="title"/>
          </p:nvPr>
        </p:nvSpPr>
        <p:spPr/>
        <p:txBody>
          <a:bodyPr/>
          <a:lstStyle/>
          <a:p>
            <a:r>
              <a:rPr lang="en-US" dirty="0"/>
              <a:t>Next Steps</a:t>
            </a:r>
          </a:p>
        </p:txBody>
      </p:sp>
      <p:sp>
        <p:nvSpPr>
          <p:cNvPr id="7" name="Content Placeholder 6">
            <a:extLst>
              <a:ext uri="{FF2B5EF4-FFF2-40B4-BE49-F238E27FC236}">
                <a16:creationId xmlns:a16="http://schemas.microsoft.com/office/drawing/2014/main" id="{3955E655-D653-4571-2CB2-7A7C60807098}"/>
              </a:ext>
            </a:extLst>
          </p:cNvPr>
          <p:cNvSpPr>
            <a:spLocks noGrp="1"/>
          </p:cNvSpPr>
          <p:nvPr>
            <p:ph idx="1"/>
          </p:nvPr>
        </p:nvSpPr>
        <p:spPr>
          <a:xfrm>
            <a:off x="371475" y="1361620"/>
            <a:ext cx="10515600" cy="4829629"/>
          </a:xfrm>
        </p:spPr>
        <p:txBody>
          <a:bodyPr/>
          <a:lstStyle/>
          <a:p>
            <a:r>
              <a:rPr lang="en-US" sz="3200" dirty="0"/>
              <a:t>Planning to share comprehensive process methodology &amp; data documents in May </a:t>
            </a:r>
          </a:p>
          <a:p>
            <a:endParaRPr lang="en-US" sz="3200" dirty="0"/>
          </a:p>
          <a:p>
            <a:r>
              <a:rPr lang="en-US" sz="3200" dirty="0"/>
              <a:t>Consensus Panel Meeting on </a:t>
            </a:r>
            <a:r>
              <a:rPr lang="en-US" sz="3200" dirty="0">
                <a:highlight>
                  <a:srgbClr val="FFFF00"/>
                </a:highlight>
              </a:rPr>
              <a:t>June X</a:t>
            </a:r>
          </a:p>
          <a:p>
            <a:pPr lvl="1"/>
            <a:r>
              <a:rPr lang="en-US" sz="2800" dirty="0"/>
              <a:t>Goal: Discussion on Priority Areas, Rank Priority Areas for Portfolio</a:t>
            </a:r>
          </a:p>
        </p:txBody>
      </p:sp>
      <p:sp>
        <p:nvSpPr>
          <p:cNvPr id="5" name="Slide Number Placeholder 4">
            <a:extLst>
              <a:ext uri="{FF2B5EF4-FFF2-40B4-BE49-F238E27FC236}">
                <a16:creationId xmlns:a16="http://schemas.microsoft.com/office/drawing/2014/main" id="{644DAB78-453F-6B48-DB00-57B9046E74A7}"/>
              </a:ext>
            </a:extLst>
          </p:cNvPr>
          <p:cNvSpPr>
            <a:spLocks noGrp="1"/>
          </p:cNvSpPr>
          <p:nvPr>
            <p:ph type="sldNum" sz="quarter" idx="12"/>
          </p:nvPr>
        </p:nvSpPr>
        <p:spPr/>
        <p:txBody>
          <a:bodyPr/>
          <a:lstStyle/>
          <a:p>
            <a:fld id="{670A9334-4E67-F94F-A05E-0CE8B74A054E}" type="slidenum">
              <a:rPr lang="en-US" smtClean="0"/>
              <a:pPr/>
              <a:t>21</a:t>
            </a:fld>
            <a:endParaRPr lang="en-US"/>
          </a:p>
        </p:txBody>
      </p:sp>
    </p:spTree>
    <p:extLst>
      <p:ext uri="{BB962C8B-B14F-4D97-AF65-F5344CB8AC3E}">
        <p14:creationId xmlns:p14="http://schemas.microsoft.com/office/powerpoint/2010/main" val="6570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Appendix</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22</a:t>
            </a:fld>
            <a:endParaRPr lang="en-US"/>
          </a:p>
        </p:txBody>
      </p:sp>
    </p:spTree>
    <p:extLst>
      <p:ext uri="{BB962C8B-B14F-4D97-AF65-F5344CB8AC3E}">
        <p14:creationId xmlns:p14="http://schemas.microsoft.com/office/powerpoint/2010/main" val="311462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Priority Setting for Suicide Prevention Portfolio</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3</a:t>
            </a:fld>
            <a:endParaRPr lang="en-US"/>
          </a:p>
        </p:txBody>
      </p:sp>
    </p:spTree>
    <p:extLst>
      <p:ext uri="{BB962C8B-B14F-4D97-AF65-F5344CB8AC3E}">
        <p14:creationId xmlns:p14="http://schemas.microsoft.com/office/powerpoint/2010/main" val="305307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A1C353-F89E-2C16-B66D-7E2C52301F01}"/>
              </a:ext>
            </a:extLst>
          </p:cNvPr>
          <p:cNvSpPr>
            <a:spLocks noGrp="1"/>
          </p:cNvSpPr>
          <p:nvPr>
            <p:ph type="title"/>
          </p:nvPr>
        </p:nvSpPr>
        <p:spPr/>
        <p:txBody>
          <a:bodyPr/>
          <a:lstStyle/>
          <a:p>
            <a:r>
              <a:rPr lang="en-US" dirty="0"/>
              <a:t>Phases to determine Critical Research Priorities</a:t>
            </a:r>
          </a:p>
        </p:txBody>
      </p:sp>
      <p:sp>
        <p:nvSpPr>
          <p:cNvPr id="4" name="Content Placeholder 3">
            <a:extLst>
              <a:ext uri="{FF2B5EF4-FFF2-40B4-BE49-F238E27FC236}">
                <a16:creationId xmlns:a16="http://schemas.microsoft.com/office/drawing/2014/main" id="{EC42E8C3-809D-B9DD-FD25-43B2B19E949A}"/>
              </a:ext>
            </a:extLst>
          </p:cNvPr>
          <p:cNvSpPr>
            <a:spLocks noGrp="1"/>
          </p:cNvSpPr>
          <p:nvPr>
            <p:ph idx="1"/>
          </p:nvPr>
        </p:nvSpPr>
        <p:spPr>
          <a:xfrm>
            <a:off x="285750" y="1582142"/>
            <a:ext cx="11715750" cy="3085108"/>
          </a:xfrm>
        </p:spPr>
        <p:txBody>
          <a:bodyPr/>
          <a:lstStyle/>
          <a:p>
            <a:pPr marL="514350" indent="-514350">
              <a:spcBef>
                <a:spcPts val="0"/>
              </a:spcBef>
              <a:spcAft>
                <a:spcPts val="1200"/>
              </a:spcAft>
              <a:buFont typeface="+mj-lt"/>
              <a:buAutoNum type="arabicPeriod"/>
            </a:pPr>
            <a:r>
              <a:rPr lang="en-US" dirty="0"/>
              <a:t>Reviewing existing literature around suicide prevention research priorities </a:t>
            </a:r>
          </a:p>
          <a:p>
            <a:pPr marL="514350" indent="-514350">
              <a:spcBef>
                <a:spcPts val="0"/>
              </a:spcBef>
              <a:spcAft>
                <a:spcPts val="1200"/>
              </a:spcAft>
              <a:buFont typeface="+mj-lt"/>
              <a:buAutoNum type="arabicPeriod"/>
            </a:pPr>
            <a:endParaRPr lang="en-US" dirty="0"/>
          </a:p>
          <a:p>
            <a:pPr marL="514350" indent="-514350">
              <a:spcBef>
                <a:spcPts val="0"/>
              </a:spcBef>
              <a:spcAft>
                <a:spcPts val="1200"/>
              </a:spcAft>
              <a:buFont typeface="+mj-lt"/>
              <a:buAutoNum type="arabicPeriod"/>
            </a:pPr>
            <a:r>
              <a:rPr lang="en-US" dirty="0"/>
              <a:t>Refining the collected priority list by conducting surveys and discussing priority topics with focus groups. Ranking of topics using structured survey.</a:t>
            </a:r>
          </a:p>
          <a:p>
            <a:pPr marL="514350" indent="-514350">
              <a:spcBef>
                <a:spcPts val="0"/>
              </a:spcBef>
              <a:spcAft>
                <a:spcPts val="1200"/>
              </a:spcAft>
              <a:buFont typeface="+mj-lt"/>
              <a:buAutoNum type="arabicPeriod"/>
            </a:pPr>
            <a:endParaRPr lang="en-US" dirty="0"/>
          </a:p>
          <a:p>
            <a:pPr marL="514350" indent="-514350">
              <a:spcBef>
                <a:spcPts val="0"/>
              </a:spcBef>
              <a:spcAft>
                <a:spcPts val="1200"/>
              </a:spcAft>
              <a:buFont typeface="+mj-lt"/>
              <a:buAutoNum type="arabicPeriod"/>
            </a:pPr>
            <a:r>
              <a:rPr lang="en-US" dirty="0"/>
              <a:t>Holding a consensus panel with the portfolio’s executive committee to review priorities and rank based on urgency, impact, and feasibility</a:t>
            </a:r>
          </a:p>
          <a:p>
            <a:pPr marL="514350" indent="-514350">
              <a:buFont typeface="+mj-lt"/>
              <a:buAutoNum type="arabicPeriod"/>
            </a:pPr>
            <a:endParaRPr lang="en-US" dirty="0"/>
          </a:p>
        </p:txBody>
      </p:sp>
      <p:sp>
        <p:nvSpPr>
          <p:cNvPr id="2" name="TextBox 1">
            <a:extLst>
              <a:ext uri="{FF2B5EF4-FFF2-40B4-BE49-F238E27FC236}">
                <a16:creationId xmlns:a16="http://schemas.microsoft.com/office/drawing/2014/main" id="{68C2C630-E6D6-A7FA-A094-A84A518493FA}"/>
              </a:ext>
            </a:extLst>
          </p:cNvPr>
          <p:cNvSpPr txBox="1"/>
          <p:nvPr/>
        </p:nvSpPr>
        <p:spPr>
          <a:xfrm>
            <a:off x="3048000" y="5606635"/>
            <a:ext cx="9144000" cy="523220"/>
          </a:xfrm>
          <a:prstGeom prst="rect">
            <a:avLst/>
          </a:prstGeom>
          <a:noFill/>
        </p:spPr>
        <p:txBody>
          <a:bodyPr wrap="square" rtlCol="0">
            <a:spAutoFit/>
          </a:bodyPr>
          <a:lstStyle/>
          <a:p>
            <a:r>
              <a:rPr lang="en-US" sz="1400" b="0" i="0" dirty="0">
                <a:solidFill>
                  <a:srgbClr val="222222"/>
                </a:solidFill>
                <a:effectLst/>
                <a:latin typeface="Arial" panose="020B0604020202020204" pitchFamily="34" charset="0"/>
              </a:rPr>
              <a:t>Braganza, M. Z., Pearson, E., Avila, C. J., </a:t>
            </a:r>
            <a:r>
              <a:rPr lang="en-US" sz="1400" b="0" i="0" dirty="0" err="1">
                <a:solidFill>
                  <a:srgbClr val="222222"/>
                </a:solidFill>
                <a:effectLst/>
                <a:latin typeface="Arial" panose="020B0604020202020204" pitchFamily="34" charset="0"/>
              </a:rPr>
              <a:t>Zlowe</a:t>
            </a:r>
            <a:r>
              <a:rPr lang="en-US" sz="1400" b="0" i="0" dirty="0">
                <a:solidFill>
                  <a:srgbClr val="222222"/>
                </a:solidFill>
                <a:effectLst/>
                <a:latin typeface="Arial" panose="020B0604020202020204" pitchFamily="34" charset="0"/>
              </a:rPr>
              <a:t>, D., </a:t>
            </a:r>
            <a:r>
              <a:rPr lang="en-US" sz="1400" b="0" i="0" dirty="0" err="1">
                <a:solidFill>
                  <a:srgbClr val="222222"/>
                </a:solidFill>
                <a:effectLst/>
                <a:latin typeface="Arial" panose="020B0604020202020204" pitchFamily="34" charset="0"/>
              </a:rPr>
              <a:t>Øvretveit</a:t>
            </a:r>
            <a:r>
              <a:rPr lang="en-US" sz="1400" b="0" i="0" dirty="0">
                <a:solidFill>
                  <a:srgbClr val="222222"/>
                </a:solidFill>
                <a:effectLst/>
                <a:latin typeface="Arial" panose="020B0604020202020204" pitchFamily="34" charset="0"/>
              </a:rPr>
              <a:t>, J., &amp; Kilbourne, A. M. (2022). Aligning quality improvement efforts and policy goals in a national integrated health system. </a:t>
            </a:r>
            <a:r>
              <a:rPr lang="en-US" sz="1400" b="0" i="1" dirty="0">
                <a:solidFill>
                  <a:srgbClr val="222222"/>
                </a:solidFill>
                <a:effectLst/>
                <a:latin typeface="Arial" panose="020B0604020202020204" pitchFamily="34" charset="0"/>
              </a:rPr>
              <a:t>Health Services Research</a:t>
            </a:r>
            <a:r>
              <a:rPr lang="en-US" sz="1400" b="0" i="0" dirty="0">
                <a:solidFill>
                  <a:srgbClr val="222222"/>
                </a:solidFill>
                <a:effectLst/>
                <a:latin typeface="Arial" panose="020B0604020202020204" pitchFamily="34" charset="0"/>
              </a:rPr>
              <a:t>, </a:t>
            </a:r>
            <a:r>
              <a:rPr lang="en-US" sz="1400" b="0" i="1" dirty="0">
                <a:solidFill>
                  <a:srgbClr val="222222"/>
                </a:solidFill>
                <a:effectLst/>
                <a:latin typeface="Arial" panose="020B0604020202020204" pitchFamily="34" charset="0"/>
              </a:rPr>
              <a:t>57</a:t>
            </a:r>
            <a:r>
              <a:rPr lang="en-US" sz="1400" b="0" i="0" dirty="0">
                <a:solidFill>
                  <a:srgbClr val="222222"/>
                </a:solidFill>
                <a:effectLst/>
                <a:latin typeface="Arial" panose="020B0604020202020204" pitchFamily="34" charset="0"/>
              </a:rPr>
              <a:t>, 9-19.</a:t>
            </a:r>
            <a:endParaRPr lang="en-US" sz="1400" dirty="0"/>
          </a:p>
        </p:txBody>
      </p:sp>
      <p:sp>
        <p:nvSpPr>
          <p:cNvPr id="5" name="Rectangle 4">
            <a:extLst>
              <a:ext uri="{FF2B5EF4-FFF2-40B4-BE49-F238E27FC236}">
                <a16:creationId xmlns:a16="http://schemas.microsoft.com/office/drawing/2014/main" id="{0321419F-265A-1835-3981-74AD5B730897}"/>
              </a:ext>
            </a:extLst>
          </p:cNvPr>
          <p:cNvSpPr/>
          <p:nvPr/>
        </p:nvSpPr>
        <p:spPr>
          <a:xfrm>
            <a:off x="762132" y="2521527"/>
            <a:ext cx="11144118" cy="1034473"/>
          </a:xfrm>
          <a:prstGeom prst="rect">
            <a:avLst/>
          </a:prstGeom>
          <a:noFill/>
          <a:ln w="38100">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E422FCF-D398-FBDF-9A3F-50AE8D4F4AFC}"/>
              </a:ext>
            </a:extLst>
          </p:cNvPr>
          <p:cNvSpPr txBox="1"/>
          <p:nvPr/>
        </p:nvSpPr>
        <p:spPr>
          <a:xfrm>
            <a:off x="9832767" y="3594166"/>
            <a:ext cx="2156035" cy="369332"/>
          </a:xfrm>
          <a:prstGeom prst="rect">
            <a:avLst/>
          </a:prstGeom>
          <a:solidFill>
            <a:schemeClr val="bg1"/>
          </a:solidFill>
        </p:spPr>
        <p:txBody>
          <a:bodyPr wrap="square" rtlCol="0">
            <a:spAutoFit/>
          </a:bodyPr>
          <a:lstStyle/>
          <a:p>
            <a:pPr algn="ctr"/>
            <a:r>
              <a:rPr lang="en-US" b="1" dirty="0">
                <a:solidFill>
                  <a:schemeClr val="accent2"/>
                </a:solidFill>
              </a:rPr>
              <a:t>Current Phase</a:t>
            </a:r>
          </a:p>
        </p:txBody>
      </p:sp>
    </p:spTree>
    <p:extLst>
      <p:ext uri="{BB962C8B-B14F-4D97-AF65-F5344CB8AC3E}">
        <p14:creationId xmlns:p14="http://schemas.microsoft.com/office/powerpoint/2010/main" val="3359927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E7075-4ADD-10E7-B5E0-A098A76022D3}"/>
              </a:ext>
            </a:extLst>
          </p:cNvPr>
          <p:cNvSpPr>
            <a:spLocks noGrp="1"/>
          </p:cNvSpPr>
          <p:nvPr>
            <p:ph type="title"/>
          </p:nvPr>
        </p:nvSpPr>
        <p:spPr/>
        <p:txBody>
          <a:bodyPr/>
          <a:lstStyle/>
          <a:p>
            <a:r>
              <a:rPr lang="en-US" dirty="0"/>
              <a:t>Key Priority Areas</a:t>
            </a:r>
          </a:p>
        </p:txBody>
      </p:sp>
      <p:sp>
        <p:nvSpPr>
          <p:cNvPr id="4" name="TextBox 3">
            <a:extLst>
              <a:ext uri="{FF2B5EF4-FFF2-40B4-BE49-F238E27FC236}">
                <a16:creationId xmlns:a16="http://schemas.microsoft.com/office/drawing/2014/main" id="{1F0EEC4B-07C0-AA06-4430-180B9A81078E}"/>
              </a:ext>
            </a:extLst>
          </p:cNvPr>
          <p:cNvSpPr txBox="1"/>
          <p:nvPr/>
        </p:nvSpPr>
        <p:spPr>
          <a:xfrm>
            <a:off x="390525" y="1120676"/>
            <a:ext cx="11244126" cy="5539978"/>
          </a:xfrm>
          <a:prstGeom prst="rect">
            <a:avLst/>
          </a:prstGeom>
          <a:noFill/>
        </p:spPr>
        <p:txBody>
          <a:bodyPr wrap="square">
            <a:spAutoFit/>
          </a:bodyPr>
          <a:lstStyle/>
          <a:p>
            <a:pPr marR="0" algn="l">
              <a:spcBef>
                <a:spcPts val="0"/>
              </a:spcBef>
              <a:spcAft>
                <a:spcPts val="0"/>
              </a:spcAft>
            </a:pPr>
            <a:r>
              <a:rPr lang="en-US" sz="2000" b="1" i="1" dirty="0">
                <a:solidFill>
                  <a:srgbClr val="242424"/>
                </a:solidFill>
                <a:effectLst/>
                <a:latin typeface="Calibri" panose="020F0502020204030204" pitchFamily="34" charset="0"/>
              </a:rPr>
              <a:t>Based on the analysis of the survey results, these 5 areas were deemed to be the key priority areas. Suicide Prevention Portfolio will focus on addressing one or more of these priorities in the coming fiscal years. </a:t>
            </a:r>
          </a:p>
          <a:p>
            <a:pPr marL="342900" marR="0" indent="-342900" algn="l">
              <a:spcBef>
                <a:spcPts val="0"/>
              </a:spcBef>
              <a:spcAft>
                <a:spcPts val="0"/>
              </a:spcAft>
              <a:buFont typeface="+mj-lt"/>
              <a:buAutoNum type="arabicPeriod"/>
            </a:pPr>
            <a:endParaRPr lang="en-US" dirty="0">
              <a:solidFill>
                <a:srgbClr val="242424"/>
              </a:solidFill>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Lethal Means Safety approaches to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Community-based interventions for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Family and social network-based interventions and postventions</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Psychotherapies and other non-somatic interventions for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Suicide risk screening, evaluation effectiveness, and processes within VA; predictive analytics</a:t>
            </a:r>
          </a:p>
          <a:p>
            <a:pPr marL="342900" marR="0" indent="-342900" algn="l">
              <a:spcBef>
                <a:spcPts val="0"/>
              </a:spcBef>
              <a:spcAft>
                <a:spcPts val="0"/>
              </a:spcAft>
              <a:buFont typeface="+mj-lt"/>
              <a:buAutoNum type="arabicPeriod"/>
            </a:pPr>
            <a:endParaRPr lang="en-US" dirty="0">
              <a:solidFill>
                <a:srgbClr val="242424"/>
              </a:solidFill>
              <a:latin typeface="Calibri" panose="020F0502020204030204" pitchFamily="34" charset="0"/>
            </a:endParaRPr>
          </a:p>
          <a:p>
            <a:pPr marR="0" algn="l">
              <a:spcBef>
                <a:spcPts val="0"/>
              </a:spcBef>
              <a:spcAft>
                <a:spcPts val="0"/>
              </a:spcAft>
            </a:pPr>
            <a:endParaRPr lang="en-US" sz="18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287409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695F4-EE6B-66E7-E670-641EF8B014C0}"/>
              </a:ext>
            </a:extLst>
          </p:cNvPr>
          <p:cNvSpPr>
            <a:spLocks noGrp="1"/>
          </p:cNvSpPr>
          <p:nvPr>
            <p:ph type="title"/>
          </p:nvPr>
        </p:nvSpPr>
        <p:spPr/>
        <p:txBody>
          <a:bodyPr/>
          <a:lstStyle/>
          <a:p>
            <a:r>
              <a:rPr lang="en-US" dirty="0"/>
              <a:t>Recall: Why we are developing Priorities</a:t>
            </a:r>
          </a:p>
        </p:txBody>
      </p:sp>
      <p:sp>
        <p:nvSpPr>
          <p:cNvPr id="3" name="Content Placeholder 2">
            <a:extLst>
              <a:ext uri="{FF2B5EF4-FFF2-40B4-BE49-F238E27FC236}">
                <a16:creationId xmlns:a16="http://schemas.microsoft.com/office/drawing/2014/main" id="{3C64BBB0-0944-2B3C-90C4-571D8225C531}"/>
              </a:ext>
            </a:extLst>
          </p:cNvPr>
          <p:cNvSpPr>
            <a:spLocks noGrp="1"/>
          </p:cNvSpPr>
          <p:nvPr>
            <p:ph idx="1"/>
          </p:nvPr>
        </p:nvSpPr>
        <p:spPr/>
        <p:txBody>
          <a:bodyPr/>
          <a:lstStyle/>
          <a:p>
            <a:r>
              <a:rPr lang="en-US" dirty="0">
                <a:solidFill>
                  <a:srgbClr val="000000"/>
                </a:solidFill>
                <a:highlight>
                  <a:srgbClr val="FFFF00"/>
                </a:highlight>
              </a:rPr>
              <a:t>Critical Research Priorities will allow Suicide Prevention Portfolio to develop Notices of Special Interest, or NOSIs</a:t>
            </a:r>
            <a:endParaRPr lang="en-US" sz="2800" dirty="0">
              <a:solidFill>
                <a:srgbClr val="000000"/>
              </a:solidFill>
              <a:highlight>
                <a:srgbClr val="FFFF00"/>
              </a:highlight>
            </a:endParaRPr>
          </a:p>
          <a:p>
            <a:endParaRPr lang="en-US" sz="2800" dirty="0">
              <a:solidFill>
                <a:srgbClr val="000000"/>
              </a:solidFill>
              <a:highlight>
                <a:srgbClr val="FFFF00"/>
              </a:highlight>
            </a:endParaRPr>
          </a:p>
          <a:p>
            <a:r>
              <a:rPr lang="en-US" sz="2800" dirty="0">
                <a:solidFill>
                  <a:srgbClr val="000000"/>
                </a:solidFill>
                <a:highlight>
                  <a:srgbClr val="FFFF00"/>
                </a:highlight>
              </a:rPr>
              <a:t>These NOSIs will indicate topics of interest to investigators </a:t>
            </a:r>
          </a:p>
          <a:p>
            <a:pPr lvl="1"/>
            <a:r>
              <a:rPr lang="en-US" dirty="0">
                <a:solidFill>
                  <a:srgbClr val="000000"/>
                </a:solidFill>
                <a:highlight>
                  <a:srgbClr val="FFFF00"/>
                </a:highlight>
              </a:rPr>
              <a:t>While 1 or 2 Priorities will be heavily weighted, remaining Priorities will be documented for future NOSIs</a:t>
            </a:r>
          </a:p>
          <a:p>
            <a:endParaRPr lang="en-US" sz="2800" dirty="0">
              <a:solidFill>
                <a:srgbClr val="000000"/>
              </a:solidFill>
              <a:highlight>
                <a:srgbClr val="FFFF00"/>
              </a:highlight>
            </a:endParaRPr>
          </a:p>
          <a:p>
            <a:endParaRPr lang="en-US" dirty="0"/>
          </a:p>
        </p:txBody>
      </p:sp>
    </p:spTree>
    <p:extLst>
      <p:ext uri="{BB962C8B-B14F-4D97-AF65-F5344CB8AC3E}">
        <p14:creationId xmlns:p14="http://schemas.microsoft.com/office/powerpoint/2010/main" val="3352987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0F0E60-A83D-CF30-E743-1697330ACDB2}"/>
              </a:ext>
            </a:extLst>
          </p:cNvPr>
          <p:cNvSpPr>
            <a:spLocks noGrp="1"/>
          </p:cNvSpPr>
          <p:nvPr>
            <p:ph type="body" sz="quarter" idx="10"/>
          </p:nvPr>
        </p:nvSpPr>
        <p:spPr/>
        <p:txBody>
          <a:bodyPr/>
          <a:lstStyle/>
          <a:p>
            <a:r>
              <a:rPr lang="en-US" dirty="0"/>
              <a:t>SME Responses – Thematic Analysis</a:t>
            </a:r>
          </a:p>
        </p:txBody>
      </p:sp>
    </p:spTree>
    <p:extLst>
      <p:ext uri="{BB962C8B-B14F-4D97-AF65-F5344CB8AC3E}">
        <p14:creationId xmlns:p14="http://schemas.microsoft.com/office/powerpoint/2010/main" val="426373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4C872D-1FE2-2208-DC4E-784919971C17}"/>
              </a:ext>
            </a:extLst>
          </p:cNvPr>
          <p:cNvSpPr>
            <a:spLocks noGrp="1"/>
          </p:cNvSpPr>
          <p:nvPr>
            <p:ph type="title"/>
          </p:nvPr>
        </p:nvSpPr>
        <p:spPr/>
        <p:txBody>
          <a:bodyPr/>
          <a:lstStyle/>
          <a:p>
            <a:r>
              <a:rPr lang="en-US" dirty="0"/>
              <a:t>SME Survey Questions</a:t>
            </a:r>
          </a:p>
        </p:txBody>
      </p:sp>
      <p:sp>
        <p:nvSpPr>
          <p:cNvPr id="4" name="Content Placeholder 3">
            <a:extLst>
              <a:ext uri="{FF2B5EF4-FFF2-40B4-BE49-F238E27FC236}">
                <a16:creationId xmlns:a16="http://schemas.microsoft.com/office/drawing/2014/main" id="{5C43F8F3-EE9A-3405-02C4-BA1DC02103BC}"/>
              </a:ext>
            </a:extLst>
          </p:cNvPr>
          <p:cNvSpPr>
            <a:spLocks noGrp="1"/>
          </p:cNvSpPr>
          <p:nvPr>
            <p:ph idx="1"/>
          </p:nvPr>
        </p:nvSpPr>
        <p:spPr/>
        <p:txBody>
          <a:bodyPr/>
          <a:lstStyle/>
          <a:p>
            <a:pPr marL="457200" indent="-457200">
              <a:buFont typeface="+mj-lt"/>
              <a:buAutoNum type="arabicPeriod"/>
            </a:pPr>
            <a:r>
              <a:rPr lang="en-US" sz="2000" dirty="0"/>
              <a:t>Based on your knowledge of the state of the science, can you identify 1 to 3 research questions that would be especially important to answer and/or key next steps for developing our knowledge about [Priority Area]</a:t>
            </a:r>
          </a:p>
          <a:p>
            <a:pPr marL="457200" indent="-457200">
              <a:buFont typeface="+mj-lt"/>
              <a:buAutoNum type="arabicPeriod"/>
            </a:pPr>
            <a:r>
              <a:rPr lang="en-US" sz="2000" dirty="0"/>
              <a:t>What type of research strategies would best help to answer these research questions?  For example, do you believe that advancement would be best realized through clinical trial research, implementation science investigations, development of novel interventions, or improve understanding of the mechanisms through which this topic area is associated with suicide?</a:t>
            </a:r>
          </a:p>
          <a:p>
            <a:pPr marL="457200" indent="-457200">
              <a:buFont typeface="+mj-lt"/>
              <a:buAutoNum type="arabicPeriod"/>
            </a:pPr>
            <a:r>
              <a:rPr lang="en-US" sz="2000" dirty="0"/>
              <a:t>In considering your response above, do you believe that organizations should prioritize funding smaller numbers of large trials to improve confidence in existing findings or more numerous smaller investigations that may lead to improved or novel strategies?</a:t>
            </a:r>
          </a:p>
          <a:p>
            <a:pPr marL="457200" indent="-457200">
              <a:buFont typeface="+mj-lt"/>
              <a:buAutoNum type="arabicPeriod"/>
            </a:pPr>
            <a:r>
              <a:rPr lang="en-US" sz="2000" dirty="0"/>
              <a:t>Given the state of the science, what outcomes would be most appropriate for the type of research that you are recommending?</a:t>
            </a:r>
          </a:p>
          <a:p>
            <a:pPr lvl="1"/>
            <a:endParaRPr lang="en-US" dirty="0"/>
          </a:p>
        </p:txBody>
      </p:sp>
    </p:spTree>
    <p:extLst>
      <p:ext uri="{BB962C8B-B14F-4D97-AF65-F5344CB8AC3E}">
        <p14:creationId xmlns:p14="http://schemas.microsoft.com/office/powerpoint/2010/main" val="331769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415F9-8EAD-7682-BC0E-D3B97A708970}"/>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96F20AB-9DCA-0F4C-6163-8E23A9DCDF24}"/>
              </a:ext>
            </a:extLst>
          </p:cNvPr>
          <p:cNvSpPr>
            <a:spLocks noGrp="1"/>
          </p:cNvSpPr>
          <p:nvPr>
            <p:ph type="title"/>
          </p:nvPr>
        </p:nvSpPr>
        <p:spPr/>
        <p:txBody>
          <a:bodyPr/>
          <a:lstStyle/>
          <a:p>
            <a:r>
              <a:rPr lang="en-US" dirty="0"/>
              <a:t>SMEs</a:t>
            </a:r>
          </a:p>
        </p:txBody>
      </p:sp>
      <p:graphicFrame>
        <p:nvGraphicFramePr>
          <p:cNvPr id="3" name="Content Placeholder 2">
            <a:extLst>
              <a:ext uri="{FF2B5EF4-FFF2-40B4-BE49-F238E27FC236}">
                <a16:creationId xmlns:a16="http://schemas.microsoft.com/office/drawing/2014/main" id="{0B1ADBD4-8A9B-4ABC-6C5A-8DA6B50BBD1E}"/>
              </a:ext>
            </a:extLst>
          </p:cNvPr>
          <p:cNvGraphicFramePr>
            <a:graphicFrameLocks noGrp="1"/>
          </p:cNvGraphicFramePr>
          <p:nvPr>
            <p:ph idx="4294967295"/>
            <p:extLst>
              <p:ext uri="{D42A27DB-BD31-4B8C-83A1-F6EECF244321}">
                <p14:modId xmlns:p14="http://schemas.microsoft.com/office/powerpoint/2010/main" val="701830698"/>
              </p:ext>
            </p:extLst>
          </p:nvPr>
        </p:nvGraphicFramePr>
        <p:xfrm>
          <a:off x="291155" y="2296073"/>
          <a:ext cx="11609690" cy="3268305"/>
        </p:xfrm>
        <a:graphic>
          <a:graphicData uri="http://schemas.openxmlformats.org/drawingml/2006/table">
            <a:tbl>
              <a:tblPr firstRow="1" bandRow="1">
                <a:tableStyleId>{5C22544A-7EE6-4342-B048-85BDC9FD1C3A}</a:tableStyleId>
              </a:tblPr>
              <a:tblGrid>
                <a:gridCol w="2095910">
                  <a:extLst>
                    <a:ext uri="{9D8B030D-6E8A-4147-A177-3AD203B41FA5}">
                      <a16:colId xmlns:a16="http://schemas.microsoft.com/office/drawing/2014/main" val="399092338"/>
                    </a:ext>
                  </a:extLst>
                </a:gridCol>
                <a:gridCol w="2338939">
                  <a:extLst>
                    <a:ext uri="{9D8B030D-6E8A-4147-A177-3AD203B41FA5}">
                      <a16:colId xmlns:a16="http://schemas.microsoft.com/office/drawing/2014/main" val="2152900818"/>
                    </a:ext>
                  </a:extLst>
                </a:gridCol>
                <a:gridCol w="1992430">
                  <a:extLst>
                    <a:ext uri="{9D8B030D-6E8A-4147-A177-3AD203B41FA5}">
                      <a16:colId xmlns:a16="http://schemas.microsoft.com/office/drawing/2014/main" val="56390940"/>
                    </a:ext>
                  </a:extLst>
                </a:gridCol>
                <a:gridCol w="2860473">
                  <a:extLst>
                    <a:ext uri="{9D8B030D-6E8A-4147-A177-3AD203B41FA5}">
                      <a16:colId xmlns:a16="http://schemas.microsoft.com/office/drawing/2014/main" val="1917935195"/>
                    </a:ext>
                  </a:extLst>
                </a:gridCol>
                <a:gridCol w="2321938">
                  <a:extLst>
                    <a:ext uri="{9D8B030D-6E8A-4147-A177-3AD203B41FA5}">
                      <a16:colId xmlns:a16="http://schemas.microsoft.com/office/drawing/2014/main" val="2648590509"/>
                    </a:ext>
                  </a:extLst>
                </a:gridCol>
              </a:tblGrid>
              <a:tr h="764406">
                <a:tc>
                  <a:txBody>
                    <a:bodyPr/>
                    <a:lstStyle/>
                    <a:p>
                      <a:r>
                        <a:rPr lang="en-US" sz="1800" dirty="0"/>
                        <a:t>Lethal Means Safety</a:t>
                      </a:r>
                    </a:p>
                  </a:txBody>
                  <a:tcPr/>
                </a:tc>
                <a:tc>
                  <a:txBody>
                    <a:bodyPr/>
                    <a:lstStyle/>
                    <a:p>
                      <a:r>
                        <a:rPr lang="en-US" sz="1800" dirty="0"/>
                        <a:t>Community-Facing SP Research</a:t>
                      </a:r>
                    </a:p>
                  </a:txBody>
                  <a:tcPr/>
                </a:tc>
                <a:tc>
                  <a:txBody>
                    <a:bodyPr/>
                    <a:lstStyle/>
                    <a:p>
                      <a:r>
                        <a:rPr lang="en-US" sz="1800" dirty="0"/>
                        <a:t>Psychotherapies Research</a:t>
                      </a:r>
                    </a:p>
                  </a:txBody>
                  <a:tcPr/>
                </a:tc>
                <a:tc>
                  <a:txBody>
                    <a:bodyPr/>
                    <a:lstStyle/>
                    <a:p>
                      <a:r>
                        <a:rPr lang="en-US" sz="1800" dirty="0"/>
                        <a:t>Family and social network-based interventions and postventions</a:t>
                      </a:r>
                    </a:p>
                  </a:txBody>
                  <a:tcPr/>
                </a:tc>
                <a:tc>
                  <a:txBody>
                    <a:bodyPr/>
                    <a:lstStyle/>
                    <a:p>
                      <a:r>
                        <a:rPr lang="en-US" sz="1800" dirty="0"/>
                        <a:t>Suicide risk screening, predictive analytics</a:t>
                      </a:r>
                    </a:p>
                  </a:txBody>
                  <a:tcPr/>
                </a:tc>
                <a:extLst>
                  <a:ext uri="{0D108BD9-81ED-4DB2-BD59-A6C34878D82A}">
                    <a16:rowId xmlns:a16="http://schemas.microsoft.com/office/drawing/2014/main" val="3627261430"/>
                  </a:ext>
                </a:extLst>
              </a:tr>
              <a:tr h="404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b="0" i="0" kern="1200" dirty="0">
                          <a:solidFill>
                            <a:schemeClr val="dk1"/>
                          </a:solidFill>
                          <a:effectLst/>
                          <a:latin typeface="+mn-lt"/>
                          <a:ea typeface="+mn-ea"/>
                          <a:cs typeface="+mn-cs"/>
                        </a:rPr>
                        <a:t>Steve Dobscha (VA)</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dirty="0"/>
                        <a:t>Gala True (VA)</a:t>
                      </a:r>
                    </a:p>
                  </a:txBody>
                  <a:tcPr/>
                </a:tc>
                <a:tc>
                  <a:txBody>
                    <a:bodyPr/>
                    <a:lstStyle/>
                    <a:p>
                      <a:r>
                        <a:rPr lang="en-US" sz="1600" dirty="0"/>
                        <a:t>Peter Britton (VA)</a:t>
                      </a:r>
                    </a:p>
                  </a:txBody>
                  <a:tcPr/>
                </a:tc>
                <a:tc>
                  <a:txBody>
                    <a:bodyPr/>
                    <a:lstStyle/>
                    <a:p>
                      <a:pPr marL="0" algn="l" defTabSz="914400" rtl="0" eaLnBrk="1" latinLnBrk="0" hangingPunct="1"/>
                      <a:r>
                        <a:rPr lang="en-US" sz="1600" kern="1200" dirty="0">
                          <a:solidFill>
                            <a:schemeClr val="dk1"/>
                          </a:solidFill>
                          <a:latin typeface="+mn-lt"/>
                          <a:ea typeface="+mn-ea"/>
                          <a:cs typeface="+mn-cs"/>
                        </a:rPr>
                        <a:t>Marianne Goodman (VA)</a:t>
                      </a:r>
                    </a:p>
                  </a:txBody>
                  <a:tcPr/>
                </a:tc>
                <a:tc>
                  <a:txBody>
                    <a:bodyPr/>
                    <a:lstStyle/>
                    <a:p>
                      <a:pPr marL="0" algn="l" defTabSz="914400" rtl="0" eaLnBrk="1" latinLnBrk="0" hangingPunct="1"/>
                      <a:r>
                        <a:rPr lang="it-IT" sz="1600" kern="1200" dirty="0">
                          <a:solidFill>
                            <a:schemeClr val="dk1"/>
                          </a:solidFill>
                          <a:latin typeface="+mn-lt"/>
                          <a:ea typeface="+mn-ea"/>
                          <a:cs typeface="+mn-cs"/>
                        </a:rPr>
                        <a:t>Nasi Bahraini (VA)</a:t>
                      </a:r>
                    </a:p>
                  </a:txBody>
                  <a:tcPr/>
                </a:tc>
                <a:extLst>
                  <a:ext uri="{0D108BD9-81ED-4DB2-BD59-A6C34878D82A}">
                    <a16:rowId xmlns:a16="http://schemas.microsoft.com/office/drawing/2014/main" val="1478981034"/>
                  </a:ext>
                </a:extLst>
              </a:tr>
              <a:tr h="547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b="0" i="0" kern="1200" dirty="0">
                          <a:solidFill>
                            <a:schemeClr val="dk1"/>
                          </a:solidFill>
                          <a:effectLst/>
                          <a:latin typeface="+mn-lt"/>
                          <a:ea typeface="+mn-ea"/>
                          <a:cs typeface="+mn-cs"/>
                        </a:rPr>
                        <a:t>Emmy Betz (non-VA)</a:t>
                      </a:r>
                    </a:p>
                  </a:txBody>
                  <a:tcPr/>
                </a:tc>
                <a:tc>
                  <a:txBody>
                    <a:bodyPr/>
                    <a:lstStyle/>
                    <a:p>
                      <a:r>
                        <a:rPr lang="en-US" sz="1600" dirty="0"/>
                        <a:t>Rajeev </a:t>
                      </a:r>
                      <a:r>
                        <a:rPr lang="en-US" sz="1600" dirty="0" err="1"/>
                        <a:t>Ramchand</a:t>
                      </a:r>
                      <a:r>
                        <a:rPr lang="en-US" sz="1600" dirty="0"/>
                        <a:t> (non--VA)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Craig Bryan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BryAnn</a:t>
                      </a:r>
                      <a:r>
                        <a:rPr lang="en-US" sz="1600" kern="1200" dirty="0">
                          <a:solidFill>
                            <a:schemeClr val="dk1"/>
                          </a:solidFill>
                          <a:latin typeface="+mn-lt"/>
                          <a:ea typeface="+mn-ea"/>
                          <a:cs typeface="+mn-cs"/>
                        </a:rPr>
                        <a:t> </a:t>
                      </a:r>
                      <a:r>
                        <a:rPr lang="en-US" sz="1600" kern="1200" dirty="0" err="1">
                          <a:solidFill>
                            <a:schemeClr val="dk1"/>
                          </a:solidFill>
                          <a:latin typeface="+mn-lt"/>
                          <a:ea typeface="+mn-ea"/>
                          <a:cs typeface="+mn-cs"/>
                        </a:rPr>
                        <a:t>Debeer</a:t>
                      </a:r>
                      <a:r>
                        <a:rPr lang="en-US" sz="1600" kern="1200" dirty="0">
                          <a:solidFill>
                            <a:schemeClr val="dk1"/>
                          </a:solidFill>
                          <a:latin typeface="+mn-lt"/>
                          <a:ea typeface="+mn-ea"/>
                          <a:cs typeface="+mn-cs"/>
                        </a:rPr>
                        <a:t>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kern="1200" dirty="0">
                          <a:solidFill>
                            <a:schemeClr val="dk1"/>
                          </a:solidFill>
                          <a:latin typeface="+mn-lt"/>
                          <a:ea typeface="+mn-ea"/>
                          <a:cs typeface="+mn-cs"/>
                        </a:rPr>
                        <a:t>Ron Kessler (non-VA)</a:t>
                      </a:r>
                    </a:p>
                  </a:txBody>
                  <a:tcPr/>
                </a:tc>
                <a:extLst>
                  <a:ext uri="{0D108BD9-81ED-4DB2-BD59-A6C34878D82A}">
                    <a16:rowId xmlns:a16="http://schemas.microsoft.com/office/drawing/2014/main" val="792543354"/>
                  </a:ext>
                </a:extLst>
              </a:tr>
              <a:tr h="404685">
                <a:tc>
                  <a:txBody>
                    <a:bodyPr/>
                    <a:lstStyle/>
                    <a:p>
                      <a:r>
                        <a:rPr lang="it-IT" sz="1600" b="0" i="0" kern="1200" dirty="0">
                          <a:solidFill>
                            <a:schemeClr val="dk1"/>
                          </a:solidFill>
                          <a:effectLst/>
                          <a:latin typeface="+mn-lt"/>
                          <a:ea typeface="+mn-ea"/>
                          <a:cs typeface="+mn-cs"/>
                        </a:rPr>
                        <a:t>Joe Simonetti (VA)</a:t>
                      </a:r>
                      <a:endParaRPr lang="en-US" sz="1600" dirty="0"/>
                    </a:p>
                  </a:txBody>
                  <a:tcPr/>
                </a:tc>
                <a:tc>
                  <a:txBody>
                    <a:bodyPr/>
                    <a:lstStyle/>
                    <a:p>
                      <a:r>
                        <a:rPr lang="en-US" sz="1600" dirty="0"/>
                        <a:t>Lindsey Monteith (VA)</a:t>
                      </a:r>
                    </a:p>
                  </a:txBody>
                  <a:tcPr/>
                </a:tc>
                <a:tc>
                  <a:txBody>
                    <a:bodyPr/>
                    <a:lstStyle/>
                    <a:p>
                      <a:r>
                        <a:rPr lang="en-US" sz="1600" dirty="0"/>
                        <a:t>Mark </a:t>
                      </a:r>
                      <a:r>
                        <a:rPr lang="en-US" sz="1600" dirty="0" err="1"/>
                        <a:t>Ilgen</a:t>
                      </a:r>
                      <a:r>
                        <a:rPr lang="en-US" sz="1600" dirty="0"/>
                        <a:t>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Steve Sayers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kern="1200" dirty="0">
                          <a:solidFill>
                            <a:schemeClr val="dk1"/>
                          </a:solidFill>
                          <a:latin typeface="+mn-lt"/>
                          <a:ea typeface="+mn-ea"/>
                          <a:cs typeface="+mn-cs"/>
                        </a:rPr>
                        <a:t>Nate Kimbrell (VA)</a:t>
                      </a:r>
                    </a:p>
                  </a:txBody>
                  <a:tcPr/>
                </a:tc>
                <a:extLst>
                  <a:ext uri="{0D108BD9-81ED-4DB2-BD59-A6C34878D82A}">
                    <a16:rowId xmlns:a16="http://schemas.microsoft.com/office/drawing/2014/main" val="678069852"/>
                  </a:ext>
                </a:extLst>
              </a:tr>
              <a:tr h="418340">
                <a:tc>
                  <a:txBody>
                    <a:bodyPr/>
                    <a:lstStyle/>
                    <a:p>
                      <a:r>
                        <a:rPr lang="it-IT" sz="1600" b="0" i="0" kern="1200" dirty="0">
                          <a:solidFill>
                            <a:schemeClr val="dk1"/>
                          </a:solidFill>
                          <a:effectLst/>
                          <a:latin typeface="+mn-lt"/>
                          <a:ea typeface="+mn-ea"/>
                          <a:cs typeface="+mn-cs"/>
                        </a:rPr>
                        <a:t>Mike Anestis (non-VA)</a:t>
                      </a:r>
                      <a:endParaRPr lang="en-US" sz="1600" dirty="0"/>
                    </a:p>
                  </a:txBody>
                  <a:tcPr/>
                </a:tc>
                <a:tc>
                  <a:txBody>
                    <a:bodyPr/>
                    <a:lstStyle/>
                    <a:p>
                      <a:r>
                        <a:rPr lang="en-US" sz="1600" dirty="0"/>
                        <a:t>Aaron Eagan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David Rudd (non-VA)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Jason Chen (VA)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kern="1200" dirty="0">
                          <a:solidFill>
                            <a:schemeClr val="dk1"/>
                          </a:solidFill>
                          <a:latin typeface="+mn-lt"/>
                          <a:ea typeface="+mn-ea"/>
                          <a:cs typeface="+mn-cs"/>
                        </a:rPr>
                        <a:t>John McCarthy (VA)</a:t>
                      </a:r>
                    </a:p>
                  </a:txBody>
                  <a:tcPr/>
                </a:tc>
                <a:extLst>
                  <a:ext uri="{0D108BD9-81ED-4DB2-BD59-A6C34878D82A}">
                    <a16:rowId xmlns:a16="http://schemas.microsoft.com/office/drawing/2014/main" val="1930787512"/>
                  </a:ext>
                </a:extLst>
              </a:tr>
              <a:tr h="547075">
                <a:tc>
                  <a:txBody>
                    <a:bodyPr/>
                    <a:lstStyle/>
                    <a:p>
                      <a:endParaRPr lang="en-US" sz="1600" dirty="0"/>
                    </a:p>
                  </a:txBody>
                  <a:tcPr>
                    <a:noFill/>
                  </a:tcPr>
                </a:tc>
                <a:tc>
                  <a:txBody>
                    <a:bodyPr/>
                    <a:lstStyle/>
                    <a:p>
                      <a:endParaRPr lang="en-US" sz="16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noFill/>
                  </a:tcPr>
                </a:tc>
                <a:tc>
                  <a:txBody>
                    <a:bodyPr/>
                    <a:lstStyle/>
                    <a:p>
                      <a:endParaRPr lang="en-US" sz="16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kern="1200" dirty="0">
                          <a:solidFill>
                            <a:schemeClr val="dk1"/>
                          </a:solidFill>
                          <a:latin typeface="+mn-lt"/>
                          <a:ea typeface="+mn-ea"/>
                          <a:cs typeface="+mn-cs"/>
                        </a:rPr>
                        <a:t>Greg Simon (non-VA)</a:t>
                      </a:r>
                    </a:p>
                  </a:txBody>
                  <a:tcPr/>
                </a:tc>
                <a:extLst>
                  <a:ext uri="{0D108BD9-81ED-4DB2-BD59-A6C34878D82A}">
                    <a16:rowId xmlns:a16="http://schemas.microsoft.com/office/drawing/2014/main" val="3321312375"/>
                  </a:ext>
                </a:extLst>
              </a:tr>
            </a:tbl>
          </a:graphicData>
        </a:graphic>
      </p:graphicFrame>
      <p:sp>
        <p:nvSpPr>
          <p:cNvPr id="5" name="Slide Number Placeholder 4">
            <a:extLst>
              <a:ext uri="{FF2B5EF4-FFF2-40B4-BE49-F238E27FC236}">
                <a16:creationId xmlns:a16="http://schemas.microsoft.com/office/drawing/2014/main" id="{5B11A402-7821-415F-1C96-CF62784309EB}"/>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9</a:t>
            </a:fld>
            <a:endParaRPr lang="en-US"/>
          </a:p>
        </p:txBody>
      </p:sp>
      <p:sp>
        <p:nvSpPr>
          <p:cNvPr id="2" name="TextBox 1">
            <a:extLst>
              <a:ext uri="{FF2B5EF4-FFF2-40B4-BE49-F238E27FC236}">
                <a16:creationId xmlns:a16="http://schemas.microsoft.com/office/drawing/2014/main" id="{63C99EF6-0659-84A8-F95C-C6200C150D41}"/>
              </a:ext>
            </a:extLst>
          </p:cNvPr>
          <p:cNvSpPr txBox="1"/>
          <p:nvPr/>
        </p:nvSpPr>
        <p:spPr>
          <a:xfrm>
            <a:off x="291155" y="1084682"/>
            <a:ext cx="11033760" cy="646331"/>
          </a:xfrm>
          <a:prstGeom prst="rect">
            <a:avLst/>
          </a:prstGeom>
          <a:noFill/>
        </p:spPr>
        <p:txBody>
          <a:bodyPr wrap="square" rtlCol="0">
            <a:spAutoFit/>
          </a:bodyPr>
          <a:lstStyle/>
          <a:p>
            <a:r>
              <a:rPr lang="en-US" dirty="0">
                <a:highlight>
                  <a:srgbClr val="FFFF00"/>
                </a:highlight>
              </a:rPr>
              <a:t>Below is a list of the SMEs we have shared the survey with to understand the current research sentiments across these domains of interest. </a:t>
            </a:r>
          </a:p>
        </p:txBody>
      </p:sp>
    </p:spTree>
    <p:extLst>
      <p:ext uri="{BB962C8B-B14F-4D97-AF65-F5344CB8AC3E}">
        <p14:creationId xmlns:p14="http://schemas.microsoft.com/office/powerpoint/2010/main" val="37508217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3"/>
  <p:tag name="EE4P_STYLE_ID" val="6cd991bf-f022-4378-96e7-2c338aeb3f5a"/>
</p:tagLst>
</file>

<file path=ppt/tags/tag10.xml><?xml version="1.0" encoding="utf-8"?>
<p:tagLst xmlns:a="http://schemas.openxmlformats.org/drawingml/2006/main" xmlns:r="http://schemas.openxmlformats.org/officeDocument/2006/relationships" xmlns:p="http://schemas.openxmlformats.org/presentationml/2006/main">
  <p:tag name="EE4P_TEMPLATESTYLE" val="3"/>
</p:tagLst>
</file>

<file path=ppt/tags/tag11.xml><?xml version="1.0" encoding="utf-8"?>
<p:tagLst xmlns:a="http://schemas.openxmlformats.org/drawingml/2006/main" xmlns:r="http://schemas.openxmlformats.org/officeDocument/2006/relationships" xmlns:p="http://schemas.openxmlformats.org/presentationml/2006/main">
  <p:tag name="EE4P_TEMPLATESTYLE" val="3"/>
</p:tagLst>
</file>

<file path=ppt/tags/tag12.xml><?xml version="1.0" encoding="utf-8"?>
<p:tagLst xmlns:a="http://schemas.openxmlformats.org/drawingml/2006/main" xmlns:r="http://schemas.openxmlformats.org/officeDocument/2006/relationships" xmlns:p="http://schemas.openxmlformats.org/presentationml/2006/main">
  <p:tag name="EE4P_TEMPLATESTYLE" val="3"/>
</p:tagLst>
</file>

<file path=ppt/tags/tag13.xml><?xml version="1.0" encoding="utf-8"?>
<p:tagLst xmlns:a="http://schemas.openxmlformats.org/drawingml/2006/main" xmlns:r="http://schemas.openxmlformats.org/officeDocument/2006/relationships" xmlns:p="http://schemas.openxmlformats.org/presentationml/2006/main">
  <p:tag name="EE4P_TEMPLATESTYLE" val="5"/>
</p:tagLst>
</file>

<file path=ppt/tags/tag14.xml><?xml version="1.0" encoding="utf-8"?>
<p:tagLst xmlns:a="http://schemas.openxmlformats.org/drawingml/2006/main" xmlns:r="http://schemas.openxmlformats.org/officeDocument/2006/relationships" xmlns:p="http://schemas.openxmlformats.org/presentationml/2006/main">
  <p:tag name="EE4P_TEMPLATESTYLE" val="18"/>
</p:tagLst>
</file>

<file path=ppt/tags/tag15.xml><?xml version="1.0" encoding="utf-8"?>
<p:tagLst xmlns:a="http://schemas.openxmlformats.org/drawingml/2006/main" xmlns:r="http://schemas.openxmlformats.org/officeDocument/2006/relationships" xmlns:p="http://schemas.openxmlformats.org/presentationml/2006/main">
  <p:tag name="EE4P_TEMPLATESTYLE" val="5"/>
</p:tagLst>
</file>

<file path=ppt/tags/tag16.xml><?xml version="1.0" encoding="utf-8"?>
<p:tagLst xmlns:a="http://schemas.openxmlformats.org/drawingml/2006/main" xmlns:r="http://schemas.openxmlformats.org/officeDocument/2006/relationships" xmlns:p="http://schemas.openxmlformats.org/presentationml/2006/main">
  <p:tag name="EE4P_TEMPLATESTYLE" val="18"/>
</p:tagLst>
</file>

<file path=ppt/tags/tag17.xml><?xml version="1.0" encoding="utf-8"?>
<p:tagLst xmlns:a="http://schemas.openxmlformats.org/drawingml/2006/main" xmlns:r="http://schemas.openxmlformats.org/officeDocument/2006/relationships" xmlns:p="http://schemas.openxmlformats.org/presentationml/2006/main">
  <p:tag name="EE4P_TEMPLATESTYLE" val="5"/>
</p:tagLst>
</file>

<file path=ppt/tags/tag18.xml><?xml version="1.0" encoding="utf-8"?>
<p:tagLst xmlns:a="http://schemas.openxmlformats.org/drawingml/2006/main" xmlns:r="http://schemas.openxmlformats.org/officeDocument/2006/relationships" xmlns:p="http://schemas.openxmlformats.org/presentationml/2006/main">
  <p:tag name="EE4P_TEMPLATESTYLE" val="18"/>
</p:tagLst>
</file>

<file path=ppt/tags/tag19.xml><?xml version="1.0" encoding="utf-8"?>
<p:tagLst xmlns:a="http://schemas.openxmlformats.org/drawingml/2006/main" xmlns:r="http://schemas.openxmlformats.org/officeDocument/2006/relationships" xmlns:p="http://schemas.openxmlformats.org/presentationml/2006/main">
  <p:tag name="EE4P_TEMPLATESTYLE" val="5"/>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EE4P_TEMPLATESTYLE" val="18"/>
</p:tagLst>
</file>

<file path=ppt/tags/tag21.xml><?xml version="1.0" encoding="utf-8"?>
<p:tagLst xmlns:a="http://schemas.openxmlformats.org/drawingml/2006/main" xmlns:r="http://schemas.openxmlformats.org/officeDocument/2006/relationships" xmlns:p="http://schemas.openxmlformats.org/presentationml/2006/main">
  <p:tag name="EE4P_TEMPLATESTYLE" val="5"/>
</p:tagLst>
</file>

<file path=ppt/tags/tag22.xml><?xml version="1.0" encoding="utf-8"?>
<p:tagLst xmlns:a="http://schemas.openxmlformats.org/drawingml/2006/main" xmlns:r="http://schemas.openxmlformats.org/officeDocument/2006/relationships" xmlns:p="http://schemas.openxmlformats.org/presentationml/2006/main">
  <p:tag name="EE4P_TEMPLATESTYLE" val="18"/>
</p:tagLst>
</file>

<file path=ppt/tags/tag23.xml><?xml version="1.0" encoding="utf-8"?>
<p:tagLst xmlns:a="http://schemas.openxmlformats.org/drawingml/2006/main" xmlns:r="http://schemas.openxmlformats.org/officeDocument/2006/relationships" xmlns:p="http://schemas.openxmlformats.org/presentationml/2006/main">
  <p:tag name="EE4P_TEMPLATESTYLE" val="5"/>
</p:tagLst>
</file>

<file path=ppt/tags/tag24.xml><?xml version="1.0" encoding="utf-8"?>
<p:tagLst xmlns:a="http://schemas.openxmlformats.org/drawingml/2006/main" xmlns:r="http://schemas.openxmlformats.org/officeDocument/2006/relationships" xmlns:p="http://schemas.openxmlformats.org/presentationml/2006/main">
  <p:tag name="EE4P_TEMPLATESTYLE" val="18"/>
</p:tagLst>
</file>

<file path=ppt/tags/tag25.xml><?xml version="1.0" encoding="utf-8"?>
<p:tagLst xmlns:a="http://schemas.openxmlformats.org/drawingml/2006/main" xmlns:r="http://schemas.openxmlformats.org/officeDocument/2006/relationships" xmlns:p="http://schemas.openxmlformats.org/presentationml/2006/main">
  <p:tag name="EE4P_TEMPLATESTYLE" val="5"/>
</p:tagLst>
</file>

<file path=ppt/tags/tag26.xml><?xml version="1.0" encoding="utf-8"?>
<p:tagLst xmlns:a="http://schemas.openxmlformats.org/drawingml/2006/main" xmlns:r="http://schemas.openxmlformats.org/officeDocument/2006/relationships" xmlns:p="http://schemas.openxmlformats.org/presentationml/2006/main">
  <p:tag name="EE4P_TEMPLATESTYLE" val="18"/>
</p:tagLst>
</file>

<file path=ppt/tags/tag27.xml><?xml version="1.0" encoding="utf-8"?>
<p:tagLst xmlns:a="http://schemas.openxmlformats.org/drawingml/2006/main" xmlns:r="http://schemas.openxmlformats.org/officeDocument/2006/relationships" xmlns:p="http://schemas.openxmlformats.org/presentationml/2006/main">
  <p:tag name="EE4P_TEMPLATESTYLE" val="5"/>
</p:tagLst>
</file>

<file path=ppt/tags/tag28.xml><?xml version="1.0" encoding="utf-8"?>
<p:tagLst xmlns:a="http://schemas.openxmlformats.org/drawingml/2006/main" xmlns:r="http://schemas.openxmlformats.org/officeDocument/2006/relationships" xmlns:p="http://schemas.openxmlformats.org/presentationml/2006/main">
  <p:tag name="EE4P_TEMPLATESTYLE" val="18"/>
</p:tagLst>
</file>

<file path=ppt/tags/tag29.xml><?xml version="1.0" encoding="utf-8"?>
<p:tagLst xmlns:a="http://schemas.openxmlformats.org/drawingml/2006/main" xmlns:r="http://schemas.openxmlformats.org/officeDocument/2006/relationships" xmlns:p="http://schemas.openxmlformats.org/presentationml/2006/main">
  <p:tag name="EE4P_TEMPLATESTYLE" val="5"/>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30.xml><?xml version="1.0" encoding="utf-8"?>
<p:tagLst xmlns:a="http://schemas.openxmlformats.org/drawingml/2006/main" xmlns:r="http://schemas.openxmlformats.org/officeDocument/2006/relationships" xmlns:p="http://schemas.openxmlformats.org/presentationml/2006/main">
  <p:tag name="EE4P_TEMPLATESTYLE" val="18"/>
</p:tagLst>
</file>

<file path=ppt/tags/tag31.xml><?xml version="1.0" encoding="utf-8"?>
<p:tagLst xmlns:a="http://schemas.openxmlformats.org/drawingml/2006/main" xmlns:r="http://schemas.openxmlformats.org/officeDocument/2006/relationships" xmlns:p="http://schemas.openxmlformats.org/presentationml/2006/main">
  <p:tag name="EE4P_TEMPLATESTYLE" val="5"/>
</p:tagLst>
</file>

<file path=ppt/tags/tag32.xml><?xml version="1.0" encoding="utf-8"?>
<p:tagLst xmlns:a="http://schemas.openxmlformats.org/drawingml/2006/main" xmlns:r="http://schemas.openxmlformats.org/officeDocument/2006/relationships" xmlns:p="http://schemas.openxmlformats.org/presentationml/2006/main">
  <p:tag name="EE4P_TEMPLATESTYLE" val="5"/>
</p:tagLst>
</file>

<file path=ppt/tags/tag33.xml><?xml version="1.0" encoding="utf-8"?>
<p:tagLst xmlns:a="http://schemas.openxmlformats.org/drawingml/2006/main" xmlns:r="http://schemas.openxmlformats.org/officeDocument/2006/relationships" xmlns:p="http://schemas.openxmlformats.org/presentationml/2006/main">
  <p:tag name="EE4P_TEMPLATESTYLE" val="3"/>
</p:tagLst>
</file>

<file path=ppt/tags/tag34.xml><?xml version="1.0" encoding="utf-8"?>
<p:tagLst xmlns:a="http://schemas.openxmlformats.org/drawingml/2006/main" xmlns:r="http://schemas.openxmlformats.org/officeDocument/2006/relationships" xmlns:p="http://schemas.openxmlformats.org/presentationml/2006/main">
  <p:tag name="EE4P_TEMPLATESTYLE" val="3"/>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EE4P_TEMPLATESTYLE" val="5"/>
</p:tagLst>
</file>

<file path=ppt/tags/tag6.xml><?xml version="1.0" encoding="utf-8"?>
<p:tagLst xmlns:a="http://schemas.openxmlformats.org/drawingml/2006/main" xmlns:r="http://schemas.openxmlformats.org/officeDocument/2006/relationships" xmlns:p="http://schemas.openxmlformats.org/presentationml/2006/main">
  <p:tag name="EE4P_TEMPLATESTYLE" val="5"/>
</p:tagLst>
</file>

<file path=ppt/tags/tag7.xml><?xml version="1.0" encoding="utf-8"?>
<p:tagLst xmlns:a="http://schemas.openxmlformats.org/drawingml/2006/main" xmlns:r="http://schemas.openxmlformats.org/officeDocument/2006/relationships" xmlns:p="http://schemas.openxmlformats.org/presentationml/2006/main">
  <p:tag name="EE4P_TEMPLATESTYLE" val="5"/>
</p:tagLst>
</file>

<file path=ppt/tags/tag8.xml><?xml version="1.0" encoding="utf-8"?>
<p:tagLst xmlns:a="http://schemas.openxmlformats.org/drawingml/2006/main" xmlns:r="http://schemas.openxmlformats.org/officeDocument/2006/relationships" xmlns:p="http://schemas.openxmlformats.org/presentationml/2006/main">
  <p:tag name="EE4P_TEMPLATESTYLE" val="5"/>
</p:tagLst>
</file>

<file path=ppt/tags/tag9.xml><?xml version="1.0" encoding="utf-8"?>
<p:tagLst xmlns:a="http://schemas.openxmlformats.org/drawingml/2006/main" xmlns:r="http://schemas.openxmlformats.org/officeDocument/2006/relationships" xmlns:p="http://schemas.openxmlformats.org/presentationml/2006/main">
  <p:tag name="EE4P_TEMPLATESTYLE" val="3"/>
</p:tagLst>
</file>

<file path=ppt/theme/theme1.xml><?xml version="1.0" encoding="utf-8"?>
<a:theme xmlns:a="http://schemas.openxmlformats.org/drawingml/2006/main" name="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10" ma:contentTypeDescription="Create a new document." ma:contentTypeScope="" ma:versionID="5865abdceee12cf2e0ce8f310ad82bd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be54130c8802c171fc5bb87a0787409a"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D8BCF-4A42-4DA5-A5AF-049192169A0D}"/>
</file>

<file path=customXml/itemProps2.xml><?xml version="1.0" encoding="utf-8"?>
<ds:datastoreItem xmlns:ds="http://schemas.openxmlformats.org/officeDocument/2006/customXml" ds:itemID="{A31179A3-1231-42BF-9352-2B1FEC761025}">
  <ds:schemaRefs>
    <ds:schemaRef ds:uri="http://schemas.microsoft.com/sharepoint/v3/contenttype/forms"/>
  </ds:schemaRefs>
</ds:datastoreItem>
</file>

<file path=customXml/itemProps3.xml><?xml version="1.0" encoding="utf-8"?>
<ds:datastoreItem xmlns:ds="http://schemas.openxmlformats.org/officeDocument/2006/customXml" ds:itemID="{6419B3B8-B429-45BE-88B0-8FFAC23B77D9}">
  <ds:schemaRefs>
    <ds:schemaRef ds:uri="http://purl.org/dc/terms/"/>
    <ds:schemaRef ds:uri="http://schemas.microsoft.com/office/2006/documentManagement/types"/>
    <ds:schemaRef ds:uri="http://purl.org/dc/elements/1.1/"/>
    <ds:schemaRef ds:uri="http://schemas.microsoft.com/office/infopath/2007/PartnerControls"/>
    <ds:schemaRef ds:uri="http://schemas.microsoft.com/sharepoint/v3"/>
    <ds:schemaRef ds:uri="http://purl.org/dc/dcmitype/"/>
    <ds:schemaRef ds:uri="http://schemas.openxmlformats.org/package/2006/metadata/core-properties"/>
    <ds:schemaRef ds:uri="50f0e209-8335-4762-bc61-35d878d3e9d9"/>
    <ds:schemaRef ds:uri="6aa70152-e7f0-4492-8b74-233e905943d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10927</TotalTime>
  <Words>3476</Words>
  <Application>Microsoft Office PowerPoint</Application>
  <PresentationFormat>Widescreen</PresentationFormat>
  <Paragraphs>275</Paragraphs>
  <Slides>22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vt:lpstr>
      <vt:lpstr>Arial,Sans-Serif</vt:lpstr>
      <vt:lpstr>Calibri</vt:lpstr>
      <vt:lpstr>Calibri Light</vt:lpstr>
      <vt:lpstr>Georgia</vt:lpstr>
      <vt:lpstr>Times New Roman</vt:lpstr>
      <vt:lpstr>Wingdings</vt:lpstr>
      <vt:lpstr>VA Template</vt:lpstr>
      <vt:lpstr>think-cell Slide</vt:lpstr>
      <vt:lpstr>Suicide Prevention: Advisory Group  Monthly Meeting</vt:lpstr>
      <vt:lpstr>PowerPoint Presentation</vt:lpstr>
      <vt:lpstr>PowerPoint Presentation</vt:lpstr>
      <vt:lpstr>Phases to determine Critical Research Priorities</vt:lpstr>
      <vt:lpstr>Key Priority Areas</vt:lpstr>
      <vt:lpstr>Recall: Why we are developing Priorities</vt:lpstr>
      <vt:lpstr>PowerPoint Presentation</vt:lpstr>
      <vt:lpstr>SME Survey Questions</vt:lpstr>
      <vt:lpstr>SMEs</vt:lpstr>
      <vt:lpstr>Thematic Analysis of SME Responses</vt:lpstr>
      <vt:lpstr>Research Questions on Lethal Means Safety Approaches</vt:lpstr>
      <vt:lpstr>Research Questions on Community-based interventions</vt:lpstr>
      <vt:lpstr>Research Questions on family, social network-based interventions &amp; postventions</vt:lpstr>
      <vt:lpstr>Research Questions on Psychotherapies and other non-somatic interventions </vt:lpstr>
      <vt:lpstr>Research Questions on Risk screening, predictive analytics</vt:lpstr>
      <vt:lpstr>Perceived Advantages &amp; Disadvantages to Funding each Priority Area</vt:lpstr>
      <vt:lpstr>PowerPoint Presentation</vt:lpstr>
      <vt:lpstr>Discussion Questions</vt:lpstr>
      <vt:lpstr>Temperature Check of Priority Sentiment</vt:lpstr>
      <vt:lpstr>PowerPoint Presentation</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Elements Box Style</dc:title>
  <dc:creator>Constans, Joseph (VACO)</dc:creator>
  <cp:lastModifiedBy>Constans, Joseph (VACO)</cp:lastModifiedBy>
  <cp:revision>26</cp:revision>
  <cp:lastPrinted>2000-01-01T05:00:00Z</cp:lastPrinted>
  <dcterms:created xsi:type="dcterms:W3CDTF">2024-01-05T16:40:11Z</dcterms:created>
  <dcterms:modified xsi:type="dcterms:W3CDTF">2024-04-23T17:23:24Z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97ea9d-daff-4c91-a4f1-55d953dbb0fc_Enabled">
    <vt:lpwstr>true</vt:lpwstr>
  </property>
  <property fmtid="{D5CDD505-2E9C-101B-9397-08002B2CF9AE}" pid="3" name="MSIP_Label_7f97ea9d-daff-4c91-a4f1-55d953dbb0fc_SetDate">
    <vt:lpwstr>2024-01-05T19:26:49Z</vt:lpwstr>
  </property>
  <property fmtid="{D5CDD505-2E9C-101B-9397-08002B2CF9AE}" pid="4" name="MSIP_Label_7f97ea9d-daff-4c91-a4f1-55d953dbb0fc_Method">
    <vt:lpwstr>Standard</vt:lpwstr>
  </property>
  <property fmtid="{D5CDD505-2E9C-101B-9397-08002B2CF9AE}" pid="5" name="MSIP_Label_7f97ea9d-daff-4c91-a4f1-55d953dbb0fc_Name">
    <vt:lpwstr>Public</vt:lpwstr>
  </property>
  <property fmtid="{D5CDD505-2E9C-101B-9397-08002B2CF9AE}" pid="6" name="MSIP_Label_7f97ea9d-daff-4c91-a4f1-55d953dbb0fc_SiteId">
    <vt:lpwstr>58196b33-812d-4eb0-ad27-fc2dd9de53eb</vt:lpwstr>
  </property>
  <property fmtid="{D5CDD505-2E9C-101B-9397-08002B2CF9AE}" pid="7" name="MSIP_Label_7f97ea9d-daff-4c91-a4f1-55d953dbb0fc_ActionId">
    <vt:lpwstr>30c2d5b4-195d-460b-8a3c-2420f4a14c9c</vt:lpwstr>
  </property>
  <property fmtid="{D5CDD505-2E9C-101B-9397-08002B2CF9AE}" pid="8" name="MSIP_Label_7f97ea9d-daff-4c91-a4f1-55d953dbb0fc_ContentBits">
    <vt:lpwstr>0</vt:lpwstr>
  </property>
  <property fmtid="{D5CDD505-2E9C-101B-9397-08002B2CF9AE}" pid="9" name="ContentTypeId">
    <vt:lpwstr>0x01010045B1E07F2C274044A140D89A2848318B</vt:lpwstr>
  </property>
  <property fmtid="{D5CDD505-2E9C-101B-9397-08002B2CF9AE}" pid="10" name="MediaServiceImageTags">
    <vt:lpwstr/>
  </property>
</Properties>
</file>