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10.xml" ContentType="application/vnd.openxmlformats-officedocument.theme+xml"/>
  <Override PartName="/ppt/notesSlides/notesSlide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5.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4"/>
    <p:sldMasterId id="2147483693" r:id="rId5"/>
    <p:sldMasterId id="2147483708" r:id="rId6"/>
    <p:sldMasterId id="2147483723" r:id="rId7"/>
    <p:sldMasterId id="2147483732" r:id="rId8"/>
    <p:sldMasterId id="2147483752" r:id="rId9"/>
    <p:sldMasterId id="2147483770" r:id="rId10"/>
    <p:sldMasterId id="2147483786" r:id="rId11"/>
    <p:sldMasterId id="2147483807" r:id="rId12"/>
  </p:sldMasterIdLst>
  <p:notesMasterIdLst>
    <p:notesMasterId r:id="rId58"/>
  </p:notesMasterIdLst>
  <p:sldIdLst>
    <p:sldId id="2147479673" r:id="rId13"/>
    <p:sldId id="2147479341" r:id="rId14"/>
    <p:sldId id="282" r:id="rId15"/>
    <p:sldId id="838841564" r:id="rId16"/>
    <p:sldId id="2147479347" r:id="rId17"/>
    <p:sldId id="2147479689" r:id="rId18"/>
    <p:sldId id="2147479412" r:id="rId19"/>
    <p:sldId id="2147479407" r:id="rId20"/>
    <p:sldId id="2147479402" r:id="rId21"/>
    <p:sldId id="2147479678" r:id="rId22"/>
    <p:sldId id="2147479690" r:id="rId23"/>
    <p:sldId id="2147479418" r:id="rId24"/>
    <p:sldId id="2147479419" r:id="rId25"/>
    <p:sldId id="2147479403" r:id="rId26"/>
    <p:sldId id="2147479683" r:id="rId27"/>
    <p:sldId id="2147479460" r:id="rId28"/>
    <p:sldId id="2147479461" r:id="rId29"/>
    <p:sldId id="2147479462" r:id="rId30"/>
    <p:sldId id="2147479463" r:id="rId31"/>
    <p:sldId id="2147479688" r:id="rId32"/>
    <p:sldId id="2147479680" r:id="rId33"/>
    <p:sldId id="2147479691" r:id="rId34"/>
    <p:sldId id="2147479420" r:id="rId35"/>
    <p:sldId id="2147479453" r:id="rId36"/>
    <p:sldId id="2147479435" r:id="rId37"/>
    <p:sldId id="2147479468" r:id="rId38"/>
    <p:sldId id="2147479469" r:id="rId39"/>
    <p:sldId id="2147479470" r:id="rId40"/>
    <p:sldId id="2147479471" r:id="rId41"/>
    <p:sldId id="2147479472" r:id="rId42"/>
    <p:sldId id="2147479684" r:id="rId43"/>
    <p:sldId id="2147479693" r:id="rId44"/>
    <p:sldId id="2147479478" r:id="rId45"/>
    <p:sldId id="2147479685" r:id="rId46"/>
    <p:sldId id="2147479409" r:id="rId47"/>
    <p:sldId id="2147479442" r:id="rId48"/>
    <p:sldId id="2147479447" r:id="rId49"/>
    <p:sldId id="2147479448" r:id="rId50"/>
    <p:sldId id="2147479449" r:id="rId51"/>
    <p:sldId id="2147479433" r:id="rId52"/>
    <p:sldId id="2147479437" r:id="rId53"/>
    <p:sldId id="2147479438" r:id="rId54"/>
    <p:sldId id="2147479439" r:id="rId55"/>
    <p:sldId id="2147479467" r:id="rId56"/>
    <p:sldId id="2147479692" r:id="rId57"/>
  </p:sldIdLst>
  <p:sldSz cx="12192000" cy="6858000"/>
  <p:notesSz cx="7099300" cy="10234613"/>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5960B1-8E75-4116-8E14-B75FAEB14989}">
          <p14:sldIdLst>
            <p14:sldId id="2147479673"/>
            <p14:sldId id="2147479341"/>
            <p14:sldId id="282"/>
            <p14:sldId id="838841564"/>
            <p14:sldId id="2147479347"/>
            <p14:sldId id="2147479689"/>
            <p14:sldId id="2147479412"/>
            <p14:sldId id="2147479407"/>
            <p14:sldId id="2147479402"/>
            <p14:sldId id="2147479678"/>
            <p14:sldId id="2147479690"/>
            <p14:sldId id="2147479418"/>
            <p14:sldId id="2147479419"/>
            <p14:sldId id="2147479403"/>
            <p14:sldId id="2147479683"/>
            <p14:sldId id="2147479460"/>
            <p14:sldId id="2147479461"/>
            <p14:sldId id="2147479462"/>
            <p14:sldId id="2147479463"/>
            <p14:sldId id="2147479688"/>
            <p14:sldId id="2147479680"/>
            <p14:sldId id="2147479691"/>
            <p14:sldId id="2147479420"/>
            <p14:sldId id="2147479453"/>
            <p14:sldId id="2147479435"/>
            <p14:sldId id="2147479468"/>
            <p14:sldId id="2147479469"/>
            <p14:sldId id="2147479470"/>
            <p14:sldId id="2147479471"/>
            <p14:sldId id="2147479472"/>
            <p14:sldId id="2147479684"/>
            <p14:sldId id="2147479693"/>
            <p14:sldId id="2147479478"/>
          </p14:sldIdLst>
        </p14:section>
        <p14:section name="Appendix" id="{211E19A9-2AFD-4E51-90B8-2BF8FCA61536}">
          <p14:sldIdLst>
            <p14:sldId id="2147479685"/>
            <p14:sldId id="2147479409"/>
            <p14:sldId id="2147479442"/>
            <p14:sldId id="2147479447"/>
            <p14:sldId id="2147479448"/>
            <p14:sldId id="2147479449"/>
            <p14:sldId id="2147479433"/>
            <p14:sldId id="2147479437"/>
            <p14:sldId id="2147479438"/>
            <p14:sldId id="2147479439"/>
            <p14:sldId id="2147479467"/>
            <p14:sldId id="214747969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005304-9AFC-E221-F557-7C6D3F5799F5}" name="Caroline Mwonga" initials="CM" userId="S::Caroline.Mwonga@riospartners.com::51e2a6b6-a60a-490c-b1e8-b63fd0836ae8" providerId="AD"/>
  <p188:author id="{D897750E-553E-EC82-7661-0E3882829F45}" name="Bever, Christopher T. (he/him/his)" initials="BCT(" userId="S::Christopher.Bever@va.gov::df010063-44d1-4def-990c-afcca8fb522a" providerId="AD"/>
  <p188:author id="{DAF9BE24-C389-53B1-30E4-C0F84E939D08}" name="Maharsi Naidu" initials="" userId="S::Maharsi.Naidu@riospartners.com::e85744f3-8b54-425a-86a4-db59ac33e4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hepach"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1F2"/>
    <a:srgbClr val="D0D0D0"/>
    <a:srgbClr val="4490C4"/>
    <a:srgbClr val="4FACB9"/>
    <a:srgbClr val="EE1A6B"/>
    <a:srgbClr val="A9D18E"/>
    <a:srgbClr val="002F56"/>
    <a:srgbClr val="DAD7D7"/>
    <a:srgbClr val="A29C9C"/>
    <a:srgbClr val="EC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notesMaster" Target="notesMasters/notesMaster1.xml"/><Relationship Id="rId66"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stans, Joseph (VACO)" userId="90aafe61-5857-41d9-9d56-a03f27a6d727" providerId="ADAL" clId="{702EE474-F774-44A0-8247-9B4AFBA381E7}"/>
    <pc:docChg chg="modSld">
      <pc:chgData name="Constans, Joseph (VACO)" userId="90aafe61-5857-41d9-9d56-a03f27a6d727" providerId="ADAL" clId="{702EE474-F774-44A0-8247-9B4AFBA381E7}" dt="2024-05-27T19:47:14.393" v="13" actId="20577"/>
      <pc:docMkLst>
        <pc:docMk/>
      </pc:docMkLst>
      <pc:sldChg chg="modSp mod">
        <pc:chgData name="Constans, Joseph (VACO)" userId="90aafe61-5857-41d9-9d56-a03f27a6d727" providerId="ADAL" clId="{702EE474-F774-44A0-8247-9B4AFBA381E7}" dt="2024-05-27T19:47:14.393" v="13" actId="20577"/>
        <pc:sldMkLst>
          <pc:docMk/>
          <pc:sldMk cId="3781797584" sldId="2147479673"/>
        </pc:sldMkLst>
        <pc:spChg chg="mod">
          <ac:chgData name="Constans, Joseph (VACO)" userId="90aafe61-5857-41d9-9d56-a03f27a6d727" providerId="ADAL" clId="{702EE474-F774-44A0-8247-9B4AFBA381E7}" dt="2024-05-27T19:47:14.393" v="13" actId="20577"/>
          <ac:spMkLst>
            <pc:docMk/>
            <pc:sldMk cId="3781797584" sldId="2147479673"/>
            <ac:spMk id="6" creationId="{1C394028-3C7F-43DE-B331-82F599429FA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04FE9-C823-4924-98BA-816997F3EEE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C5AC9EB-CD13-4100-B228-F0AD32C11419}">
      <dgm:prSet custT="1"/>
      <dgm:spPr/>
      <dgm:t>
        <a:bodyPr/>
        <a:lstStyle/>
        <a:p>
          <a:r>
            <a:rPr lang="en-US" sz="1400" b="0" i="0"/>
            <a:t>American Foundation for Suicide Prevention</a:t>
          </a:r>
          <a:endParaRPr lang="en-US" sz="1400"/>
        </a:p>
      </dgm:t>
    </dgm:pt>
    <dgm:pt modelId="{B39C17DB-08AC-4825-A57C-BE2BFFC4B7AC}" type="parTrans" cxnId="{E108E588-7AEA-4DC0-9EC3-67EBF4743D37}">
      <dgm:prSet/>
      <dgm:spPr/>
      <dgm:t>
        <a:bodyPr/>
        <a:lstStyle/>
        <a:p>
          <a:endParaRPr lang="en-US" sz="1800"/>
        </a:p>
      </dgm:t>
    </dgm:pt>
    <dgm:pt modelId="{A852B07C-FD0E-4CB4-AB51-4D00CD5321E1}" type="sibTrans" cxnId="{E108E588-7AEA-4DC0-9EC3-67EBF4743D37}">
      <dgm:prSet/>
      <dgm:spPr/>
      <dgm:t>
        <a:bodyPr/>
        <a:lstStyle/>
        <a:p>
          <a:endParaRPr lang="en-US" sz="1800"/>
        </a:p>
      </dgm:t>
    </dgm:pt>
    <dgm:pt modelId="{DC54CE35-DC86-4152-A74E-03475A854C8B}">
      <dgm:prSet custT="1"/>
      <dgm:spPr/>
      <dgm:t>
        <a:bodyPr/>
        <a:lstStyle/>
        <a:p>
          <a:r>
            <a:rPr lang="en-US" sz="1400" b="0" i="0"/>
            <a:t>American Psychological Association</a:t>
          </a:r>
          <a:endParaRPr lang="en-US" sz="1400"/>
        </a:p>
      </dgm:t>
    </dgm:pt>
    <dgm:pt modelId="{DA9271F6-5633-4E87-9093-C964CEBD82D6}" type="parTrans" cxnId="{9D80F7AB-3C9D-464D-BCD2-6F58BA1F9133}">
      <dgm:prSet/>
      <dgm:spPr/>
      <dgm:t>
        <a:bodyPr/>
        <a:lstStyle/>
        <a:p>
          <a:endParaRPr lang="en-US" sz="1800"/>
        </a:p>
      </dgm:t>
    </dgm:pt>
    <dgm:pt modelId="{031A3B88-0271-4A85-8C63-4FBD11947825}" type="sibTrans" cxnId="{9D80F7AB-3C9D-464D-BCD2-6F58BA1F9133}">
      <dgm:prSet/>
      <dgm:spPr/>
      <dgm:t>
        <a:bodyPr/>
        <a:lstStyle/>
        <a:p>
          <a:endParaRPr lang="en-US" sz="1800"/>
        </a:p>
      </dgm:t>
    </dgm:pt>
    <dgm:pt modelId="{B83C4407-D798-4C93-B8AC-36F244A970B4}">
      <dgm:prSet custT="1"/>
      <dgm:spPr/>
      <dgm:t>
        <a:bodyPr/>
        <a:lstStyle/>
        <a:p>
          <a:r>
            <a:rPr lang="en-US" sz="1400" b="0" i="0"/>
            <a:t>Centers for Disease Control and Prevention</a:t>
          </a:r>
          <a:endParaRPr lang="en-US" sz="1400"/>
        </a:p>
      </dgm:t>
    </dgm:pt>
    <dgm:pt modelId="{F3E7C22C-A358-4C37-80FD-EBA0AC7825AB}" type="parTrans" cxnId="{538C7F75-3F2F-453A-9DE5-9169D2547C98}">
      <dgm:prSet/>
      <dgm:spPr/>
      <dgm:t>
        <a:bodyPr/>
        <a:lstStyle/>
        <a:p>
          <a:endParaRPr lang="en-US" sz="1800"/>
        </a:p>
      </dgm:t>
    </dgm:pt>
    <dgm:pt modelId="{9AF0ECED-704D-4FF4-B031-5219544E960D}" type="sibTrans" cxnId="{538C7F75-3F2F-453A-9DE5-9169D2547C98}">
      <dgm:prSet/>
      <dgm:spPr/>
      <dgm:t>
        <a:bodyPr/>
        <a:lstStyle/>
        <a:p>
          <a:endParaRPr lang="en-US" sz="1800"/>
        </a:p>
      </dgm:t>
    </dgm:pt>
    <dgm:pt modelId="{56E78A6E-671B-453D-9B33-FC6043E7F678}">
      <dgm:prSet custT="1"/>
      <dgm:spPr/>
      <dgm:t>
        <a:bodyPr/>
        <a:lstStyle/>
        <a:p>
          <a:r>
            <a:rPr lang="en-US" sz="1400" b="0" i="0"/>
            <a:t>Defense Health Agency (DHA)</a:t>
          </a:r>
          <a:endParaRPr lang="en-US" sz="1400"/>
        </a:p>
      </dgm:t>
    </dgm:pt>
    <dgm:pt modelId="{C8DFB62C-13A0-4715-AB40-DDBE0295C127}" type="parTrans" cxnId="{218942D5-C0DC-45AD-B203-8FC1F595B4D9}">
      <dgm:prSet/>
      <dgm:spPr/>
      <dgm:t>
        <a:bodyPr/>
        <a:lstStyle/>
        <a:p>
          <a:endParaRPr lang="en-US" sz="1800"/>
        </a:p>
      </dgm:t>
    </dgm:pt>
    <dgm:pt modelId="{32F63024-7A3A-4819-92DF-109B9D016CBF}" type="sibTrans" cxnId="{218942D5-C0DC-45AD-B203-8FC1F595B4D9}">
      <dgm:prSet/>
      <dgm:spPr/>
      <dgm:t>
        <a:bodyPr/>
        <a:lstStyle/>
        <a:p>
          <a:endParaRPr lang="en-US" sz="1800"/>
        </a:p>
      </dgm:t>
    </dgm:pt>
    <dgm:pt modelId="{AA73630C-FC31-46C2-84EC-D9870893E9CF}">
      <dgm:prSet custT="1"/>
      <dgm:spPr/>
      <dgm:t>
        <a:bodyPr/>
        <a:lstStyle/>
        <a:p>
          <a:r>
            <a:rPr lang="en-US" sz="1400" b="0" i="0"/>
            <a:t>Department of Defense</a:t>
          </a:r>
          <a:endParaRPr lang="en-US" sz="1400"/>
        </a:p>
      </dgm:t>
    </dgm:pt>
    <dgm:pt modelId="{7A9D49FA-0653-41DE-8D07-641C64ABD487}" type="parTrans" cxnId="{4387CA46-46F2-4921-822D-19DA47FCD941}">
      <dgm:prSet/>
      <dgm:spPr/>
      <dgm:t>
        <a:bodyPr/>
        <a:lstStyle/>
        <a:p>
          <a:endParaRPr lang="en-US" sz="1800"/>
        </a:p>
      </dgm:t>
    </dgm:pt>
    <dgm:pt modelId="{15339977-10AE-4B1C-9AB5-90DE3E02F31C}" type="sibTrans" cxnId="{4387CA46-46F2-4921-822D-19DA47FCD941}">
      <dgm:prSet/>
      <dgm:spPr/>
      <dgm:t>
        <a:bodyPr/>
        <a:lstStyle/>
        <a:p>
          <a:endParaRPr lang="en-US" sz="1800"/>
        </a:p>
      </dgm:t>
    </dgm:pt>
    <dgm:pt modelId="{48283483-F156-4DDE-A21E-24D44929D00C}">
      <dgm:prSet custT="1"/>
      <dgm:spPr/>
      <dgm:t>
        <a:bodyPr/>
        <a:lstStyle/>
        <a:p>
          <a:r>
            <a:rPr lang="en-US" sz="1400" b="0" i="0"/>
            <a:t>Indian Health Service</a:t>
          </a:r>
          <a:endParaRPr lang="en-US" sz="1400"/>
        </a:p>
      </dgm:t>
    </dgm:pt>
    <dgm:pt modelId="{9F524A96-74C2-4BF2-959C-1244BDD6705A}" type="parTrans" cxnId="{0AA804DB-A1ED-40DF-9AC4-77EFCBAAC72F}">
      <dgm:prSet/>
      <dgm:spPr/>
      <dgm:t>
        <a:bodyPr/>
        <a:lstStyle/>
        <a:p>
          <a:endParaRPr lang="en-US" sz="1800"/>
        </a:p>
      </dgm:t>
    </dgm:pt>
    <dgm:pt modelId="{D8625913-AC20-4140-AA3E-8307F1BB76A4}" type="sibTrans" cxnId="{0AA804DB-A1ED-40DF-9AC4-77EFCBAAC72F}">
      <dgm:prSet/>
      <dgm:spPr/>
      <dgm:t>
        <a:bodyPr/>
        <a:lstStyle/>
        <a:p>
          <a:endParaRPr lang="en-US" sz="1800"/>
        </a:p>
      </dgm:t>
    </dgm:pt>
    <dgm:pt modelId="{BC6434AE-C2D9-4749-88A1-53A80EF63C8B}">
      <dgm:prSet custT="1"/>
      <dgm:spPr/>
      <dgm:t>
        <a:bodyPr/>
        <a:lstStyle/>
        <a:p>
          <a:r>
            <a:rPr lang="fr-FR" sz="1400" b="0" i="0"/>
            <a:t>National Action Alliance for Suicide Prevention (NAASP)</a:t>
          </a:r>
          <a:endParaRPr lang="en-US" sz="1400"/>
        </a:p>
      </dgm:t>
    </dgm:pt>
    <dgm:pt modelId="{0F9FE873-5F5D-49E9-8D88-C9BAFBBF31A7}" type="parTrans" cxnId="{AC889CDB-D3EC-46A5-A906-D0ACDABC89D5}">
      <dgm:prSet/>
      <dgm:spPr/>
      <dgm:t>
        <a:bodyPr/>
        <a:lstStyle/>
        <a:p>
          <a:endParaRPr lang="en-US" sz="1800"/>
        </a:p>
      </dgm:t>
    </dgm:pt>
    <dgm:pt modelId="{BDDEF458-57B3-4337-8280-AC522DEBB6DD}" type="sibTrans" cxnId="{AC889CDB-D3EC-46A5-A906-D0ACDABC89D5}">
      <dgm:prSet/>
      <dgm:spPr/>
      <dgm:t>
        <a:bodyPr/>
        <a:lstStyle/>
        <a:p>
          <a:endParaRPr lang="en-US" sz="1800"/>
        </a:p>
      </dgm:t>
    </dgm:pt>
    <dgm:pt modelId="{DBFA6659-1922-4140-B15A-2BA81C3E9A0F}">
      <dgm:prSet custT="1"/>
      <dgm:spPr/>
      <dgm:t>
        <a:bodyPr/>
        <a:lstStyle/>
        <a:p>
          <a:r>
            <a:rPr lang="en-US" sz="1400" b="0" i="0"/>
            <a:t>National Alliance on Mental Illness</a:t>
          </a:r>
          <a:endParaRPr lang="en-US" sz="1400"/>
        </a:p>
      </dgm:t>
    </dgm:pt>
    <dgm:pt modelId="{362BF329-85B4-4957-967B-37D7491C5E26}" type="parTrans" cxnId="{A4621173-6090-40EF-96E3-951557E9EC81}">
      <dgm:prSet/>
      <dgm:spPr/>
      <dgm:t>
        <a:bodyPr/>
        <a:lstStyle/>
        <a:p>
          <a:endParaRPr lang="en-US" sz="1800"/>
        </a:p>
      </dgm:t>
    </dgm:pt>
    <dgm:pt modelId="{66639FB7-A126-4991-A1A7-9481A57AE83B}" type="sibTrans" cxnId="{A4621173-6090-40EF-96E3-951557E9EC81}">
      <dgm:prSet/>
      <dgm:spPr/>
      <dgm:t>
        <a:bodyPr/>
        <a:lstStyle/>
        <a:p>
          <a:endParaRPr lang="en-US" sz="1800"/>
        </a:p>
      </dgm:t>
    </dgm:pt>
    <dgm:pt modelId="{42B9FC57-E4B6-4B65-B5E9-3BD23323F7DF}">
      <dgm:prSet custT="1"/>
      <dgm:spPr/>
      <dgm:t>
        <a:bodyPr/>
        <a:lstStyle/>
        <a:p>
          <a:r>
            <a:rPr lang="en-US" sz="1400" b="0" i="0"/>
            <a:t>National Institute of Mental Health</a:t>
          </a:r>
          <a:endParaRPr lang="en-US" sz="1400"/>
        </a:p>
      </dgm:t>
    </dgm:pt>
    <dgm:pt modelId="{EA561F59-1CD9-47D8-BE65-4944817C6010}" type="parTrans" cxnId="{5BDEE1D0-407E-43CD-A683-6C710BC606B6}">
      <dgm:prSet/>
      <dgm:spPr/>
      <dgm:t>
        <a:bodyPr/>
        <a:lstStyle/>
        <a:p>
          <a:endParaRPr lang="en-US" sz="1800"/>
        </a:p>
      </dgm:t>
    </dgm:pt>
    <dgm:pt modelId="{7E1FD656-749E-43E9-ADFF-96FC311527BB}" type="sibTrans" cxnId="{5BDEE1D0-407E-43CD-A683-6C710BC606B6}">
      <dgm:prSet/>
      <dgm:spPr/>
      <dgm:t>
        <a:bodyPr/>
        <a:lstStyle/>
        <a:p>
          <a:endParaRPr lang="en-US" sz="1800"/>
        </a:p>
      </dgm:t>
    </dgm:pt>
    <dgm:pt modelId="{4C1FD35B-15B2-43F0-A38F-65EB42C0E4C1}">
      <dgm:prSet custT="1"/>
      <dgm:spPr/>
      <dgm:t>
        <a:bodyPr/>
        <a:lstStyle/>
        <a:p>
          <a:r>
            <a:rPr lang="en-US" sz="1400" b="0" i="0"/>
            <a:t>Substance Abuse and Mental Health Services</a:t>
          </a:r>
          <a:endParaRPr lang="en-US" sz="1400"/>
        </a:p>
      </dgm:t>
    </dgm:pt>
    <dgm:pt modelId="{605DF0F3-A2CB-420E-AE28-4F1DBC3A6B63}" type="parTrans" cxnId="{E1642735-D1B0-4401-901B-E567A712A3D7}">
      <dgm:prSet/>
      <dgm:spPr/>
      <dgm:t>
        <a:bodyPr/>
        <a:lstStyle/>
        <a:p>
          <a:endParaRPr lang="en-US" sz="1800"/>
        </a:p>
      </dgm:t>
    </dgm:pt>
    <dgm:pt modelId="{7485E5F6-D85C-4A64-92BC-7A6C5453DC34}" type="sibTrans" cxnId="{E1642735-D1B0-4401-901B-E567A712A3D7}">
      <dgm:prSet/>
      <dgm:spPr/>
      <dgm:t>
        <a:bodyPr/>
        <a:lstStyle/>
        <a:p>
          <a:endParaRPr lang="en-US" sz="1800"/>
        </a:p>
      </dgm:t>
    </dgm:pt>
    <dgm:pt modelId="{028CC7A8-5F2E-4036-B1AA-512583452B24}">
      <dgm:prSet custT="1"/>
      <dgm:spPr/>
      <dgm:t>
        <a:bodyPr/>
        <a:lstStyle/>
        <a:p>
          <a:r>
            <a:rPr lang="en-US" sz="1400" b="0" i="0"/>
            <a:t>Veterans Health Administration</a:t>
          </a:r>
          <a:endParaRPr lang="en-US" sz="1400"/>
        </a:p>
      </dgm:t>
    </dgm:pt>
    <dgm:pt modelId="{A0F4102F-F0B3-4CEE-9518-5AB59A34EBFF}" type="parTrans" cxnId="{38CA60E8-174C-4A31-98A6-BD8A8F6F129E}">
      <dgm:prSet/>
      <dgm:spPr/>
      <dgm:t>
        <a:bodyPr/>
        <a:lstStyle/>
        <a:p>
          <a:endParaRPr lang="en-US" sz="1800"/>
        </a:p>
      </dgm:t>
    </dgm:pt>
    <dgm:pt modelId="{5CED7C5F-149E-4EBA-B274-AF2CA3507407}" type="sibTrans" cxnId="{38CA60E8-174C-4A31-98A6-BD8A8F6F129E}">
      <dgm:prSet/>
      <dgm:spPr/>
      <dgm:t>
        <a:bodyPr/>
        <a:lstStyle/>
        <a:p>
          <a:endParaRPr lang="en-US" sz="1800"/>
        </a:p>
      </dgm:t>
    </dgm:pt>
    <dgm:pt modelId="{79954121-3454-4331-AC2A-0AE864237BF9}">
      <dgm:prSet custT="1"/>
      <dgm:spPr/>
      <dgm:t>
        <a:bodyPr/>
        <a:lstStyle/>
        <a:p>
          <a:r>
            <a:rPr lang="en-US" sz="1400" b="0" i="0"/>
            <a:t>White House</a:t>
          </a:r>
          <a:endParaRPr lang="en-US" sz="1400"/>
        </a:p>
      </dgm:t>
    </dgm:pt>
    <dgm:pt modelId="{6CD88D3A-858A-4E1F-961E-DC3F4CA2E648}" type="parTrans" cxnId="{BFD4C956-ED0A-4955-8982-AB1D6C01547F}">
      <dgm:prSet/>
      <dgm:spPr/>
      <dgm:t>
        <a:bodyPr/>
        <a:lstStyle/>
        <a:p>
          <a:endParaRPr lang="en-US" sz="1800"/>
        </a:p>
      </dgm:t>
    </dgm:pt>
    <dgm:pt modelId="{F34F782E-6168-4947-BB5C-C988506A8AF7}" type="sibTrans" cxnId="{BFD4C956-ED0A-4955-8982-AB1D6C01547F}">
      <dgm:prSet/>
      <dgm:spPr/>
      <dgm:t>
        <a:bodyPr/>
        <a:lstStyle/>
        <a:p>
          <a:endParaRPr lang="en-US" sz="1800"/>
        </a:p>
      </dgm:t>
    </dgm:pt>
    <dgm:pt modelId="{C0A3F231-4966-4E4F-8758-D362F12F32F0}" type="pres">
      <dgm:prSet presAssocID="{01504FE9-C823-4924-98BA-816997F3EEEC}" presName="diagram" presStyleCnt="0">
        <dgm:presLayoutVars>
          <dgm:dir/>
          <dgm:resizeHandles val="exact"/>
        </dgm:presLayoutVars>
      </dgm:prSet>
      <dgm:spPr/>
    </dgm:pt>
    <dgm:pt modelId="{20A69CD8-B0BE-46A9-830F-78A9F17B70AA}" type="pres">
      <dgm:prSet presAssocID="{2C5AC9EB-CD13-4100-B228-F0AD32C11419}" presName="node" presStyleLbl="node1" presStyleIdx="0" presStyleCnt="12">
        <dgm:presLayoutVars>
          <dgm:bulletEnabled val="1"/>
        </dgm:presLayoutVars>
      </dgm:prSet>
      <dgm:spPr/>
    </dgm:pt>
    <dgm:pt modelId="{E8932A7B-4E69-4483-AFD2-03A0A395F098}" type="pres">
      <dgm:prSet presAssocID="{A852B07C-FD0E-4CB4-AB51-4D00CD5321E1}" presName="sibTrans" presStyleCnt="0"/>
      <dgm:spPr/>
    </dgm:pt>
    <dgm:pt modelId="{98ADC4A5-FAA5-49E1-A4F8-2355A577EB63}" type="pres">
      <dgm:prSet presAssocID="{DC54CE35-DC86-4152-A74E-03475A854C8B}" presName="node" presStyleLbl="node1" presStyleIdx="1" presStyleCnt="12">
        <dgm:presLayoutVars>
          <dgm:bulletEnabled val="1"/>
        </dgm:presLayoutVars>
      </dgm:prSet>
      <dgm:spPr/>
    </dgm:pt>
    <dgm:pt modelId="{5DEAB937-BF34-476B-8CAA-653758BED6EB}" type="pres">
      <dgm:prSet presAssocID="{031A3B88-0271-4A85-8C63-4FBD11947825}" presName="sibTrans" presStyleCnt="0"/>
      <dgm:spPr/>
    </dgm:pt>
    <dgm:pt modelId="{BDE7B7A8-74A3-4D05-82E6-6D55AA21E83A}" type="pres">
      <dgm:prSet presAssocID="{B83C4407-D798-4C93-B8AC-36F244A970B4}" presName="node" presStyleLbl="node1" presStyleIdx="2" presStyleCnt="12">
        <dgm:presLayoutVars>
          <dgm:bulletEnabled val="1"/>
        </dgm:presLayoutVars>
      </dgm:prSet>
      <dgm:spPr/>
    </dgm:pt>
    <dgm:pt modelId="{6778D5C8-9D47-4246-B277-BB38F6A36E13}" type="pres">
      <dgm:prSet presAssocID="{9AF0ECED-704D-4FF4-B031-5219544E960D}" presName="sibTrans" presStyleCnt="0"/>
      <dgm:spPr/>
    </dgm:pt>
    <dgm:pt modelId="{D8CD441D-3DE9-4B00-833D-C01D9E1CD3D3}" type="pres">
      <dgm:prSet presAssocID="{56E78A6E-671B-453D-9B33-FC6043E7F678}" presName="node" presStyleLbl="node1" presStyleIdx="3" presStyleCnt="12">
        <dgm:presLayoutVars>
          <dgm:bulletEnabled val="1"/>
        </dgm:presLayoutVars>
      </dgm:prSet>
      <dgm:spPr/>
    </dgm:pt>
    <dgm:pt modelId="{F7FC7183-2ED8-4EA4-9A1F-7B53FE66AD3B}" type="pres">
      <dgm:prSet presAssocID="{32F63024-7A3A-4819-92DF-109B9D016CBF}" presName="sibTrans" presStyleCnt="0"/>
      <dgm:spPr/>
    </dgm:pt>
    <dgm:pt modelId="{C9924A83-CF46-4AED-8198-B7336F6CCEAE}" type="pres">
      <dgm:prSet presAssocID="{AA73630C-FC31-46C2-84EC-D9870893E9CF}" presName="node" presStyleLbl="node1" presStyleIdx="4" presStyleCnt="12">
        <dgm:presLayoutVars>
          <dgm:bulletEnabled val="1"/>
        </dgm:presLayoutVars>
      </dgm:prSet>
      <dgm:spPr/>
    </dgm:pt>
    <dgm:pt modelId="{4002FF01-EE7C-40EC-9CDB-07E8158CA0AC}" type="pres">
      <dgm:prSet presAssocID="{15339977-10AE-4B1C-9AB5-90DE3E02F31C}" presName="sibTrans" presStyleCnt="0"/>
      <dgm:spPr/>
    </dgm:pt>
    <dgm:pt modelId="{0AEA72B6-3F89-42A3-A0AA-4345D275E930}" type="pres">
      <dgm:prSet presAssocID="{48283483-F156-4DDE-A21E-24D44929D00C}" presName="node" presStyleLbl="node1" presStyleIdx="5" presStyleCnt="12">
        <dgm:presLayoutVars>
          <dgm:bulletEnabled val="1"/>
        </dgm:presLayoutVars>
      </dgm:prSet>
      <dgm:spPr/>
    </dgm:pt>
    <dgm:pt modelId="{16647829-8643-401F-8FAD-67FD52FBB6B8}" type="pres">
      <dgm:prSet presAssocID="{D8625913-AC20-4140-AA3E-8307F1BB76A4}" presName="sibTrans" presStyleCnt="0"/>
      <dgm:spPr/>
    </dgm:pt>
    <dgm:pt modelId="{CB135721-0E0E-4525-A783-09384694F24D}" type="pres">
      <dgm:prSet presAssocID="{BC6434AE-C2D9-4749-88A1-53A80EF63C8B}" presName="node" presStyleLbl="node1" presStyleIdx="6" presStyleCnt="12">
        <dgm:presLayoutVars>
          <dgm:bulletEnabled val="1"/>
        </dgm:presLayoutVars>
      </dgm:prSet>
      <dgm:spPr/>
    </dgm:pt>
    <dgm:pt modelId="{8E8E96ED-420C-4B5E-BA2E-CF85AD9D5AD2}" type="pres">
      <dgm:prSet presAssocID="{BDDEF458-57B3-4337-8280-AC522DEBB6DD}" presName="sibTrans" presStyleCnt="0"/>
      <dgm:spPr/>
    </dgm:pt>
    <dgm:pt modelId="{CDEC8323-9A3E-4C4A-9F1C-DBAE41F6F1F8}" type="pres">
      <dgm:prSet presAssocID="{DBFA6659-1922-4140-B15A-2BA81C3E9A0F}" presName="node" presStyleLbl="node1" presStyleIdx="7" presStyleCnt="12">
        <dgm:presLayoutVars>
          <dgm:bulletEnabled val="1"/>
        </dgm:presLayoutVars>
      </dgm:prSet>
      <dgm:spPr/>
    </dgm:pt>
    <dgm:pt modelId="{41F32387-2326-45CC-8B05-0B8952A9F5D8}" type="pres">
      <dgm:prSet presAssocID="{66639FB7-A126-4991-A1A7-9481A57AE83B}" presName="sibTrans" presStyleCnt="0"/>
      <dgm:spPr/>
    </dgm:pt>
    <dgm:pt modelId="{D95BC8A5-AE0F-45B0-B0C0-CDF14A34C593}" type="pres">
      <dgm:prSet presAssocID="{42B9FC57-E4B6-4B65-B5E9-3BD23323F7DF}" presName="node" presStyleLbl="node1" presStyleIdx="8" presStyleCnt="12">
        <dgm:presLayoutVars>
          <dgm:bulletEnabled val="1"/>
        </dgm:presLayoutVars>
      </dgm:prSet>
      <dgm:spPr/>
    </dgm:pt>
    <dgm:pt modelId="{5EC24824-962C-40BC-B9CB-22E1685E7718}" type="pres">
      <dgm:prSet presAssocID="{7E1FD656-749E-43E9-ADFF-96FC311527BB}" presName="sibTrans" presStyleCnt="0"/>
      <dgm:spPr/>
    </dgm:pt>
    <dgm:pt modelId="{392EAEE1-986F-45A8-8B45-7FC067457BF9}" type="pres">
      <dgm:prSet presAssocID="{4C1FD35B-15B2-43F0-A38F-65EB42C0E4C1}" presName="node" presStyleLbl="node1" presStyleIdx="9" presStyleCnt="12">
        <dgm:presLayoutVars>
          <dgm:bulletEnabled val="1"/>
        </dgm:presLayoutVars>
      </dgm:prSet>
      <dgm:spPr/>
    </dgm:pt>
    <dgm:pt modelId="{D036A297-8B88-484B-8D08-3D35D338BAFA}" type="pres">
      <dgm:prSet presAssocID="{7485E5F6-D85C-4A64-92BC-7A6C5453DC34}" presName="sibTrans" presStyleCnt="0"/>
      <dgm:spPr/>
    </dgm:pt>
    <dgm:pt modelId="{CF5C730D-B47E-4966-8C52-E6F145A35180}" type="pres">
      <dgm:prSet presAssocID="{028CC7A8-5F2E-4036-B1AA-512583452B24}" presName="node" presStyleLbl="node1" presStyleIdx="10" presStyleCnt="12">
        <dgm:presLayoutVars>
          <dgm:bulletEnabled val="1"/>
        </dgm:presLayoutVars>
      </dgm:prSet>
      <dgm:spPr/>
    </dgm:pt>
    <dgm:pt modelId="{2A44206F-7FCE-49FC-9A2C-8A3EEA7F19CC}" type="pres">
      <dgm:prSet presAssocID="{5CED7C5F-149E-4EBA-B274-AF2CA3507407}" presName="sibTrans" presStyleCnt="0"/>
      <dgm:spPr/>
    </dgm:pt>
    <dgm:pt modelId="{5BE64A54-DF14-445C-A4FB-34BF0C295FD8}" type="pres">
      <dgm:prSet presAssocID="{79954121-3454-4331-AC2A-0AE864237BF9}" presName="node" presStyleLbl="node1" presStyleIdx="11" presStyleCnt="12">
        <dgm:presLayoutVars>
          <dgm:bulletEnabled val="1"/>
        </dgm:presLayoutVars>
      </dgm:prSet>
      <dgm:spPr/>
    </dgm:pt>
  </dgm:ptLst>
  <dgm:cxnLst>
    <dgm:cxn modelId="{43F7A502-574F-47DD-B08A-E884E4FC07E0}" type="presOf" srcId="{4C1FD35B-15B2-43F0-A38F-65EB42C0E4C1}" destId="{392EAEE1-986F-45A8-8B45-7FC067457BF9}" srcOrd="0" destOrd="0" presId="urn:microsoft.com/office/officeart/2005/8/layout/default"/>
    <dgm:cxn modelId="{E866E002-82D9-4A0D-9720-0662F9FB359E}" type="presOf" srcId="{AA73630C-FC31-46C2-84EC-D9870893E9CF}" destId="{C9924A83-CF46-4AED-8198-B7336F6CCEAE}" srcOrd="0" destOrd="0" presId="urn:microsoft.com/office/officeart/2005/8/layout/default"/>
    <dgm:cxn modelId="{E1642735-D1B0-4401-901B-E567A712A3D7}" srcId="{01504FE9-C823-4924-98BA-816997F3EEEC}" destId="{4C1FD35B-15B2-43F0-A38F-65EB42C0E4C1}" srcOrd="9" destOrd="0" parTransId="{605DF0F3-A2CB-420E-AE28-4F1DBC3A6B63}" sibTransId="{7485E5F6-D85C-4A64-92BC-7A6C5453DC34}"/>
    <dgm:cxn modelId="{3E53223C-2BEB-48C4-831F-467094A808B9}" type="presOf" srcId="{01504FE9-C823-4924-98BA-816997F3EEEC}" destId="{C0A3F231-4966-4E4F-8758-D362F12F32F0}" srcOrd="0" destOrd="0" presId="urn:microsoft.com/office/officeart/2005/8/layout/default"/>
    <dgm:cxn modelId="{29892442-FCAB-4DA4-B5C6-8D8DD5A482AC}" type="presOf" srcId="{79954121-3454-4331-AC2A-0AE864237BF9}" destId="{5BE64A54-DF14-445C-A4FB-34BF0C295FD8}" srcOrd="0" destOrd="0" presId="urn:microsoft.com/office/officeart/2005/8/layout/default"/>
    <dgm:cxn modelId="{7E21A645-2F90-481E-920F-BC31DD591D85}" type="presOf" srcId="{DC54CE35-DC86-4152-A74E-03475A854C8B}" destId="{98ADC4A5-FAA5-49E1-A4F8-2355A577EB63}" srcOrd="0" destOrd="0" presId="urn:microsoft.com/office/officeart/2005/8/layout/default"/>
    <dgm:cxn modelId="{4387CA46-46F2-4921-822D-19DA47FCD941}" srcId="{01504FE9-C823-4924-98BA-816997F3EEEC}" destId="{AA73630C-FC31-46C2-84EC-D9870893E9CF}" srcOrd="4" destOrd="0" parTransId="{7A9D49FA-0653-41DE-8D07-641C64ABD487}" sibTransId="{15339977-10AE-4B1C-9AB5-90DE3E02F31C}"/>
    <dgm:cxn modelId="{A4621173-6090-40EF-96E3-951557E9EC81}" srcId="{01504FE9-C823-4924-98BA-816997F3EEEC}" destId="{DBFA6659-1922-4140-B15A-2BA81C3E9A0F}" srcOrd="7" destOrd="0" parTransId="{362BF329-85B4-4957-967B-37D7491C5E26}" sibTransId="{66639FB7-A126-4991-A1A7-9481A57AE83B}"/>
    <dgm:cxn modelId="{538C7F75-3F2F-453A-9DE5-9169D2547C98}" srcId="{01504FE9-C823-4924-98BA-816997F3EEEC}" destId="{B83C4407-D798-4C93-B8AC-36F244A970B4}" srcOrd="2" destOrd="0" parTransId="{F3E7C22C-A358-4C37-80FD-EBA0AC7825AB}" sibTransId="{9AF0ECED-704D-4FF4-B031-5219544E960D}"/>
    <dgm:cxn modelId="{BFD4C956-ED0A-4955-8982-AB1D6C01547F}" srcId="{01504FE9-C823-4924-98BA-816997F3EEEC}" destId="{79954121-3454-4331-AC2A-0AE864237BF9}" srcOrd="11" destOrd="0" parTransId="{6CD88D3A-858A-4E1F-961E-DC3F4CA2E648}" sibTransId="{F34F782E-6168-4947-BB5C-C988506A8AF7}"/>
    <dgm:cxn modelId="{1B995B84-6F13-4E94-89AA-6696E904913F}" type="presOf" srcId="{DBFA6659-1922-4140-B15A-2BA81C3E9A0F}" destId="{CDEC8323-9A3E-4C4A-9F1C-DBAE41F6F1F8}" srcOrd="0" destOrd="0" presId="urn:microsoft.com/office/officeart/2005/8/layout/default"/>
    <dgm:cxn modelId="{429C9587-DA07-4BF7-9C71-5F3424B32733}" type="presOf" srcId="{028CC7A8-5F2E-4036-B1AA-512583452B24}" destId="{CF5C730D-B47E-4966-8C52-E6F145A35180}" srcOrd="0" destOrd="0" presId="urn:microsoft.com/office/officeart/2005/8/layout/default"/>
    <dgm:cxn modelId="{E108E588-7AEA-4DC0-9EC3-67EBF4743D37}" srcId="{01504FE9-C823-4924-98BA-816997F3EEEC}" destId="{2C5AC9EB-CD13-4100-B228-F0AD32C11419}" srcOrd="0" destOrd="0" parTransId="{B39C17DB-08AC-4825-A57C-BE2BFFC4B7AC}" sibTransId="{A852B07C-FD0E-4CB4-AB51-4D00CD5321E1}"/>
    <dgm:cxn modelId="{F549F8A3-9D70-42A6-9223-D041C141C2DF}" type="presOf" srcId="{56E78A6E-671B-453D-9B33-FC6043E7F678}" destId="{D8CD441D-3DE9-4B00-833D-C01D9E1CD3D3}" srcOrd="0" destOrd="0" presId="urn:microsoft.com/office/officeart/2005/8/layout/default"/>
    <dgm:cxn modelId="{9D80F7AB-3C9D-464D-BCD2-6F58BA1F9133}" srcId="{01504FE9-C823-4924-98BA-816997F3EEEC}" destId="{DC54CE35-DC86-4152-A74E-03475A854C8B}" srcOrd="1" destOrd="0" parTransId="{DA9271F6-5633-4E87-9093-C964CEBD82D6}" sibTransId="{031A3B88-0271-4A85-8C63-4FBD11947825}"/>
    <dgm:cxn modelId="{A0E1BFBD-E9EA-4C95-BA69-F272A089261B}" type="presOf" srcId="{48283483-F156-4DDE-A21E-24D44929D00C}" destId="{0AEA72B6-3F89-42A3-A0AA-4345D275E930}" srcOrd="0" destOrd="0" presId="urn:microsoft.com/office/officeart/2005/8/layout/default"/>
    <dgm:cxn modelId="{E8096DC0-0EA7-4B2A-B363-E7462046EE39}" type="presOf" srcId="{2C5AC9EB-CD13-4100-B228-F0AD32C11419}" destId="{20A69CD8-B0BE-46A9-830F-78A9F17B70AA}" srcOrd="0" destOrd="0" presId="urn:microsoft.com/office/officeart/2005/8/layout/default"/>
    <dgm:cxn modelId="{5BDEE1D0-407E-43CD-A683-6C710BC606B6}" srcId="{01504FE9-C823-4924-98BA-816997F3EEEC}" destId="{42B9FC57-E4B6-4B65-B5E9-3BD23323F7DF}" srcOrd="8" destOrd="0" parTransId="{EA561F59-1CD9-47D8-BE65-4944817C6010}" sibTransId="{7E1FD656-749E-43E9-ADFF-96FC311527BB}"/>
    <dgm:cxn modelId="{218942D5-C0DC-45AD-B203-8FC1F595B4D9}" srcId="{01504FE9-C823-4924-98BA-816997F3EEEC}" destId="{56E78A6E-671B-453D-9B33-FC6043E7F678}" srcOrd="3" destOrd="0" parTransId="{C8DFB62C-13A0-4715-AB40-DDBE0295C127}" sibTransId="{32F63024-7A3A-4819-92DF-109B9D016CBF}"/>
    <dgm:cxn modelId="{0AA804DB-A1ED-40DF-9AC4-77EFCBAAC72F}" srcId="{01504FE9-C823-4924-98BA-816997F3EEEC}" destId="{48283483-F156-4DDE-A21E-24D44929D00C}" srcOrd="5" destOrd="0" parTransId="{9F524A96-74C2-4BF2-959C-1244BDD6705A}" sibTransId="{D8625913-AC20-4140-AA3E-8307F1BB76A4}"/>
    <dgm:cxn modelId="{AC889CDB-D3EC-46A5-A906-D0ACDABC89D5}" srcId="{01504FE9-C823-4924-98BA-816997F3EEEC}" destId="{BC6434AE-C2D9-4749-88A1-53A80EF63C8B}" srcOrd="6" destOrd="0" parTransId="{0F9FE873-5F5D-49E9-8D88-C9BAFBBF31A7}" sibTransId="{BDDEF458-57B3-4337-8280-AC522DEBB6DD}"/>
    <dgm:cxn modelId="{A5D2A4DB-5F75-4861-8FD8-A05CC1CF1731}" type="presOf" srcId="{42B9FC57-E4B6-4B65-B5E9-3BD23323F7DF}" destId="{D95BC8A5-AE0F-45B0-B0C0-CDF14A34C593}" srcOrd="0" destOrd="0" presId="urn:microsoft.com/office/officeart/2005/8/layout/default"/>
    <dgm:cxn modelId="{38CA60E8-174C-4A31-98A6-BD8A8F6F129E}" srcId="{01504FE9-C823-4924-98BA-816997F3EEEC}" destId="{028CC7A8-5F2E-4036-B1AA-512583452B24}" srcOrd="10" destOrd="0" parTransId="{A0F4102F-F0B3-4CEE-9518-5AB59A34EBFF}" sibTransId="{5CED7C5F-149E-4EBA-B274-AF2CA3507407}"/>
    <dgm:cxn modelId="{5CE1ECEF-5809-4685-BDAD-8F52881C580C}" type="presOf" srcId="{B83C4407-D798-4C93-B8AC-36F244A970B4}" destId="{BDE7B7A8-74A3-4D05-82E6-6D55AA21E83A}" srcOrd="0" destOrd="0" presId="urn:microsoft.com/office/officeart/2005/8/layout/default"/>
    <dgm:cxn modelId="{E44A88F5-4443-47CC-BE93-B02DB2E5EFEF}" type="presOf" srcId="{BC6434AE-C2D9-4749-88A1-53A80EF63C8B}" destId="{CB135721-0E0E-4525-A783-09384694F24D}" srcOrd="0" destOrd="0" presId="urn:microsoft.com/office/officeart/2005/8/layout/default"/>
    <dgm:cxn modelId="{AE571751-0D14-4FA6-8FBC-4AE64B0DBAD7}" type="presParOf" srcId="{C0A3F231-4966-4E4F-8758-D362F12F32F0}" destId="{20A69CD8-B0BE-46A9-830F-78A9F17B70AA}" srcOrd="0" destOrd="0" presId="urn:microsoft.com/office/officeart/2005/8/layout/default"/>
    <dgm:cxn modelId="{EA06B7EC-9E55-467D-A92C-014E4374EFDE}" type="presParOf" srcId="{C0A3F231-4966-4E4F-8758-D362F12F32F0}" destId="{E8932A7B-4E69-4483-AFD2-03A0A395F098}" srcOrd="1" destOrd="0" presId="urn:microsoft.com/office/officeart/2005/8/layout/default"/>
    <dgm:cxn modelId="{F3210FF2-AAE4-44B8-BAA6-4C10AE7081F9}" type="presParOf" srcId="{C0A3F231-4966-4E4F-8758-D362F12F32F0}" destId="{98ADC4A5-FAA5-49E1-A4F8-2355A577EB63}" srcOrd="2" destOrd="0" presId="urn:microsoft.com/office/officeart/2005/8/layout/default"/>
    <dgm:cxn modelId="{BA81128B-AC49-4171-AF29-3885B6BDFB16}" type="presParOf" srcId="{C0A3F231-4966-4E4F-8758-D362F12F32F0}" destId="{5DEAB937-BF34-476B-8CAA-653758BED6EB}" srcOrd="3" destOrd="0" presId="urn:microsoft.com/office/officeart/2005/8/layout/default"/>
    <dgm:cxn modelId="{8E069C43-FBFF-4D42-8ED2-664CB2EABF14}" type="presParOf" srcId="{C0A3F231-4966-4E4F-8758-D362F12F32F0}" destId="{BDE7B7A8-74A3-4D05-82E6-6D55AA21E83A}" srcOrd="4" destOrd="0" presId="urn:microsoft.com/office/officeart/2005/8/layout/default"/>
    <dgm:cxn modelId="{0C98A2E9-6A50-4777-964E-C94992932679}" type="presParOf" srcId="{C0A3F231-4966-4E4F-8758-D362F12F32F0}" destId="{6778D5C8-9D47-4246-B277-BB38F6A36E13}" srcOrd="5" destOrd="0" presId="urn:microsoft.com/office/officeart/2005/8/layout/default"/>
    <dgm:cxn modelId="{51853902-8AB9-4B2B-B518-3809E541C07F}" type="presParOf" srcId="{C0A3F231-4966-4E4F-8758-D362F12F32F0}" destId="{D8CD441D-3DE9-4B00-833D-C01D9E1CD3D3}" srcOrd="6" destOrd="0" presId="urn:microsoft.com/office/officeart/2005/8/layout/default"/>
    <dgm:cxn modelId="{22ABB7D3-548F-423B-9ECC-3F33F8ADE894}" type="presParOf" srcId="{C0A3F231-4966-4E4F-8758-D362F12F32F0}" destId="{F7FC7183-2ED8-4EA4-9A1F-7B53FE66AD3B}" srcOrd="7" destOrd="0" presId="urn:microsoft.com/office/officeart/2005/8/layout/default"/>
    <dgm:cxn modelId="{9F11F99C-EBD9-4FBE-824B-B7E8150349CE}" type="presParOf" srcId="{C0A3F231-4966-4E4F-8758-D362F12F32F0}" destId="{C9924A83-CF46-4AED-8198-B7336F6CCEAE}" srcOrd="8" destOrd="0" presId="urn:microsoft.com/office/officeart/2005/8/layout/default"/>
    <dgm:cxn modelId="{2EE9A308-25B2-4F15-9EF4-A06C7226DE65}" type="presParOf" srcId="{C0A3F231-4966-4E4F-8758-D362F12F32F0}" destId="{4002FF01-EE7C-40EC-9CDB-07E8158CA0AC}" srcOrd="9" destOrd="0" presId="urn:microsoft.com/office/officeart/2005/8/layout/default"/>
    <dgm:cxn modelId="{0DFFBCC4-8F9B-4F42-BEA8-4D836B6B1B61}" type="presParOf" srcId="{C0A3F231-4966-4E4F-8758-D362F12F32F0}" destId="{0AEA72B6-3F89-42A3-A0AA-4345D275E930}" srcOrd="10" destOrd="0" presId="urn:microsoft.com/office/officeart/2005/8/layout/default"/>
    <dgm:cxn modelId="{314D2949-5B2A-4F8D-9CDF-3B4E56765518}" type="presParOf" srcId="{C0A3F231-4966-4E4F-8758-D362F12F32F0}" destId="{16647829-8643-401F-8FAD-67FD52FBB6B8}" srcOrd="11" destOrd="0" presId="urn:microsoft.com/office/officeart/2005/8/layout/default"/>
    <dgm:cxn modelId="{8B661855-347E-4855-B176-AB722FEF3350}" type="presParOf" srcId="{C0A3F231-4966-4E4F-8758-D362F12F32F0}" destId="{CB135721-0E0E-4525-A783-09384694F24D}" srcOrd="12" destOrd="0" presId="urn:microsoft.com/office/officeart/2005/8/layout/default"/>
    <dgm:cxn modelId="{1CE22A5F-F47B-471C-BA4C-3B57E5A9F2DB}" type="presParOf" srcId="{C0A3F231-4966-4E4F-8758-D362F12F32F0}" destId="{8E8E96ED-420C-4B5E-BA2E-CF85AD9D5AD2}" srcOrd="13" destOrd="0" presId="urn:microsoft.com/office/officeart/2005/8/layout/default"/>
    <dgm:cxn modelId="{3C2A8969-3ECE-406E-B344-8F03F90EEC07}" type="presParOf" srcId="{C0A3F231-4966-4E4F-8758-D362F12F32F0}" destId="{CDEC8323-9A3E-4C4A-9F1C-DBAE41F6F1F8}" srcOrd="14" destOrd="0" presId="urn:microsoft.com/office/officeart/2005/8/layout/default"/>
    <dgm:cxn modelId="{4F779C68-1F91-49CA-A1F8-6A5753437790}" type="presParOf" srcId="{C0A3F231-4966-4E4F-8758-D362F12F32F0}" destId="{41F32387-2326-45CC-8B05-0B8952A9F5D8}" srcOrd="15" destOrd="0" presId="urn:microsoft.com/office/officeart/2005/8/layout/default"/>
    <dgm:cxn modelId="{5EEE7640-95B6-4580-92D7-D86C9C9CA7BD}" type="presParOf" srcId="{C0A3F231-4966-4E4F-8758-D362F12F32F0}" destId="{D95BC8A5-AE0F-45B0-B0C0-CDF14A34C593}" srcOrd="16" destOrd="0" presId="urn:microsoft.com/office/officeart/2005/8/layout/default"/>
    <dgm:cxn modelId="{CC4FAC77-9778-4284-B957-BABE66E4D239}" type="presParOf" srcId="{C0A3F231-4966-4E4F-8758-D362F12F32F0}" destId="{5EC24824-962C-40BC-B9CB-22E1685E7718}" srcOrd="17" destOrd="0" presId="urn:microsoft.com/office/officeart/2005/8/layout/default"/>
    <dgm:cxn modelId="{5241B864-F166-4E07-B735-DA8B82B5EBB3}" type="presParOf" srcId="{C0A3F231-4966-4E4F-8758-D362F12F32F0}" destId="{392EAEE1-986F-45A8-8B45-7FC067457BF9}" srcOrd="18" destOrd="0" presId="urn:microsoft.com/office/officeart/2005/8/layout/default"/>
    <dgm:cxn modelId="{F12F2134-1DA6-4012-9E32-0B03BDB58D34}" type="presParOf" srcId="{C0A3F231-4966-4E4F-8758-D362F12F32F0}" destId="{D036A297-8B88-484B-8D08-3D35D338BAFA}" srcOrd="19" destOrd="0" presId="urn:microsoft.com/office/officeart/2005/8/layout/default"/>
    <dgm:cxn modelId="{A2302CBD-8346-4EF5-BD85-8C5ACC40CBA4}" type="presParOf" srcId="{C0A3F231-4966-4E4F-8758-D362F12F32F0}" destId="{CF5C730D-B47E-4966-8C52-E6F145A35180}" srcOrd="20" destOrd="0" presId="urn:microsoft.com/office/officeart/2005/8/layout/default"/>
    <dgm:cxn modelId="{19B739F0-3C5B-4A10-82B2-4D35C8728E8E}" type="presParOf" srcId="{C0A3F231-4966-4E4F-8758-D362F12F32F0}" destId="{2A44206F-7FCE-49FC-9A2C-8A3EEA7F19CC}" srcOrd="21" destOrd="0" presId="urn:microsoft.com/office/officeart/2005/8/layout/default"/>
    <dgm:cxn modelId="{30AC5FE9-D4FE-4893-B326-74CE2FE87439}" type="presParOf" srcId="{C0A3F231-4966-4E4F-8758-D362F12F32F0}" destId="{5BE64A54-DF14-445C-A4FB-34BF0C295FD8}"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5B9407-5D4C-4938-89E6-DC66DD2CB53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5949D51-8D81-4884-B648-1729029F8BAB}">
      <dgm:prSet custT="1"/>
      <dgm:spPr/>
      <dgm:t>
        <a:bodyPr/>
        <a:lstStyle/>
        <a:p>
          <a:r>
            <a:rPr lang="en-US" sz="1200" b="0" i="0"/>
            <a:t>Lethal Means Safety approaches to suicide prevention</a:t>
          </a:r>
          <a:endParaRPr lang="en-US" sz="1200"/>
        </a:p>
      </dgm:t>
    </dgm:pt>
    <dgm:pt modelId="{62547235-6D29-4889-BF00-F1E9F629A03C}" type="parTrans" cxnId="{066F4F9A-AFEB-4886-A8AD-45698583797E}">
      <dgm:prSet/>
      <dgm:spPr/>
      <dgm:t>
        <a:bodyPr/>
        <a:lstStyle/>
        <a:p>
          <a:endParaRPr lang="en-US" sz="2000"/>
        </a:p>
      </dgm:t>
    </dgm:pt>
    <dgm:pt modelId="{AF20B356-6BB1-4C48-87A8-4CA724A5F1D6}" type="sibTrans" cxnId="{066F4F9A-AFEB-4886-A8AD-45698583797E}">
      <dgm:prSet/>
      <dgm:spPr/>
      <dgm:t>
        <a:bodyPr/>
        <a:lstStyle/>
        <a:p>
          <a:endParaRPr lang="en-US" sz="2000"/>
        </a:p>
      </dgm:t>
    </dgm:pt>
    <dgm:pt modelId="{11508871-349B-4B7B-8FE2-06C5994E6880}">
      <dgm:prSet custT="1"/>
      <dgm:spPr/>
      <dgm:t>
        <a:bodyPr/>
        <a:lstStyle/>
        <a:p>
          <a:r>
            <a:rPr lang="en-US" sz="1200" b="0" i="0"/>
            <a:t>Community-based interventions for suicide prevention</a:t>
          </a:r>
          <a:endParaRPr lang="en-US" sz="1200"/>
        </a:p>
      </dgm:t>
    </dgm:pt>
    <dgm:pt modelId="{6AD8A327-F6AF-4A48-B398-D5D928BCBAC4}" type="parTrans" cxnId="{C7E25931-6728-4A46-9F65-85405569787F}">
      <dgm:prSet/>
      <dgm:spPr/>
      <dgm:t>
        <a:bodyPr/>
        <a:lstStyle/>
        <a:p>
          <a:endParaRPr lang="en-US" sz="2000"/>
        </a:p>
      </dgm:t>
    </dgm:pt>
    <dgm:pt modelId="{AABA111C-6ED1-4610-B0EA-3DAC500734EB}" type="sibTrans" cxnId="{C7E25931-6728-4A46-9F65-85405569787F}">
      <dgm:prSet/>
      <dgm:spPr/>
      <dgm:t>
        <a:bodyPr/>
        <a:lstStyle/>
        <a:p>
          <a:endParaRPr lang="en-US" sz="2000"/>
        </a:p>
      </dgm:t>
    </dgm:pt>
    <dgm:pt modelId="{84737AA4-4175-4BAB-8424-65773A50254D}">
      <dgm:prSet custT="1"/>
      <dgm:spPr/>
      <dgm:t>
        <a:bodyPr/>
        <a:lstStyle/>
        <a:p>
          <a:r>
            <a:rPr lang="en-US" sz="1200" b="0" i="0"/>
            <a:t>Psychotherapies and other non-somatic interventions for suicide prevention</a:t>
          </a:r>
          <a:endParaRPr lang="en-US" sz="1200"/>
        </a:p>
      </dgm:t>
    </dgm:pt>
    <dgm:pt modelId="{F144E801-72CF-4224-BDB8-D2DA90E72042}" type="parTrans" cxnId="{DF6B48C1-4887-47B4-A0B9-1A687C113676}">
      <dgm:prSet/>
      <dgm:spPr/>
      <dgm:t>
        <a:bodyPr/>
        <a:lstStyle/>
        <a:p>
          <a:endParaRPr lang="en-US" sz="2000"/>
        </a:p>
      </dgm:t>
    </dgm:pt>
    <dgm:pt modelId="{B502F96D-0C85-4724-8B33-8543CF9013F4}" type="sibTrans" cxnId="{DF6B48C1-4887-47B4-A0B9-1A687C113676}">
      <dgm:prSet/>
      <dgm:spPr/>
      <dgm:t>
        <a:bodyPr/>
        <a:lstStyle/>
        <a:p>
          <a:endParaRPr lang="en-US" sz="2000"/>
        </a:p>
      </dgm:t>
    </dgm:pt>
    <dgm:pt modelId="{7331B001-D193-4AB6-9AAE-C75F9D4BDB6E}">
      <dgm:prSet custT="1"/>
      <dgm:spPr/>
      <dgm:t>
        <a:bodyPr/>
        <a:lstStyle/>
        <a:p>
          <a:r>
            <a:rPr lang="en-US" sz="1200" b="0" i="0"/>
            <a:t>Family and social network-based interventions and postventions</a:t>
          </a:r>
          <a:endParaRPr lang="en-US" sz="1200"/>
        </a:p>
      </dgm:t>
    </dgm:pt>
    <dgm:pt modelId="{BC5582FC-D8CF-4FCD-BE29-94B1FC4B318A}" type="parTrans" cxnId="{008384D6-B8F4-4A47-9A7B-B9AF48D97165}">
      <dgm:prSet/>
      <dgm:spPr/>
      <dgm:t>
        <a:bodyPr/>
        <a:lstStyle/>
        <a:p>
          <a:endParaRPr lang="en-US" sz="2000"/>
        </a:p>
      </dgm:t>
    </dgm:pt>
    <dgm:pt modelId="{D2F9CBFF-EF6A-4175-8CDF-69AA69F63813}" type="sibTrans" cxnId="{008384D6-B8F4-4A47-9A7B-B9AF48D97165}">
      <dgm:prSet/>
      <dgm:spPr/>
      <dgm:t>
        <a:bodyPr/>
        <a:lstStyle/>
        <a:p>
          <a:endParaRPr lang="en-US" sz="2000"/>
        </a:p>
      </dgm:t>
    </dgm:pt>
    <dgm:pt modelId="{167C0C6A-A637-4117-AE5C-EA216F7B88B2}">
      <dgm:prSet custT="1"/>
      <dgm:spPr/>
      <dgm:t>
        <a:bodyPr/>
        <a:lstStyle/>
        <a:p>
          <a:r>
            <a:rPr lang="en-US" sz="1200" b="0" i="0"/>
            <a:t>Suicide risk screening, evaluation effectiveness, and processes within VA</a:t>
          </a:r>
          <a:endParaRPr lang="en-US" sz="1200"/>
        </a:p>
      </dgm:t>
    </dgm:pt>
    <dgm:pt modelId="{B26850E8-313C-404A-937A-C69CD261C6B0}" type="parTrans" cxnId="{4E20CB6E-11CE-4F44-AA40-FFCEC76E4AE5}">
      <dgm:prSet/>
      <dgm:spPr/>
      <dgm:t>
        <a:bodyPr/>
        <a:lstStyle/>
        <a:p>
          <a:endParaRPr lang="en-US" sz="2000"/>
        </a:p>
      </dgm:t>
    </dgm:pt>
    <dgm:pt modelId="{7911100C-EBAC-4904-85DE-7D31A4C53E8F}" type="sibTrans" cxnId="{4E20CB6E-11CE-4F44-AA40-FFCEC76E4AE5}">
      <dgm:prSet/>
      <dgm:spPr/>
      <dgm:t>
        <a:bodyPr/>
        <a:lstStyle/>
        <a:p>
          <a:endParaRPr lang="en-US" sz="2000"/>
        </a:p>
      </dgm:t>
    </dgm:pt>
    <dgm:pt modelId="{9E67F15B-8EE9-4229-9E15-655A8EE98C61}">
      <dgm:prSet custT="1"/>
      <dgm:spPr/>
      <dgm:t>
        <a:bodyPr/>
        <a:lstStyle/>
        <a:p>
          <a:r>
            <a:rPr lang="en-US" sz="1200" b="0" i="0"/>
            <a:t>Technology, including wearable devices and text data, to assess for suicide risk and to provide suicide prevention interventions and self-management strategies</a:t>
          </a:r>
          <a:endParaRPr lang="en-US" sz="1200"/>
        </a:p>
      </dgm:t>
    </dgm:pt>
    <dgm:pt modelId="{B85F828B-BD86-495F-834D-2F5422072038}" type="parTrans" cxnId="{B078BC96-23C3-48F0-8EDD-EB1DF0CAED6F}">
      <dgm:prSet/>
      <dgm:spPr/>
      <dgm:t>
        <a:bodyPr/>
        <a:lstStyle/>
        <a:p>
          <a:endParaRPr lang="en-US" sz="2000"/>
        </a:p>
      </dgm:t>
    </dgm:pt>
    <dgm:pt modelId="{496F5B3A-7940-484C-9DB6-094F564A05B7}" type="sibTrans" cxnId="{B078BC96-23C3-48F0-8EDD-EB1DF0CAED6F}">
      <dgm:prSet/>
      <dgm:spPr/>
      <dgm:t>
        <a:bodyPr/>
        <a:lstStyle/>
        <a:p>
          <a:endParaRPr lang="en-US" sz="2000"/>
        </a:p>
      </dgm:t>
    </dgm:pt>
    <dgm:pt modelId="{658A0693-2E83-4B7B-9238-A1917BB39005}">
      <dgm:prSet custT="1"/>
      <dgm:spPr/>
      <dgm:t>
        <a:bodyPr/>
        <a:lstStyle/>
        <a:p>
          <a:r>
            <a:rPr lang="en-US" sz="1200" b="0" i="0"/>
            <a:t>Educational or messaging offerings to stakeholders (Veterans, community, clinicians, families/peers, etc)</a:t>
          </a:r>
          <a:endParaRPr lang="en-US" sz="1200"/>
        </a:p>
      </dgm:t>
    </dgm:pt>
    <dgm:pt modelId="{A03255FD-B5EB-4E02-8C83-87908F6B0CB3}" type="parTrans" cxnId="{57B170FE-F48E-4EBA-86F2-85072C777C07}">
      <dgm:prSet/>
      <dgm:spPr/>
      <dgm:t>
        <a:bodyPr/>
        <a:lstStyle/>
        <a:p>
          <a:endParaRPr lang="en-US" sz="2000"/>
        </a:p>
      </dgm:t>
    </dgm:pt>
    <dgm:pt modelId="{55B8E9A7-8E76-4EEF-989F-8217A170B6F6}" type="sibTrans" cxnId="{57B170FE-F48E-4EBA-86F2-85072C777C07}">
      <dgm:prSet/>
      <dgm:spPr/>
      <dgm:t>
        <a:bodyPr/>
        <a:lstStyle/>
        <a:p>
          <a:endParaRPr lang="en-US" sz="2000"/>
        </a:p>
      </dgm:t>
    </dgm:pt>
    <dgm:pt modelId="{2BA5E3EC-F820-47B5-91AA-F9638DE18189}">
      <dgm:prSet custT="1"/>
      <dgm:spPr/>
      <dgm:t>
        <a:bodyPr/>
        <a:lstStyle/>
        <a:p>
          <a:r>
            <a:rPr lang="en-US" sz="1200" b="0" i="0"/>
            <a:t>Machine-based suicide risk algorithms that utilize large existing data sets to improve risk accuracy or developing precision-medicine approaches to suicide prevention</a:t>
          </a:r>
          <a:endParaRPr lang="en-US" sz="1200"/>
        </a:p>
      </dgm:t>
    </dgm:pt>
    <dgm:pt modelId="{6F6F5081-8815-4C51-8E79-37820BF16340}" type="parTrans" cxnId="{489410BE-9F7B-46E4-8484-0DCFD92FC9AC}">
      <dgm:prSet/>
      <dgm:spPr/>
      <dgm:t>
        <a:bodyPr/>
        <a:lstStyle/>
        <a:p>
          <a:endParaRPr lang="en-US" sz="2000"/>
        </a:p>
      </dgm:t>
    </dgm:pt>
    <dgm:pt modelId="{ED596CB0-347D-4E14-B6F8-8421FE6A33E1}" type="sibTrans" cxnId="{489410BE-9F7B-46E4-8484-0DCFD92FC9AC}">
      <dgm:prSet/>
      <dgm:spPr/>
      <dgm:t>
        <a:bodyPr/>
        <a:lstStyle/>
        <a:p>
          <a:endParaRPr lang="en-US" sz="2000"/>
        </a:p>
      </dgm:t>
    </dgm:pt>
    <dgm:pt modelId="{B0EE456A-2AC7-43E2-B361-1CCE263E9567}">
      <dgm:prSet custT="1"/>
      <dgm:spPr/>
      <dgm:t>
        <a:bodyPr/>
        <a:lstStyle/>
        <a:p>
          <a:r>
            <a:rPr lang="en-US" sz="1200" b="0" i="0"/>
            <a:t>Psychopharmacological and other somatic interventions (e.g., TMS) to prevent suicide</a:t>
          </a:r>
          <a:endParaRPr lang="en-US" sz="1200"/>
        </a:p>
      </dgm:t>
    </dgm:pt>
    <dgm:pt modelId="{9106F3C6-FCD8-4E26-B7F3-D6B53DED65F0}" type="parTrans" cxnId="{E45DDFF3-0891-4F01-91F6-042504166B8A}">
      <dgm:prSet/>
      <dgm:spPr/>
      <dgm:t>
        <a:bodyPr/>
        <a:lstStyle/>
        <a:p>
          <a:endParaRPr lang="en-US" sz="2000"/>
        </a:p>
      </dgm:t>
    </dgm:pt>
    <dgm:pt modelId="{76D63F7B-FDA6-44CF-95BA-F3E455B4A75B}" type="sibTrans" cxnId="{E45DDFF3-0891-4F01-91F6-042504166B8A}">
      <dgm:prSet/>
      <dgm:spPr/>
      <dgm:t>
        <a:bodyPr/>
        <a:lstStyle/>
        <a:p>
          <a:endParaRPr lang="en-US" sz="2000"/>
        </a:p>
      </dgm:t>
    </dgm:pt>
    <dgm:pt modelId="{0477609F-C761-41F5-9DE4-531BE1B374F0}">
      <dgm:prSet custT="1"/>
      <dgm:spPr/>
      <dgm:t>
        <a:bodyPr/>
        <a:lstStyle/>
        <a:p>
          <a:r>
            <a:rPr lang="en-US" sz="1200" b="0" i="0"/>
            <a:t>Biological mechanisms and genetic contributions to suicide</a:t>
          </a:r>
          <a:endParaRPr lang="en-US" sz="1200"/>
        </a:p>
      </dgm:t>
    </dgm:pt>
    <dgm:pt modelId="{82C4405E-26B4-4182-B878-CA578E461317}" type="parTrans" cxnId="{FF8946ED-0F68-45AE-B8FA-6E1D5341E6DA}">
      <dgm:prSet/>
      <dgm:spPr/>
      <dgm:t>
        <a:bodyPr/>
        <a:lstStyle/>
        <a:p>
          <a:endParaRPr lang="en-US" sz="2000"/>
        </a:p>
      </dgm:t>
    </dgm:pt>
    <dgm:pt modelId="{61D38A1A-FBF4-4C87-90A9-DC83C5CF44FF}" type="sibTrans" cxnId="{FF8946ED-0F68-45AE-B8FA-6E1D5341E6DA}">
      <dgm:prSet/>
      <dgm:spPr/>
      <dgm:t>
        <a:bodyPr/>
        <a:lstStyle/>
        <a:p>
          <a:endParaRPr lang="en-US" sz="2000"/>
        </a:p>
      </dgm:t>
    </dgm:pt>
    <dgm:pt modelId="{87BACBAD-72AF-4F45-A841-02FDD0331AF9}" type="pres">
      <dgm:prSet presAssocID="{C15B9407-5D4C-4938-89E6-DC66DD2CB53A}" presName="diagram" presStyleCnt="0">
        <dgm:presLayoutVars>
          <dgm:dir/>
          <dgm:resizeHandles val="exact"/>
        </dgm:presLayoutVars>
      </dgm:prSet>
      <dgm:spPr/>
    </dgm:pt>
    <dgm:pt modelId="{4F944305-7096-49D0-9A31-91E8B4BA4018}" type="pres">
      <dgm:prSet presAssocID="{C5949D51-8D81-4884-B648-1729029F8BAB}" presName="node" presStyleLbl="node1" presStyleIdx="0" presStyleCnt="10">
        <dgm:presLayoutVars>
          <dgm:bulletEnabled val="1"/>
        </dgm:presLayoutVars>
      </dgm:prSet>
      <dgm:spPr/>
    </dgm:pt>
    <dgm:pt modelId="{DE6EFE7A-3175-41F5-81F8-BBC6178EB375}" type="pres">
      <dgm:prSet presAssocID="{AF20B356-6BB1-4C48-87A8-4CA724A5F1D6}" presName="sibTrans" presStyleCnt="0"/>
      <dgm:spPr/>
    </dgm:pt>
    <dgm:pt modelId="{337127C4-9122-4427-8157-0807E55BF6F1}" type="pres">
      <dgm:prSet presAssocID="{11508871-349B-4B7B-8FE2-06C5994E6880}" presName="node" presStyleLbl="node1" presStyleIdx="1" presStyleCnt="10">
        <dgm:presLayoutVars>
          <dgm:bulletEnabled val="1"/>
        </dgm:presLayoutVars>
      </dgm:prSet>
      <dgm:spPr/>
    </dgm:pt>
    <dgm:pt modelId="{7F870ACC-7DC9-4178-9E0E-09B0C34B82E1}" type="pres">
      <dgm:prSet presAssocID="{AABA111C-6ED1-4610-B0EA-3DAC500734EB}" presName="sibTrans" presStyleCnt="0"/>
      <dgm:spPr/>
    </dgm:pt>
    <dgm:pt modelId="{7B5C4295-144F-467E-B041-9CEF6AE2290C}" type="pres">
      <dgm:prSet presAssocID="{84737AA4-4175-4BAB-8424-65773A50254D}" presName="node" presStyleLbl="node1" presStyleIdx="2" presStyleCnt="10">
        <dgm:presLayoutVars>
          <dgm:bulletEnabled val="1"/>
        </dgm:presLayoutVars>
      </dgm:prSet>
      <dgm:spPr/>
    </dgm:pt>
    <dgm:pt modelId="{AD6710EF-6C60-407E-B8D3-701B150CF8B5}" type="pres">
      <dgm:prSet presAssocID="{B502F96D-0C85-4724-8B33-8543CF9013F4}" presName="sibTrans" presStyleCnt="0"/>
      <dgm:spPr/>
    </dgm:pt>
    <dgm:pt modelId="{A0CF3F4C-76EA-4EBA-BEDC-253933BD7537}" type="pres">
      <dgm:prSet presAssocID="{7331B001-D193-4AB6-9AAE-C75F9D4BDB6E}" presName="node" presStyleLbl="node1" presStyleIdx="3" presStyleCnt="10">
        <dgm:presLayoutVars>
          <dgm:bulletEnabled val="1"/>
        </dgm:presLayoutVars>
      </dgm:prSet>
      <dgm:spPr/>
    </dgm:pt>
    <dgm:pt modelId="{31CB86C0-7368-4558-8413-7106A3DD95F1}" type="pres">
      <dgm:prSet presAssocID="{D2F9CBFF-EF6A-4175-8CDF-69AA69F63813}" presName="sibTrans" presStyleCnt="0"/>
      <dgm:spPr/>
    </dgm:pt>
    <dgm:pt modelId="{0BD24799-185B-48E5-9A18-4069522755BA}" type="pres">
      <dgm:prSet presAssocID="{167C0C6A-A637-4117-AE5C-EA216F7B88B2}" presName="node" presStyleLbl="node1" presStyleIdx="4" presStyleCnt="10">
        <dgm:presLayoutVars>
          <dgm:bulletEnabled val="1"/>
        </dgm:presLayoutVars>
      </dgm:prSet>
      <dgm:spPr/>
    </dgm:pt>
    <dgm:pt modelId="{A2D233AB-D071-4685-9324-6F2A40CAF0D2}" type="pres">
      <dgm:prSet presAssocID="{7911100C-EBAC-4904-85DE-7D31A4C53E8F}" presName="sibTrans" presStyleCnt="0"/>
      <dgm:spPr/>
    </dgm:pt>
    <dgm:pt modelId="{F7B1E60C-B171-4A36-810D-3DB34078D3FE}" type="pres">
      <dgm:prSet presAssocID="{9E67F15B-8EE9-4229-9E15-655A8EE98C61}" presName="node" presStyleLbl="node1" presStyleIdx="5" presStyleCnt="10">
        <dgm:presLayoutVars>
          <dgm:bulletEnabled val="1"/>
        </dgm:presLayoutVars>
      </dgm:prSet>
      <dgm:spPr/>
    </dgm:pt>
    <dgm:pt modelId="{33087ED5-E21D-4BE7-8209-C8824924DB4E}" type="pres">
      <dgm:prSet presAssocID="{496F5B3A-7940-484C-9DB6-094F564A05B7}" presName="sibTrans" presStyleCnt="0"/>
      <dgm:spPr/>
    </dgm:pt>
    <dgm:pt modelId="{BF51CCD7-C624-4590-81CF-2C6CA45731C7}" type="pres">
      <dgm:prSet presAssocID="{658A0693-2E83-4B7B-9238-A1917BB39005}" presName="node" presStyleLbl="node1" presStyleIdx="6" presStyleCnt="10">
        <dgm:presLayoutVars>
          <dgm:bulletEnabled val="1"/>
        </dgm:presLayoutVars>
      </dgm:prSet>
      <dgm:spPr/>
    </dgm:pt>
    <dgm:pt modelId="{30631C6A-A3FF-49F2-BB84-C47A00F81D09}" type="pres">
      <dgm:prSet presAssocID="{55B8E9A7-8E76-4EEF-989F-8217A170B6F6}" presName="sibTrans" presStyleCnt="0"/>
      <dgm:spPr/>
    </dgm:pt>
    <dgm:pt modelId="{719BC3AE-9A9E-41EC-9E9E-1CC35F6C395A}" type="pres">
      <dgm:prSet presAssocID="{2BA5E3EC-F820-47B5-91AA-F9638DE18189}" presName="node" presStyleLbl="node1" presStyleIdx="7" presStyleCnt="10">
        <dgm:presLayoutVars>
          <dgm:bulletEnabled val="1"/>
        </dgm:presLayoutVars>
      </dgm:prSet>
      <dgm:spPr/>
    </dgm:pt>
    <dgm:pt modelId="{0D13C2C4-D824-48BA-8681-1A3819E1EE9A}" type="pres">
      <dgm:prSet presAssocID="{ED596CB0-347D-4E14-B6F8-8421FE6A33E1}" presName="sibTrans" presStyleCnt="0"/>
      <dgm:spPr/>
    </dgm:pt>
    <dgm:pt modelId="{34A5B8E6-210B-4F7D-9940-0CF8D30FC4B2}" type="pres">
      <dgm:prSet presAssocID="{B0EE456A-2AC7-43E2-B361-1CCE263E9567}" presName="node" presStyleLbl="node1" presStyleIdx="8" presStyleCnt="10">
        <dgm:presLayoutVars>
          <dgm:bulletEnabled val="1"/>
        </dgm:presLayoutVars>
      </dgm:prSet>
      <dgm:spPr/>
    </dgm:pt>
    <dgm:pt modelId="{1F7EC4B4-7D4A-4408-8624-CFB6BFC7012B}" type="pres">
      <dgm:prSet presAssocID="{76D63F7B-FDA6-44CF-95BA-F3E455B4A75B}" presName="sibTrans" presStyleCnt="0"/>
      <dgm:spPr/>
    </dgm:pt>
    <dgm:pt modelId="{AD576AE4-98D7-4FE4-B385-163880F58C52}" type="pres">
      <dgm:prSet presAssocID="{0477609F-C761-41F5-9DE4-531BE1B374F0}" presName="node" presStyleLbl="node1" presStyleIdx="9" presStyleCnt="10">
        <dgm:presLayoutVars>
          <dgm:bulletEnabled val="1"/>
        </dgm:presLayoutVars>
      </dgm:prSet>
      <dgm:spPr/>
    </dgm:pt>
  </dgm:ptLst>
  <dgm:cxnLst>
    <dgm:cxn modelId="{8C342325-9B7F-42A1-B161-090928C5A420}" type="presOf" srcId="{C5949D51-8D81-4884-B648-1729029F8BAB}" destId="{4F944305-7096-49D0-9A31-91E8B4BA4018}" srcOrd="0" destOrd="0" presId="urn:microsoft.com/office/officeart/2005/8/layout/default"/>
    <dgm:cxn modelId="{C7E25931-6728-4A46-9F65-85405569787F}" srcId="{C15B9407-5D4C-4938-89E6-DC66DD2CB53A}" destId="{11508871-349B-4B7B-8FE2-06C5994E6880}" srcOrd="1" destOrd="0" parTransId="{6AD8A327-F6AF-4A48-B398-D5D928BCBAC4}" sibTransId="{AABA111C-6ED1-4610-B0EA-3DAC500734EB}"/>
    <dgm:cxn modelId="{BB861D48-700C-471E-9901-D26DCB7CBCB3}" type="presOf" srcId="{11508871-349B-4B7B-8FE2-06C5994E6880}" destId="{337127C4-9122-4427-8157-0807E55BF6F1}" srcOrd="0" destOrd="0" presId="urn:microsoft.com/office/officeart/2005/8/layout/default"/>
    <dgm:cxn modelId="{4E20CB6E-11CE-4F44-AA40-FFCEC76E4AE5}" srcId="{C15B9407-5D4C-4938-89E6-DC66DD2CB53A}" destId="{167C0C6A-A637-4117-AE5C-EA216F7B88B2}" srcOrd="4" destOrd="0" parTransId="{B26850E8-313C-404A-937A-C69CD261C6B0}" sibTransId="{7911100C-EBAC-4904-85DE-7D31A4C53E8F}"/>
    <dgm:cxn modelId="{A06EEB4E-0C17-4E71-8875-A6722584E907}" type="presOf" srcId="{658A0693-2E83-4B7B-9238-A1917BB39005}" destId="{BF51CCD7-C624-4590-81CF-2C6CA45731C7}" srcOrd="0" destOrd="0" presId="urn:microsoft.com/office/officeart/2005/8/layout/default"/>
    <dgm:cxn modelId="{D179CF6F-572A-48C8-8E46-F7D1369384A2}" type="presOf" srcId="{84737AA4-4175-4BAB-8424-65773A50254D}" destId="{7B5C4295-144F-467E-B041-9CEF6AE2290C}" srcOrd="0" destOrd="0" presId="urn:microsoft.com/office/officeart/2005/8/layout/default"/>
    <dgm:cxn modelId="{93844A51-1D12-4BE2-BAC1-055165495FEC}" type="presOf" srcId="{B0EE456A-2AC7-43E2-B361-1CCE263E9567}" destId="{34A5B8E6-210B-4F7D-9940-0CF8D30FC4B2}" srcOrd="0" destOrd="0" presId="urn:microsoft.com/office/officeart/2005/8/layout/default"/>
    <dgm:cxn modelId="{49BF0672-7AAB-440C-B0F9-EE80AAAC4DC7}" type="presOf" srcId="{7331B001-D193-4AB6-9AAE-C75F9D4BDB6E}" destId="{A0CF3F4C-76EA-4EBA-BEDC-253933BD7537}" srcOrd="0" destOrd="0" presId="urn:microsoft.com/office/officeart/2005/8/layout/default"/>
    <dgm:cxn modelId="{EFDB7A7B-88F9-4B12-867C-E8964AE07127}" type="presOf" srcId="{9E67F15B-8EE9-4229-9E15-655A8EE98C61}" destId="{F7B1E60C-B171-4A36-810D-3DB34078D3FE}" srcOrd="0" destOrd="0" presId="urn:microsoft.com/office/officeart/2005/8/layout/default"/>
    <dgm:cxn modelId="{AE21298E-83B4-4B8C-AB7B-88BCD1B700C0}" type="presOf" srcId="{2BA5E3EC-F820-47B5-91AA-F9638DE18189}" destId="{719BC3AE-9A9E-41EC-9E9E-1CC35F6C395A}" srcOrd="0" destOrd="0" presId="urn:microsoft.com/office/officeart/2005/8/layout/default"/>
    <dgm:cxn modelId="{B078BC96-23C3-48F0-8EDD-EB1DF0CAED6F}" srcId="{C15B9407-5D4C-4938-89E6-DC66DD2CB53A}" destId="{9E67F15B-8EE9-4229-9E15-655A8EE98C61}" srcOrd="5" destOrd="0" parTransId="{B85F828B-BD86-495F-834D-2F5422072038}" sibTransId="{496F5B3A-7940-484C-9DB6-094F564A05B7}"/>
    <dgm:cxn modelId="{066F4F9A-AFEB-4886-A8AD-45698583797E}" srcId="{C15B9407-5D4C-4938-89E6-DC66DD2CB53A}" destId="{C5949D51-8D81-4884-B648-1729029F8BAB}" srcOrd="0" destOrd="0" parTransId="{62547235-6D29-4889-BF00-F1E9F629A03C}" sibTransId="{AF20B356-6BB1-4C48-87A8-4CA724A5F1D6}"/>
    <dgm:cxn modelId="{489410BE-9F7B-46E4-8484-0DCFD92FC9AC}" srcId="{C15B9407-5D4C-4938-89E6-DC66DD2CB53A}" destId="{2BA5E3EC-F820-47B5-91AA-F9638DE18189}" srcOrd="7" destOrd="0" parTransId="{6F6F5081-8815-4C51-8E79-37820BF16340}" sibTransId="{ED596CB0-347D-4E14-B6F8-8421FE6A33E1}"/>
    <dgm:cxn modelId="{8B8E5FC1-9A6A-42B7-A496-9C1211090088}" type="presOf" srcId="{0477609F-C761-41F5-9DE4-531BE1B374F0}" destId="{AD576AE4-98D7-4FE4-B385-163880F58C52}" srcOrd="0" destOrd="0" presId="urn:microsoft.com/office/officeart/2005/8/layout/default"/>
    <dgm:cxn modelId="{DF6B48C1-4887-47B4-A0B9-1A687C113676}" srcId="{C15B9407-5D4C-4938-89E6-DC66DD2CB53A}" destId="{84737AA4-4175-4BAB-8424-65773A50254D}" srcOrd="2" destOrd="0" parTransId="{F144E801-72CF-4224-BDB8-D2DA90E72042}" sibTransId="{B502F96D-0C85-4724-8B33-8543CF9013F4}"/>
    <dgm:cxn modelId="{008384D6-B8F4-4A47-9A7B-B9AF48D97165}" srcId="{C15B9407-5D4C-4938-89E6-DC66DD2CB53A}" destId="{7331B001-D193-4AB6-9AAE-C75F9D4BDB6E}" srcOrd="3" destOrd="0" parTransId="{BC5582FC-D8CF-4FCD-BE29-94B1FC4B318A}" sibTransId="{D2F9CBFF-EF6A-4175-8CDF-69AA69F63813}"/>
    <dgm:cxn modelId="{51EE60E8-58E1-490D-8F69-2F3EEBBB4F1A}" type="presOf" srcId="{C15B9407-5D4C-4938-89E6-DC66DD2CB53A}" destId="{87BACBAD-72AF-4F45-A841-02FDD0331AF9}" srcOrd="0" destOrd="0" presId="urn:microsoft.com/office/officeart/2005/8/layout/default"/>
    <dgm:cxn modelId="{FF8946ED-0F68-45AE-B8FA-6E1D5341E6DA}" srcId="{C15B9407-5D4C-4938-89E6-DC66DD2CB53A}" destId="{0477609F-C761-41F5-9DE4-531BE1B374F0}" srcOrd="9" destOrd="0" parTransId="{82C4405E-26B4-4182-B878-CA578E461317}" sibTransId="{61D38A1A-FBF4-4C87-90A9-DC83C5CF44FF}"/>
    <dgm:cxn modelId="{E45DDFF3-0891-4F01-91F6-042504166B8A}" srcId="{C15B9407-5D4C-4938-89E6-DC66DD2CB53A}" destId="{B0EE456A-2AC7-43E2-B361-1CCE263E9567}" srcOrd="8" destOrd="0" parTransId="{9106F3C6-FCD8-4E26-B7F3-D6B53DED65F0}" sibTransId="{76D63F7B-FDA6-44CF-95BA-F3E455B4A75B}"/>
    <dgm:cxn modelId="{5DD6F6FB-18C3-40D4-BBB5-993E18EDE660}" type="presOf" srcId="{167C0C6A-A637-4117-AE5C-EA216F7B88B2}" destId="{0BD24799-185B-48E5-9A18-4069522755BA}" srcOrd="0" destOrd="0" presId="urn:microsoft.com/office/officeart/2005/8/layout/default"/>
    <dgm:cxn modelId="{57B170FE-F48E-4EBA-86F2-85072C777C07}" srcId="{C15B9407-5D4C-4938-89E6-DC66DD2CB53A}" destId="{658A0693-2E83-4B7B-9238-A1917BB39005}" srcOrd="6" destOrd="0" parTransId="{A03255FD-B5EB-4E02-8C83-87908F6B0CB3}" sibTransId="{55B8E9A7-8E76-4EEF-989F-8217A170B6F6}"/>
    <dgm:cxn modelId="{52ECE917-AA9A-4F6E-9B57-87BC3B178B58}" type="presParOf" srcId="{87BACBAD-72AF-4F45-A841-02FDD0331AF9}" destId="{4F944305-7096-49D0-9A31-91E8B4BA4018}" srcOrd="0" destOrd="0" presId="urn:microsoft.com/office/officeart/2005/8/layout/default"/>
    <dgm:cxn modelId="{22B6E324-B834-4F4D-B44E-66B9FE1C4895}" type="presParOf" srcId="{87BACBAD-72AF-4F45-A841-02FDD0331AF9}" destId="{DE6EFE7A-3175-41F5-81F8-BBC6178EB375}" srcOrd="1" destOrd="0" presId="urn:microsoft.com/office/officeart/2005/8/layout/default"/>
    <dgm:cxn modelId="{22A07336-CF27-4D3D-80B0-30EE5EE193A1}" type="presParOf" srcId="{87BACBAD-72AF-4F45-A841-02FDD0331AF9}" destId="{337127C4-9122-4427-8157-0807E55BF6F1}" srcOrd="2" destOrd="0" presId="urn:microsoft.com/office/officeart/2005/8/layout/default"/>
    <dgm:cxn modelId="{2DCAB4D3-EF0B-4DD5-B570-080A06CE8EFD}" type="presParOf" srcId="{87BACBAD-72AF-4F45-A841-02FDD0331AF9}" destId="{7F870ACC-7DC9-4178-9E0E-09B0C34B82E1}" srcOrd="3" destOrd="0" presId="urn:microsoft.com/office/officeart/2005/8/layout/default"/>
    <dgm:cxn modelId="{55872DA3-B181-4151-8585-1F5DDD7F8ED2}" type="presParOf" srcId="{87BACBAD-72AF-4F45-A841-02FDD0331AF9}" destId="{7B5C4295-144F-467E-B041-9CEF6AE2290C}" srcOrd="4" destOrd="0" presId="urn:microsoft.com/office/officeart/2005/8/layout/default"/>
    <dgm:cxn modelId="{CEB41205-996C-48D4-89DB-44A752292EC2}" type="presParOf" srcId="{87BACBAD-72AF-4F45-A841-02FDD0331AF9}" destId="{AD6710EF-6C60-407E-B8D3-701B150CF8B5}" srcOrd="5" destOrd="0" presId="urn:microsoft.com/office/officeart/2005/8/layout/default"/>
    <dgm:cxn modelId="{EA7DB486-A298-4898-A030-DA0910527DE0}" type="presParOf" srcId="{87BACBAD-72AF-4F45-A841-02FDD0331AF9}" destId="{A0CF3F4C-76EA-4EBA-BEDC-253933BD7537}" srcOrd="6" destOrd="0" presId="urn:microsoft.com/office/officeart/2005/8/layout/default"/>
    <dgm:cxn modelId="{B7050B5D-DB2D-4FC1-A178-7D7C28C3F788}" type="presParOf" srcId="{87BACBAD-72AF-4F45-A841-02FDD0331AF9}" destId="{31CB86C0-7368-4558-8413-7106A3DD95F1}" srcOrd="7" destOrd="0" presId="urn:microsoft.com/office/officeart/2005/8/layout/default"/>
    <dgm:cxn modelId="{6A3BE84F-3EDD-4D66-8575-BB1D5E22254E}" type="presParOf" srcId="{87BACBAD-72AF-4F45-A841-02FDD0331AF9}" destId="{0BD24799-185B-48E5-9A18-4069522755BA}" srcOrd="8" destOrd="0" presId="urn:microsoft.com/office/officeart/2005/8/layout/default"/>
    <dgm:cxn modelId="{FB61C620-A850-4994-9674-1BF4B806ED84}" type="presParOf" srcId="{87BACBAD-72AF-4F45-A841-02FDD0331AF9}" destId="{A2D233AB-D071-4685-9324-6F2A40CAF0D2}" srcOrd="9" destOrd="0" presId="urn:microsoft.com/office/officeart/2005/8/layout/default"/>
    <dgm:cxn modelId="{DC0828BE-F3BB-44E4-B863-8AC83732C233}" type="presParOf" srcId="{87BACBAD-72AF-4F45-A841-02FDD0331AF9}" destId="{F7B1E60C-B171-4A36-810D-3DB34078D3FE}" srcOrd="10" destOrd="0" presId="urn:microsoft.com/office/officeart/2005/8/layout/default"/>
    <dgm:cxn modelId="{7DAC9B24-262E-425C-84FD-90807216AC1B}" type="presParOf" srcId="{87BACBAD-72AF-4F45-A841-02FDD0331AF9}" destId="{33087ED5-E21D-4BE7-8209-C8824924DB4E}" srcOrd="11" destOrd="0" presId="urn:microsoft.com/office/officeart/2005/8/layout/default"/>
    <dgm:cxn modelId="{BBA61B8C-61AA-41E9-918A-59E9DEB60561}" type="presParOf" srcId="{87BACBAD-72AF-4F45-A841-02FDD0331AF9}" destId="{BF51CCD7-C624-4590-81CF-2C6CA45731C7}" srcOrd="12" destOrd="0" presId="urn:microsoft.com/office/officeart/2005/8/layout/default"/>
    <dgm:cxn modelId="{D96A0C4A-040F-47C0-80BC-0FC7B8CDF08B}" type="presParOf" srcId="{87BACBAD-72AF-4F45-A841-02FDD0331AF9}" destId="{30631C6A-A3FF-49F2-BB84-C47A00F81D09}" srcOrd="13" destOrd="0" presId="urn:microsoft.com/office/officeart/2005/8/layout/default"/>
    <dgm:cxn modelId="{D3DAEF2E-F87E-42B9-A423-CDBE984697AE}" type="presParOf" srcId="{87BACBAD-72AF-4F45-A841-02FDD0331AF9}" destId="{719BC3AE-9A9E-41EC-9E9E-1CC35F6C395A}" srcOrd="14" destOrd="0" presId="urn:microsoft.com/office/officeart/2005/8/layout/default"/>
    <dgm:cxn modelId="{A086959C-147B-49CC-B931-D7853414699C}" type="presParOf" srcId="{87BACBAD-72AF-4F45-A841-02FDD0331AF9}" destId="{0D13C2C4-D824-48BA-8681-1A3819E1EE9A}" srcOrd="15" destOrd="0" presId="urn:microsoft.com/office/officeart/2005/8/layout/default"/>
    <dgm:cxn modelId="{EFA9A8F9-685D-4C57-8A82-4C550425BAC8}" type="presParOf" srcId="{87BACBAD-72AF-4F45-A841-02FDD0331AF9}" destId="{34A5B8E6-210B-4F7D-9940-0CF8D30FC4B2}" srcOrd="16" destOrd="0" presId="urn:microsoft.com/office/officeart/2005/8/layout/default"/>
    <dgm:cxn modelId="{DBF589BE-C925-486C-B8F7-91295D1239CA}" type="presParOf" srcId="{87BACBAD-72AF-4F45-A841-02FDD0331AF9}" destId="{1F7EC4B4-7D4A-4408-8624-CFB6BFC7012B}" srcOrd="17" destOrd="0" presId="urn:microsoft.com/office/officeart/2005/8/layout/default"/>
    <dgm:cxn modelId="{4682CB5E-9729-4D44-9651-724026F718A5}" type="presParOf" srcId="{87BACBAD-72AF-4F45-A841-02FDD0331AF9}" destId="{AD576AE4-98D7-4FE4-B385-163880F58C52}"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69CD8-B0BE-46A9-830F-78A9F17B70AA}">
      <dsp:nvSpPr>
        <dsp:cNvPr id="0" name=""/>
        <dsp:cNvSpPr/>
      </dsp:nvSpPr>
      <dsp:spPr>
        <a:xfrm>
          <a:off x="1399" y="265600"/>
          <a:ext cx="1763897" cy="10583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American Foundation for Suicide Prevention</a:t>
          </a:r>
          <a:endParaRPr lang="en-US" sz="1400" kern="1200"/>
        </a:p>
      </dsp:txBody>
      <dsp:txXfrm>
        <a:off x="1399" y="265600"/>
        <a:ext cx="1763897" cy="1058338"/>
      </dsp:txXfrm>
    </dsp:sp>
    <dsp:sp modelId="{98ADC4A5-FAA5-49E1-A4F8-2355A577EB63}">
      <dsp:nvSpPr>
        <dsp:cNvPr id="0" name=""/>
        <dsp:cNvSpPr/>
      </dsp:nvSpPr>
      <dsp:spPr>
        <a:xfrm>
          <a:off x="1941686" y="265600"/>
          <a:ext cx="1763897" cy="10583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American Psychological Association</a:t>
          </a:r>
          <a:endParaRPr lang="en-US" sz="1400" kern="1200"/>
        </a:p>
      </dsp:txBody>
      <dsp:txXfrm>
        <a:off x="1941686" y="265600"/>
        <a:ext cx="1763897" cy="1058338"/>
      </dsp:txXfrm>
    </dsp:sp>
    <dsp:sp modelId="{BDE7B7A8-74A3-4D05-82E6-6D55AA21E83A}">
      <dsp:nvSpPr>
        <dsp:cNvPr id="0" name=""/>
        <dsp:cNvSpPr/>
      </dsp:nvSpPr>
      <dsp:spPr>
        <a:xfrm>
          <a:off x="3881973" y="265600"/>
          <a:ext cx="1763897" cy="10583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Centers for Disease Control and Prevention</a:t>
          </a:r>
          <a:endParaRPr lang="en-US" sz="1400" kern="1200"/>
        </a:p>
      </dsp:txBody>
      <dsp:txXfrm>
        <a:off x="3881973" y="265600"/>
        <a:ext cx="1763897" cy="1058338"/>
      </dsp:txXfrm>
    </dsp:sp>
    <dsp:sp modelId="{D8CD441D-3DE9-4B00-833D-C01D9E1CD3D3}">
      <dsp:nvSpPr>
        <dsp:cNvPr id="0" name=""/>
        <dsp:cNvSpPr/>
      </dsp:nvSpPr>
      <dsp:spPr>
        <a:xfrm>
          <a:off x="5822260" y="265600"/>
          <a:ext cx="1763897" cy="10583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Defense Health Agency (DHA)</a:t>
          </a:r>
          <a:endParaRPr lang="en-US" sz="1400" kern="1200"/>
        </a:p>
      </dsp:txBody>
      <dsp:txXfrm>
        <a:off x="5822260" y="265600"/>
        <a:ext cx="1763897" cy="1058338"/>
      </dsp:txXfrm>
    </dsp:sp>
    <dsp:sp modelId="{C9924A83-CF46-4AED-8198-B7336F6CCEAE}">
      <dsp:nvSpPr>
        <dsp:cNvPr id="0" name=""/>
        <dsp:cNvSpPr/>
      </dsp:nvSpPr>
      <dsp:spPr>
        <a:xfrm>
          <a:off x="7762547" y="265600"/>
          <a:ext cx="1763897" cy="10583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Department of Defense</a:t>
          </a:r>
          <a:endParaRPr lang="en-US" sz="1400" kern="1200"/>
        </a:p>
      </dsp:txBody>
      <dsp:txXfrm>
        <a:off x="7762547" y="265600"/>
        <a:ext cx="1763897" cy="1058338"/>
      </dsp:txXfrm>
    </dsp:sp>
    <dsp:sp modelId="{0AEA72B6-3F89-42A3-A0AA-4345D275E930}">
      <dsp:nvSpPr>
        <dsp:cNvPr id="0" name=""/>
        <dsp:cNvSpPr/>
      </dsp:nvSpPr>
      <dsp:spPr>
        <a:xfrm>
          <a:off x="9702833" y="265600"/>
          <a:ext cx="1763897" cy="10583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Indian Health Service</a:t>
          </a:r>
          <a:endParaRPr lang="en-US" sz="1400" kern="1200"/>
        </a:p>
      </dsp:txBody>
      <dsp:txXfrm>
        <a:off x="9702833" y="265600"/>
        <a:ext cx="1763897" cy="1058338"/>
      </dsp:txXfrm>
    </dsp:sp>
    <dsp:sp modelId="{CB135721-0E0E-4525-A783-09384694F24D}">
      <dsp:nvSpPr>
        <dsp:cNvPr id="0" name=""/>
        <dsp:cNvSpPr/>
      </dsp:nvSpPr>
      <dsp:spPr>
        <a:xfrm>
          <a:off x="1399" y="1500328"/>
          <a:ext cx="1763897" cy="10583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0" i="0" kern="1200"/>
            <a:t>National Action Alliance for Suicide Prevention (NAASP)</a:t>
          </a:r>
          <a:endParaRPr lang="en-US" sz="1400" kern="1200"/>
        </a:p>
      </dsp:txBody>
      <dsp:txXfrm>
        <a:off x="1399" y="1500328"/>
        <a:ext cx="1763897" cy="1058338"/>
      </dsp:txXfrm>
    </dsp:sp>
    <dsp:sp modelId="{CDEC8323-9A3E-4C4A-9F1C-DBAE41F6F1F8}">
      <dsp:nvSpPr>
        <dsp:cNvPr id="0" name=""/>
        <dsp:cNvSpPr/>
      </dsp:nvSpPr>
      <dsp:spPr>
        <a:xfrm>
          <a:off x="1941686" y="1500328"/>
          <a:ext cx="1763897" cy="10583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National Alliance on Mental Illness</a:t>
          </a:r>
          <a:endParaRPr lang="en-US" sz="1400" kern="1200"/>
        </a:p>
      </dsp:txBody>
      <dsp:txXfrm>
        <a:off x="1941686" y="1500328"/>
        <a:ext cx="1763897" cy="1058338"/>
      </dsp:txXfrm>
    </dsp:sp>
    <dsp:sp modelId="{D95BC8A5-AE0F-45B0-B0C0-CDF14A34C593}">
      <dsp:nvSpPr>
        <dsp:cNvPr id="0" name=""/>
        <dsp:cNvSpPr/>
      </dsp:nvSpPr>
      <dsp:spPr>
        <a:xfrm>
          <a:off x="3881973" y="1500328"/>
          <a:ext cx="1763897" cy="10583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National Institute of Mental Health</a:t>
          </a:r>
          <a:endParaRPr lang="en-US" sz="1400" kern="1200"/>
        </a:p>
      </dsp:txBody>
      <dsp:txXfrm>
        <a:off x="3881973" y="1500328"/>
        <a:ext cx="1763897" cy="1058338"/>
      </dsp:txXfrm>
    </dsp:sp>
    <dsp:sp modelId="{392EAEE1-986F-45A8-8B45-7FC067457BF9}">
      <dsp:nvSpPr>
        <dsp:cNvPr id="0" name=""/>
        <dsp:cNvSpPr/>
      </dsp:nvSpPr>
      <dsp:spPr>
        <a:xfrm>
          <a:off x="5822260" y="1500328"/>
          <a:ext cx="1763897" cy="10583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Substance Abuse and Mental Health Services</a:t>
          </a:r>
          <a:endParaRPr lang="en-US" sz="1400" kern="1200"/>
        </a:p>
      </dsp:txBody>
      <dsp:txXfrm>
        <a:off x="5822260" y="1500328"/>
        <a:ext cx="1763897" cy="1058338"/>
      </dsp:txXfrm>
    </dsp:sp>
    <dsp:sp modelId="{CF5C730D-B47E-4966-8C52-E6F145A35180}">
      <dsp:nvSpPr>
        <dsp:cNvPr id="0" name=""/>
        <dsp:cNvSpPr/>
      </dsp:nvSpPr>
      <dsp:spPr>
        <a:xfrm>
          <a:off x="7762547" y="1500328"/>
          <a:ext cx="1763897" cy="10583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Veterans Health Administration</a:t>
          </a:r>
          <a:endParaRPr lang="en-US" sz="1400" kern="1200"/>
        </a:p>
      </dsp:txBody>
      <dsp:txXfrm>
        <a:off x="7762547" y="1500328"/>
        <a:ext cx="1763897" cy="1058338"/>
      </dsp:txXfrm>
    </dsp:sp>
    <dsp:sp modelId="{5BE64A54-DF14-445C-A4FB-34BF0C295FD8}">
      <dsp:nvSpPr>
        <dsp:cNvPr id="0" name=""/>
        <dsp:cNvSpPr/>
      </dsp:nvSpPr>
      <dsp:spPr>
        <a:xfrm>
          <a:off x="9702833" y="1500328"/>
          <a:ext cx="1763897" cy="10583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White House</a:t>
          </a:r>
          <a:endParaRPr lang="en-US" sz="1400" kern="1200"/>
        </a:p>
      </dsp:txBody>
      <dsp:txXfrm>
        <a:off x="9702833" y="1500328"/>
        <a:ext cx="1763897" cy="1058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44305-7096-49D0-9A31-91E8B4BA4018}">
      <dsp:nvSpPr>
        <dsp:cNvPr id="0" name=""/>
        <dsp:cNvSpPr/>
      </dsp:nvSpPr>
      <dsp:spPr>
        <a:xfrm>
          <a:off x="3933" y="422662"/>
          <a:ext cx="2129559" cy="1277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a:t>Lethal Means Safety approaches to suicide prevention</a:t>
          </a:r>
          <a:endParaRPr lang="en-US" sz="1200" kern="1200"/>
        </a:p>
      </dsp:txBody>
      <dsp:txXfrm>
        <a:off x="3933" y="422662"/>
        <a:ext cx="2129559" cy="1277735"/>
      </dsp:txXfrm>
    </dsp:sp>
    <dsp:sp modelId="{337127C4-9122-4427-8157-0807E55BF6F1}">
      <dsp:nvSpPr>
        <dsp:cNvPr id="0" name=""/>
        <dsp:cNvSpPr/>
      </dsp:nvSpPr>
      <dsp:spPr>
        <a:xfrm>
          <a:off x="2346448" y="422662"/>
          <a:ext cx="2129559" cy="1277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a:t>Community-based interventions for suicide prevention</a:t>
          </a:r>
          <a:endParaRPr lang="en-US" sz="1200" kern="1200"/>
        </a:p>
      </dsp:txBody>
      <dsp:txXfrm>
        <a:off x="2346448" y="422662"/>
        <a:ext cx="2129559" cy="1277735"/>
      </dsp:txXfrm>
    </dsp:sp>
    <dsp:sp modelId="{7B5C4295-144F-467E-B041-9CEF6AE2290C}">
      <dsp:nvSpPr>
        <dsp:cNvPr id="0" name=""/>
        <dsp:cNvSpPr/>
      </dsp:nvSpPr>
      <dsp:spPr>
        <a:xfrm>
          <a:off x="4688963" y="422662"/>
          <a:ext cx="2129559" cy="1277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a:t>Psychotherapies and other non-somatic interventions for suicide prevention</a:t>
          </a:r>
          <a:endParaRPr lang="en-US" sz="1200" kern="1200"/>
        </a:p>
      </dsp:txBody>
      <dsp:txXfrm>
        <a:off x="4688963" y="422662"/>
        <a:ext cx="2129559" cy="1277735"/>
      </dsp:txXfrm>
    </dsp:sp>
    <dsp:sp modelId="{A0CF3F4C-76EA-4EBA-BEDC-253933BD7537}">
      <dsp:nvSpPr>
        <dsp:cNvPr id="0" name=""/>
        <dsp:cNvSpPr/>
      </dsp:nvSpPr>
      <dsp:spPr>
        <a:xfrm>
          <a:off x="7031479" y="422662"/>
          <a:ext cx="2129559" cy="1277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a:t>Family and social network-based interventions and postventions</a:t>
          </a:r>
          <a:endParaRPr lang="en-US" sz="1200" kern="1200"/>
        </a:p>
      </dsp:txBody>
      <dsp:txXfrm>
        <a:off x="7031479" y="422662"/>
        <a:ext cx="2129559" cy="1277735"/>
      </dsp:txXfrm>
    </dsp:sp>
    <dsp:sp modelId="{0BD24799-185B-48E5-9A18-4069522755BA}">
      <dsp:nvSpPr>
        <dsp:cNvPr id="0" name=""/>
        <dsp:cNvSpPr/>
      </dsp:nvSpPr>
      <dsp:spPr>
        <a:xfrm>
          <a:off x="9373994" y="422662"/>
          <a:ext cx="2129559" cy="1277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a:t>Suicide risk screening, evaluation effectiveness, and processes within VA</a:t>
          </a:r>
          <a:endParaRPr lang="en-US" sz="1200" kern="1200"/>
        </a:p>
      </dsp:txBody>
      <dsp:txXfrm>
        <a:off x="9373994" y="422662"/>
        <a:ext cx="2129559" cy="1277735"/>
      </dsp:txXfrm>
    </dsp:sp>
    <dsp:sp modelId="{F7B1E60C-B171-4A36-810D-3DB34078D3FE}">
      <dsp:nvSpPr>
        <dsp:cNvPr id="0" name=""/>
        <dsp:cNvSpPr/>
      </dsp:nvSpPr>
      <dsp:spPr>
        <a:xfrm>
          <a:off x="3933" y="1913354"/>
          <a:ext cx="2129559" cy="1277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a:t>Technology, including wearable devices and text data, to assess for suicide risk and to provide suicide prevention interventions and self-management strategies</a:t>
          </a:r>
          <a:endParaRPr lang="en-US" sz="1200" kern="1200"/>
        </a:p>
      </dsp:txBody>
      <dsp:txXfrm>
        <a:off x="3933" y="1913354"/>
        <a:ext cx="2129559" cy="1277735"/>
      </dsp:txXfrm>
    </dsp:sp>
    <dsp:sp modelId="{BF51CCD7-C624-4590-81CF-2C6CA45731C7}">
      <dsp:nvSpPr>
        <dsp:cNvPr id="0" name=""/>
        <dsp:cNvSpPr/>
      </dsp:nvSpPr>
      <dsp:spPr>
        <a:xfrm>
          <a:off x="2346448" y="1913354"/>
          <a:ext cx="2129559" cy="1277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a:t>Educational or messaging offerings to stakeholders (Veterans, community, clinicians, families/peers, etc)</a:t>
          </a:r>
          <a:endParaRPr lang="en-US" sz="1200" kern="1200"/>
        </a:p>
      </dsp:txBody>
      <dsp:txXfrm>
        <a:off x="2346448" y="1913354"/>
        <a:ext cx="2129559" cy="1277735"/>
      </dsp:txXfrm>
    </dsp:sp>
    <dsp:sp modelId="{719BC3AE-9A9E-41EC-9E9E-1CC35F6C395A}">
      <dsp:nvSpPr>
        <dsp:cNvPr id="0" name=""/>
        <dsp:cNvSpPr/>
      </dsp:nvSpPr>
      <dsp:spPr>
        <a:xfrm>
          <a:off x="4688963" y="1913354"/>
          <a:ext cx="2129559" cy="1277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a:t>Machine-based suicide risk algorithms that utilize large existing data sets to improve risk accuracy or developing precision-medicine approaches to suicide prevention</a:t>
          </a:r>
          <a:endParaRPr lang="en-US" sz="1200" kern="1200"/>
        </a:p>
      </dsp:txBody>
      <dsp:txXfrm>
        <a:off x="4688963" y="1913354"/>
        <a:ext cx="2129559" cy="1277735"/>
      </dsp:txXfrm>
    </dsp:sp>
    <dsp:sp modelId="{34A5B8E6-210B-4F7D-9940-0CF8D30FC4B2}">
      <dsp:nvSpPr>
        <dsp:cNvPr id="0" name=""/>
        <dsp:cNvSpPr/>
      </dsp:nvSpPr>
      <dsp:spPr>
        <a:xfrm>
          <a:off x="7031479" y="1913354"/>
          <a:ext cx="2129559" cy="1277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a:t>Psychopharmacological and other somatic interventions (e.g., TMS) to prevent suicide</a:t>
          </a:r>
          <a:endParaRPr lang="en-US" sz="1200" kern="1200"/>
        </a:p>
      </dsp:txBody>
      <dsp:txXfrm>
        <a:off x="7031479" y="1913354"/>
        <a:ext cx="2129559" cy="1277735"/>
      </dsp:txXfrm>
    </dsp:sp>
    <dsp:sp modelId="{AD576AE4-98D7-4FE4-B385-163880F58C52}">
      <dsp:nvSpPr>
        <dsp:cNvPr id="0" name=""/>
        <dsp:cNvSpPr/>
      </dsp:nvSpPr>
      <dsp:spPr>
        <a:xfrm>
          <a:off x="9373994" y="1913354"/>
          <a:ext cx="2129559" cy="1277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a:t>Biological mechanisms and genetic contributions to suicide</a:t>
          </a:r>
          <a:endParaRPr lang="en-US" sz="1200" kern="1200"/>
        </a:p>
      </dsp:txBody>
      <dsp:txXfrm>
        <a:off x="9373994" y="1913354"/>
        <a:ext cx="2129559" cy="12777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50734ABB-FDD8-470C-94A0-E35EFCF8BF46}" type="datetimeFigureOut">
              <a:rPr lang="en-US" smtClean="0"/>
              <a:pPr/>
              <a:t>5/27/2024</a:t>
            </a:fld>
            <a:endParaRPr lang="en-US"/>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6E0020C-34B3-4644-B138-3A9503ECB28E}" type="slidenum">
              <a:rPr lang="en-US" smtClean="0"/>
              <a:pPr/>
              <a:t>‹#›</a:t>
            </a:fld>
            <a:endParaRPr lang="en-US"/>
          </a:p>
        </p:txBody>
      </p:sp>
    </p:spTree>
    <p:extLst>
      <p:ext uri="{BB962C8B-B14F-4D97-AF65-F5344CB8AC3E}">
        <p14:creationId xmlns:p14="http://schemas.microsoft.com/office/powerpoint/2010/main" val="308388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u="none">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C5501-5A46-42AC-BFBE-2D1EBB5177F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2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FB9391-B7A7-4402-89DB-7434F2938A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69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0020C-34B3-4644-B138-3A9503ECB28E}" type="slidenum">
              <a:rPr lang="en-US" smtClean="0"/>
              <a:pPr/>
              <a:t>26</a:t>
            </a:fld>
            <a:endParaRPr lang="en-US"/>
          </a:p>
        </p:txBody>
      </p:sp>
    </p:spTree>
    <p:extLst>
      <p:ext uri="{BB962C8B-B14F-4D97-AF65-F5344CB8AC3E}">
        <p14:creationId xmlns:p14="http://schemas.microsoft.com/office/powerpoint/2010/main" val="2052858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0020C-34B3-4644-B138-3A9503ECB28E}" type="slidenum">
              <a:rPr lang="en-US" smtClean="0"/>
              <a:pPr/>
              <a:t>27</a:t>
            </a:fld>
            <a:endParaRPr lang="en-US"/>
          </a:p>
        </p:txBody>
      </p:sp>
    </p:spTree>
    <p:extLst>
      <p:ext uri="{BB962C8B-B14F-4D97-AF65-F5344CB8AC3E}">
        <p14:creationId xmlns:p14="http://schemas.microsoft.com/office/powerpoint/2010/main" val="356178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0020C-34B3-4644-B138-3A9503ECB28E}" type="slidenum">
              <a:rPr lang="en-US" smtClean="0"/>
              <a:pPr/>
              <a:t>28</a:t>
            </a:fld>
            <a:endParaRPr lang="en-US"/>
          </a:p>
        </p:txBody>
      </p:sp>
    </p:spTree>
    <p:extLst>
      <p:ext uri="{BB962C8B-B14F-4D97-AF65-F5344CB8AC3E}">
        <p14:creationId xmlns:p14="http://schemas.microsoft.com/office/powerpoint/2010/main" val="113005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0020C-34B3-4644-B138-3A9503ECB28E}" type="slidenum">
              <a:rPr lang="en-US" smtClean="0"/>
              <a:pPr/>
              <a:t>29</a:t>
            </a:fld>
            <a:endParaRPr lang="en-US"/>
          </a:p>
        </p:txBody>
      </p:sp>
    </p:spTree>
    <p:extLst>
      <p:ext uri="{BB962C8B-B14F-4D97-AF65-F5344CB8AC3E}">
        <p14:creationId xmlns:p14="http://schemas.microsoft.com/office/powerpoint/2010/main" val="3030773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0020C-34B3-4644-B138-3A9503ECB28E}" type="slidenum">
              <a:rPr lang="en-US" smtClean="0"/>
              <a:pPr/>
              <a:t>30</a:t>
            </a:fld>
            <a:endParaRPr lang="en-US"/>
          </a:p>
        </p:txBody>
      </p:sp>
    </p:spTree>
    <p:extLst>
      <p:ext uri="{BB962C8B-B14F-4D97-AF65-F5344CB8AC3E}">
        <p14:creationId xmlns:p14="http://schemas.microsoft.com/office/powerpoint/2010/main" val="2724783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9.xml"/><Relationship Id="rId1" Type="http://schemas.openxmlformats.org/officeDocument/2006/relationships/tags" Target="../tags/tag32.xml"/><Relationship Id="rId4" Type="http://schemas.openxmlformats.org/officeDocument/2006/relationships/image" Target="../media/image4.emf"/></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23.bin"/></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11.xml"/><Relationship Id="rId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12.xml"/><Relationship Id="rId4" Type="http://schemas.openxmlformats.org/officeDocument/2006/relationships/image" Target="../media/image4.emf"/></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4.xml"/><Relationship Id="rId1" Type="http://schemas.openxmlformats.org/officeDocument/2006/relationships/tags" Target="../tags/tag15.xml"/><Relationship Id="rId4" Type="http://schemas.openxmlformats.org/officeDocument/2006/relationships/image" Target="../media/image4.emf"/></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5.xml"/><Relationship Id="rId1" Type="http://schemas.openxmlformats.org/officeDocument/2006/relationships/tags" Target="../tags/tag18.xml"/><Relationship Id="rId4" Type="http://schemas.openxmlformats.org/officeDocument/2006/relationships/image" Target="../media/image4.emf"/></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6.xml"/><Relationship Id="rId1" Type="http://schemas.openxmlformats.org/officeDocument/2006/relationships/tags" Target="../tags/tag21.xml"/><Relationship Id="rId4" Type="http://schemas.openxmlformats.org/officeDocument/2006/relationships/image" Target="../media/image4.emf"/></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6.xml"/><Relationship Id="rId1" Type="http://schemas.openxmlformats.org/officeDocument/2006/relationships/tags" Target="../tags/tag22.xml"/><Relationship Id="rId4" Type="http://schemas.openxmlformats.org/officeDocument/2006/relationships/image" Target="../media/image4.emf"/></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7.xml"/><Relationship Id="rId1" Type="http://schemas.openxmlformats.org/officeDocument/2006/relationships/tags" Target="../tags/tag25.xml"/><Relationship Id="rId4" Type="http://schemas.openxmlformats.org/officeDocument/2006/relationships/image" Target="../media/image4.emf"/></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8.xml"/><Relationship Id="rId1" Type="http://schemas.openxmlformats.org/officeDocument/2006/relationships/tags" Target="../tags/tag28.xml"/><Relationship Id="rId4" Type="http://schemas.openxmlformats.org/officeDocument/2006/relationships/image" Target="../media/image4.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8.xml"/><Relationship Id="rId1" Type="http://schemas.openxmlformats.org/officeDocument/2006/relationships/tags" Target="../tags/tag29.xml"/><Relationship Id="rId4" Type="http://schemas.openxmlformats.org/officeDocument/2006/relationships/image" Target="../media/image4.emf"/></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582274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49673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2709835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Section Break">
    <p:bg>
      <p:bgPr>
        <a:solidFill>
          <a:srgbClr val="002F56"/>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DE3D11B-5FAF-4A20-BC91-DC09E07A8D6B}"/>
              </a:ext>
            </a:extLst>
          </p:cNvPr>
          <p:cNvCxnSpPr>
            <a:cxnSpLocks/>
          </p:cNvCxnSpPr>
          <p:nvPr userDrawn="1"/>
        </p:nvCxnSpPr>
        <p:spPr>
          <a:xfrm>
            <a:off x="955497" y="3705225"/>
            <a:ext cx="1123650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EFF66FB-DCA5-48F3-A735-3BE74D09ACD8}"/>
              </a:ext>
            </a:extLst>
          </p:cNvPr>
          <p:cNvSpPr>
            <a:spLocks noGrp="1"/>
          </p:cNvSpPr>
          <p:nvPr>
            <p:ph type="body" sz="quarter" idx="10"/>
          </p:nvPr>
        </p:nvSpPr>
        <p:spPr>
          <a:xfrm>
            <a:off x="955497" y="3705225"/>
            <a:ext cx="9144000" cy="1828800"/>
          </a:xfrm>
        </p:spPr>
        <p:txBody>
          <a:bodyPr/>
          <a:lstStyle>
            <a:lvl1pPr marL="0" indent="0">
              <a:buNone/>
              <a:defRPr sz="4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9366260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1785206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3033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8535214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3882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7794910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020345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6584551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9447948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0442628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084890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6074669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0494306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9716391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3687744931"/>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4113119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9669895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9454696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1478068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6031808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583482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203548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06869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803299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7299000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Arrow two third">
    <p:bg>
      <p:bgPr>
        <a:gradFill flip="none" rotWithShape="1">
          <a:gsLst>
            <a:gs pos="0">
              <a:srgbClr val="002F56"/>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48290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2018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29B"/>
                </a:solidFill>
                <a:latin typeface="+mn-lt"/>
                <a:sym typeface="+mj-lt"/>
              </a:defRPr>
            </a:lvl1pPr>
          </a:lstStyle>
          <a:p>
            <a:pPr lvl="0"/>
            <a:r>
              <a:rPr lang="en-US"/>
              <a:t>Click to add title</a:t>
            </a: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20240430_ISRM_Portfolio_Report.pptx</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107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93994"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730255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307828435"/>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227512" y="255719"/>
            <a:ext cx="3736975" cy="325923"/>
          </a:xfrm>
        </p:spPr>
        <p:txBody>
          <a:bodyPr lIns="0" tIns="0" rIns="0" bIns="0"/>
          <a:lstStyle>
            <a:lvl1pPr>
              <a:defRPr sz="2118"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96558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4" y="118875"/>
            <a:ext cx="10515600" cy="752929"/>
          </a:xfrm>
        </p:spPr>
        <p:txBody>
          <a:bodyPr/>
          <a:lstStyle/>
          <a:p>
            <a:r>
              <a:rPr lang="en-US"/>
              <a:t>Click to edit master title style</a:t>
            </a:r>
          </a:p>
        </p:txBody>
      </p:sp>
      <p:sp>
        <p:nvSpPr>
          <p:cNvPr id="3" name="Content Placeholder 2"/>
          <p:cNvSpPr>
            <a:spLocks noGrp="1"/>
          </p:cNvSpPr>
          <p:nvPr>
            <p:ph idx="1"/>
          </p:nvPr>
        </p:nvSpPr>
        <p:spPr>
          <a:xfrm>
            <a:off x="838204" y="1133859"/>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8" y="982666"/>
            <a:ext cx="3108114"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55838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p>
        </p:txBody>
      </p:sp>
      <p:sp>
        <p:nvSpPr>
          <p:cNvPr id="6" name="Content Placeholder 2"/>
          <p:cNvSpPr>
            <a:spLocks noGrp="1"/>
          </p:cNvSpPr>
          <p:nvPr>
            <p:ph idx="1"/>
          </p:nvPr>
        </p:nvSpPr>
        <p:spPr>
          <a:xfrm>
            <a:off x="609600" y="1600201"/>
            <a:ext cx="10972800" cy="4525963"/>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10"/>
          <p:cNvSpPr>
            <a:spLocks noGrp="1"/>
          </p:cNvSpPr>
          <p:nvPr>
            <p:ph type="sldNum" sz="quarter" idx="12"/>
          </p:nvPr>
        </p:nvSpPr>
        <p:spPr/>
        <p:txBody>
          <a:bodyPr/>
          <a:lstStyle>
            <a:lvl1pPr>
              <a:defRPr/>
            </a:lvl1pPr>
          </a:lstStyle>
          <a:p>
            <a:pPr>
              <a:defRPr/>
            </a:pPr>
            <a:fld id="{149DAFAA-7812-4B15-926F-EFC797A2885C}" type="slidenum">
              <a:rPr lang="en-US" altLang="en-US"/>
              <a:pPr>
                <a:defRPr/>
              </a:pPr>
              <a:t>‹#›</a:t>
            </a:fld>
            <a:endParaRPr lang="en-US" altLang="en-US"/>
          </a:p>
        </p:txBody>
      </p:sp>
    </p:spTree>
    <p:extLst>
      <p:ext uri="{BB962C8B-B14F-4D97-AF65-F5344CB8AC3E}">
        <p14:creationId xmlns:p14="http://schemas.microsoft.com/office/powerpoint/2010/main" val="130512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936137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174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274743"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67794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3620446272"/>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Blank_no_bottom_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E0F0B21-0107-480B-A6FF-33E8F92913BC}"/>
              </a:ext>
            </a:extLst>
          </p:cNvPr>
          <p:cNvSpPr/>
          <p:nvPr userDrawn="1"/>
        </p:nvSpPr>
        <p:spPr>
          <a:xfrm>
            <a:off x="0" y="6131277"/>
            <a:ext cx="12191994" cy="745011"/>
          </a:xfrm>
          <a:prstGeom prst="rect">
            <a:avLst/>
          </a:prstGeom>
          <a:solidFill>
            <a:schemeClr val="bg1"/>
          </a:solidFill>
          <a:ln w="5501">
            <a:noFill/>
          </a:ln>
        </p:spPr>
        <p:style>
          <a:lnRef idx="2">
            <a:schemeClr val="accent1">
              <a:shade val="50000"/>
            </a:schemeClr>
          </a:lnRef>
          <a:fillRef idx="1">
            <a:schemeClr val="accent1"/>
          </a:fillRef>
          <a:effectRef idx="0">
            <a:schemeClr val="accent1"/>
          </a:effectRef>
          <a:fontRef idx="minor">
            <a:schemeClr val="lt1"/>
          </a:fontRef>
        </p:style>
        <p:txBody>
          <a:bodyPr lIns="79210" tIns="39605" rIns="79210" bIns="39605" rtlCol="0" anchor="t"/>
          <a:lstStyle/>
          <a:p>
            <a:pPr marL="91440" marR="0" lvl="0" indent="-9144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endParaRPr lang="en-US" sz="1200" u="sng">
              <a:solidFill>
                <a:srgbClr val="C55A11"/>
              </a:solidFill>
              <a:latin typeface="Calibri" panose="020F0502020204030204"/>
            </a:endParaRPr>
          </a:p>
        </p:txBody>
      </p:sp>
    </p:spTree>
    <p:extLst>
      <p:ext uri="{BB962C8B-B14F-4D97-AF65-F5344CB8AC3E}">
        <p14:creationId xmlns:p14="http://schemas.microsoft.com/office/powerpoint/2010/main" val="3666201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002F56"/>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DE3D11B-5FAF-4A20-BC91-DC09E07A8D6B}"/>
              </a:ext>
            </a:extLst>
          </p:cNvPr>
          <p:cNvCxnSpPr>
            <a:cxnSpLocks/>
          </p:cNvCxnSpPr>
          <p:nvPr userDrawn="1"/>
        </p:nvCxnSpPr>
        <p:spPr>
          <a:xfrm>
            <a:off x="955497" y="3705225"/>
            <a:ext cx="1123650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EFF66FB-DCA5-48F3-A735-3BE74D09ACD8}"/>
              </a:ext>
            </a:extLst>
          </p:cNvPr>
          <p:cNvSpPr>
            <a:spLocks noGrp="1"/>
          </p:cNvSpPr>
          <p:nvPr>
            <p:ph type="body" sz="quarter" idx="10"/>
          </p:nvPr>
        </p:nvSpPr>
        <p:spPr>
          <a:xfrm>
            <a:off x="955497" y="3705225"/>
            <a:ext cx="9144000" cy="1828800"/>
          </a:xfrm>
        </p:spPr>
        <p:txBody>
          <a:bodyPr/>
          <a:lstStyle>
            <a:lvl1pPr marL="0" indent="0">
              <a:buNone/>
              <a:defRPr sz="4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85072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71FE-F79C-46FE-B31D-207784C0EA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71315D-ECBC-DC65-0034-65387586F0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86BA62-18E8-6558-303A-9AFDB2F3F19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464D01A-1BA7-02AF-8885-0763CEF25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55AA4-D22B-E5DB-2770-73A2309BADAF}"/>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2035066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977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831887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lvl1pPr>
              <a:defRPr sz="2400"/>
            </a:lvl1pPr>
          </a:lstStyle>
          <a:p>
            <a:r>
              <a:rPr lang="en-US"/>
              <a:t>Click to edit Master title style</a:t>
            </a:r>
          </a:p>
        </p:txBody>
      </p:sp>
      <p:sp>
        <p:nvSpPr>
          <p:cNvPr id="3" name="Content Placeholder 2"/>
          <p:cNvSpPr>
            <a:spLocks noGrp="1"/>
          </p:cNvSpPr>
          <p:nvPr>
            <p:ph idx="1"/>
          </p:nvPr>
        </p:nvSpPr>
        <p:spPr>
          <a:xfrm>
            <a:off x="285750" y="1062518"/>
            <a:ext cx="10515600" cy="4287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0902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93994"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81122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2647724443"/>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936137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116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E2E7A7-A876-6AD4-5A17-4C809EC9466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87D9F87-A213-4B51-D0D0-66E78A59E2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B307AB-940B-F5A6-6723-4B843A2A6ABE}"/>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100545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4918142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274743"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977443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Blank_no_bottom_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E0F0B21-0107-480B-A6FF-33E8F92913BC}"/>
              </a:ext>
            </a:extLst>
          </p:cNvPr>
          <p:cNvSpPr/>
          <p:nvPr userDrawn="1"/>
        </p:nvSpPr>
        <p:spPr>
          <a:xfrm>
            <a:off x="0" y="6131277"/>
            <a:ext cx="12191994" cy="745011"/>
          </a:xfrm>
          <a:prstGeom prst="rect">
            <a:avLst/>
          </a:prstGeom>
          <a:solidFill>
            <a:schemeClr val="bg1"/>
          </a:solidFill>
          <a:ln w="5501">
            <a:noFill/>
          </a:ln>
        </p:spPr>
        <p:style>
          <a:lnRef idx="2">
            <a:schemeClr val="accent1">
              <a:shade val="50000"/>
            </a:schemeClr>
          </a:lnRef>
          <a:fillRef idx="1">
            <a:schemeClr val="accent1"/>
          </a:fillRef>
          <a:effectRef idx="0">
            <a:schemeClr val="accent1"/>
          </a:effectRef>
          <a:fontRef idx="minor">
            <a:schemeClr val="lt1"/>
          </a:fontRef>
        </p:style>
        <p:txBody>
          <a:bodyPr lIns="79210" tIns="39605" rIns="79210" bIns="39605" rtlCol="0" anchor="t"/>
          <a:lstStyle/>
          <a:p>
            <a:pPr marL="91440" marR="0" lvl="0" indent="-9144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endParaRPr lang="en-US" sz="1200" u="sng">
              <a:solidFill>
                <a:srgbClr val="C55A11"/>
              </a:solidFill>
              <a:latin typeface="Calibri" panose="020F0502020204030204"/>
            </a:endParaRPr>
          </a:p>
        </p:txBody>
      </p:sp>
    </p:spTree>
    <p:extLst>
      <p:ext uri="{BB962C8B-B14F-4D97-AF65-F5344CB8AC3E}">
        <p14:creationId xmlns:p14="http://schemas.microsoft.com/office/powerpoint/2010/main" val="1932295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002F56"/>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DE3D11B-5FAF-4A20-BC91-DC09E07A8D6B}"/>
              </a:ext>
            </a:extLst>
          </p:cNvPr>
          <p:cNvCxnSpPr>
            <a:cxnSpLocks/>
          </p:cNvCxnSpPr>
          <p:nvPr userDrawn="1"/>
        </p:nvCxnSpPr>
        <p:spPr>
          <a:xfrm>
            <a:off x="955497" y="3705225"/>
            <a:ext cx="1123650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EFF66FB-DCA5-48F3-A735-3BE74D09ACD8}"/>
              </a:ext>
            </a:extLst>
          </p:cNvPr>
          <p:cNvSpPr>
            <a:spLocks noGrp="1"/>
          </p:cNvSpPr>
          <p:nvPr>
            <p:ph type="body" sz="quarter" idx="10"/>
          </p:nvPr>
        </p:nvSpPr>
        <p:spPr>
          <a:xfrm>
            <a:off x="955497" y="3705225"/>
            <a:ext cx="9144000" cy="1828800"/>
          </a:xfrm>
        </p:spPr>
        <p:txBody>
          <a:bodyPr/>
          <a:lstStyle>
            <a:lvl1pPr marL="0" indent="0">
              <a:buNone/>
              <a:defRPr sz="4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632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4" y="118875"/>
            <a:ext cx="10515600" cy="752929"/>
          </a:xfrm>
        </p:spPr>
        <p:txBody>
          <a:bodyPr/>
          <a:lstStyle/>
          <a:p>
            <a:r>
              <a:rPr lang="en-US"/>
              <a:t>Click to edit master title style</a:t>
            </a:r>
          </a:p>
        </p:txBody>
      </p:sp>
      <p:sp>
        <p:nvSpPr>
          <p:cNvPr id="3" name="Content Placeholder 2"/>
          <p:cNvSpPr>
            <a:spLocks noGrp="1"/>
          </p:cNvSpPr>
          <p:nvPr>
            <p:ph idx="1"/>
          </p:nvPr>
        </p:nvSpPr>
        <p:spPr>
          <a:xfrm>
            <a:off x="838204" y="1133859"/>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8" y="982666"/>
            <a:ext cx="3108114"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279628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8"/>
            <a:ext cx="2743200" cy="365125"/>
          </a:xfrm>
          <a:prstGeom prst="rect">
            <a:avLst/>
          </a:prstGeom>
        </p:spPr>
        <p:txBody>
          <a:bodyPr/>
          <a:lstStyle/>
          <a:p>
            <a:fld id="{FE09C639-C7C7-9848-BE32-492A9B56F14C}" type="slidenum">
              <a:rPr lang="en-US" smtClean="0"/>
              <a:t>‹#›</a:t>
            </a:fld>
            <a:endParaRPr lang="en-US"/>
          </a:p>
        </p:txBody>
      </p:sp>
      <p:grpSp>
        <p:nvGrpSpPr>
          <p:cNvPr id="15" name="Group 14">
            <a:extLst>
              <a:ext uri="{FF2B5EF4-FFF2-40B4-BE49-F238E27FC236}">
                <a16:creationId xmlns:a16="http://schemas.microsoft.com/office/drawing/2014/main" id="{D9B18402-97FF-41B9-A0F8-4E70EA1A736C}"/>
              </a:ext>
            </a:extLst>
          </p:cNvPr>
          <p:cNvGrpSpPr/>
          <p:nvPr userDrawn="1"/>
        </p:nvGrpSpPr>
        <p:grpSpPr>
          <a:xfrm>
            <a:off x="-4064" y="1311866"/>
            <a:ext cx="12196064" cy="46732"/>
            <a:chOff x="-4064" y="1396390"/>
            <a:chExt cx="12196064" cy="46732"/>
          </a:xfrm>
        </p:grpSpPr>
        <p:grpSp>
          <p:nvGrpSpPr>
            <p:cNvPr id="16" name="Group 15">
              <a:extLst>
                <a:ext uri="{FF2B5EF4-FFF2-40B4-BE49-F238E27FC236}">
                  <a16:creationId xmlns:a16="http://schemas.microsoft.com/office/drawing/2014/main" id="{4671C90E-ED8C-45B3-B185-2E5880B693E9}"/>
                </a:ext>
              </a:extLst>
            </p:cNvPr>
            <p:cNvGrpSpPr/>
            <p:nvPr userDrawn="1"/>
          </p:nvGrpSpPr>
          <p:grpSpPr>
            <a:xfrm>
              <a:off x="-4064" y="1396390"/>
              <a:ext cx="12196064" cy="15240"/>
              <a:chOff x="-3048" y="1344168"/>
              <a:chExt cx="9147048" cy="15240"/>
            </a:xfrm>
          </p:grpSpPr>
          <p:cxnSp>
            <p:nvCxnSpPr>
              <p:cNvPr id="20" name="Straight Connector 19">
                <a:extLst>
                  <a:ext uri="{FF2B5EF4-FFF2-40B4-BE49-F238E27FC236}">
                    <a16:creationId xmlns:a16="http://schemas.microsoft.com/office/drawing/2014/main" id="{38645419-0FA9-4759-8636-09E75908B383}"/>
                  </a:ext>
                </a:extLst>
              </p:cNvPr>
              <p:cNvCxnSpPr/>
              <p:nvPr userDrawn="1"/>
            </p:nvCxnSpPr>
            <p:spPr>
              <a:xfrm>
                <a:off x="0" y="1344168"/>
                <a:ext cx="9144000" cy="0"/>
              </a:xfrm>
              <a:prstGeom prst="line">
                <a:avLst/>
              </a:prstGeom>
              <a:ln w="15875">
                <a:solidFill>
                  <a:srgbClr val="1D3D7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4768868-C34C-4707-B36D-C1BD9643BC90}"/>
                  </a:ext>
                </a:extLst>
              </p:cNvPr>
              <p:cNvCxnSpPr/>
              <p:nvPr userDrawn="1"/>
            </p:nvCxnSpPr>
            <p:spPr>
              <a:xfrm>
                <a:off x="-3048" y="1359408"/>
                <a:ext cx="9144000" cy="0"/>
              </a:xfrm>
              <a:prstGeom prst="line">
                <a:avLst/>
              </a:prstGeom>
              <a:ln w="15875">
                <a:solidFill>
                  <a:srgbClr val="1D3D78"/>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9977A6D1-9034-4A80-B59D-5FCB6FF47B77}"/>
                </a:ext>
              </a:extLst>
            </p:cNvPr>
            <p:cNvGrpSpPr/>
            <p:nvPr userDrawn="1"/>
          </p:nvGrpSpPr>
          <p:grpSpPr>
            <a:xfrm>
              <a:off x="-4064" y="1427882"/>
              <a:ext cx="12196064" cy="15240"/>
              <a:chOff x="-3048" y="1344168"/>
              <a:chExt cx="9147048" cy="15240"/>
            </a:xfrm>
          </p:grpSpPr>
          <p:cxnSp>
            <p:nvCxnSpPr>
              <p:cNvPr id="18" name="Straight Connector 17">
                <a:extLst>
                  <a:ext uri="{FF2B5EF4-FFF2-40B4-BE49-F238E27FC236}">
                    <a16:creationId xmlns:a16="http://schemas.microsoft.com/office/drawing/2014/main" id="{7B94AB9B-8BC2-4FC5-AAE3-94E7776FAB76}"/>
                  </a:ext>
                </a:extLst>
              </p:cNvPr>
              <p:cNvCxnSpPr/>
              <p:nvPr userDrawn="1"/>
            </p:nvCxnSpPr>
            <p:spPr>
              <a:xfrm>
                <a:off x="0" y="1344168"/>
                <a:ext cx="9144000" cy="0"/>
              </a:xfrm>
              <a:prstGeom prst="line">
                <a:avLst/>
              </a:prstGeom>
              <a:ln w="15875">
                <a:solidFill>
                  <a:srgbClr val="167B5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2C1DE8E-F8BE-4FC7-BEC4-06C4F168A5CE}"/>
                  </a:ext>
                </a:extLst>
              </p:cNvPr>
              <p:cNvCxnSpPr/>
              <p:nvPr userDrawn="1"/>
            </p:nvCxnSpPr>
            <p:spPr>
              <a:xfrm>
                <a:off x="-3048" y="1359408"/>
                <a:ext cx="9144000" cy="0"/>
              </a:xfrm>
              <a:prstGeom prst="line">
                <a:avLst/>
              </a:prstGeom>
              <a:ln w="15875">
                <a:solidFill>
                  <a:srgbClr val="167B57"/>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91328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71FE-F79C-46FE-B31D-207784C0EA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71315D-ECBC-DC65-0034-65387586F0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86BA62-18E8-6558-303A-9AFDB2F3F19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464D01A-1BA7-02AF-8885-0763CEF25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55AA4-D22B-E5DB-2770-73A2309BADAF}"/>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2408648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046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a:xfrm>
            <a:off x="9342120" y="6328594"/>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4510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lvl1pPr>
              <a:defRPr sz="2400"/>
            </a:lvl1pPr>
          </a:lstStyle>
          <a:p>
            <a:r>
              <a:rPr lang="en-US"/>
              <a:t>Click to edit Master title style</a:t>
            </a:r>
          </a:p>
        </p:txBody>
      </p:sp>
      <p:sp>
        <p:nvSpPr>
          <p:cNvPr id="3" name="Content Placeholder 2"/>
          <p:cNvSpPr>
            <a:spLocks noGrp="1"/>
          </p:cNvSpPr>
          <p:nvPr>
            <p:ph idx="1"/>
          </p:nvPr>
        </p:nvSpPr>
        <p:spPr>
          <a:xfrm>
            <a:off x="285750" y="1062518"/>
            <a:ext cx="10515600" cy="4287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6887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3023127467"/>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165076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93994"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4640419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2034836571"/>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936137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647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274743"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152578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Blank_no_bottom_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E0F0B21-0107-480B-A6FF-33E8F92913BC}"/>
              </a:ext>
            </a:extLst>
          </p:cNvPr>
          <p:cNvSpPr/>
          <p:nvPr userDrawn="1"/>
        </p:nvSpPr>
        <p:spPr>
          <a:xfrm>
            <a:off x="0" y="6131277"/>
            <a:ext cx="12191994" cy="745011"/>
          </a:xfrm>
          <a:prstGeom prst="rect">
            <a:avLst/>
          </a:prstGeom>
          <a:solidFill>
            <a:schemeClr val="bg1"/>
          </a:solidFill>
          <a:ln w="5501">
            <a:noFill/>
          </a:ln>
        </p:spPr>
        <p:style>
          <a:lnRef idx="2">
            <a:schemeClr val="accent1">
              <a:shade val="50000"/>
            </a:schemeClr>
          </a:lnRef>
          <a:fillRef idx="1">
            <a:schemeClr val="accent1"/>
          </a:fillRef>
          <a:effectRef idx="0">
            <a:schemeClr val="accent1"/>
          </a:effectRef>
          <a:fontRef idx="minor">
            <a:schemeClr val="lt1"/>
          </a:fontRef>
        </p:style>
        <p:txBody>
          <a:bodyPr lIns="79210" tIns="39605" rIns="79210" bIns="39605" rtlCol="0" anchor="t"/>
          <a:lstStyle/>
          <a:p>
            <a:pPr marL="91440" marR="0" lvl="0" indent="-9144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endParaRPr lang="en-US" sz="1200" u="sng">
              <a:solidFill>
                <a:srgbClr val="C55A11"/>
              </a:solidFill>
              <a:latin typeface="Calibri" panose="020F0502020204030204"/>
            </a:endParaRPr>
          </a:p>
        </p:txBody>
      </p:sp>
    </p:spTree>
    <p:extLst>
      <p:ext uri="{BB962C8B-B14F-4D97-AF65-F5344CB8AC3E}">
        <p14:creationId xmlns:p14="http://schemas.microsoft.com/office/powerpoint/2010/main" val="9841451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002F56"/>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DE3D11B-5FAF-4A20-BC91-DC09E07A8D6B}"/>
              </a:ext>
            </a:extLst>
          </p:cNvPr>
          <p:cNvCxnSpPr>
            <a:cxnSpLocks/>
          </p:cNvCxnSpPr>
          <p:nvPr userDrawn="1"/>
        </p:nvCxnSpPr>
        <p:spPr>
          <a:xfrm>
            <a:off x="955497" y="3705225"/>
            <a:ext cx="1123650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EFF66FB-DCA5-48F3-A735-3BE74D09ACD8}"/>
              </a:ext>
            </a:extLst>
          </p:cNvPr>
          <p:cNvSpPr>
            <a:spLocks noGrp="1"/>
          </p:cNvSpPr>
          <p:nvPr>
            <p:ph type="body" sz="quarter" idx="10"/>
          </p:nvPr>
        </p:nvSpPr>
        <p:spPr>
          <a:xfrm>
            <a:off x="955497" y="3705225"/>
            <a:ext cx="9144000" cy="1828800"/>
          </a:xfrm>
        </p:spPr>
        <p:txBody>
          <a:bodyPr/>
          <a:lstStyle>
            <a:lvl1pPr marL="0" indent="0">
              <a:buNone/>
              <a:defRPr sz="4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1375091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5169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93994"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5754269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233499809"/>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936137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36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5108483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274743"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3256535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Blank_no_bottom_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E0F0B21-0107-480B-A6FF-33E8F92913BC}"/>
              </a:ext>
            </a:extLst>
          </p:cNvPr>
          <p:cNvSpPr/>
          <p:nvPr userDrawn="1"/>
        </p:nvSpPr>
        <p:spPr>
          <a:xfrm>
            <a:off x="0" y="6131277"/>
            <a:ext cx="12191994" cy="745011"/>
          </a:xfrm>
          <a:prstGeom prst="rect">
            <a:avLst/>
          </a:prstGeom>
          <a:solidFill>
            <a:schemeClr val="bg1"/>
          </a:solidFill>
          <a:ln w="5501">
            <a:noFill/>
          </a:ln>
        </p:spPr>
        <p:style>
          <a:lnRef idx="2">
            <a:schemeClr val="accent1">
              <a:shade val="50000"/>
            </a:schemeClr>
          </a:lnRef>
          <a:fillRef idx="1">
            <a:schemeClr val="accent1"/>
          </a:fillRef>
          <a:effectRef idx="0">
            <a:schemeClr val="accent1"/>
          </a:effectRef>
          <a:fontRef idx="minor">
            <a:schemeClr val="lt1"/>
          </a:fontRef>
        </p:style>
        <p:txBody>
          <a:bodyPr lIns="79210" tIns="39605" rIns="79210" bIns="39605" rtlCol="0" anchor="t"/>
          <a:lstStyle/>
          <a:p>
            <a:pPr marL="91440" marR="0" lvl="0" indent="-9144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endParaRPr lang="en-US" sz="1200" u="sng">
              <a:solidFill>
                <a:srgbClr val="C55A11"/>
              </a:solidFill>
              <a:latin typeface="Calibri" panose="020F0502020204030204"/>
            </a:endParaRPr>
          </a:p>
        </p:txBody>
      </p:sp>
    </p:spTree>
    <p:extLst>
      <p:ext uri="{BB962C8B-B14F-4D97-AF65-F5344CB8AC3E}">
        <p14:creationId xmlns:p14="http://schemas.microsoft.com/office/powerpoint/2010/main" val="15429210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002F56"/>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DE3D11B-5FAF-4A20-BC91-DC09E07A8D6B}"/>
              </a:ext>
            </a:extLst>
          </p:cNvPr>
          <p:cNvCxnSpPr>
            <a:cxnSpLocks/>
          </p:cNvCxnSpPr>
          <p:nvPr userDrawn="1"/>
        </p:nvCxnSpPr>
        <p:spPr>
          <a:xfrm>
            <a:off x="955497" y="3705225"/>
            <a:ext cx="1123650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EFF66FB-DCA5-48F3-A735-3BE74D09ACD8}"/>
              </a:ext>
            </a:extLst>
          </p:cNvPr>
          <p:cNvSpPr>
            <a:spLocks noGrp="1"/>
          </p:cNvSpPr>
          <p:nvPr>
            <p:ph type="body" sz="quarter" idx="10"/>
          </p:nvPr>
        </p:nvSpPr>
        <p:spPr>
          <a:xfrm>
            <a:off x="955497" y="3705225"/>
            <a:ext cx="9144000" cy="1828800"/>
          </a:xfrm>
        </p:spPr>
        <p:txBody>
          <a:bodyPr/>
          <a:lstStyle>
            <a:lvl1pPr marL="0" indent="0">
              <a:buNone/>
              <a:defRPr sz="4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395165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4" y="118875"/>
            <a:ext cx="10515600" cy="752929"/>
          </a:xfrm>
        </p:spPr>
        <p:txBody>
          <a:bodyPr/>
          <a:lstStyle/>
          <a:p>
            <a:r>
              <a:rPr lang="en-US"/>
              <a:t>Click to edit master title style</a:t>
            </a:r>
          </a:p>
        </p:txBody>
      </p:sp>
      <p:sp>
        <p:nvSpPr>
          <p:cNvPr id="3" name="Content Placeholder 2"/>
          <p:cNvSpPr>
            <a:spLocks noGrp="1"/>
          </p:cNvSpPr>
          <p:nvPr>
            <p:ph idx="1"/>
          </p:nvPr>
        </p:nvSpPr>
        <p:spPr>
          <a:xfrm>
            <a:off x="838204" y="1133859"/>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8" y="982666"/>
            <a:ext cx="3108114"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686126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622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6"/>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93994" y="6356352"/>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4628921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2200366181"/>
      </p:ext>
    </p:extLst>
  </p:cSld>
  <p:clrMapOvr>
    <a:masterClrMapping/>
  </p:clrMapOvr>
  <p:extLst>
    <p:ext uri="{DCECCB84-F9BA-43D5-87BE-67443E8EF086}">
      <p15:sldGuideLst xmlns:p15="http://schemas.microsoft.com/office/powerpoint/2012/main">
        <p15:guide id="1" orient="horz" pos="3984">
          <p15:clr>
            <a:srgbClr val="FBAE40"/>
          </p15:clr>
        </p15:guide>
        <p15:guide id="2" pos="320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E2E7A7-A876-6AD4-5A17-4C809EC9466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87D9F87-A213-4B51-D0D0-66E78A59E2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B307AB-940B-F5A6-6723-4B843A2A6ABE}"/>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24733341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defTabSz="914363">
              <a:defRPr/>
            </a:pPr>
            <a:endParaRPr lang="en-US">
              <a:solidFill>
                <a:prstClr val="black">
                  <a:tint val="75000"/>
                </a:prstClr>
              </a:solidFill>
            </a:endParaRPr>
          </a:p>
        </p:txBody>
      </p:sp>
      <p:sp>
        <p:nvSpPr>
          <p:cNvPr id="4" name="Slide Number Placeholder 3"/>
          <p:cNvSpPr>
            <a:spLocks noGrp="1"/>
          </p:cNvSpPr>
          <p:nvPr>
            <p:ph type="sldNum" sz="quarter" idx="12"/>
          </p:nvPr>
        </p:nvSpPr>
        <p:spPr>
          <a:xfrm>
            <a:off x="9361370" y="6356352"/>
            <a:ext cx="2743200" cy="365125"/>
          </a:xfrm>
        </p:spPr>
        <p:txBody>
          <a:bodyPr/>
          <a:lstStyle/>
          <a:p>
            <a:pPr defTabSz="914363">
              <a:defRPr/>
            </a:pPr>
            <a:fld id="{670A9334-4E67-F94F-A05E-0CE8B74A054E}" type="slidenum">
              <a:rPr lang="en-US" smtClean="0">
                <a:solidFill>
                  <a:prstClr val="black">
                    <a:tint val="75000"/>
                  </a:prstClr>
                </a:solidFill>
              </a:rPr>
              <a:pPr defTabSz="914363">
                <a:defRPr/>
              </a:pPr>
              <a:t>‹#›</a:t>
            </a:fld>
            <a:endParaRPr lang="en-US">
              <a:solidFill>
                <a:prstClr val="black">
                  <a:tint val="75000"/>
                </a:prstClr>
              </a:solidFill>
            </a:endParaRPr>
          </a:p>
        </p:txBody>
      </p:sp>
    </p:spTree>
    <p:extLst>
      <p:ext uri="{BB962C8B-B14F-4D97-AF65-F5344CB8AC3E}">
        <p14:creationId xmlns:p14="http://schemas.microsoft.com/office/powerpoint/2010/main" val="41197010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274743" y="6356352"/>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55693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6427145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Blank_no_bottom_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E0F0B21-0107-480B-A6FF-33E8F92913BC}"/>
              </a:ext>
            </a:extLst>
          </p:cNvPr>
          <p:cNvSpPr/>
          <p:nvPr userDrawn="1"/>
        </p:nvSpPr>
        <p:spPr>
          <a:xfrm>
            <a:off x="1" y="6131279"/>
            <a:ext cx="12191994" cy="745011"/>
          </a:xfrm>
          <a:prstGeom prst="rect">
            <a:avLst/>
          </a:prstGeom>
          <a:solidFill>
            <a:schemeClr val="bg1"/>
          </a:solidFill>
          <a:ln w="5501">
            <a:noFill/>
          </a:ln>
        </p:spPr>
        <p:style>
          <a:lnRef idx="2">
            <a:schemeClr val="accent1">
              <a:shade val="50000"/>
            </a:schemeClr>
          </a:lnRef>
          <a:fillRef idx="1">
            <a:schemeClr val="accent1"/>
          </a:fillRef>
          <a:effectRef idx="0">
            <a:schemeClr val="accent1"/>
          </a:effectRef>
          <a:fontRef idx="minor">
            <a:schemeClr val="lt1"/>
          </a:fontRef>
        </p:style>
        <p:txBody>
          <a:bodyPr lIns="79210" tIns="39605" rIns="79210" bIns="39605" rtlCol="0" anchor="t"/>
          <a:lstStyle/>
          <a:p>
            <a:pPr marL="91436" marR="0" lvl="0" indent="-91436" algn="l" defTabSz="914363" rtl="0" eaLnBrk="1" fontAlgn="auto" latinLnBrk="0" hangingPunct="1">
              <a:lnSpc>
                <a:spcPct val="100000"/>
              </a:lnSpc>
              <a:spcBef>
                <a:spcPts val="100"/>
              </a:spcBef>
              <a:spcAft>
                <a:spcPts val="100"/>
              </a:spcAft>
              <a:buClrTx/>
              <a:buSzTx/>
              <a:buFont typeface="Arial" panose="020B0604020202020204" pitchFamily="34" charset="0"/>
              <a:buChar char="•"/>
              <a:tabLst/>
              <a:defRPr/>
            </a:pPr>
            <a:endParaRPr lang="en-US" sz="1200" u="sng">
              <a:solidFill>
                <a:srgbClr val="C55A11"/>
              </a:solidFill>
              <a:latin typeface="Calibri" panose="020F0502020204030204"/>
            </a:endParaRPr>
          </a:p>
        </p:txBody>
      </p:sp>
    </p:spTree>
    <p:extLst>
      <p:ext uri="{BB962C8B-B14F-4D97-AF65-F5344CB8AC3E}">
        <p14:creationId xmlns:p14="http://schemas.microsoft.com/office/powerpoint/2010/main" val="15975422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002F56"/>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DE3D11B-5FAF-4A20-BC91-DC09E07A8D6B}"/>
              </a:ext>
            </a:extLst>
          </p:cNvPr>
          <p:cNvCxnSpPr>
            <a:cxnSpLocks/>
          </p:cNvCxnSpPr>
          <p:nvPr userDrawn="1"/>
        </p:nvCxnSpPr>
        <p:spPr>
          <a:xfrm>
            <a:off x="955498" y="3705225"/>
            <a:ext cx="1123650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EFF66FB-DCA5-48F3-A735-3BE74D09ACD8}"/>
              </a:ext>
            </a:extLst>
          </p:cNvPr>
          <p:cNvSpPr>
            <a:spLocks noGrp="1"/>
          </p:cNvSpPr>
          <p:nvPr>
            <p:ph type="body" sz="quarter" idx="10"/>
          </p:nvPr>
        </p:nvSpPr>
        <p:spPr>
          <a:xfrm>
            <a:off x="955497" y="3705225"/>
            <a:ext cx="9144000" cy="1828800"/>
          </a:xfrm>
        </p:spPr>
        <p:txBody>
          <a:bodyPr/>
          <a:lstStyle>
            <a:lvl1pPr marL="0" indent="0">
              <a:buNone/>
              <a:defRPr sz="4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7309076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60"/>
            <a:ext cx="2743200" cy="365125"/>
          </a:xfrm>
          <a:prstGeom prst="rect">
            <a:avLst/>
          </a:prstGeom>
        </p:spPr>
        <p:txBody>
          <a:bodyPr/>
          <a:lstStyle/>
          <a:p>
            <a:fld id="{FE09C639-C7C7-9848-BE32-492A9B56F14C}" type="slidenum">
              <a:rPr lang="en-US" smtClean="0"/>
              <a:t>‹#›</a:t>
            </a:fld>
            <a:endParaRPr lang="en-US"/>
          </a:p>
        </p:txBody>
      </p:sp>
      <p:grpSp>
        <p:nvGrpSpPr>
          <p:cNvPr id="15" name="Group 14">
            <a:extLst>
              <a:ext uri="{FF2B5EF4-FFF2-40B4-BE49-F238E27FC236}">
                <a16:creationId xmlns:a16="http://schemas.microsoft.com/office/drawing/2014/main" id="{D9B18402-97FF-41B9-A0F8-4E70EA1A736C}"/>
              </a:ext>
            </a:extLst>
          </p:cNvPr>
          <p:cNvGrpSpPr/>
          <p:nvPr userDrawn="1"/>
        </p:nvGrpSpPr>
        <p:grpSpPr>
          <a:xfrm>
            <a:off x="-4064" y="1311866"/>
            <a:ext cx="12196064" cy="46732"/>
            <a:chOff x="-4064" y="1396390"/>
            <a:chExt cx="12196064" cy="46732"/>
          </a:xfrm>
        </p:grpSpPr>
        <p:grpSp>
          <p:nvGrpSpPr>
            <p:cNvPr id="16" name="Group 15">
              <a:extLst>
                <a:ext uri="{FF2B5EF4-FFF2-40B4-BE49-F238E27FC236}">
                  <a16:creationId xmlns:a16="http://schemas.microsoft.com/office/drawing/2014/main" id="{4671C90E-ED8C-45B3-B185-2E5880B693E9}"/>
                </a:ext>
              </a:extLst>
            </p:cNvPr>
            <p:cNvGrpSpPr/>
            <p:nvPr userDrawn="1"/>
          </p:nvGrpSpPr>
          <p:grpSpPr>
            <a:xfrm>
              <a:off x="-4064" y="1396390"/>
              <a:ext cx="12196064" cy="15240"/>
              <a:chOff x="-3048" y="1344168"/>
              <a:chExt cx="9147048" cy="15240"/>
            </a:xfrm>
          </p:grpSpPr>
          <p:cxnSp>
            <p:nvCxnSpPr>
              <p:cNvPr id="20" name="Straight Connector 19">
                <a:extLst>
                  <a:ext uri="{FF2B5EF4-FFF2-40B4-BE49-F238E27FC236}">
                    <a16:creationId xmlns:a16="http://schemas.microsoft.com/office/drawing/2014/main" id="{38645419-0FA9-4759-8636-09E75908B383}"/>
                  </a:ext>
                </a:extLst>
              </p:cNvPr>
              <p:cNvCxnSpPr/>
              <p:nvPr userDrawn="1"/>
            </p:nvCxnSpPr>
            <p:spPr>
              <a:xfrm>
                <a:off x="0" y="1344168"/>
                <a:ext cx="9144000" cy="0"/>
              </a:xfrm>
              <a:prstGeom prst="line">
                <a:avLst/>
              </a:prstGeom>
              <a:ln w="15875">
                <a:solidFill>
                  <a:srgbClr val="1D3D7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4768868-C34C-4707-B36D-C1BD9643BC90}"/>
                  </a:ext>
                </a:extLst>
              </p:cNvPr>
              <p:cNvCxnSpPr/>
              <p:nvPr userDrawn="1"/>
            </p:nvCxnSpPr>
            <p:spPr>
              <a:xfrm>
                <a:off x="-3048" y="1359408"/>
                <a:ext cx="9144000" cy="0"/>
              </a:xfrm>
              <a:prstGeom prst="line">
                <a:avLst/>
              </a:prstGeom>
              <a:ln w="15875">
                <a:solidFill>
                  <a:srgbClr val="1D3D78"/>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9977A6D1-9034-4A80-B59D-5FCB6FF47B77}"/>
                </a:ext>
              </a:extLst>
            </p:cNvPr>
            <p:cNvGrpSpPr/>
            <p:nvPr userDrawn="1"/>
          </p:nvGrpSpPr>
          <p:grpSpPr>
            <a:xfrm>
              <a:off x="-4064" y="1427882"/>
              <a:ext cx="12196064" cy="15240"/>
              <a:chOff x="-3048" y="1344168"/>
              <a:chExt cx="9147048" cy="15240"/>
            </a:xfrm>
          </p:grpSpPr>
          <p:cxnSp>
            <p:nvCxnSpPr>
              <p:cNvPr id="18" name="Straight Connector 17">
                <a:extLst>
                  <a:ext uri="{FF2B5EF4-FFF2-40B4-BE49-F238E27FC236}">
                    <a16:creationId xmlns:a16="http://schemas.microsoft.com/office/drawing/2014/main" id="{7B94AB9B-8BC2-4FC5-AAE3-94E7776FAB76}"/>
                  </a:ext>
                </a:extLst>
              </p:cNvPr>
              <p:cNvCxnSpPr/>
              <p:nvPr userDrawn="1"/>
            </p:nvCxnSpPr>
            <p:spPr>
              <a:xfrm>
                <a:off x="0" y="1344168"/>
                <a:ext cx="9144000" cy="0"/>
              </a:xfrm>
              <a:prstGeom prst="line">
                <a:avLst/>
              </a:prstGeom>
              <a:ln w="15875">
                <a:solidFill>
                  <a:srgbClr val="167B5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2C1DE8E-F8BE-4FC7-BEC4-06C4F168A5CE}"/>
                  </a:ext>
                </a:extLst>
              </p:cNvPr>
              <p:cNvCxnSpPr/>
              <p:nvPr userDrawn="1"/>
            </p:nvCxnSpPr>
            <p:spPr>
              <a:xfrm>
                <a:off x="-3048" y="1359408"/>
                <a:ext cx="9144000" cy="0"/>
              </a:xfrm>
              <a:prstGeom prst="line">
                <a:avLst/>
              </a:prstGeom>
              <a:ln w="15875">
                <a:solidFill>
                  <a:srgbClr val="167B57"/>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495398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6797896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71FE-F79C-46FE-B31D-207784C0EA9C}"/>
              </a:ext>
            </a:extLst>
          </p:cNvPr>
          <p:cNvSpPr>
            <a:spLocks noGrp="1"/>
          </p:cNvSpPr>
          <p:nvPr>
            <p:ph type="title"/>
          </p:nvPr>
        </p:nvSpPr>
        <p:spPr>
          <a:xfrm>
            <a:off x="831850"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71315D-ECBC-DC65-0034-65387586F049}"/>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86BA62-18E8-6558-303A-9AFDB2F3F19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464D01A-1BA7-02AF-8885-0763CEF25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55AA4-D22B-E5DB-2770-73A2309BADAF}"/>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17846030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4122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90" y="1137442"/>
            <a:ext cx="10514011" cy="421194"/>
          </a:xfrm>
        </p:spPr>
        <p:txBody>
          <a:bodyPr anchor="t"/>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5501937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6"/>
            <a:ext cx="10515600" cy="618385"/>
          </a:xfrm>
        </p:spPr>
        <p:txBody>
          <a:bodyPr vert="horz"/>
          <a:lstStyle>
            <a:lvl1pPr>
              <a:defRPr sz="2400"/>
            </a:lvl1pPr>
          </a:lstStyle>
          <a:p>
            <a:r>
              <a:rPr lang="en-US"/>
              <a:t>Click to edit Master title style</a:t>
            </a:r>
          </a:p>
        </p:txBody>
      </p:sp>
      <p:sp>
        <p:nvSpPr>
          <p:cNvPr id="3" name="Content Placeholder 2"/>
          <p:cNvSpPr>
            <a:spLocks noGrp="1"/>
          </p:cNvSpPr>
          <p:nvPr>
            <p:ph idx="1"/>
          </p:nvPr>
        </p:nvSpPr>
        <p:spPr>
          <a:xfrm>
            <a:off x="285750" y="1062520"/>
            <a:ext cx="10515600" cy="4287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59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227513" y="255721"/>
            <a:ext cx="3736975" cy="325923"/>
          </a:xfrm>
        </p:spPr>
        <p:txBody>
          <a:bodyPr lIns="0" tIns="0" rIns="0" bIns="0"/>
          <a:lstStyle>
            <a:lvl1pPr>
              <a:defRPr sz="2118"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573315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FF0C9-A759-41CD-91B1-9887B3481B2D}"/>
              </a:ext>
            </a:extLst>
          </p:cNvPr>
          <p:cNvSpPr>
            <a:spLocks noGrp="1"/>
          </p:cNvSpPr>
          <p:nvPr>
            <p:ph type="title"/>
          </p:nvPr>
        </p:nvSpPr>
        <p:spPr>
          <a:xfrm>
            <a:off x="831850"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1BB956-B822-4E72-8D4C-5B8C85528228}"/>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70552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1231477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p>
        </p:txBody>
      </p:sp>
      <p:sp>
        <p:nvSpPr>
          <p:cNvPr id="6" name="Content Placeholder 2"/>
          <p:cNvSpPr>
            <a:spLocks noGrp="1"/>
          </p:cNvSpPr>
          <p:nvPr>
            <p:ph idx="1"/>
          </p:nvPr>
        </p:nvSpPr>
        <p:spPr>
          <a:xfrm>
            <a:off x="609600" y="1600203"/>
            <a:ext cx="10972800" cy="4525963"/>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10"/>
          <p:cNvSpPr>
            <a:spLocks noGrp="1"/>
          </p:cNvSpPr>
          <p:nvPr>
            <p:ph type="sldNum" sz="quarter" idx="12"/>
          </p:nvPr>
        </p:nvSpPr>
        <p:spPr/>
        <p:txBody>
          <a:bodyPr/>
          <a:lstStyle>
            <a:lvl1pPr>
              <a:defRPr/>
            </a:lvl1pPr>
          </a:lstStyle>
          <a:p>
            <a:pPr>
              <a:defRPr/>
            </a:pPr>
            <a:fld id="{149DAFAA-7812-4B15-926F-EFC797A2885C}" type="slidenum">
              <a:rPr lang="en-US" altLang="en-US"/>
              <a:pPr>
                <a:defRPr/>
              </a:pPr>
              <a:t>‹#›</a:t>
            </a:fld>
            <a:endParaRPr lang="en-US" altLang="en-US"/>
          </a:p>
        </p:txBody>
      </p:sp>
    </p:spTree>
    <p:extLst>
      <p:ext uri="{BB962C8B-B14F-4D97-AF65-F5344CB8AC3E}">
        <p14:creationId xmlns:p14="http://schemas.microsoft.com/office/powerpoint/2010/main" val="17699627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582274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4766481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721343388"/>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1172610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1924575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5650255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2309848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973457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9104373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49745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8382857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1679286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0842518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9752592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6876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E2E7A7-A876-6AD4-5A17-4C809EC9466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87D9F87-A213-4B51-D0D0-66E78A59E2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B307AB-940B-F5A6-6723-4B843A2A6ABE}"/>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1591883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582274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8081070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582274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9644915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7199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3983208162"/>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79907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8926077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1324105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67879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9835431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0437504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1995704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8061040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9344832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0800887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8"/>
            <a:ext cx="2743200" cy="365125"/>
          </a:xfrm>
          <a:prstGeom prst="rect">
            <a:avLst/>
          </a:prstGeom>
        </p:spPr>
        <p:txBody>
          <a:bodyPr/>
          <a:lstStyle/>
          <a:p>
            <a:fld id="{FE09C639-C7C7-9848-BE32-492A9B56F14C}" type="slidenum">
              <a:rPr lang="en-US" smtClean="0"/>
              <a:t>‹#›</a:t>
            </a:fld>
            <a:endParaRPr lang="en-US"/>
          </a:p>
        </p:txBody>
      </p:sp>
      <p:grpSp>
        <p:nvGrpSpPr>
          <p:cNvPr id="15" name="Group 14">
            <a:extLst>
              <a:ext uri="{FF2B5EF4-FFF2-40B4-BE49-F238E27FC236}">
                <a16:creationId xmlns:a16="http://schemas.microsoft.com/office/drawing/2014/main" id="{D9B18402-97FF-41B9-A0F8-4E70EA1A736C}"/>
              </a:ext>
            </a:extLst>
          </p:cNvPr>
          <p:cNvGrpSpPr/>
          <p:nvPr userDrawn="1"/>
        </p:nvGrpSpPr>
        <p:grpSpPr>
          <a:xfrm>
            <a:off x="-4064" y="1311866"/>
            <a:ext cx="12196064" cy="46732"/>
            <a:chOff x="-4064" y="1396390"/>
            <a:chExt cx="12196064" cy="46732"/>
          </a:xfrm>
        </p:grpSpPr>
        <p:grpSp>
          <p:nvGrpSpPr>
            <p:cNvPr id="16" name="Group 15">
              <a:extLst>
                <a:ext uri="{FF2B5EF4-FFF2-40B4-BE49-F238E27FC236}">
                  <a16:creationId xmlns:a16="http://schemas.microsoft.com/office/drawing/2014/main" id="{4671C90E-ED8C-45B3-B185-2E5880B693E9}"/>
                </a:ext>
              </a:extLst>
            </p:cNvPr>
            <p:cNvGrpSpPr/>
            <p:nvPr userDrawn="1"/>
          </p:nvGrpSpPr>
          <p:grpSpPr>
            <a:xfrm>
              <a:off x="-4064" y="1396390"/>
              <a:ext cx="12196064" cy="15240"/>
              <a:chOff x="-3048" y="1344168"/>
              <a:chExt cx="9147048" cy="15240"/>
            </a:xfrm>
          </p:grpSpPr>
          <p:cxnSp>
            <p:nvCxnSpPr>
              <p:cNvPr id="20" name="Straight Connector 19">
                <a:extLst>
                  <a:ext uri="{FF2B5EF4-FFF2-40B4-BE49-F238E27FC236}">
                    <a16:creationId xmlns:a16="http://schemas.microsoft.com/office/drawing/2014/main" id="{38645419-0FA9-4759-8636-09E75908B383}"/>
                  </a:ext>
                </a:extLst>
              </p:cNvPr>
              <p:cNvCxnSpPr/>
              <p:nvPr userDrawn="1"/>
            </p:nvCxnSpPr>
            <p:spPr>
              <a:xfrm>
                <a:off x="0" y="1344168"/>
                <a:ext cx="9144000" cy="0"/>
              </a:xfrm>
              <a:prstGeom prst="line">
                <a:avLst/>
              </a:prstGeom>
              <a:ln w="15875">
                <a:solidFill>
                  <a:srgbClr val="1D3D7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4768868-C34C-4707-B36D-C1BD9643BC90}"/>
                  </a:ext>
                </a:extLst>
              </p:cNvPr>
              <p:cNvCxnSpPr/>
              <p:nvPr userDrawn="1"/>
            </p:nvCxnSpPr>
            <p:spPr>
              <a:xfrm>
                <a:off x="-3048" y="1359408"/>
                <a:ext cx="9144000" cy="0"/>
              </a:xfrm>
              <a:prstGeom prst="line">
                <a:avLst/>
              </a:prstGeom>
              <a:ln w="15875">
                <a:solidFill>
                  <a:srgbClr val="1D3D78"/>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9977A6D1-9034-4A80-B59D-5FCB6FF47B77}"/>
                </a:ext>
              </a:extLst>
            </p:cNvPr>
            <p:cNvGrpSpPr/>
            <p:nvPr userDrawn="1"/>
          </p:nvGrpSpPr>
          <p:grpSpPr>
            <a:xfrm>
              <a:off x="-4064" y="1427882"/>
              <a:ext cx="12196064" cy="15240"/>
              <a:chOff x="-3048" y="1344168"/>
              <a:chExt cx="9147048" cy="15240"/>
            </a:xfrm>
          </p:grpSpPr>
          <p:cxnSp>
            <p:nvCxnSpPr>
              <p:cNvPr id="18" name="Straight Connector 17">
                <a:extLst>
                  <a:ext uri="{FF2B5EF4-FFF2-40B4-BE49-F238E27FC236}">
                    <a16:creationId xmlns:a16="http://schemas.microsoft.com/office/drawing/2014/main" id="{7B94AB9B-8BC2-4FC5-AAE3-94E7776FAB76}"/>
                  </a:ext>
                </a:extLst>
              </p:cNvPr>
              <p:cNvCxnSpPr/>
              <p:nvPr userDrawn="1"/>
            </p:nvCxnSpPr>
            <p:spPr>
              <a:xfrm>
                <a:off x="0" y="1344168"/>
                <a:ext cx="9144000" cy="0"/>
              </a:xfrm>
              <a:prstGeom prst="line">
                <a:avLst/>
              </a:prstGeom>
              <a:ln w="15875">
                <a:solidFill>
                  <a:srgbClr val="167B5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2C1DE8E-F8BE-4FC7-BEC4-06C4F168A5CE}"/>
                  </a:ext>
                </a:extLst>
              </p:cNvPr>
              <p:cNvCxnSpPr/>
              <p:nvPr userDrawn="1"/>
            </p:nvCxnSpPr>
            <p:spPr>
              <a:xfrm>
                <a:off x="-3048" y="1359408"/>
                <a:ext cx="9144000" cy="0"/>
              </a:xfrm>
              <a:prstGeom prst="line">
                <a:avLst/>
              </a:prstGeom>
              <a:ln w="15875">
                <a:solidFill>
                  <a:srgbClr val="167B57"/>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438778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DBA12-2843-8DFF-5707-F17FBF8C77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8ACB44-5C35-C30B-0A15-612336C069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6B8A0323-DFE9-544F-CD08-44B907F817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7BE2CAD-E6AB-44B8-541F-A287108F34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B93BEC-F996-4DE6-8713-A3BAFBDAE06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580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oleObject" Target="../embeddings/oleObject3.bin"/><Relationship Id="rId2" Type="http://schemas.openxmlformats.org/officeDocument/2006/relationships/slideLayout" Target="../slideLayouts/slideLayout14.xml"/><Relationship Id="rId16" Type="http://schemas.openxmlformats.org/officeDocument/2006/relationships/tags" Target="../tags/tag6.xml"/><Relationship Id="rId20"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5.xml"/><Relationship Id="rId10" Type="http://schemas.openxmlformats.org/officeDocument/2006/relationships/slideLayout" Target="../slideLayouts/slideLayout22.xml"/><Relationship Id="rId19"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oleObject" Target="../embeddings/oleObject6.bin"/><Relationship Id="rId3" Type="http://schemas.openxmlformats.org/officeDocument/2006/relationships/slideLayout" Target="../slideLayouts/slideLayout28.xml"/><Relationship Id="rId21" Type="http://schemas.openxmlformats.org/officeDocument/2006/relationships/image" Target="../media/image3.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ags" Target="../tags/tag10.xml"/><Relationship Id="rId2" Type="http://schemas.openxmlformats.org/officeDocument/2006/relationships/slideLayout" Target="../slideLayouts/slideLayout27.xml"/><Relationship Id="rId16" Type="http://schemas.openxmlformats.org/officeDocument/2006/relationships/tags" Target="../tags/tag9.xml"/><Relationship Id="rId20"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image" Target="../media/image1.emf"/><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2.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1.emf"/><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oleObject" Target="../embeddings/oleObject9.bin"/><Relationship Id="rId5" Type="http://schemas.openxmlformats.org/officeDocument/2006/relationships/slideLayout" Target="../slideLayouts/slideLayout44.xml"/><Relationship Id="rId10" Type="http://schemas.openxmlformats.org/officeDocument/2006/relationships/tags" Target="../tags/tag14.xml"/><Relationship Id="rId4" Type="http://schemas.openxmlformats.org/officeDocument/2006/relationships/slideLayout" Target="../slideLayouts/slideLayout43.xml"/><Relationship Id="rId9" Type="http://schemas.openxmlformats.org/officeDocument/2006/relationships/tags" Target="../tags/tag13.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emf"/><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oleObject" Target="../embeddings/oleObject11.bin"/><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ags" Target="../tags/tag17.xml"/><Relationship Id="rId5" Type="http://schemas.openxmlformats.org/officeDocument/2006/relationships/slideLayout" Target="../slideLayouts/slideLayout51.xml"/><Relationship Id="rId15" Type="http://schemas.openxmlformats.org/officeDocument/2006/relationships/image" Target="../media/image3.png"/><Relationship Id="rId10" Type="http://schemas.openxmlformats.org/officeDocument/2006/relationships/tags" Target="../tags/tag16.xml"/><Relationship Id="rId4" Type="http://schemas.openxmlformats.org/officeDocument/2006/relationships/slideLayout" Target="../slideLayouts/slideLayout50.xml"/><Relationship Id="rId9" Type="http://schemas.openxmlformats.org/officeDocument/2006/relationships/theme" Target="../theme/theme5.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tags" Target="../tags/tag19.xml"/><Relationship Id="rId3" Type="http://schemas.openxmlformats.org/officeDocument/2006/relationships/slideLayout" Target="../slideLayouts/slideLayout57.xml"/><Relationship Id="rId21" Type="http://schemas.openxmlformats.org/officeDocument/2006/relationships/image" Target="../media/image1.emf"/><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heme" Target="../theme/theme6.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oleObject" Target="../embeddings/oleObject13.bin"/><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image" Target="../media/image3.png"/><Relationship Id="rId10" Type="http://schemas.openxmlformats.org/officeDocument/2006/relationships/slideLayout" Target="../slideLayouts/slideLayout64.xml"/><Relationship Id="rId19" Type="http://schemas.openxmlformats.org/officeDocument/2006/relationships/tags" Target="../tags/tag20.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oleObject" Target="../embeddings/oleObject16.bin"/><Relationship Id="rId3" Type="http://schemas.openxmlformats.org/officeDocument/2006/relationships/slideLayout" Target="../slideLayouts/slideLayout73.xml"/><Relationship Id="rId21" Type="http://schemas.openxmlformats.org/officeDocument/2006/relationships/image" Target="../media/image3.png"/><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tags" Target="../tags/tag24.xml"/><Relationship Id="rId2" Type="http://schemas.openxmlformats.org/officeDocument/2006/relationships/slideLayout" Target="../slideLayouts/slideLayout72.xml"/><Relationship Id="rId16" Type="http://schemas.openxmlformats.org/officeDocument/2006/relationships/tags" Target="../tags/tag23.xml"/><Relationship Id="rId20" Type="http://schemas.openxmlformats.org/officeDocument/2006/relationships/image" Target="../media/image2.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7.xml"/><Relationship Id="rId10" Type="http://schemas.openxmlformats.org/officeDocument/2006/relationships/slideLayout" Target="../slideLayouts/slideLayout80.xml"/><Relationship Id="rId19" Type="http://schemas.openxmlformats.org/officeDocument/2006/relationships/image" Target="../media/image1.emf"/><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tags" Target="../tags/tag26.xml"/><Relationship Id="rId3" Type="http://schemas.openxmlformats.org/officeDocument/2006/relationships/slideLayout" Target="../slideLayouts/slideLayout87.xml"/><Relationship Id="rId21" Type="http://schemas.openxmlformats.org/officeDocument/2006/relationships/image" Target="../media/image1.emf"/><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theme" Target="../theme/theme8.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oleObject" Target="../embeddings/oleObject18.bin"/><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image" Target="../media/image8.png"/><Relationship Id="rId10" Type="http://schemas.openxmlformats.org/officeDocument/2006/relationships/slideLayout" Target="../slideLayouts/slideLayout94.xml"/><Relationship Id="rId19" Type="http://schemas.openxmlformats.org/officeDocument/2006/relationships/tags" Target="../tags/tag27.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oleObject" Target="../embeddings/oleObject21.bin"/><Relationship Id="rId3" Type="http://schemas.openxmlformats.org/officeDocument/2006/relationships/slideLayout" Target="../slideLayouts/slideLayout103.xml"/><Relationship Id="rId21" Type="http://schemas.openxmlformats.org/officeDocument/2006/relationships/slideLayout" Target="../slideLayouts/slideLayout121.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tags" Target="../tags/tag31.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29" Type="http://schemas.openxmlformats.org/officeDocument/2006/relationships/image" Target="../media/image8.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tags" Target="../tags/tag30.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theme" Target="../theme/theme9.xml"/><Relationship Id="rId28" Type="http://schemas.openxmlformats.org/officeDocument/2006/relationships/image" Target="../media/image7.png"/><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14"/>
            </p:custDataLst>
            <p:extLst>
              <p:ext uri="{D42A27DB-BD31-4B8C-83A1-F6EECF244321}">
                <p14:modId xmlns:p14="http://schemas.microsoft.com/office/powerpoint/2010/main" val="1569686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95" imgH="396" progId="TCLayout.ActiveDocument.1">
                  <p:embed/>
                </p:oleObj>
              </mc:Choice>
              <mc:Fallback>
                <p:oleObj name="think-cell Slide" r:id="rId1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18"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1470919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1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95" imgH="396" progId="TCLayout.ActiveDocument.1">
                  <p:embed/>
                </p:oleObj>
              </mc:Choice>
              <mc:Fallback>
                <p:oleObj name="think-cell Slide" r:id="rId17"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19"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904580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1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395" imgH="396" progId="TCLayout.ActiveDocument.1">
                  <p:embed/>
                </p:oleObj>
              </mc:Choice>
              <mc:Fallback>
                <p:oleObj name="think-cell Slide" r:id="rId18"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20"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7757511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95" imgH="396" progId="TCLayout.ActiveDocument.1">
                  <p:embed/>
                </p:oleObj>
              </mc:Choice>
              <mc:Fallback>
                <p:oleObj name="think-cell Slide" r:id="rId11"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34910100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7" r:id="rId3"/>
    <p:sldLayoutId id="2147483728" r:id="rId4"/>
    <p:sldLayoutId id="2147483729" r:id="rId5"/>
    <p:sldLayoutId id="2147483730" r:id="rId6"/>
    <p:sldLayoutId id="2147483731" r:id="rId7"/>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1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95" imgH="396" progId="TCLayout.ActiveDocument.1">
                  <p:embed/>
                </p:oleObj>
              </mc:Choice>
              <mc:Fallback>
                <p:oleObj name="think-cell Slide" r:id="rId12"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81759035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6" r:id="rId3"/>
    <p:sldLayoutId id="2147483737" r:id="rId4"/>
    <p:sldLayoutId id="2147483738" r:id="rId5"/>
    <p:sldLayoutId id="2147483739" r:id="rId6"/>
    <p:sldLayoutId id="2147483740" r:id="rId7"/>
    <p:sldLayoutId id="2147483741" r:id="rId8"/>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1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95" imgH="396" progId="TCLayout.ActiveDocument.1">
                  <p:embed/>
                </p:oleObj>
              </mc:Choice>
              <mc:Fallback>
                <p:oleObj name="think-cell Slide" r:id="rId20"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3"/>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182"/>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22"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8743951" y="6184206"/>
            <a:ext cx="2940051" cy="641708"/>
          </a:xfrm>
          <a:prstGeom prst="rect">
            <a:avLst/>
          </a:prstGeom>
        </p:spPr>
      </p:pic>
      <p:sp>
        <p:nvSpPr>
          <p:cNvPr id="2" name="Title Placeholder 1"/>
          <p:cNvSpPr>
            <a:spLocks noGrp="1"/>
          </p:cNvSpPr>
          <p:nvPr>
            <p:ph type="title"/>
          </p:nvPr>
        </p:nvSpPr>
        <p:spPr>
          <a:xfrm>
            <a:off x="390525" y="97246"/>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77797517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7" r:id="rId14"/>
    <p:sldLayoutId id="2147483768" r:id="rId15"/>
    <p:sldLayoutId id="2147483769" r:id="rId16"/>
  </p:sldLayoutIdLst>
  <p:hf hdr="0" ftr="0" dt="0"/>
  <p:txStyles>
    <p:titleStyle>
      <a:lvl1pPr algn="l" defTabSz="914363"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16"/>
            </p:custDataLst>
            <p:extLst>
              <p:ext uri="{D42A27DB-BD31-4B8C-83A1-F6EECF244321}">
                <p14:modId xmlns:p14="http://schemas.microsoft.com/office/powerpoint/2010/main" val="1569686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395" imgH="396" progId="TCLayout.ActiveDocument.1">
                  <p:embed/>
                </p:oleObj>
              </mc:Choice>
              <mc:Fallback>
                <p:oleObj name="think-cell Slide" r:id="rId18"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20"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78358961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4" r:id="rId13"/>
    <p:sldLayoutId id="2147483785" r:id="rId14"/>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18"/>
            </p:custDataLst>
            <p:extLst>
              <p:ext uri="{D42A27DB-BD31-4B8C-83A1-F6EECF244321}">
                <p14:modId xmlns:p14="http://schemas.microsoft.com/office/powerpoint/2010/main" val="1569686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95" imgH="396" progId="TCLayout.ActiveDocument.1">
                  <p:embed/>
                </p:oleObj>
              </mc:Choice>
              <mc:Fallback>
                <p:oleObj name="think-cell Slide" r:id="rId20"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41288291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4" r:id="rId14"/>
    <p:sldLayoutId id="2147483805" r:id="rId15"/>
    <p:sldLayoutId id="2147483806" r:id="rId16"/>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24"/>
            </p:custDataLst>
            <p:extLst>
              <p:ext uri="{D42A27DB-BD31-4B8C-83A1-F6EECF244321}">
                <p14:modId xmlns:p14="http://schemas.microsoft.com/office/powerpoint/2010/main" val="7472908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601849617"/>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slideLayout" Target="../slideLayouts/slideLayout99.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6.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notesSlide" Target="../notesSlides/notesSlide3.xml"/><Relationship Id="rId4" Type="http://schemas.openxmlformats.org/officeDocument/2006/relationships/tags" Target="../tags/tag50.xml"/><Relationship Id="rId9"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57.xml"/><Relationship Id="rId7" Type="http://schemas.openxmlformats.org/officeDocument/2006/relationships/slideLayout" Target="../slideLayouts/slideLayout20.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63.xml"/><Relationship Id="rId7" Type="http://schemas.openxmlformats.org/officeDocument/2006/relationships/slideLayout" Target="../slideLayouts/slideLayout20.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69.xml"/><Relationship Id="rId7" Type="http://schemas.openxmlformats.org/officeDocument/2006/relationships/slideLayout" Target="../slideLayouts/slideLayout20.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7.xml"/><Relationship Id="rId5" Type="http://schemas.openxmlformats.org/officeDocument/2006/relationships/slideLayout" Target="../slideLayouts/slideLayout85.xml"/><Relationship Id="rId4" Type="http://schemas.openxmlformats.org/officeDocument/2006/relationships/tags" Target="../tags/tag7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hyperlink" Target="https://forms.office.com/Pages/AnalysisPage.aspx?AnalyzerToken=IrXP3Rgj5GexGDUHhhvttY2BsVaFwMPu&amp;id=M2sZWC2BsE6tJ_wt2d5T6_NEV-hUi1pChqTbWawz5AdUN0ozRjdVWVJTT1RMMFRZNlZVWDlVUkFQNi4u" TargetMode="External"/><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hyperlink" Target="https://media.defense.gov/2023/Feb/24/2003167430/-1/-1/0/SPRIRC-FINAL-REPORT.PDF" TargetMode="External"/><Relationship Id="rId13" Type="http://schemas.openxmlformats.org/officeDocument/2006/relationships/hyperlink" Target="https://www.nimh.nih.gov/research/priority-research-areas" TargetMode="External"/><Relationship Id="rId18" Type="http://schemas.openxmlformats.org/officeDocument/2006/relationships/hyperlink" Target="https://hsrd.research.va.gov/centers/core/sprint/priorities.cfm" TargetMode="External"/><Relationship Id="rId3" Type="http://schemas.openxmlformats.org/officeDocument/2006/relationships/hyperlink" Target="https://www.apa.org/monitor/2021/09/news-suicide-prevention" TargetMode="External"/><Relationship Id="rId21" Type="http://schemas.openxmlformats.org/officeDocument/2006/relationships/hyperlink" Target="https://www.ncbi.nlm.nih.gov/pmc/articles/PMC10013359/" TargetMode="External"/><Relationship Id="rId7" Type="http://schemas.openxmlformats.org/officeDocument/2006/relationships/hyperlink" Target="https://mrdc.health.mil/assets/docs/DoD_Suicide_Prevention_Research_Strategy.pdf" TargetMode="External"/><Relationship Id="rId12" Type="http://schemas.openxmlformats.org/officeDocument/2006/relationships/hyperlink" Target="https://theactionalliance.org/resource/prioritized-research-agenda-suicide-prevention-action-plan-save-lives" TargetMode="External"/><Relationship Id="rId17" Type="http://schemas.openxmlformats.org/officeDocument/2006/relationships/hyperlink" Target="https://www.mentalhealth.va.gov/docs/data-sheets/2022/2022-National-Veteran-Suicide-Prevention-Annual-Report-FINAL-508.pdf" TargetMode="External"/><Relationship Id="rId2" Type="http://schemas.openxmlformats.org/officeDocument/2006/relationships/hyperlink" Target="https://afsp.org/public-policy-priorities/" TargetMode="External"/><Relationship Id="rId16" Type="http://schemas.openxmlformats.org/officeDocument/2006/relationships/hyperlink" Target="https://www.mentalhealth.va.gov/suicide_prevention/docs/Office-of-Mental-Health-and-Suicide-Prevention-National-Strategy-for-Preventing-Veterans-Suicide.pdf" TargetMode="External"/><Relationship Id="rId20" Type="http://schemas.openxmlformats.org/officeDocument/2006/relationships/hyperlink" Target="https://www.whitehouse.gov/briefing-room/statements-releases/2021/11/02/fact-sheet-new-strategy-outlines-five-priorities-for-reducing-military-and-veteran-suicide/" TargetMode="External"/><Relationship Id="rId1" Type="http://schemas.openxmlformats.org/officeDocument/2006/relationships/slideLayout" Target="../slideLayouts/slideLayout20.xml"/><Relationship Id="rId6" Type="http://schemas.openxmlformats.org/officeDocument/2006/relationships/hyperlink" Target="https://health.mil/Military-Health-Topics/Centers-of-Excellence/Psychological-Health-Center-of-Excellence/Clinicians-Corner-Blog/The-2020-Research-Gaps-Report-Suicide-Prevention-Research-Priorities" TargetMode="External"/><Relationship Id="rId11" Type="http://schemas.openxmlformats.org/officeDocument/2006/relationships/hyperlink" Target="https://www.ihs.gov/zerosuicide/about/" TargetMode="External"/><Relationship Id="rId24" Type="http://schemas.openxmlformats.org/officeDocument/2006/relationships/hyperlink" Target="https://www.psychologicalscience.org/observer/emerging-science-suicide-prevention" TargetMode="External"/><Relationship Id="rId5" Type="http://schemas.openxmlformats.org/officeDocument/2006/relationships/hyperlink" Target="https://health.mil/Reference-Center/Publications/2021/04/29/PHCoE-Research-Gaps-Report-for-Suicide-Prevention-Topics_2020_508" TargetMode="External"/><Relationship Id="rId15" Type="http://schemas.openxmlformats.org/officeDocument/2006/relationships/hyperlink" Target="https://www.samhsa.gov/about-us/strategic-plan" TargetMode="External"/><Relationship Id="rId23" Type="http://schemas.openxmlformats.org/officeDocument/2006/relationships/hyperlink" Target="https://www.frontiersin.org/articles/10.3389/fpsyg.2022.683147/full" TargetMode="External"/><Relationship Id="rId10" Type="http://schemas.openxmlformats.org/officeDocument/2006/relationships/hyperlink" Target="https://www.esd.whs.mil/Portals/54/Documents/DD/issuances/dodi/640009p.pdf?ver=2020-09-11-104936-223" TargetMode="External"/><Relationship Id="rId19" Type="http://schemas.openxmlformats.org/officeDocument/2006/relationships/hyperlink" Target="https://www.whitehouse.gov/wp-content/uploads/2023/02/White-House-Report-on-Mental-Health-Research-Priorities.pdf" TargetMode="External"/><Relationship Id="rId4" Type="http://schemas.openxmlformats.org/officeDocument/2006/relationships/hyperlink" Target="https://www.cdc.gov/injury/pdfs/researchpriorities/Research-Priorities_Suicide.pdf" TargetMode="External"/><Relationship Id="rId9" Type="http://schemas.openxmlformats.org/officeDocument/2006/relationships/hyperlink" Target="https://www.prevention.mil/Portals/130/Documents/2023%20Integrated%20Prevention%20Research%20Agenda.pdf?ver=5nWUoNuEExzzlw9Y0GczGA%3d%3d" TargetMode="External"/><Relationship Id="rId14" Type="http://schemas.openxmlformats.org/officeDocument/2006/relationships/hyperlink" Target="https://www.nimh.nih.gov/research/research-funded-by-nimh/research-initiatives/practice-based-suicide-prevention-research-centers-0" TargetMode="External"/><Relationship Id="rId22" Type="http://schemas.openxmlformats.org/officeDocument/2006/relationships/hyperlink" Target="https://ajp.psychiatryonline.org/doi/10.1176/appi.ajp.2020.20060864"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s://nam10.safelinks.protection.outlook.com/?url=https%3A%2F%2Fvaredcap.rcp.vaec.va.gov%2Fredcap%2Fsurveys%2F%3Fs%3DYFFAAJLKJKYJNR44&amp;data=05%7C01%7CMaharsi.Naidu%40riospartners.com%7C91cfc3a3ddf14459281808dbef832425%7C58196b33812d4eb0ad27fc2dd9de53eb%7C0%7C0%7C638367118748953669%7CUnknown%7CTWFpbGZsb3d8eyJWIjoiMC4wLjAwMDAiLCJQIjoiV2luMzIiLCJBTiI6Ik1haWwiLCJXVCI6Mn0%3D%7C3000%7C%7C%7C&amp;sdata=6TTdw3oLJ%2B7XVHV7kR28Mdsywc1R2lkNWpHzImxE7eo%3D&amp;reserved=0" TargetMode="Externa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qualtricsxmqkpcgnh49.az1.qualtrics.com/jfe/preview/previewId/f73fe015-2ad4-458f-8322-6b48f84d3528/SV_dbeT0CVEvWJ1WWq?Q_CHL=preview&amp;Q_SurveyVersionID=current"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394028-3C7F-43DE-B331-82F599429FA9}"/>
              </a:ext>
            </a:extLst>
          </p:cNvPr>
          <p:cNvSpPr txBox="1"/>
          <p:nvPr/>
        </p:nvSpPr>
        <p:spPr>
          <a:xfrm>
            <a:off x="2606421" y="4686385"/>
            <a:ext cx="7143750" cy="461665"/>
          </a:xfrm>
          <a:prstGeom prst="rect">
            <a:avLst/>
          </a:prstGeom>
          <a:noFill/>
        </p:spPr>
        <p:txBody>
          <a:bodyPr wrap="square" lIns="91440" tIns="45720" rIns="91440" bIns="45720" rtlCol="0" anchor="t">
            <a:spAutoFit/>
          </a:bodyPr>
          <a:lstStyle/>
          <a:p>
            <a:pPr algn="ctr" defTabSz="457200">
              <a:defRPr/>
            </a:pPr>
            <a:r>
              <a:rPr lang="en-US" sz="2400" b="1">
                <a:latin typeface="Calibri Light" panose="020F0302020204030204"/>
              </a:rPr>
              <a:t>May 27, 2024</a:t>
            </a:r>
            <a:endParaRPr kumimoji="0" lang="en-US" sz="2400" b="1" i="0" u="none" strike="noStrike" kern="1200" cap="none" spc="0" normalizeH="0" baseline="0" noProof="0" dirty="0">
              <a:ln>
                <a:noFill/>
              </a:ln>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A9AFB174-9D62-2046-4558-1C20EEF9788A}"/>
              </a:ext>
            </a:extLst>
          </p:cNvPr>
          <p:cNvSpPr>
            <a:spLocks noGrp="1"/>
          </p:cNvSpPr>
          <p:nvPr>
            <p:ph type="ctrTitle"/>
          </p:nvPr>
        </p:nvSpPr>
        <p:spPr>
          <a:xfrm>
            <a:off x="914400" y="3077105"/>
            <a:ext cx="10363200" cy="1330324"/>
          </a:xfrm>
        </p:spPr>
        <p:txBody>
          <a:bodyPr>
            <a:normAutofit/>
          </a:bodyPr>
          <a:lstStyle/>
          <a:p>
            <a:r>
              <a:rPr lang="en-US">
                <a:ea typeface="+mj-lt"/>
                <a:cs typeface="+mj-lt"/>
              </a:rPr>
              <a:t>ISRM FY24 Portfolio Report: </a:t>
            </a:r>
            <a:br>
              <a:rPr lang="en-US">
                <a:ea typeface="+mj-lt"/>
                <a:cs typeface="+mj-lt"/>
              </a:rPr>
            </a:br>
            <a:r>
              <a:rPr lang="en-US">
                <a:ea typeface="+mj-lt"/>
                <a:cs typeface="+mj-lt"/>
              </a:rPr>
              <a:t>Suicide Prevention Priority Setting Process</a:t>
            </a:r>
            <a:endParaRPr lang="en-US">
              <a:solidFill>
                <a:srgbClr val="FF0000"/>
              </a:solidFill>
            </a:endParaRPr>
          </a:p>
        </p:txBody>
      </p:sp>
      <p:sp>
        <p:nvSpPr>
          <p:cNvPr id="3" name="Slide Number Placeholder 2">
            <a:extLst>
              <a:ext uri="{FF2B5EF4-FFF2-40B4-BE49-F238E27FC236}">
                <a16:creationId xmlns:a16="http://schemas.microsoft.com/office/drawing/2014/main" id="{F2BF6723-01B0-85BB-A41E-EA17B8B07A0B}"/>
              </a:ext>
            </a:extLst>
          </p:cNvPr>
          <p:cNvSpPr>
            <a:spLocks noGrp="1"/>
          </p:cNvSpPr>
          <p:nvPr>
            <p:ph type="sldNum" sz="quarter" idx="11"/>
          </p:nvPr>
        </p:nvSpPr>
        <p:spPr/>
        <p:txBody>
          <a:bodyPr/>
          <a:lstStyle/>
          <a:p>
            <a:fld id="{670A9334-4E67-F94F-A05E-0CE8B74A054E}" type="slidenum">
              <a:rPr lang="en-US" smtClean="0"/>
              <a:pPr/>
              <a:t>1</a:t>
            </a:fld>
            <a:endParaRPr lang="en-US"/>
          </a:p>
        </p:txBody>
      </p:sp>
    </p:spTree>
    <p:extLst>
      <p:ext uri="{BB962C8B-B14F-4D97-AF65-F5344CB8AC3E}">
        <p14:creationId xmlns:p14="http://schemas.microsoft.com/office/powerpoint/2010/main" val="3781797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4D61B4-5388-E672-04C5-27C84B28386A}"/>
              </a:ext>
            </a:extLst>
          </p:cNvPr>
          <p:cNvSpPr>
            <a:spLocks noGrp="1"/>
          </p:cNvSpPr>
          <p:nvPr>
            <p:ph type="body" sz="quarter" idx="10"/>
          </p:nvPr>
        </p:nvSpPr>
        <p:spPr>
          <a:xfrm>
            <a:off x="982000" y="2253005"/>
            <a:ext cx="10404037" cy="1444351"/>
          </a:xfrm>
        </p:spPr>
        <p:txBody>
          <a:bodyPr/>
          <a:lstStyle/>
          <a:p>
            <a:endParaRPr lang="en-US"/>
          </a:p>
          <a:p>
            <a:r>
              <a:rPr lang="en-US"/>
              <a:t>Phase 2: Collecting Key VA Stakeholder Priorities</a:t>
            </a:r>
          </a:p>
        </p:txBody>
      </p:sp>
      <p:sp>
        <p:nvSpPr>
          <p:cNvPr id="4" name="TextBox 3">
            <a:extLst>
              <a:ext uri="{FF2B5EF4-FFF2-40B4-BE49-F238E27FC236}">
                <a16:creationId xmlns:a16="http://schemas.microsoft.com/office/drawing/2014/main" id="{FE9C0DCB-1855-29F2-CD8D-A9BB446D1C50}"/>
              </a:ext>
            </a:extLst>
          </p:cNvPr>
          <p:cNvSpPr txBox="1"/>
          <p:nvPr/>
        </p:nvSpPr>
        <p:spPr>
          <a:xfrm>
            <a:off x="982001" y="3783231"/>
            <a:ext cx="9778764" cy="2308324"/>
          </a:xfrm>
          <a:prstGeom prst="rect">
            <a:avLst/>
          </a:prstGeom>
          <a:noFill/>
        </p:spPr>
        <p:txBody>
          <a:bodyPr wrap="square" rtlCol="0">
            <a:spAutoFit/>
          </a:bodyPr>
          <a:lstStyle/>
          <a:p>
            <a:r>
              <a:rPr lang="en-US" sz="1800">
                <a:solidFill>
                  <a:schemeClr val="bg1"/>
                </a:solidFill>
                <a:cs typeface="Calibri"/>
              </a:rPr>
              <a:t>The next step was to gather input and priorities from key stakeholders in the VA suicide prevention space. The team deployed a survey and hosted four discussion sessions with investigators from the Suicide Prevention Research Impact Network (SPRINT), the Veterans Engagement Council, Chief Medical Health Officers (CMHOs), and leads from Veteran Integrated Service Networks (VISNs). By triangulating all the feedback, the team landed on 10 critical research priorities for further consideration.</a:t>
            </a:r>
          </a:p>
          <a:p>
            <a:endParaRPr lang="en-US" sz="1800">
              <a:solidFill>
                <a:schemeClr val="bg1"/>
              </a:solidFill>
              <a:latin typeface="Calibri" panose="020F0502020204030204"/>
            </a:endParaRPr>
          </a:p>
          <a:p>
            <a:endParaRPr lang="en-US"/>
          </a:p>
        </p:txBody>
      </p:sp>
    </p:spTree>
    <p:extLst>
      <p:ext uri="{BB962C8B-B14F-4D97-AF65-F5344CB8AC3E}">
        <p14:creationId xmlns:p14="http://schemas.microsoft.com/office/powerpoint/2010/main" val="1045616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ABCAD-A739-9DDE-93EB-50336B97B2A2}"/>
              </a:ext>
            </a:extLst>
          </p:cNvPr>
          <p:cNvSpPr>
            <a:spLocks noGrp="1"/>
          </p:cNvSpPr>
          <p:nvPr>
            <p:ph type="title"/>
          </p:nvPr>
        </p:nvSpPr>
        <p:spPr/>
        <p:txBody>
          <a:bodyPr/>
          <a:lstStyle/>
          <a:p>
            <a:pPr marL="0" indent="0">
              <a:lnSpc>
                <a:spcPct val="100000"/>
              </a:lnSpc>
              <a:spcBef>
                <a:spcPts val="0"/>
              </a:spcBef>
              <a:buNone/>
            </a:pPr>
            <a:r>
              <a:rPr lang="en-US" sz="3600" b="1"/>
              <a:t>Phase 2: Collecting Key VA Stakeholder Priorities</a:t>
            </a:r>
          </a:p>
        </p:txBody>
      </p:sp>
      <p:sp>
        <p:nvSpPr>
          <p:cNvPr id="3" name="Content Placeholder 2">
            <a:extLst>
              <a:ext uri="{FF2B5EF4-FFF2-40B4-BE49-F238E27FC236}">
                <a16:creationId xmlns:a16="http://schemas.microsoft.com/office/drawing/2014/main" id="{26D4FC24-3996-ED9D-754F-110D078F8FF9}"/>
              </a:ext>
            </a:extLst>
          </p:cNvPr>
          <p:cNvSpPr>
            <a:spLocks noGrp="1"/>
          </p:cNvSpPr>
          <p:nvPr>
            <p:ph idx="1"/>
          </p:nvPr>
        </p:nvSpPr>
        <p:spPr/>
        <p:txBody>
          <a:bodyPr/>
          <a:lstStyle/>
          <a:p>
            <a:pPr marL="0" indent="0">
              <a:buNone/>
            </a:pPr>
            <a:r>
              <a:rPr lang="en-US" sz="2800" i="1">
                <a:cs typeface="Calibri"/>
              </a:rPr>
              <a:t>Phase 2 had four key steps:</a:t>
            </a:r>
            <a:endParaRPr lang="en-US"/>
          </a:p>
          <a:p>
            <a:pPr marL="0" indent="0">
              <a:buNone/>
            </a:pPr>
            <a:r>
              <a:rPr lang="en-US"/>
              <a:t>2.1 Survey SPRINT Stakeholders on Priorities</a:t>
            </a:r>
          </a:p>
          <a:p>
            <a:pPr marL="0" indent="0">
              <a:buNone/>
            </a:pPr>
            <a:r>
              <a:rPr lang="en-US"/>
              <a:t>2.2 Populate Priority Matrix with SPRINT Stakeholder Priorities</a:t>
            </a:r>
          </a:p>
          <a:p>
            <a:pPr marL="0" indent="0">
              <a:buNone/>
            </a:pPr>
            <a:r>
              <a:rPr lang="en-US"/>
              <a:t>2.3 Collect Live Stakeholder Feedback</a:t>
            </a:r>
          </a:p>
          <a:p>
            <a:pPr marL="0" indent="0">
              <a:buNone/>
            </a:pPr>
            <a:r>
              <a:rPr lang="en-US"/>
              <a:t>2.4 Determine Top 10 Priorities</a:t>
            </a:r>
          </a:p>
          <a:p>
            <a:pPr lvl="1"/>
            <a:endParaRPr lang="en-US"/>
          </a:p>
          <a:p>
            <a:endParaRPr lang="en-US"/>
          </a:p>
        </p:txBody>
      </p:sp>
      <p:sp>
        <p:nvSpPr>
          <p:cNvPr id="4" name="Slide Number Placeholder 3">
            <a:extLst>
              <a:ext uri="{FF2B5EF4-FFF2-40B4-BE49-F238E27FC236}">
                <a16:creationId xmlns:a16="http://schemas.microsoft.com/office/drawing/2014/main" id="{5C38EE9D-8D88-20E3-EC0A-7BCACCDDF77A}"/>
              </a:ext>
            </a:extLst>
          </p:cNvPr>
          <p:cNvSpPr>
            <a:spLocks noGrp="1"/>
          </p:cNvSpPr>
          <p:nvPr>
            <p:ph type="sldNum" sz="quarter" idx="12"/>
          </p:nvPr>
        </p:nvSpPr>
        <p:spPr/>
        <p:txBody>
          <a:bodyPr/>
          <a:lstStyle/>
          <a:p>
            <a:fld id="{670A9334-4E67-F94F-A05E-0CE8B74A054E}" type="slidenum">
              <a:rPr lang="en-US" smtClean="0"/>
              <a:t>11</a:t>
            </a:fld>
            <a:endParaRPr lang="en-US"/>
          </a:p>
        </p:txBody>
      </p:sp>
    </p:spTree>
    <p:extLst>
      <p:ext uri="{BB962C8B-B14F-4D97-AF65-F5344CB8AC3E}">
        <p14:creationId xmlns:p14="http://schemas.microsoft.com/office/powerpoint/2010/main" val="276106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396FC1-2A96-5562-72C8-C257D1F45794}"/>
              </a:ext>
            </a:extLst>
          </p:cNvPr>
          <p:cNvSpPr>
            <a:spLocks noGrp="1"/>
          </p:cNvSpPr>
          <p:nvPr>
            <p:ph type="title"/>
          </p:nvPr>
        </p:nvSpPr>
        <p:spPr/>
        <p:txBody>
          <a:bodyPr/>
          <a:lstStyle/>
          <a:p>
            <a:r>
              <a:rPr lang="en-US"/>
              <a:t>2.1 Survey SPRINT Stakeholders on Priorities</a:t>
            </a:r>
          </a:p>
        </p:txBody>
      </p:sp>
      <p:sp>
        <p:nvSpPr>
          <p:cNvPr id="9" name="Content Placeholder 8">
            <a:extLst>
              <a:ext uri="{FF2B5EF4-FFF2-40B4-BE49-F238E27FC236}">
                <a16:creationId xmlns:a16="http://schemas.microsoft.com/office/drawing/2014/main" id="{038E4DAA-E566-C381-E233-7EBCEC5CEE9E}"/>
              </a:ext>
            </a:extLst>
          </p:cNvPr>
          <p:cNvSpPr>
            <a:spLocks noGrp="1"/>
          </p:cNvSpPr>
          <p:nvPr>
            <p:ph idx="1"/>
          </p:nvPr>
        </p:nvSpPr>
        <p:spPr>
          <a:xfrm>
            <a:off x="371474" y="1029903"/>
            <a:ext cx="11092213" cy="4683056"/>
          </a:xfrm>
        </p:spPr>
        <p:txBody>
          <a:bodyPr/>
          <a:lstStyle/>
          <a:p>
            <a:pPr marL="0" indent="0">
              <a:buNone/>
            </a:pPr>
            <a:r>
              <a:rPr lang="en-US" sz="2000" b="1" u="sng"/>
              <a:t>Goal</a:t>
            </a:r>
          </a:p>
          <a:p>
            <a:pPr marL="0" indent="0">
              <a:buNone/>
            </a:pPr>
            <a:r>
              <a:rPr lang="en-US" sz="2000"/>
              <a:t>Understand VA stakeholders’ current sentiment on priorities for VA Suicide Prevention research, and how it overlapped with existing Suicide Prevention priorities across the federal space.</a:t>
            </a:r>
          </a:p>
          <a:p>
            <a:pPr marL="0" indent="0">
              <a:buNone/>
            </a:pPr>
            <a:endParaRPr lang="en-US" sz="2000" b="1" u="sng"/>
          </a:p>
          <a:p>
            <a:pPr marL="0" indent="0">
              <a:buNone/>
            </a:pPr>
            <a:r>
              <a:rPr lang="en-US" sz="2000" b="1" u="sng"/>
              <a:t>Survey Methodology</a:t>
            </a:r>
          </a:p>
          <a:p>
            <a:pPr marL="0" indent="0">
              <a:buNone/>
            </a:pPr>
            <a:r>
              <a:rPr lang="en-US" sz="2000"/>
              <a:t>Respondents: Investigators within the Suicide Prevention Research Impact Network (SPRINT) database. SPRINT is a national collaborative network of researchers looking to further the field of Suicide Prevention research.</a:t>
            </a:r>
          </a:p>
          <a:p>
            <a:pPr marL="0" indent="0">
              <a:buNone/>
            </a:pPr>
            <a:r>
              <a:rPr lang="en-US" sz="2000"/>
              <a:t>Key Question Area: I</a:t>
            </a:r>
            <a:r>
              <a:rPr lang="en-US" sz="2000" b="0" i="0">
                <a:solidFill>
                  <a:srgbClr val="242424"/>
                </a:solidFill>
                <a:effectLst/>
                <a:latin typeface="Calibri" panose="020F0502020204030204" pitchFamily="34" charset="0"/>
              </a:rPr>
              <a:t>dentify up to 10 research areas for which there are significant gaps in extant knowledge and for which research support is needed.</a:t>
            </a:r>
            <a:r>
              <a:rPr lang="en-US" sz="2000"/>
              <a:t> </a:t>
            </a:r>
          </a:p>
          <a:p>
            <a:pPr marL="0" indent="0">
              <a:buNone/>
            </a:pPr>
            <a:r>
              <a:rPr lang="en-US" sz="2000"/>
              <a:t>Response Count: 54</a:t>
            </a:r>
          </a:p>
        </p:txBody>
      </p:sp>
      <p:sp>
        <p:nvSpPr>
          <p:cNvPr id="3" name="TextBox 2">
            <a:extLst>
              <a:ext uri="{FF2B5EF4-FFF2-40B4-BE49-F238E27FC236}">
                <a16:creationId xmlns:a16="http://schemas.microsoft.com/office/drawing/2014/main" id="{0E31B2E7-5168-BFE0-E329-09AEC7D9DDB4}"/>
              </a:ext>
            </a:extLst>
          </p:cNvPr>
          <p:cNvSpPr txBox="1"/>
          <p:nvPr/>
        </p:nvSpPr>
        <p:spPr>
          <a:xfrm>
            <a:off x="285750" y="5758249"/>
            <a:ext cx="11131893" cy="307777"/>
          </a:xfrm>
          <a:prstGeom prst="rect">
            <a:avLst/>
          </a:prstGeom>
          <a:noFill/>
        </p:spPr>
        <p:txBody>
          <a:bodyPr wrap="square" rtlCol="0">
            <a:spAutoFit/>
          </a:bodyPr>
          <a:lstStyle/>
          <a:p>
            <a:r>
              <a:rPr lang="en-US" sz="1400" i="1"/>
              <a:t>Note: The text of the Questionnaire is located on slide 34 in the Appendix </a:t>
            </a:r>
          </a:p>
        </p:txBody>
      </p:sp>
    </p:spTree>
    <p:extLst>
      <p:ext uri="{BB962C8B-B14F-4D97-AF65-F5344CB8AC3E}">
        <p14:creationId xmlns:p14="http://schemas.microsoft.com/office/powerpoint/2010/main" val="2793432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DEB06A-9E14-65AB-01F1-0C624191605A}"/>
              </a:ext>
            </a:extLst>
          </p:cNvPr>
          <p:cNvSpPr>
            <a:spLocks noGrp="1" noRot="1" noMove="1" noResize="1" noEditPoints="1" noAdjustHandles="1" noChangeArrowheads="1" noChangeShapeType="1"/>
          </p:cNvSpPr>
          <p:nvPr/>
        </p:nvSpPr>
        <p:spPr>
          <a:xfrm>
            <a:off x="-5499" y="6094689"/>
            <a:ext cx="12192000" cy="8884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3A5C82-5F7A-8596-DD57-4395E39BC366}"/>
              </a:ext>
            </a:extLst>
          </p:cNvPr>
          <p:cNvSpPr>
            <a:spLocks noGrp="1"/>
          </p:cNvSpPr>
          <p:nvPr>
            <p:ph type="title"/>
          </p:nvPr>
        </p:nvSpPr>
        <p:spPr>
          <a:xfrm>
            <a:off x="390525" y="97245"/>
            <a:ext cx="11795976" cy="680223"/>
          </a:xfrm>
        </p:spPr>
        <p:txBody>
          <a:bodyPr/>
          <a:lstStyle/>
          <a:p>
            <a:r>
              <a:rPr lang="en-US"/>
              <a:t>2.2 Populate Priority Matrix with SPRINT Stakeholder Priorities</a:t>
            </a:r>
          </a:p>
        </p:txBody>
      </p:sp>
      <p:sp>
        <p:nvSpPr>
          <p:cNvPr id="5" name="TextBox 4">
            <a:extLst>
              <a:ext uri="{FF2B5EF4-FFF2-40B4-BE49-F238E27FC236}">
                <a16:creationId xmlns:a16="http://schemas.microsoft.com/office/drawing/2014/main" id="{FEE385F6-F041-7E99-0D07-7FABD42484FD}"/>
              </a:ext>
            </a:extLst>
          </p:cNvPr>
          <p:cNvSpPr txBox="1"/>
          <p:nvPr/>
        </p:nvSpPr>
        <p:spPr>
          <a:xfrm>
            <a:off x="89749" y="948941"/>
            <a:ext cx="12028901" cy="594650"/>
          </a:xfrm>
          <a:prstGeom prst="rect">
            <a:avLst/>
          </a:prstGeom>
          <a:noFill/>
        </p:spPr>
        <p:txBody>
          <a:bodyPr wrap="square" rtlCol="0">
            <a:spAutoFit/>
          </a:bodyPr>
          <a:lstStyle/>
          <a:p>
            <a:pPr>
              <a:lnSpc>
                <a:spcPct val="96000"/>
              </a:lnSpc>
            </a:pPr>
            <a:r>
              <a:rPr lang="en-US" sz="1700"/>
              <a:t>The priorities captured in the survey were then coded into the Priority Matrix, giving #1 priorities a weight of 10, #2 priorities a weight of 9, and so on. In the final column and row, the workgroup totaled priorities by category, with higher sums indicating higher priorities. </a:t>
            </a:r>
          </a:p>
        </p:txBody>
      </p:sp>
      <p:graphicFrame>
        <p:nvGraphicFramePr>
          <p:cNvPr id="6" name="Table 5">
            <a:extLst>
              <a:ext uri="{FF2B5EF4-FFF2-40B4-BE49-F238E27FC236}">
                <a16:creationId xmlns:a16="http://schemas.microsoft.com/office/drawing/2014/main" id="{BC2087DD-8312-5C80-1899-E5E45C22F6B1}"/>
              </a:ext>
            </a:extLst>
          </p:cNvPr>
          <p:cNvGraphicFramePr>
            <a:graphicFrameLocks noGrp="1"/>
          </p:cNvGraphicFramePr>
          <p:nvPr>
            <p:extLst>
              <p:ext uri="{D42A27DB-BD31-4B8C-83A1-F6EECF244321}">
                <p14:modId xmlns:p14="http://schemas.microsoft.com/office/powerpoint/2010/main" val="4285100629"/>
              </p:ext>
            </p:extLst>
          </p:nvPr>
        </p:nvGraphicFramePr>
        <p:xfrm>
          <a:off x="184998" y="1727491"/>
          <a:ext cx="11729092" cy="4821688"/>
        </p:xfrm>
        <a:graphic>
          <a:graphicData uri="http://schemas.openxmlformats.org/drawingml/2006/table">
            <a:tbl>
              <a:tblPr/>
              <a:tblGrid>
                <a:gridCol w="1450371">
                  <a:extLst>
                    <a:ext uri="{9D8B030D-6E8A-4147-A177-3AD203B41FA5}">
                      <a16:colId xmlns:a16="http://schemas.microsoft.com/office/drawing/2014/main" val="2771522495"/>
                    </a:ext>
                  </a:extLst>
                </a:gridCol>
                <a:gridCol w="1011116">
                  <a:extLst>
                    <a:ext uri="{9D8B030D-6E8A-4147-A177-3AD203B41FA5}">
                      <a16:colId xmlns:a16="http://schemas.microsoft.com/office/drawing/2014/main" val="2337279277"/>
                    </a:ext>
                  </a:extLst>
                </a:gridCol>
                <a:gridCol w="545123">
                  <a:extLst>
                    <a:ext uri="{9D8B030D-6E8A-4147-A177-3AD203B41FA5}">
                      <a16:colId xmlns:a16="http://schemas.microsoft.com/office/drawing/2014/main" val="1635669319"/>
                    </a:ext>
                  </a:extLst>
                </a:gridCol>
                <a:gridCol w="654996">
                  <a:extLst>
                    <a:ext uri="{9D8B030D-6E8A-4147-A177-3AD203B41FA5}">
                      <a16:colId xmlns:a16="http://schemas.microsoft.com/office/drawing/2014/main" val="4209492326"/>
                    </a:ext>
                  </a:extLst>
                </a:gridCol>
                <a:gridCol w="636173">
                  <a:extLst>
                    <a:ext uri="{9D8B030D-6E8A-4147-A177-3AD203B41FA5}">
                      <a16:colId xmlns:a16="http://schemas.microsoft.com/office/drawing/2014/main" val="542281327"/>
                    </a:ext>
                  </a:extLst>
                </a:gridCol>
                <a:gridCol w="770821">
                  <a:extLst>
                    <a:ext uri="{9D8B030D-6E8A-4147-A177-3AD203B41FA5}">
                      <a16:colId xmlns:a16="http://schemas.microsoft.com/office/drawing/2014/main" val="1429606140"/>
                    </a:ext>
                  </a:extLst>
                </a:gridCol>
                <a:gridCol w="770821">
                  <a:extLst>
                    <a:ext uri="{9D8B030D-6E8A-4147-A177-3AD203B41FA5}">
                      <a16:colId xmlns:a16="http://schemas.microsoft.com/office/drawing/2014/main" val="3122736378"/>
                    </a:ext>
                  </a:extLst>
                </a:gridCol>
                <a:gridCol w="770821">
                  <a:extLst>
                    <a:ext uri="{9D8B030D-6E8A-4147-A177-3AD203B41FA5}">
                      <a16:colId xmlns:a16="http://schemas.microsoft.com/office/drawing/2014/main" val="4091270058"/>
                    </a:ext>
                  </a:extLst>
                </a:gridCol>
                <a:gridCol w="770821">
                  <a:extLst>
                    <a:ext uri="{9D8B030D-6E8A-4147-A177-3AD203B41FA5}">
                      <a16:colId xmlns:a16="http://schemas.microsoft.com/office/drawing/2014/main" val="251283850"/>
                    </a:ext>
                  </a:extLst>
                </a:gridCol>
                <a:gridCol w="321799">
                  <a:extLst>
                    <a:ext uri="{9D8B030D-6E8A-4147-A177-3AD203B41FA5}">
                      <a16:colId xmlns:a16="http://schemas.microsoft.com/office/drawing/2014/main" val="2437542011"/>
                    </a:ext>
                  </a:extLst>
                </a:gridCol>
                <a:gridCol w="770821">
                  <a:extLst>
                    <a:ext uri="{9D8B030D-6E8A-4147-A177-3AD203B41FA5}">
                      <a16:colId xmlns:a16="http://schemas.microsoft.com/office/drawing/2014/main" val="1684053101"/>
                    </a:ext>
                  </a:extLst>
                </a:gridCol>
                <a:gridCol w="456506">
                  <a:extLst>
                    <a:ext uri="{9D8B030D-6E8A-4147-A177-3AD203B41FA5}">
                      <a16:colId xmlns:a16="http://schemas.microsoft.com/office/drawing/2014/main" val="1825459345"/>
                    </a:ext>
                  </a:extLst>
                </a:gridCol>
                <a:gridCol w="770821">
                  <a:extLst>
                    <a:ext uri="{9D8B030D-6E8A-4147-A177-3AD203B41FA5}">
                      <a16:colId xmlns:a16="http://schemas.microsoft.com/office/drawing/2014/main" val="64544994"/>
                    </a:ext>
                  </a:extLst>
                </a:gridCol>
                <a:gridCol w="770821">
                  <a:extLst>
                    <a:ext uri="{9D8B030D-6E8A-4147-A177-3AD203B41FA5}">
                      <a16:colId xmlns:a16="http://schemas.microsoft.com/office/drawing/2014/main" val="574499883"/>
                    </a:ext>
                  </a:extLst>
                </a:gridCol>
                <a:gridCol w="770821">
                  <a:extLst>
                    <a:ext uri="{9D8B030D-6E8A-4147-A177-3AD203B41FA5}">
                      <a16:colId xmlns:a16="http://schemas.microsoft.com/office/drawing/2014/main" val="441239020"/>
                    </a:ext>
                  </a:extLst>
                </a:gridCol>
                <a:gridCol w="486440">
                  <a:extLst>
                    <a:ext uri="{9D8B030D-6E8A-4147-A177-3AD203B41FA5}">
                      <a16:colId xmlns:a16="http://schemas.microsoft.com/office/drawing/2014/main" val="3176111800"/>
                    </a:ext>
                  </a:extLst>
                </a:gridCol>
              </a:tblGrid>
              <a:tr h="127742">
                <a:tc>
                  <a:txBody>
                    <a:bodyPr/>
                    <a:lstStyle/>
                    <a:p>
                      <a:pPr algn="l" fontAlgn="ctr"/>
                      <a:r>
                        <a:rPr lang="en-US" sz="900" b="1" i="0" u="none" strike="noStrike" dirty="0">
                          <a:solidFill>
                            <a:srgbClr val="4472C4"/>
                          </a:solidFill>
                          <a:effectLst/>
                          <a:latin typeface="Calibri" panose="020F0502020204030204" pitchFamily="34" charset="0"/>
                        </a:rPr>
                        <a:t>Category</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dirty="0">
                          <a:solidFill>
                            <a:srgbClr val="4472C4"/>
                          </a:solidFill>
                          <a:effectLst/>
                          <a:latin typeface="Calibri" panose="020F0502020204030204" pitchFamily="34" charset="0"/>
                        </a:rPr>
                        <a:t>Firearms / Lethal Means Safety</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a:solidFill>
                            <a:srgbClr val="4472C4"/>
                          </a:solidFill>
                          <a:effectLst/>
                          <a:latin typeface="Calibri" panose="020F0502020204030204" pitchFamily="34" charset="0"/>
                        </a:rPr>
                        <a:t>Older Veterans</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dirty="0">
                          <a:solidFill>
                            <a:srgbClr val="4472C4"/>
                          </a:solidFill>
                          <a:effectLst/>
                          <a:latin typeface="Calibri" panose="020F0502020204030204" pitchFamily="34" charset="0"/>
                        </a:rPr>
                        <a:t>Younger Veterans</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a:solidFill>
                            <a:srgbClr val="4472C4"/>
                          </a:solidFill>
                          <a:effectLst/>
                          <a:latin typeface="Calibri" panose="020F0502020204030204" pitchFamily="34" charset="0"/>
                        </a:rPr>
                        <a:t>Female Veterans</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a:solidFill>
                            <a:srgbClr val="4472C4"/>
                          </a:solidFill>
                          <a:effectLst/>
                          <a:latin typeface="Calibri" panose="020F0502020204030204" pitchFamily="34" charset="0"/>
                        </a:rPr>
                        <a:t>Race/Ethnicity</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a:solidFill>
                            <a:srgbClr val="4472C4"/>
                          </a:solidFill>
                          <a:effectLst/>
                          <a:latin typeface="Calibri" panose="020F0502020204030204" pitchFamily="34" charset="0"/>
                        </a:rPr>
                        <a:t>SDOH</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a:solidFill>
                            <a:srgbClr val="4472C4"/>
                          </a:solidFill>
                          <a:effectLst/>
                          <a:latin typeface="Calibri" panose="020F0502020204030204" pitchFamily="34" charset="0"/>
                        </a:rPr>
                        <a:t>Substance Abuse</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a:solidFill>
                            <a:srgbClr val="4472C4"/>
                          </a:solidFill>
                          <a:effectLst/>
                          <a:latin typeface="Calibri" panose="020F0502020204030204" pitchFamily="34" charset="0"/>
                        </a:rPr>
                        <a:t>Medical Disease</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a:solidFill>
                            <a:srgbClr val="4472C4"/>
                          </a:solidFill>
                          <a:effectLst/>
                          <a:latin typeface="Calibri" panose="020F0502020204030204" pitchFamily="34" charset="0"/>
                        </a:rPr>
                        <a:t>TBI</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a:solidFill>
                            <a:srgbClr val="4472C4"/>
                          </a:solidFill>
                          <a:effectLst/>
                          <a:latin typeface="Calibri" panose="020F0502020204030204" pitchFamily="34" charset="0"/>
                        </a:rPr>
                        <a:t>Justice Involvement</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a:solidFill>
                            <a:srgbClr val="4472C4"/>
                          </a:solidFill>
                          <a:effectLst/>
                          <a:latin typeface="Calibri" panose="020F0502020204030204" pitchFamily="34" charset="0"/>
                        </a:rPr>
                        <a:t>LGBTQ</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a:solidFill>
                            <a:srgbClr val="4472C4"/>
                          </a:solidFill>
                          <a:effectLst/>
                          <a:latin typeface="Calibri" panose="020F0502020204030204" pitchFamily="34" charset="0"/>
                        </a:rPr>
                        <a:t>Trauma/ Moral Injury</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dirty="0">
                          <a:solidFill>
                            <a:srgbClr val="4472C4"/>
                          </a:solidFill>
                          <a:effectLst/>
                          <a:latin typeface="Calibri" panose="020F0502020204030204" pitchFamily="34" charset="0"/>
                        </a:rPr>
                        <a:t>Mental Health</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900" b="1" i="0" u="none" strike="noStrike" dirty="0">
                          <a:solidFill>
                            <a:srgbClr val="4472C4"/>
                          </a:solidFill>
                          <a:effectLst/>
                          <a:latin typeface="Calibri" panose="020F0502020204030204" pitchFamily="34" charset="0"/>
                        </a:rPr>
                        <a:t>Cross-Cutting</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dirty="0">
                          <a:solidFill>
                            <a:srgbClr val="4472C4"/>
                          </a:solidFill>
                          <a:effectLst/>
                          <a:latin typeface="Calibri" panose="020F0502020204030204" pitchFamily="34" charset="0"/>
                        </a:rPr>
                        <a:t>SUM</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noFill/>
                  </a:tcPr>
                </a:tc>
                <a:extLst>
                  <a:ext uri="{0D108BD9-81ED-4DB2-BD59-A6C34878D82A}">
                    <a16:rowId xmlns:a16="http://schemas.microsoft.com/office/drawing/2014/main" val="143555884"/>
                  </a:ext>
                </a:extLst>
              </a:tr>
              <a:tr h="342916">
                <a:tc>
                  <a:txBody>
                    <a:bodyPr/>
                    <a:lstStyle/>
                    <a:p>
                      <a:pPr algn="ctr" fontAlgn="ctr"/>
                      <a:r>
                        <a:rPr lang="en-US" sz="900" b="1" i="0" u="none" strike="noStrike" dirty="0">
                          <a:solidFill>
                            <a:srgbClr val="305496"/>
                          </a:solidFill>
                          <a:effectLst/>
                          <a:latin typeface="Calibri" panose="020F0502020204030204" pitchFamily="34" charset="0"/>
                        </a:rPr>
                        <a:t>Biological mechanisms and genetic contributions</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45</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45</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1130906956"/>
                  </a:ext>
                </a:extLst>
              </a:tr>
              <a:tr h="456677">
                <a:tc>
                  <a:txBody>
                    <a:bodyPr/>
                    <a:lstStyle/>
                    <a:p>
                      <a:pPr algn="ctr" fontAlgn="ctr"/>
                      <a:r>
                        <a:rPr lang="en-US" sz="900" b="1" i="0" u="none" strike="noStrike" dirty="0">
                          <a:solidFill>
                            <a:srgbClr val="305496"/>
                          </a:solidFill>
                          <a:effectLst/>
                          <a:latin typeface="Calibri" panose="020F0502020204030204" pitchFamily="34" charset="0"/>
                        </a:rPr>
                        <a:t>Suicide risk screening, evaluation effectiveness, and processes within VA</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5</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5</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8</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10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3</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25</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56</a:t>
                      </a:r>
                    </a:p>
                  </a:txBody>
                  <a:tcPr marL="3342" marR="3342" marT="3342" marB="0" anchor="ctr">
                    <a:lnL>
                      <a:noFill/>
                    </a:lnL>
                    <a:lnR>
                      <a:noFill/>
                    </a:lnR>
                    <a:lnT>
                      <a:noFill/>
                    </a:lnT>
                    <a:lnB>
                      <a:noFill/>
                    </a:lnB>
                    <a:noFill/>
                  </a:tcPr>
                </a:tc>
                <a:extLst>
                  <a:ext uri="{0D108BD9-81ED-4DB2-BD59-A6C34878D82A}">
                    <a16:rowId xmlns:a16="http://schemas.microsoft.com/office/drawing/2014/main" val="3410557552"/>
                  </a:ext>
                </a:extLst>
              </a:tr>
              <a:tr h="514375">
                <a:tc>
                  <a:txBody>
                    <a:bodyPr/>
                    <a:lstStyle/>
                    <a:p>
                      <a:pPr algn="ctr" fontAlgn="ctr"/>
                      <a:r>
                        <a:rPr lang="en-US" sz="900" b="1" i="0" u="none" strike="noStrike" dirty="0">
                          <a:solidFill>
                            <a:srgbClr val="305496"/>
                          </a:solidFill>
                          <a:effectLst/>
                          <a:latin typeface="Calibri" panose="020F0502020204030204" pitchFamily="34" charset="0"/>
                        </a:rPr>
                        <a:t>Machine-based suicide risk algorithms</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22</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22</a:t>
                      </a:r>
                    </a:p>
                  </a:txBody>
                  <a:tcPr marL="3342" marR="3342" marT="3342" marB="0" anchor="ctr">
                    <a:lnL>
                      <a:noFill/>
                    </a:lnL>
                    <a:lnR>
                      <a:noFill/>
                    </a:lnR>
                    <a:lnT>
                      <a:noFill/>
                    </a:lnT>
                    <a:lnB>
                      <a:noFill/>
                    </a:lnB>
                    <a:solidFill>
                      <a:srgbClr val="D9E1F2"/>
                    </a:solidFill>
                  </a:tcPr>
                </a:tc>
                <a:extLst>
                  <a:ext uri="{0D108BD9-81ED-4DB2-BD59-A6C34878D82A}">
                    <a16:rowId xmlns:a16="http://schemas.microsoft.com/office/drawing/2014/main" val="2087316599"/>
                  </a:ext>
                </a:extLst>
              </a:tr>
              <a:tr h="342916">
                <a:tc>
                  <a:txBody>
                    <a:bodyPr/>
                    <a:lstStyle/>
                    <a:p>
                      <a:pPr algn="ctr" fontAlgn="ctr"/>
                      <a:r>
                        <a:rPr lang="en-US" sz="900" b="1" i="0" u="none" strike="noStrike" dirty="0">
                          <a:solidFill>
                            <a:srgbClr val="305496"/>
                          </a:solidFill>
                          <a:effectLst/>
                          <a:latin typeface="Calibri" panose="020F0502020204030204" pitchFamily="34" charset="0"/>
                        </a:rPr>
                        <a:t>Technology to assess risk and provide interventions, self-management strategies</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13</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13</a:t>
                      </a:r>
                    </a:p>
                  </a:txBody>
                  <a:tcPr marL="3342" marR="3342" marT="3342" marB="0" anchor="ctr">
                    <a:lnL>
                      <a:noFill/>
                    </a:lnL>
                    <a:lnR>
                      <a:noFill/>
                    </a:lnR>
                    <a:lnT>
                      <a:noFill/>
                    </a:lnT>
                    <a:lnB>
                      <a:noFill/>
                    </a:lnB>
                    <a:noFill/>
                  </a:tcPr>
                </a:tc>
                <a:extLst>
                  <a:ext uri="{0D108BD9-81ED-4DB2-BD59-A6C34878D82A}">
                    <a16:rowId xmlns:a16="http://schemas.microsoft.com/office/drawing/2014/main" val="1558306068"/>
                  </a:ext>
                </a:extLst>
              </a:tr>
              <a:tr h="342916">
                <a:tc>
                  <a:txBody>
                    <a:bodyPr/>
                    <a:lstStyle/>
                    <a:p>
                      <a:pPr algn="ctr" fontAlgn="ctr"/>
                      <a:r>
                        <a:rPr lang="en-US" sz="900" b="1" i="0" u="none" strike="noStrike" dirty="0">
                          <a:solidFill>
                            <a:srgbClr val="305496"/>
                          </a:solidFill>
                          <a:effectLst/>
                          <a:latin typeface="Calibri" panose="020F0502020204030204" pitchFamily="34" charset="0"/>
                        </a:rPr>
                        <a:t>Family and social network-based interventions and postventions</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6</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13</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19</a:t>
                      </a:r>
                    </a:p>
                  </a:txBody>
                  <a:tcPr marL="3342" marR="3342" marT="3342" marB="0" anchor="ctr">
                    <a:lnL>
                      <a:noFill/>
                    </a:lnL>
                    <a:lnR>
                      <a:noFill/>
                    </a:lnR>
                    <a:lnT>
                      <a:noFill/>
                    </a:lnT>
                    <a:lnB>
                      <a:noFill/>
                    </a:lnB>
                    <a:solidFill>
                      <a:srgbClr val="D9E1F2"/>
                    </a:solidFill>
                  </a:tcPr>
                </a:tc>
                <a:extLst>
                  <a:ext uri="{0D108BD9-81ED-4DB2-BD59-A6C34878D82A}">
                    <a16:rowId xmlns:a16="http://schemas.microsoft.com/office/drawing/2014/main" val="742385557"/>
                  </a:ext>
                </a:extLst>
              </a:tr>
              <a:tr h="514375">
                <a:tc>
                  <a:txBody>
                    <a:bodyPr/>
                    <a:lstStyle/>
                    <a:p>
                      <a:pPr algn="ctr" fontAlgn="ctr"/>
                      <a:r>
                        <a:rPr lang="en-US" sz="900" b="1" i="0" u="none" strike="noStrike" dirty="0">
                          <a:solidFill>
                            <a:srgbClr val="305496"/>
                          </a:solidFill>
                          <a:effectLst/>
                          <a:latin typeface="Calibri" panose="020F0502020204030204" pitchFamily="34" charset="0"/>
                        </a:rPr>
                        <a:t>Psychotherapies and other non-somatic interventions </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1</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29</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30</a:t>
                      </a:r>
                    </a:p>
                  </a:txBody>
                  <a:tcPr marL="3342" marR="3342" marT="3342" marB="0" anchor="ctr">
                    <a:lnL>
                      <a:noFill/>
                    </a:lnL>
                    <a:lnR>
                      <a:noFill/>
                    </a:lnR>
                    <a:lnT>
                      <a:noFill/>
                    </a:lnT>
                    <a:lnB>
                      <a:noFill/>
                    </a:lnB>
                    <a:noFill/>
                  </a:tcPr>
                </a:tc>
                <a:extLst>
                  <a:ext uri="{0D108BD9-81ED-4DB2-BD59-A6C34878D82A}">
                    <a16:rowId xmlns:a16="http://schemas.microsoft.com/office/drawing/2014/main" val="1859882358"/>
                  </a:ext>
                </a:extLst>
              </a:tr>
              <a:tr h="514375">
                <a:tc>
                  <a:txBody>
                    <a:bodyPr/>
                    <a:lstStyle/>
                    <a:p>
                      <a:pPr algn="ctr" fontAlgn="ctr"/>
                      <a:r>
                        <a:rPr lang="en-US" sz="900" b="1" i="0" u="none" strike="noStrike">
                          <a:solidFill>
                            <a:srgbClr val="305496"/>
                          </a:solidFill>
                          <a:effectLst/>
                          <a:latin typeface="Calibri" panose="020F0502020204030204" pitchFamily="34" charset="0"/>
                        </a:rPr>
                        <a:t>Psychotherapy and other Non-Somatic Interventions</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25</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22</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5</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5</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1</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42</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100</a:t>
                      </a:r>
                    </a:p>
                  </a:txBody>
                  <a:tcPr marL="3342" marR="3342" marT="3342" marB="0" anchor="ctr">
                    <a:lnL>
                      <a:noFill/>
                    </a:lnL>
                    <a:lnR>
                      <a:noFill/>
                    </a:lnR>
                    <a:lnT>
                      <a:noFill/>
                    </a:lnT>
                    <a:lnB>
                      <a:noFill/>
                    </a:lnB>
                    <a:solidFill>
                      <a:srgbClr val="D9E1F2"/>
                    </a:solidFill>
                  </a:tcPr>
                </a:tc>
                <a:extLst>
                  <a:ext uri="{0D108BD9-81ED-4DB2-BD59-A6C34878D82A}">
                    <a16:rowId xmlns:a16="http://schemas.microsoft.com/office/drawing/2014/main" val="1460950175"/>
                  </a:ext>
                </a:extLst>
              </a:tr>
              <a:tr h="342916">
                <a:tc>
                  <a:txBody>
                    <a:bodyPr/>
                    <a:lstStyle/>
                    <a:p>
                      <a:pPr algn="ctr" fontAlgn="ctr"/>
                      <a:r>
                        <a:rPr lang="en-US" sz="900" b="1" i="0" u="none" strike="noStrike" dirty="0">
                          <a:solidFill>
                            <a:srgbClr val="305496"/>
                          </a:solidFill>
                          <a:effectLst/>
                          <a:latin typeface="Calibri" panose="020F0502020204030204" pitchFamily="34" charset="0"/>
                        </a:rPr>
                        <a:t>Community-based Interventions</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7</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5</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56</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68</a:t>
                      </a:r>
                    </a:p>
                  </a:txBody>
                  <a:tcPr marL="3342" marR="3342" marT="3342" marB="0" anchor="ctr">
                    <a:lnL>
                      <a:noFill/>
                    </a:lnL>
                    <a:lnR>
                      <a:noFill/>
                    </a:lnR>
                    <a:lnT>
                      <a:noFill/>
                    </a:lnT>
                    <a:lnB>
                      <a:noFill/>
                    </a:lnB>
                    <a:noFill/>
                  </a:tcPr>
                </a:tc>
                <a:extLst>
                  <a:ext uri="{0D108BD9-81ED-4DB2-BD59-A6C34878D82A}">
                    <a16:rowId xmlns:a16="http://schemas.microsoft.com/office/drawing/2014/main" val="92356644"/>
                  </a:ext>
                </a:extLst>
              </a:tr>
              <a:tr h="342916">
                <a:tc>
                  <a:txBody>
                    <a:bodyPr/>
                    <a:lstStyle/>
                    <a:p>
                      <a:pPr algn="ctr" fontAlgn="ctr"/>
                      <a:r>
                        <a:rPr lang="en-US" sz="900" b="1" i="0" u="none" strike="noStrike" dirty="0">
                          <a:solidFill>
                            <a:srgbClr val="305496"/>
                          </a:solidFill>
                          <a:effectLst/>
                          <a:latin typeface="Calibri" panose="020F0502020204030204" pitchFamily="34" charset="0"/>
                        </a:rPr>
                        <a:t>Educational or messaging offerings</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10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17</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27</a:t>
                      </a:r>
                    </a:p>
                  </a:txBody>
                  <a:tcPr marL="3342" marR="3342" marT="3342" marB="0" anchor="ctr">
                    <a:lnL>
                      <a:noFill/>
                    </a:lnL>
                    <a:lnR>
                      <a:noFill/>
                    </a:lnR>
                    <a:lnT>
                      <a:noFill/>
                    </a:lnT>
                    <a:lnB>
                      <a:noFill/>
                    </a:lnB>
                    <a:solidFill>
                      <a:srgbClr val="D9E1F2"/>
                    </a:solidFill>
                  </a:tcPr>
                </a:tc>
                <a:extLst>
                  <a:ext uri="{0D108BD9-81ED-4DB2-BD59-A6C34878D82A}">
                    <a16:rowId xmlns:a16="http://schemas.microsoft.com/office/drawing/2014/main" val="133891611"/>
                  </a:ext>
                </a:extLst>
              </a:tr>
              <a:tr h="171458">
                <a:tc>
                  <a:txBody>
                    <a:bodyPr/>
                    <a:lstStyle/>
                    <a:p>
                      <a:pPr algn="ctr" fontAlgn="ctr"/>
                      <a:r>
                        <a:rPr lang="en-US" sz="900" b="1" i="0" u="none" strike="noStrike">
                          <a:solidFill>
                            <a:srgbClr val="305496"/>
                          </a:solidFill>
                          <a:effectLst/>
                          <a:latin typeface="Calibri" panose="020F0502020204030204" pitchFamily="34" charset="0"/>
                        </a:rPr>
                        <a:t>Precision Medicine </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6</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6</a:t>
                      </a:r>
                    </a:p>
                  </a:txBody>
                  <a:tcPr marL="3342" marR="3342" marT="3342" marB="0" anchor="ctr">
                    <a:lnL>
                      <a:noFill/>
                    </a:lnL>
                    <a:lnR>
                      <a:noFill/>
                    </a:lnR>
                    <a:lnT>
                      <a:noFill/>
                    </a:lnT>
                    <a:lnB>
                      <a:noFill/>
                    </a:lnB>
                    <a:noFill/>
                  </a:tcPr>
                </a:tc>
                <a:extLst>
                  <a:ext uri="{0D108BD9-81ED-4DB2-BD59-A6C34878D82A}">
                    <a16:rowId xmlns:a16="http://schemas.microsoft.com/office/drawing/2014/main" val="1160943672"/>
                  </a:ext>
                </a:extLst>
              </a:tr>
              <a:tr h="171458">
                <a:tc>
                  <a:txBody>
                    <a:bodyPr/>
                    <a:lstStyle/>
                    <a:p>
                      <a:pPr algn="ctr" fontAlgn="ctr"/>
                      <a:r>
                        <a:rPr lang="en-US" sz="900" b="1" i="0" u="none" strike="noStrike" dirty="0">
                          <a:solidFill>
                            <a:srgbClr val="305496"/>
                          </a:solidFill>
                          <a:effectLst/>
                          <a:latin typeface="Calibri" panose="020F0502020204030204" pitchFamily="34" charset="0"/>
                        </a:rPr>
                        <a:t>Postvention</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16</a:t>
                      </a:r>
                    </a:p>
                  </a:txBody>
                  <a:tcPr marL="3342" marR="3342" marT="3342" marB="0" anchor="ctr">
                    <a:lnL>
                      <a:noFill/>
                    </a:lnL>
                    <a:lnR>
                      <a:noFill/>
                    </a:lnR>
                    <a:lnT>
                      <a:noFill/>
                    </a:lnT>
                    <a:lnB>
                      <a:noFill/>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16</a:t>
                      </a:r>
                    </a:p>
                  </a:txBody>
                  <a:tcPr marL="3342" marR="3342" marT="3342" marB="0" anchor="ctr">
                    <a:lnL>
                      <a:noFill/>
                    </a:lnL>
                    <a:lnR>
                      <a:noFill/>
                    </a:lnR>
                    <a:lnT>
                      <a:noFill/>
                    </a:lnT>
                    <a:lnB>
                      <a:noFill/>
                    </a:lnB>
                    <a:solidFill>
                      <a:srgbClr val="D9E1F2"/>
                    </a:solidFill>
                  </a:tcPr>
                </a:tc>
                <a:extLst>
                  <a:ext uri="{0D108BD9-81ED-4DB2-BD59-A6C34878D82A}">
                    <a16:rowId xmlns:a16="http://schemas.microsoft.com/office/drawing/2014/main" val="558684084"/>
                  </a:ext>
                </a:extLst>
              </a:tr>
              <a:tr h="171458">
                <a:tc>
                  <a:txBody>
                    <a:bodyPr/>
                    <a:lstStyle/>
                    <a:p>
                      <a:pPr algn="ctr" fontAlgn="ctr"/>
                      <a:r>
                        <a:rPr lang="en-US" sz="900" b="1" i="0" u="none" strike="noStrike" dirty="0">
                          <a:solidFill>
                            <a:srgbClr val="305496"/>
                          </a:solidFill>
                          <a:effectLst/>
                          <a:latin typeface="Calibri" panose="020F0502020204030204" pitchFamily="34" charset="0"/>
                        </a:rPr>
                        <a:t>Cross-Cutting</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49</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34</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3</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25</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16</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32</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2</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4</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4</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5</a:t>
                      </a:r>
                    </a:p>
                  </a:txBody>
                  <a:tcPr marL="3342" marR="3342" marT="3342" marB="0" anchor="ctr">
                    <a:lnL>
                      <a:noFill/>
                    </a:lnL>
                    <a:lnR>
                      <a:noFill/>
                    </a:lnR>
                    <a:lnT>
                      <a:noFill/>
                    </a:lnT>
                    <a:lnB>
                      <a:noFill/>
                    </a:lnB>
                  </a:tcPr>
                </a:tc>
                <a:tc>
                  <a:txBody>
                    <a:bodyPr/>
                    <a:lstStyle/>
                    <a:p>
                      <a:pPr algn="ctr" fontAlgn="ctr"/>
                      <a:r>
                        <a:rPr lang="en-US" sz="900" b="1" i="0" u="none" strike="noStrike">
                          <a:solidFill>
                            <a:srgbClr val="305496"/>
                          </a:solidFill>
                          <a:effectLst/>
                          <a:latin typeface="Calibri" panose="020F0502020204030204" pitchFamily="34" charset="0"/>
                        </a:rPr>
                        <a:t>31</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6</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18</a:t>
                      </a:r>
                    </a:p>
                  </a:txBody>
                  <a:tcPr marL="3342" marR="3342" marT="3342" marB="0" anchor="ctr">
                    <a:lnL>
                      <a:noFill/>
                    </a:lnL>
                    <a:lnR>
                      <a:noFill/>
                    </a:lnR>
                    <a:lnT>
                      <a:noFill/>
                    </a:lnT>
                    <a:lnB>
                      <a:noFill/>
                    </a:lnB>
                  </a:tcPr>
                </a:tc>
                <a:tc>
                  <a:txBody>
                    <a:bodyPr/>
                    <a:lstStyle/>
                    <a:p>
                      <a:pPr algn="ctr" fontAlgn="ctr"/>
                      <a:r>
                        <a:rPr lang="en-US" sz="900" b="1" i="0" u="none" strike="noStrike" dirty="0">
                          <a:solidFill>
                            <a:srgbClr val="305496"/>
                          </a:solidFill>
                          <a:effectLst/>
                          <a:latin typeface="Calibri" panose="020F0502020204030204" pitchFamily="34" charset="0"/>
                        </a:rPr>
                        <a:t>5</a:t>
                      </a:r>
                    </a:p>
                  </a:txBody>
                  <a:tcPr marL="3342" marR="3342" marT="3342" marB="0" anchor="ctr">
                    <a:lnL>
                      <a:noFill/>
                    </a:lnL>
                    <a:lnR>
                      <a:noFill/>
                    </a:lnR>
                    <a:lnT>
                      <a:noFill/>
                    </a:lnT>
                    <a:lnB>
                      <a:noFill/>
                    </a:lnB>
                  </a:tcPr>
                </a:tc>
                <a:tc>
                  <a:txBody>
                    <a:bodyPr/>
                    <a:lstStyle/>
                    <a:p>
                      <a:pPr algn="ctr" fontAlgn="ctr"/>
                      <a:endParaRPr lang="en-US" sz="90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noFill/>
                  </a:tcPr>
                </a:tc>
                <a:extLst>
                  <a:ext uri="{0D108BD9-81ED-4DB2-BD59-A6C34878D82A}">
                    <a16:rowId xmlns:a16="http://schemas.microsoft.com/office/drawing/2014/main" val="4076104623"/>
                  </a:ext>
                </a:extLst>
              </a:tr>
              <a:tr h="171458">
                <a:tc>
                  <a:txBody>
                    <a:bodyPr/>
                    <a:lstStyle/>
                    <a:p>
                      <a:pPr algn="ctr" fontAlgn="ctr"/>
                      <a:r>
                        <a:rPr lang="en-US" sz="900" b="1" i="0" u="none" strike="noStrike">
                          <a:solidFill>
                            <a:srgbClr val="305496"/>
                          </a:solidFill>
                          <a:effectLst/>
                          <a:latin typeface="Calibri" panose="020F0502020204030204" pitchFamily="34" charset="0"/>
                        </a:rPr>
                        <a:t>SUM</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97</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39</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13</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25</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16</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62</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2</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14</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900" b="1" i="0" u="none" strike="noStrike">
                          <a:solidFill>
                            <a:srgbClr val="305496"/>
                          </a:solidFill>
                          <a:effectLst/>
                          <a:latin typeface="Calibri" panose="020F0502020204030204" pitchFamily="34" charset="0"/>
                        </a:rPr>
                        <a:t>4</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5</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36</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11</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900" b="1" i="0" u="none" strike="noStrike" dirty="0">
                          <a:solidFill>
                            <a:srgbClr val="305496"/>
                          </a:solidFill>
                          <a:effectLst/>
                          <a:latin typeface="Calibri" panose="020F0502020204030204" pitchFamily="34" charset="0"/>
                        </a:rPr>
                        <a:t>23</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endParaRPr lang="en-US" sz="90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endParaRPr lang="en-US" sz="90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591238447"/>
                  </a:ext>
                </a:extLst>
              </a:tr>
            </a:tbl>
          </a:graphicData>
        </a:graphic>
      </p:graphicFrame>
      <p:sp>
        <p:nvSpPr>
          <p:cNvPr id="4" name="TextBox 3">
            <a:extLst>
              <a:ext uri="{FF2B5EF4-FFF2-40B4-BE49-F238E27FC236}">
                <a16:creationId xmlns:a16="http://schemas.microsoft.com/office/drawing/2014/main" id="{E1B899F9-D464-3280-CFC3-443CD8967BAB}"/>
              </a:ext>
            </a:extLst>
          </p:cNvPr>
          <p:cNvSpPr txBox="1"/>
          <p:nvPr/>
        </p:nvSpPr>
        <p:spPr>
          <a:xfrm rot="16200000">
            <a:off x="-1486638" y="3618673"/>
            <a:ext cx="3152775" cy="246221"/>
          </a:xfrm>
          <a:prstGeom prst="rect">
            <a:avLst/>
          </a:prstGeom>
          <a:noFill/>
        </p:spPr>
        <p:txBody>
          <a:bodyPr wrap="square" rtlCol="0">
            <a:spAutoFit/>
          </a:bodyPr>
          <a:lstStyle/>
          <a:p>
            <a:r>
              <a:rPr lang="en-US" sz="1000" i="1"/>
              <a:t>Research Methods/Procedures</a:t>
            </a:r>
          </a:p>
        </p:txBody>
      </p:sp>
      <p:sp>
        <p:nvSpPr>
          <p:cNvPr id="8" name="TextBox 7">
            <a:extLst>
              <a:ext uri="{FF2B5EF4-FFF2-40B4-BE49-F238E27FC236}">
                <a16:creationId xmlns:a16="http://schemas.microsoft.com/office/drawing/2014/main" id="{A1922434-D868-3767-36D7-39F38D3BC3F9}"/>
              </a:ext>
            </a:extLst>
          </p:cNvPr>
          <p:cNvSpPr txBox="1"/>
          <p:nvPr/>
        </p:nvSpPr>
        <p:spPr>
          <a:xfrm>
            <a:off x="5376550" y="1534759"/>
            <a:ext cx="3152775" cy="246221"/>
          </a:xfrm>
          <a:prstGeom prst="rect">
            <a:avLst/>
          </a:prstGeom>
          <a:noFill/>
        </p:spPr>
        <p:txBody>
          <a:bodyPr wrap="square" rtlCol="0">
            <a:spAutoFit/>
          </a:bodyPr>
          <a:lstStyle/>
          <a:p>
            <a:r>
              <a:rPr lang="en-US" sz="1000" i="1"/>
              <a:t>Risk Factors</a:t>
            </a:r>
          </a:p>
        </p:txBody>
      </p:sp>
    </p:spTree>
    <p:extLst>
      <p:ext uri="{BB962C8B-B14F-4D97-AF65-F5344CB8AC3E}">
        <p14:creationId xmlns:p14="http://schemas.microsoft.com/office/powerpoint/2010/main" val="3300890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5C82-5F7A-8596-DD57-4395E39BC366}"/>
              </a:ext>
            </a:extLst>
          </p:cNvPr>
          <p:cNvSpPr>
            <a:spLocks noGrp="1"/>
          </p:cNvSpPr>
          <p:nvPr>
            <p:ph type="title"/>
          </p:nvPr>
        </p:nvSpPr>
        <p:spPr>
          <a:xfrm>
            <a:off x="390525" y="97245"/>
            <a:ext cx="11540358" cy="680223"/>
          </a:xfrm>
        </p:spPr>
        <p:txBody>
          <a:bodyPr/>
          <a:lstStyle/>
          <a:p>
            <a:r>
              <a:rPr lang="en-US"/>
              <a:t>2.2 Populate Priority Matrix with SPRINT Stakeholder Priorities</a:t>
            </a:r>
          </a:p>
        </p:txBody>
      </p:sp>
      <p:sp>
        <p:nvSpPr>
          <p:cNvPr id="3" name="Slide Number Placeholder 2">
            <a:extLst>
              <a:ext uri="{FF2B5EF4-FFF2-40B4-BE49-F238E27FC236}">
                <a16:creationId xmlns:a16="http://schemas.microsoft.com/office/drawing/2014/main" id="{F168EB58-4D72-BD92-701D-30D395376733}"/>
              </a:ext>
            </a:extLst>
          </p:cNvPr>
          <p:cNvSpPr>
            <a:spLocks noGrp="1"/>
          </p:cNvSpPr>
          <p:nvPr>
            <p:ph type="sldNum" sz="quarter" idx="12"/>
          </p:nvPr>
        </p:nvSpPr>
        <p:spPr/>
        <p:txBody>
          <a:bodyPr/>
          <a:lstStyle/>
          <a:p>
            <a:fld id="{670A9334-4E67-F94F-A05E-0CE8B74A054E}" type="slidenum">
              <a:rPr lang="en-US" smtClean="0"/>
              <a:t>14</a:t>
            </a:fld>
            <a:endParaRPr lang="en-US"/>
          </a:p>
        </p:txBody>
      </p:sp>
      <p:sp>
        <p:nvSpPr>
          <p:cNvPr id="5" name="TextBox 4">
            <a:extLst>
              <a:ext uri="{FF2B5EF4-FFF2-40B4-BE49-F238E27FC236}">
                <a16:creationId xmlns:a16="http://schemas.microsoft.com/office/drawing/2014/main" id="{D3E3632C-8A54-712E-D0C5-8DC54EA7E8D0}"/>
              </a:ext>
            </a:extLst>
          </p:cNvPr>
          <p:cNvSpPr txBox="1"/>
          <p:nvPr/>
        </p:nvSpPr>
        <p:spPr>
          <a:xfrm>
            <a:off x="390525" y="1035671"/>
            <a:ext cx="5016744" cy="2031325"/>
          </a:xfrm>
          <a:prstGeom prst="rect">
            <a:avLst/>
          </a:prstGeom>
          <a:noFill/>
        </p:spPr>
        <p:txBody>
          <a:bodyPr wrap="square" rtlCol="0">
            <a:spAutoFit/>
          </a:bodyPr>
          <a:lstStyle/>
          <a:p>
            <a:r>
              <a:rPr lang="en-US" dirty="0"/>
              <a:t>Using the scores from the Priority Matrix, 8 categories of Suicide Prevention research emerged as leading priorities. These scores were created by assigning a survey response to a certain cell in the matrix and the responses that were the #1 priority were given a score of 10, #2 priority were given a score of 9, and so on. Aggregated results are below. </a:t>
            </a:r>
          </a:p>
        </p:txBody>
      </p:sp>
      <p:graphicFrame>
        <p:nvGraphicFramePr>
          <p:cNvPr id="8" name="Table 7">
            <a:extLst>
              <a:ext uri="{FF2B5EF4-FFF2-40B4-BE49-F238E27FC236}">
                <a16:creationId xmlns:a16="http://schemas.microsoft.com/office/drawing/2014/main" id="{C740D992-C973-202A-7991-D234607A8C98}"/>
              </a:ext>
            </a:extLst>
          </p:cNvPr>
          <p:cNvGraphicFramePr>
            <a:graphicFrameLocks noGrp="1"/>
          </p:cNvGraphicFramePr>
          <p:nvPr>
            <p:extLst>
              <p:ext uri="{D42A27DB-BD31-4B8C-83A1-F6EECF244321}">
                <p14:modId xmlns:p14="http://schemas.microsoft.com/office/powerpoint/2010/main" val="3888357204"/>
              </p:ext>
            </p:extLst>
          </p:nvPr>
        </p:nvGraphicFramePr>
        <p:xfrm>
          <a:off x="6096000" y="913803"/>
          <a:ext cx="5386753" cy="5124840"/>
        </p:xfrm>
        <a:graphic>
          <a:graphicData uri="http://schemas.openxmlformats.org/drawingml/2006/table">
            <a:tbl>
              <a:tblPr firstRow="1" bandRow="1">
                <a:tableStyleId>{5C22544A-7EE6-4342-B048-85BDC9FD1C3A}</a:tableStyleId>
              </a:tblPr>
              <a:tblGrid>
                <a:gridCol w="3883871">
                  <a:extLst>
                    <a:ext uri="{9D8B030D-6E8A-4147-A177-3AD203B41FA5}">
                      <a16:colId xmlns:a16="http://schemas.microsoft.com/office/drawing/2014/main" val="3697699285"/>
                    </a:ext>
                  </a:extLst>
                </a:gridCol>
                <a:gridCol w="1502882">
                  <a:extLst>
                    <a:ext uri="{9D8B030D-6E8A-4147-A177-3AD203B41FA5}">
                      <a16:colId xmlns:a16="http://schemas.microsoft.com/office/drawing/2014/main" val="2764399879"/>
                    </a:ext>
                  </a:extLst>
                </a:gridCol>
              </a:tblGrid>
              <a:tr h="294003">
                <a:tc>
                  <a:txBody>
                    <a:bodyPr/>
                    <a:lstStyle/>
                    <a:p>
                      <a:pPr algn="ctr" rtl="0" fontAlgn="ctr"/>
                      <a:r>
                        <a:rPr lang="en-US" sz="1100" u="none" strike="noStrike" dirty="0">
                          <a:effectLst/>
                        </a:rPr>
                        <a:t>Category</a:t>
                      </a:r>
                      <a:endParaRPr lang="en-US" sz="1100" b="1" i="0" u="none" strike="noStrike" dirty="0">
                        <a:solidFill>
                          <a:srgbClr val="4472C4"/>
                        </a:solidFill>
                        <a:effectLst/>
                        <a:latin typeface="Calibri" panose="020F0502020204030204" pitchFamily="34" charset="0"/>
                      </a:endParaRPr>
                    </a:p>
                  </a:txBody>
                  <a:tcPr marL="4495" marR="4495" marT="4495" marB="0" anchor="ctr"/>
                </a:tc>
                <a:tc>
                  <a:txBody>
                    <a:bodyPr/>
                    <a:lstStyle/>
                    <a:p>
                      <a:pPr algn="ctr" rtl="0" fontAlgn="b"/>
                      <a:r>
                        <a:rPr lang="en-US" sz="1100" u="none" strike="noStrike" dirty="0">
                          <a:effectLst/>
                        </a:rPr>
                        <a:t>Priority Score</a:t>
                      </a:r>
                      <a:endParaRPr lang="en-US" sz="1100" b="1" i="0" u="none" strike="noStrike" dirty="0">
                        <a:solidFill>
                          <a:srgbClr val="4472C4"/>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3302115399"/>
                  </a:ext>
                </a:extLst>
              </a:tr>
              <a:tr h="209235">
                <a:tc>
                  <a:txBody>
                    <a:bodyPr/>
                    <a:lstStyle/>
                    <a:p>
                      <a:pPr algn="ctr" rtl="0" fontAlgn="ctr"/>
                      <a:r>
                        <a:rPr lang="en-US" sz="1100" u="none" strike="noStrike" dirty="0">
                          <a:effectLst/>
                          <a:highlight>
                            <a:srgbClr val="D9E1F2"/>
                          </a:highlight>
                        </a:rPr>
                        <a:t>Psychotherapy and other Non-Somatic Interventions</a:t>
                      </a:r>
                      <a:endParaRPr lang="en-US" sz="1100" b="1" i="0" u="none" strike="noStrike" dirty="0">
                        <a:solidFill>
                          <a:srgbClr val="305496"/>
                        </a:solidFill>
                        <a:effectLst/>
                        <a:highlight>
                          <a:srgbClr val="D9E1F2"/>
                        </a:highlight>
                        <a:latin typeface="Calibri" panose="020F0502020204030204" pitchFamily="34" charset="0"/>
                      </a:endParaRPr>
                    </a:p>
                  </a:txBody>
                  <a:tcPr marL="4495" marR="4495" marT="4495" marB="0" anchor="ctr"/>
                </a:tc>
                <a:tc>
                  <a:txBody>
                    <a:bodyPr/>
                    <a:lstStyle/>
                    <a:p>
                      <a:pPr algn="ctr" rtl="0" fontAlgn="ctr"/>
                      <a:r>
                        <a:rPr lang="en-US" sz="1100" u="none" strike="noStrike" dirty="0">
                          <a:effectLst/>
                        </a:rPr>
                        <a:t>100</a:t>
                      </a:r>
                      <a:endParaRPr lang="en-US" sz="1100" b="1" i="0" u="none" strike="noStrike" dirty="0">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3721966385"/>
                  </a:ext>
                </a:extLst>
              </a:tr>
              <a:tr h="146355">
                <a:tc>
                  <a:txBody>
                    <a:bodyPr/>
                    <a:lstStyle/>
                    <a:p>
                      <a:pPr algn="ctr" rtl="0" fontAlgn="b"/>
                      <a:r>
                        <a:rPr lang="en-US" sz="1100" u="none" strike="noStrike" dirty="0">
                          <a:effectLst/>
                        </a:rPr>
                        <a:t>Firearms / Lethal Means Safety</a:t>
                      </a:r>
                      <a:endParaRPr lang="en-US" sz="1100" b="1" i="0" u="none" strike="noStrike" dirty="0">
                        <a:solidFill>
                          <a:srgbClr val="4472C4"/>
                        </a:solidFill>
                        <a:effectLst/>
                        <a:latin typeface="Calibri" panose="020F0502020204030204" pitchFamily="34" charset="0"/>
                      </a:endParaRPr>
                    </a:p>
                  </a:txBody>
                  <a:tcPr marL="4495" marR="4495" marT="4495" marB="0" anchor="b"/>
                </a:tc>
                <a:tc>
                  <a:txBody>
                    <a:bodyPr/>
                    <a:lstStyle/>
                    <a:p>
                      <a:pPr algn="ctr" rtl="0" fontAlgn="ctr"/>
                      <a:r>
                        <a:rPr lang="en-US" sz="1100" u="none" strike="noStrike">
                          <a:effectLst/>
                        </a:rPr>
                        <a:t>97</a:t>
                      </a:r>
                      <a:endParaRPr lang="en-US" sz="1100" b="1" i="0" u="none" strike="noStrike">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247695874"/>
                  </a:ext>
                </a:extLst>
              </a:tr>
              <a:tr h="209235">
                <a:tc>
                  <a:txBody>
                    <a:bodyPr/>
                    <a:lstStyle/>
                    <a:p>
                      <a:pPr algn="ctr" rtl="0" fontAlgn="ctr"/>
                      <a:r>
                        <a:rPr lang="en-US" sz="1100" u="none" strike="noStrike" dirty="0">
                          <a:effectLst/>
                        </a:rPr>
                        <a:t>Community-based Interventions</a:t>
                      </a:r>
                      <a:endParaRPr lang="en-US" sz="1100" b="1" i="0" u="none" strike="noStrike" dirty="0">
                        <a:solidFill>
                          <a:srgbClr val="305496"/>
                        </a:solidFill>
                        <a:effectLst/>
                        <a:latin typeface="Calibri" panose="020F0502020204030204" pitchFamily="34" charset="0"/>
                      </a:endParaRPr>
                    </a:p>
                  </a:txBody>
                  <a:tcPr marL="4495" marR="4495" marT="4495" marB="0" anchor="ctr"/>
                </a:tc>
                <a:tc>
                  <a:txBody>
                    <a:bodyPr/>
                    <a:lstStyle/>
                    <a:p>
                      <a:pPr algn="ctr" rtl="0" fontAlgn="ctr"/>
                      <a:r>
                        <a:rPr lang="en-US" sz="1100" u="none" strike="noStrike">
                          <a:effectLst/>
                        </a:rPr>
                        <a:t>68</a:t>
                      </a:r>
                      <a:endParaRPr lang="en-US" sz="1100" b="1" i="0" u="none" strike="noStrike">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408949303"/>
                  </a:ext>
                </a:extLst>
              </a:tr>
              <a:tr h="146355">
                <a:tc>
                  <a:txBody>
                    <a:bodyPr/>
                    <a:lstStyle/>
                    <a:p>
                      <a:pPr algn="ctr" rtl="0" fontAlgn="b"/>
                      <a:r>
                        <a:rPr lang="en-US" sz="1100" u="none" strike="noStrike" dirty="0">
                          <a:effectLst/>
                        </a:rPr>
                        <a:t>Social Determinants of Health</a:t>
                      </a:r>
                      <a:endParaRPr lang="en-US" sz="1100" b="1" i="0" u="none" strike="noStrike" dirty="0">
                        <a:solidFill>
                          <a:srgbClr val="4472C4"/>
                        </a:solidFill>
                        <a:effectLst/>
                        <a:latin typeface="Calibri" panose="020F0502020204030204" pitchFamily="34" charset="0"/>
                      </a:endParaRPr>
                    </a:p>
                  </a:txBody>
                  <a:tcPr marL="4495" marR="4495" marT="4495" marB="0" anchor="b"/>
                </a:tc>
                <a:tc>
                  <a:txBody>
                    <a:bodyPr/>
                    <a:lstStyle/>
                    <a:p>
                      <a:pPr algn="ctr" rtl="0" fontAlgn="ctr"/>
                      <a:r>
                        <a:rPr lang="en-US" sz="1100" u="none" strike="noStrike" dirty="0">
                          <a:effectLst/>
                        </a:rPr>
                        <a:t>62</a:t>
                      </a:r>
                      <a:endParaRPr lang="en-US" sz="1100" b="1" i="0" u="none" strike="noStrike" dirty="0">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3541813413"/>
                  </a:ext>
                </a:extLst>
              </a:tr>
              <a:tr h="313852">
                <a:tc>
                  <a:txBody>
                    <a:bodyPr/>
                    <a:lstStyle/>
                    <a:p>
                      <a:pPr algn="ctr" rtl="0" fontAlgn="ctr"/>
                      <a:r>
                        <a:rPr lang="en-US" sz="1100" u="none" strike="noStrike">
                          <a:effectLst/>
                        </a:rPr>
                        <a:t>Suicide risk screening, evaluation effectiveness, and processes within VA</a:t>
                      </a:r>
                      <a:endParaRPr lang="en-US" sz="1100" b="1" i="0" u="none" strike="noStrike">
                        <a:solidFill>
                          <a:srgbClr val="305496"/>
                        </a:solidFill>
                        <a:effectLst/>
                        <a:latin typeface="Calibri" panose="020F0502020204030204" pitchFamily="34" charset="0"/>
                      </a:endParaRPr>
                    </a:p>
                  </a:txBody>
                  <a:tcPr marL="4495" marR="4495" marT="4495" marB="0" anchor="ctr"/>
                </a:tc>
                <a:tc>
                  <a:txBody>
                    <a:bodyPr/>
                    <a:lstStyle/>
                    <a:p>
                      <a:pPr algn="ctr" rtl="0" fontAlgn="ctr"/>
                      <a:r>
                        <a:rPr lang="en-US" sz="1100" u="none" strike="noStrike">
                          <a:effectLst/>
                        </a:rPr>
                        <a:t>56</a:t>
                      </a:r>
                      <a:endParaRPr lang="en-US" sz="1100" b="1" i="0" u="none" strike="noStrike">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2015623095"/>
                  </a:ext>
                </a:extLst>
              </a:tr>
              <a:tr h="209235">
                <a:tc>
                  <a:txBody>
                    <a:bodyPr/>
                    <a:lstStyle/>
                    <a:p>
                      <a:pPr algn="ctr" rtl="0" fontAlgn="ctr"/>
                      <a:r>
                        <a:rPr lang="en-US" sz="1100" u="none" strike="noStrike">
                          <a:effectLst/>
                          <a:highlight>
                            <a:srgbClr val="D9E1F2"/>
                          </a:highlight>
                        </a:rPr>
                        <a:t>Biological mechanisms and genetic contributions</a:t>
                      </a:r>
                      <a:endParaRPr lang="en-US" sz="1100" b="1" i="0" u="none" strike="noStrike">
                        <a:solidFill>
                          <a:srgbClr val="305496"/>
                        </a:solidFill>
                        <a:effectLst/>
                        <a:highlight>
                          <a:srgbClr val="D9E1F2"/>
                        </a:highlight>
                        <a:latin typeface="Calibri" panose="020F0502020204030204" pitchFamily="34" charset="0"/>
                      </a:endParaRPr>
                    </a:p>
                  </a:txBody>
                  <a:tcPr marL="4495" marR="4495" marT="4495" marB="0" anchor="ctr"/>
                </a:tc>
                <a:tc>
                  <a:txBody>
                    <a:bodyPr/>
                    <a:lstStyle/>
                    <a:p>
                      <a:pPr algn="ctr" rtl="0" fontAlgn="ctr"/>
                      <a:r>
                        <a:rPr lang="en-US" sz="1100" u="none" strike="noStrike">
                          <a:effectLst/>
                        </a:rPr>
                        <a:t>45</a:t>
                      </a:r>
                      <a:endParaRPr lang="en-US" sz="1100" b="1" i="0" u="none" strike="noStrike">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374537928"/>
                  </a:ext>
                </a:extLst>
              </a:tr>
              <a:tr h="146355">
                <a:tc>
                  <a:txBody>
                    <a:bodyPr/>
                    <a:lstStyle/>
                    <a:p>
                      <a:pPr algn="ctr" rtl="0" fontAlgn="b"/>
                      <a:r>
                        <a:rPr lang="en-US" sz="1100" u="none" strike="noStrike">
                          <a:effectLst/>
                        </a:rPr>
                        <a:t>Older Veterans</a:t>
                      </a:r>
                      <a:endParaRPr lang="en-US" sz="1100" b="1" i="0" u="none" strike="noStrike">
                        <a:solidFill>
                          <a:srgbClr val="4472C4"/>
                        </a:solidFill>
                        <a:effectLst/>
                        <a:latin typeface="Calibri" panose="020F0502020204030204" pitchFamily="34" charset="0"/>
                      </a:endParaRPr>
                    </a:p>
                  </a:txBody>
                  <a:tcPr marL="4495" marR="4495" marT="4495" marB="0" anchor="b"/>
                </a:tc>
                <a:tc>
                  <a:txBody>
                    <a:bodyPr/>
                    <a:lstStyle/>
                    <a:p>
                      <a:pPr algn="ctr" rtl="0" fontAlgn="ctr"/>
                      <a:r>
                        <a:rPr lang="en-US" sz="1100" u="none" strike="noStrike">
                          <a:effectLst/>
                        </a:rPr>
                        <a:t>39</a:t>
                      </a:r>
                      <a:endParaRPr lang="en-US" sz="1100" b="1" i="0" u="none" strike="noStrike">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1142984392"/>
                  </a:ext>
                </a:extLst>
              </a:tr>
              <a:tr h="146355">
                <a:tc>
                  <a:txBody>
                    <a:bodyPr/>
                    <a:lstStyle/>
                    <a:p>
                      <a:pPr algn="ctr" rtl="0" fontAlgn="b"/>
                      <a:r>
                        <a:rPr lang="en-US" sz="1100" u="none" strike="noStrike">
                          <a:effectLst/>
                        </a:rPr>
                        <a:t>LGBTQ</a:t>
                      </a:r>
                      <a:endParaRPr lang="en-US" sz="1100" b="1" i="0" u="none" strike="noStrike">
                        <a:solidFill>
                          <a:srgbClr val="4472C4"/>
                        </a:solidFill>
                        <a:effectLst/>
                        <a:latin typeface="Calibri" panose="020F0502020204030204" pitchFamily="34" charset="0"/>
                      </a:endParaRPr>
                    </a:p>
                  </a:txBody>
                  <a:tcPr marL="4495" marR="4495" marT="4495" marB="0" anchor="b"/>
                </a:tc>
                <a:tc>
                  <a:txBody>
                    <a:bodyPr/>
                    <a:lstStyle/>
                    <a:p>
                      <a:pPr algn="ctr" rtl="0" fontAlgn="ctr"/>
                      <a:r>
                        <a:rPr lang="en-US" sz="1100" u="none" strike="noStrike">
                          <a:effectLst/>
                        </a:rPr>
                        <a:t>36</a:t>
                      </a:r>
                      <a:endParaRPr lang="en-US" sz="1100" b="1" i="0" u="none" strike="noStrike">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1644193619"/>
                  </a:ext>
                </a:extLst>
              </a:tr>
              <a:tr h="209235">
                <a:tc>
                  <a:txBody>
                    <a:bodyPr/>
                    <a:lstStyle/>
                    <a:p>
                      <a:pPr algn="ctr" rtl="0" fontAlgn="ctr"/>
                      <a:r>
                        <a:rPr lang="en-US" sz="1100" u="none" strike="noStrike">
                          <a:effectLst/>
                        </a:rPr>
                        <a:t>Psychotherapies and other non-somatic interventions </a:t>
                      </a:r>
                      <a:endParaRPr lang="en-US" sz="1100" b="1" i="0" u="none" strike="noStrike">
                        <a:solidFill>
                          <a:srgbClr val="305496"/>
                        </a:solidFill>
                        <a:effectLst/>
                        <a:latin typeface="Calibri" panose="020F0502020204030204" pitchFamily="34" charset="0"/>
                      </a:endParaRPr>
                    </a:p>
                  </a:txBody>
                  <a:tcPr marL="4495" marR="4495" marT="4495" marB="0" anchor="ctr"/>
                </a:tc>
                <a:tc>
                  <a:txBody>
                    <a:bodyPr/>
                    <a:lstStyle/>
                    <a:p>
                      <a:pPr algn="ctr" rtl="0" fontAlgn="ctr"/>
                      <a:r>
                        <a:rPr lang="en-US" sz="1100" u="none" strike="noStrike">
                          <a:effectLst/>
                        </a:rPr>
                        <a:t>30</a:t>
                      </a:r>
                      <a:endParaRPr lang="en-US" sz="1100" b="1" i="0" u="none" strike="noStrike">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1534305368"/>
                  </a:ext>
                </a:extLst>
              </a:tr>
              <a:tr h="209235">
                <a:tc>
                  <a:txBody>
                    <a:bodyPr/>
                    <a:lstStyle/>
                    <a:p>
                      <a:pPr algn="ctr" rtl="0" fontAlgn="ctr"/>
                      <a:r>
                        <a:rPr lang="en-US" sz="1100" u="none" strike="noStrike" dirty="0">
                          <a:effectLst/>
                          <a:highlight>
                            <a:srgbClr val="D9E1F2"/>
                          </a:highlight>
                        </a:rPr>
                        <a:t>Educational or messaging offerings</a:t>
                      </a:r>
                      <a:endParaRPr lang="en-US" sz="1100" b="1" i="0" u="none" strike="noStrike" dirty="0">
                        <a:solidFill>
                          <a:srgbClr val="305496"/>
                        </a:solidFill>
                        <a:effectLst/>
                        <a:highlight>
                          <a:srgbClr val="D9E1F2"/>
                        </a:highlight>
                        <a:latin typeface="Calibri" panose="020F0502020204030204" pitchFamily="34" charset="0"/>
                      </a:endParaRPr>
                    </a:p>
                  </a:txBody>
                  <a:tcPr marL="4495" marR="4495" marT="4495" marB="0" anchor="ctr"/>
                </a:tc>
                <a:tc>
                  <a:txBody>
                    <a:bodyPr/>
                    <a:lstStyle/>
                    <a:p>
                      <a:pPr algn="ctr" rtl="0" fontAlgn="ctr"/>
                      <a:r>
                        <a:rPr lang="en-US" sz="1100" u="none" strike="noStrike" dirty="0">
                          <a:effectLst/>
                        </a:rPr>
                        <a:t>27</a:t>
                      </a:r>
                      <a:endParaRPr lang="en-US" sz="1100" b="1" i="0" u="none" strike="noStrike" dirty="0">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1421324937"/>
                  </a:ext>
                </a:extLst>
              </a:tr>
              <a:tr h="146355">
                <a:tc>
                  <a:txBody>
                    <a:bodyPr/>
                    <a:lstStyle/>
                    <a:p>
                      <a:pPr algn="ctr" rtl="0" fontAlgn="b"/>
                      <a:r>
                        <a:rPr lang="en-US" sz="1100" u="none" strike="noStrike">
                          <a:effectLst/>
                        </a:rPr>
                        <a:t>Female Veterans</a:t>
                      </a:r>
                      <a:endParaRPr lang="en-US" sz="1100" b="1" i="0" u="none" strike="noStrike">
                        <a:solidFill>
                          <a:srgbClr val="4472C4"/>
                        </a:solidFill>
                        <a:effectLst/>
                        <a:latin typeface="Calibri" panose="020F0502020204030204" pitchFamily="34" charset="0"/>
                      </a:endParaRPr>
                    </a:p>
                  </a:txBody>
                  <a:tcPr marL="4495" marR="4495" marT="4495" marB="0" anchor="b"/>
                </a:tc>
                <a:tc>
                  <a:txBody>
                    <a:bodyPr/>
                    <a:lstStyle/>
                    <a:p>
                      <a:pPr algn="ctr" rtl="0" fontAlgn="ctr"/>
                      <a:r>
                        <a:rPr lang="en-US" sz="1100" u="none" strike="noStrike">
                          <a:effectLst/>
                        </a:rPr>
                        <a:t>25</a:t>
                      </a:r>
                      <a:endParaRPr lang="en-US" sz="1100" b="1" i="0" u="none" strike="noStrike">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1257125138"/>
                  </a:ext>
                </a:extLst>
              </a:tr>
              <a:tr h="146355">
                <a:tc>
                  <a:txBody>
                    <a:bodyPr/>
                    <a:lstStyle/>
                    <a:p>
                      <a:pPr algn="ctr" rtl="0" fontAlgn="b"/>
                      <a:r>
                        <a:rPr lang="en-US" sz="1100" u="none" strike="noStrike">
                          <a:effectLst/>
                        </a:rPr>
                        <a:t>Mental Health</a:t>
                      </a:r>
                      <a:endParaRPr lang="en-US" sz="1100" b="1" i="0" u="none" strike="noStrike">
                        <a:solidFill>
                          <a:srgbClr val="4472C4"/>
                        </a:solidFill>
                        <a:effectLst/>
                        <a:latin typeface="Calibri" panose="020F0502020204030204" pitchFamily="34" charset="0"/>
                      </a:endParaRPr>
                    </a:p>
                  </a:txBody>
                  <a:tcPr marL="4495" marR="4495" marT="4495" marB="0" anchor="b"/>
                </a:tc>
                <a:tc>
                  <a:txBody>
                    <a:bodyPr/>
                    <a:lstStyle/>
                    <a:p>
                      <a:pPr algn="ctr" rtl="0" fontAlgn="ctr"/>
                      <a:r>
                        <a:rPr lang="en-US" sz="1100" u="none" strike="noStrike">
                          <a:effectLst/>
                        </a:rPr>
                        <a:t>23</a:t>
                      </a:r>
                      <a:endParaRPr lang="en-US" sz="1100" b="1" i="0" u="none" strike="noStrike">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3101107606"/>
                  </a:ext>
                </a:extLst>
              </a:tr>
              <a:tr h="209235">
                <a:tc>
                  <a:txBody>
                    <a:bodyPr/>
                    <a:lstStyle/>
                    <a:p>
                      <a:pPr algn="ctr" rtl="0" fontAlgn="ctr"/>
                      <a:r>
                        <a:rPr lang="en-US" sz="1100" u="none" strike="noStrike">
                          <a:effectLst/>
                          <a:highlight>
                            <a:srgbClr val="D9E1F2"/>
                          </a:highlight>
                        </a:rPr>
                        <a:t>Machine-based suicide risk algorithms</a:t>
                      </a:r>
                      <a:endParaRPr lang="en-US" sz="1100" b="1" i="0" u="none" strike="noStrike">
                        <a:solidFill>
                          <a:srgbClr val="305496"/>
                        </a:solidFill>
                        <a:effectLst/>
                        <a:highlight>
                          <a:srgbClr val="D9E1F2"/>
                        </a:highlight>
                        <a:latin typeface="Calibri" panose="020F0502020204030204" pitchFamily="34" charset="0"/>
                      </a:endParaRPr>
                    </a:p>
                  </a:txBody>
                  <a:tcPr marL="4495" marR="4495" marT="4495" marB="0" anchor="ctr"/>
                </a:tc>
                <a:tc>
                  <a:txBody>
                    <a:bodyPr/>
                    <a:lstStyle/>
                    <a:p>
                      <a:pPr algn="ctr" rtl="0" fontAlgn="ctr"/>
                      <a:r>
                        <a:rPr lang="en-US" sz="1100" u="none" strike="noStrike">
                          <a:effectLst/>
                        </a:rPr>
                        <a:t>22</a:t>
                      </a:r>
                      <a:endParaRPr lang="en-US" sz="1100" b="1" i="0" u="none" strike="noStrike">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4036455551"/>
                  </a:ext>
                </a:extLst>
              </a:tr>
              <a:tr h="313852">
                <a:tc>
                  <a:txBody>
                    <a:bodyPr/>
                    <a:lstStyle/>
                    <a:p>
                      <a:pPr algn="ctr" rtl="0" fontAlgn="ctr"/>
                      <a:r>
                        <a:rPr lang="en-US" sz="1100" u="none" strike="noStrike">
                          <a:effectLst/>
                          <a:highlight>
                            <a:srgbClr val="D9E1F2"/>
                          </a:highlight>
                        </a:rPr>
                        <a:t>Family and social network-based interventions and postventions</a:t>
                      </a:r>
                      <a:endParaRPr lang="en-US" sz="1100" b="1" i="0" u="none" strike="noStrike">
                        <a:solidFill>
                          <a:srgbClr val="305496"/>
                        </a:solidFill>
                        <a:effectLst/>
                        <a:highlight>
                          <a:srgbClr val="D9E1F2"/>
                        </a:highlight>
                        <a:latin typeface="Calibri" panose="020F0502020204030204" pitchFamily="34" charset="0"/>
                      </a:endParaRPr>
                    </a:p>
                  </a:txBody>
                  <a:tcPr marL="4495" marR="4495" marT="4495" marB="0" anchor="ctr"/>
                </a:tc>
                <a:tc>
                  <a:txBody>
                    <a:bodyPr/>
                    <a:lstStyle/>
                    <a:p>
                      <a:pPr algn="ctr" rtl="0" fontAlgn="ctr"/>
                      <a:r>
                        <a:rPr lang="en-US" sz="1100" u="none" strike="noStrike" dirty="0">
                          <a:effectLst/>
                        </a:rPr>
                        <a:t>19</a:t>
                      </a:r>
                      <a:endParaRPr lang="en-US" sz="1100" b="1" i="0" u="none" strike="noStrike" dirty="0">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1505964368"/>
                  </a:ext>
                </a:extLst>
              </a:tr>
              <a:tr h="146355">
                <a:tc>
                  <a:txBody>
                    <a:bodyPr/>
                    <a:lstStyle/>
                    <a:p>
                      <a:pPr algn="ctr" rtl="0" fontAlgn="ctr"/>
                      <a:r>
                        <a:rPr lang="en-US" sz="1100" u="none" strike="noStrike">
                          <a:effectLst/>
                          <a:highlight>
                            <a:srgbClr val="D9E1F2"/>
                          </a:highlight>
                        </a:rPr>
                        <a:t>Postvention</a:t>
                      </a:r>
                      <a:endParaRPr lang="en-US" sz="1100" b="1" i="0" u="none" strike="noStrike">
                        <a:solidFill>
                          <a:srgbClr val="305496"/>
                        </a:solidFill>
                        <a:effectLst/>
                        <a:highlight>
                          <a:srgbClr val="D9E1F2"/>
                        </a:highlight>
                        <a:latin typeface="Calibri" panose="020F0502020204030204" pitchFamily="34" charset="0"/>
                      </a:endParaRPr>
                    </a:p>
                  </a:txBody>
                  <a:tcPr marL="4495" marR="4495" marT="4495" marB="0" anchor="ctr"/>
                </a:tc>
                <a:tc>
                  <a:txBody>
                    <a:bodyPr/>
                    <a:lstStyle/>
                    <a:p>
                      <a:pPr algn="ctr" rtl="0" fontAlgn="ctr"/>
                      <a:r>
                        <a:rPr lang="en-US" sz="1100" u="none" strike="noStrike">
                          <a:effectLst/>
                        </a:rPr>
                        <a:t>16</a:t>
                      </a:r>
                      <a:endParaRPr lang="en-US" sz="1100" b="1" i="0" u="none" strike="noStrike">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3927047963"/>
                  </a:ext>
                </a:extLst>
              </a:tr>
              <a:tr h="146355">
                <a:tc>
                  <a:txBody>
                    <a:bodyPr/>
                    <a:lstStyle/>
                    <a:p>
                      <a:pPr algn="ctr" rtl="0" fontAlgn="b"/>
                      <a:r>
                        <a:rPr lang="en-US" sz="1100" u="none" strike="noStrike">
                          <a:effectLst/>
                        </a:rPr>
                        <a:t>Race/Ethnicity</a:t>
                      </a:r>
                      <a:endParaRPr lang="en-US" sz="1100" b="1" i="0" u="none" strike="noStrike">
                        <a:solidFill>
                          <a:srgbClr val="4472C4"/>
                        </a:solidFill>
                        <a:effectLst/>
                        <a:latin typeface="Calibri" panose="020F0502020204030204" pitchFamily="34" charset="0"/>
                      </a:endParaRPr>
                    </a:p>
                  </a:txBody>
                  <a:tcPr marL="4495" marR="4495" marT="4495" marB="0" anchor="b"/>
                </a:tc>
                <a:tc>
                  <a:txBody>
                    <a:bodyPr/>
                    <a:lstStyle/>
                    <a:p>
                      <a:pPr algn="ctr" rtl="0" fontAlgn="ctr"/>
                      <a:r>
                        <a:rPr lang="en-US" sz="1100" u="none" strike="noStrike">
                          <a:effectLst/>
                        </a:rPr>
                        <a:t>16</a:t>
                      </a:r>
                      <a:endParaRPr lang="en-US" sz="1100" b="1" i="0" u="none" strike="noStrike">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1582891435"/>
                  </a:ext>
                </a:extLst>
              </a:tr>
              <a:tr h="146355">
                <a:tc>
                  <a:txBody>
                    <a:bodyPr/>
                    <a:lstStyle/>
                    <a:p>
                      <a:pPr algn="ctr" rtl="0" fontAlgn="b"/>
                      <a:r>
                        <a:rPr lang="en-US" sz="1100" u="none" strike="noStrike">
                          <a:effectLst/>
                        </a:rPr>
                        <a:t>Medical Disease</a:t>
                      </a:r>
                      <a:endParaRPr lang="en-US" sz="1100" b="1" i="0" u="none" strike="noStrike">
                        <a:solidFill>
                          <a:srgbClr val="4472C4"/>
                        </a:solidFill>
                        <a:effectLst/>
                        <a:latin typeface="Calibri" panose="020F0502020204030204" pitchFamily="34" charset="0"/>
                      </a:endParaRPr>
                    </a:p>
                  </a:txBody>
                  <a:tcPr marL="4495" marR="4495" marT="4495" marB="0" anchor="b"/>
                </a:tc>
                <a:tc>
                  <a:txBody>
                    <a:bodyPr/>
                    <a:lstStyle/>
                    <a:p>
                      <a:pPr algn="ctr" rtl="0" fontAlgn="ctr"/>
                      <a:r>
                        <a:rPr lang="en-US" sz="1100" u="none" strike="noStrike" dirty="0">
                          <a:effectLst/>
                        </a:rPr>
                        <a:t>14</a:t>
                      </a:r>
                      <a:endParaRPr lang="en-US" sz="1100" b="1" i="0" u="none" strike="noStrike" dirty="0">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1060128254"/>
                  </a:ext>
                </a:extLst>
              </a:tr>
              <a:tr h="313852">
                <a:tc>
                  <a:txBody>
                    <a:bodyPr/>
                    <a:lstStyle/>
                    <a:p>
                      <a:pPr algn="ctr" rtl="0" fontAlgn="ctr"/>
                      <a:r>
                        <a:rPr lang="en-US" sz="1100" u="none" strike="noStrike">
                          <a:effectLst/>
                        </a:rPr>
                        <a:t>Technology to assess risk and provide interventions, self-management strategies</a:t>
                      </a:r>
                      <a:endParaRPr lang="en-US" sz="1100" b="1" i="0" u="none" strike="noStrike">
                        <a:solidFill>
                          <a:srgbClr val="305496"/>
                        </a:solidFill>
                        <a:effectLst/>
                        <a:latin typeface="Calibri" panose="020F0502020204030204" pitchFamily="34" charset="0"/>
                      </a:endParaRPr>
                    </a:p>
                  </a:txBody>
                  <a:tcPr marL="4495" marR="4495" marT="4495" marB="0" anchor="ctr"/>
                </a:tc>
                <a:tc>
                  <a:txBody>
                    <a:bodyPr/>
                    <a:lstStyle/>
                    <a:p>
                      <a:pPr algn="ctr" rtl="0" fontAlgn="ctr"/>
                      <a:r>
                        <a:rPr lang="en-US" sz="1100" u="none" strike="noStrike" dirty="0">
                          <a:effectLst/>
                        </a:rPr>
                        <a:t>13</a:t>
                      </a:r>
                      <a:endParaRPr lang="en-US" sz="1100" b="1" i="0" u="none" strike="noStrike" dirty="0">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2379454070"/>
                  </a:ext>
                </a:extLst>
              </a:tr>
              <a:tr h="146355">
                <a:tc>
                  <a:txBody>
                    <a:bodyPr/>
                    <a:lstStyle/>
                    <a:p>
                      <a:pPr algn="ctr" rtl="0" fontAlgn="b"/>
                      <a:r>
                        <a:rPr lang="en-US" sz="1100" u="none" strike="noStrike">
                          <a:effectLst/>
                        </a:rPr>
                        <a:t>Younger Veterans</a:t>
                      </a:r>
                      <a:endParaRPr lang="en-US" sz="1100" b="1" i="0" u="none" strike="noStrike">
                        <a:solidFill>
                          <a:srgbClr val="4472C4"/>
                        </a:solidFill>
                        <a:effectLst/>
                        <a:latin typeface="Calibri" panose="020F0502020204030204" pitchFamily="34" charset="0"/>
                      </a:endParaRPr>
                    </a:p>
                  </a:txBody>
                  <a:tcPr marL="4495" marR="4495" marT="4495" marB="0" anchor="b"/>
                </a:tc>
                <a:tc>
                  <a:txBody>
                    <a:bodyPr/>
                    <a:lstStyle/>
                    <a:p>
                      <a:pPr algn="ctr" rtl="0" fontAlgn="ctr"/>
                      <a:r>
                        <a:rPr lang="en-US" sz="1100" u="none" strike="noStrike">
                          <a:effectLst/>
                        </a:rPr>
                        <a:t>13</a:t>
                      </a:r>
                      <a:endParaRPr lang="en-US" sz="1100" b="1" i="0" u="none" strike="noStrike">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1195809546"/>
                  </a:ext>
                </a:extLst>
              </a:tr>
              <a:tr h="146355">
                <a:tc>
                  <a:txBody>
                    <a:bodyPr/>
                    <a:lstStyle/>
                    <a:p>
                      <a:pPr algn="ctr" rtl="0" fontAlgn="b"/>
                      <a:r>
                        <a:rPr lang="en-US" sz="1100" u="none" strike="noStrike">
                          <a:effectLst/>
                        </a:rPr>
                        <a:t>Trauma/ Moral Injury</a:t>
                      </a:r>
                      <a:endParaRPr lang="en-US" sz="1100" b="1" i="0" u="none" strike="noStrike">
                        <a:solidFill>
                          <a:srgbClr val="4472C4"/>
                        </a:solidFill>
                        <a:effectLst/>
                        <a:latin typeface="Calibri" panose="020F0502020204030204" pitchFamily="34" charset="0"/>
                      </a:endParaRPr>
                    </a:p>
                  </a:txBody>
                  <a:tcPr marL="4495" marR="4495" marT="4495" marB="0" anchor="b"/>
                </a:tc>
                <a:tc>
                  <a:txBody>
                    <a:bodyPr/>
                    <a:lstStyle/>
                    <a:p>
                      <a:pPr algn="ctr" rtl="0" fontAlgn="ctr"/>
                      <a:r>
                        <a:rPr lang="en-US" sz="1100" u="none" strike="noStrike" dirty="0">
                          <a:effectLst/>
                        </a:rPr>
                        <a:t>11</a:t>
                      </a:r>
                      <a:endParaRPr lang="en-US" sz="1100" b="1" i="0" u="none" strike="noStrike" dirty="0">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1259439685"/>
                  </a:ext>
                </a:extLst>
              </a:tr>
              <a:tr h="146355">
                <a:tc>
                  <a:txBody>
                    <a:bodyPr/>
                    <a:lstStyle/>
                    <a:p>
                      <a:pPr algn="ctr" rtl="0" fontAlgn="ctr"/>
                      <a:r>
                        <a:rPr lang="en-US" sz="1100" u="none" strike="noStrike">
                          <a:effectLst/>
                        </a:rPr>
                        <a:t>Precision Medicine </a:t>
                      </a:r>
                      <a:endParaRPr lang="en-US" sz="1100" b="1" i="0" u="none" strike="noStrike">
                        <a:solidFill>
                          <a:srgbClr val="305496"/>
                        </a:solidFill>
                        <a:effectLst/>
                        <a:latin typeface="Calibri" panose="020F0502020204030204" pitchFamily="34" charset="0"/>
                      </a:endParaRPr>
                    </a:p>
                  </a:txBody>
                  <a:tcPr marL="4495" marR="4495" marT="4495" marB="0" anchor="ctr"/>
                </a:tc>
                <a:tc>
                  <a:txBody>
                    <a:bodyPr/>
                    <a:lstStyle/>
                    <a:p>
                      <a:pPr algn="ctr" rtl="0" fontAlgn="ctr"/>
                      <a:r>
                        <a:rPr lang="en-US" sz="1100" u="none" strike="noStrike">
                          <a:effectLst/>
                        </a:rPr>
                        <a:t>6</a:t>
                      </a:r>
                      <a:endParaRPr lang="en-US" sz="1100" b="1" i="0" u="none" strike="noStrike">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3865863583"/>
                  </a:ext>
                </a:extLst>
              </a:tr>
              <a:tr h="146355">
                <a:tc>
                  <a:txBody>
                    <a:bodyPr/>
                    <a:lstStyle/>
                    <a:p>
                      <a:pPr algn="ctr" rtl="0" fontAlgn="b"/>
                      <a:r>
                        <a:rPr lang="en-US" sz="1100" u="none" strike="noStrike">
                          <a:effectLst/>
                        </a:rPr>
                        <a:t>Justice Involvement</a:t>
                      </a:r>
                      <a:endParaRPr lang="en-US" sz="1100" b="1" i="0" u="none" strike="noStrike">
                        <a:solidFill>
                          <a:srgbClr val="4472C4"/>
                        </a:solidFill>
                        <a:effectLst/>
                        <a:latin typeface="Calibri" panose="020F0502020204030204" pitchFamily="34" charset="0"/>
                      </a:endParaRPr>
                    </a:p>
                  </a:txBody>
                  <a:tcPr marL="4495" marR="4495" marT="4495" marB="0" anchor="b"/>
                </a:tc>
                <a:tc>
                  <a:txBody>
                    <a:bodyPr/>
                    <a:lstStyle/>
                    <a:p>
                      <a:pPr algn="ctr" rtl="0" fontAlgn="ctr"/>
                      <a:r>
                        <a:rPr lang="en-US" sz="1100" u="none" strike="noStrike" dirty="0">
                          <a:effectLst/>
                        </a:rPr>
                        <a:t>5</a:t>
                      </a:r>
                      <a:endParaRPr lang="en-US" sz="1100" b="1" i="0" u="none" strike="noStrike" dirty="0">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453196691"/>
                  </a:ext>
                </a:extLst>
              </a:tr>
              <a:tr h="146355">
                <a:tc>
                  <a:txBody>
                    <a:bodyPr/>
                    <a:lstStyle/>
                    <a:p>
                      <a:pPr algn="ctr" rtl="0" fontAlgn="b"/>
                      <a:r>
                        <a:rPr lang="en-US" sz="1100" u="none" strike="noStrike">
                          <a:effectLst/>
                        </a:rPr>
                        <a:t>TBI</a:t>
                      </a:r>
                      <a:endParaRPr lang="en-US" sz="1100" b="1" i="0" u="none" strike="noStrike">
                        <a:solidFill>
                          <a:srgbClr val="4472C4"/>
                        </a:solidFill>
                        <a:effectLst/>
                        <a:latin typeface="Calibri" panose="020F0502020204030204" pitchFamily="34" charset="0"/>
                      </a:endParaRPr>
                    </a:p>
                  </a:txBody>
                  <a:tcPr marL="4495" marR="4495" marT="4495" marB="0" anchor="b"/>
                </a:tc>
                <a:tc>
                  <a:txBody>
                    <a:bodyPr/>
                    <a:lstStyle/>
                    <a:p>
                      <a:pPr algn="ctr" rtl="0" fontAlgn="ctr"/>
                      <a:r>
                        <a:rPr lang="en-US" sz="1100" u="none" strike="noStrike">
                          <a:effectLst/>
                        </a:rPr>
                        <a:t>4</a:t>
                      </a:r>
                      <a:endParaRPr lang="en-US" sz="1100" b="1" i="0" u="none" strike="noStrike">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3519136209"/>
                  </a:ext>
                </a:extLst>
              </a:tr>
              <a:tr h="146355">
                <a:tc>
                  <a:txBody>
                    <a:bodyPr/>
                    <a:lstStyle/>
                    <a:p>
                      <a:pPr algn="ctr" rtl="0" fontAlgn="b"/>
                      <a:r>
                        <a:rPr lang="en-US" sz="1100" u="none" strike="noStrike">
                          <a:effectLst/>
                        </a:rPr>
                        <a:t>Substance Abuse</a:t>
                      </a:r>
                      <a:endParaRPr lang="en-US" sz="1100" b="1" i="0" u="none" strike="noStrike">
                        <a:solidFill>
                          <a:srgbClr val="4472C4"/>
                        </a:solidFill>
                        <a:effectLst/>
                        <a:latin typeface="Calibri" panose="020F0502020204030204" pitchFamily="34" charset="0"/>
                      </a:endParaRPr>
                    </a:p>
                  </a:txBody>
                  <a:tcPr marL="4495" marR="4495" marT="4495" marB="0" anchor="b"/>
                </a:tc>
                <a:tc>
                  <a:txBody>
                    <a:bodyPr/>
                    <a:lstStyle/>
                    <a:p>
                      <a:pPr algn="ctr" rtl="0" fontAlgn="ctr"/>
                      <a:r>
                        <a:rPr lang="en-US" sz="1100" u="none" strike="noStrike" dirty="0">
                          <a:effectLst/>
                        </a:rPr>
                        <a:t>2</a:t>
                      </a:r>
                      <a:endParaRPr lang="en-US" sz="1100" b="1" i="0" u="none" strike="noStrike" dirty="0">
                        <a:solidFill>
                          <a:srgbClr val="305496"/>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3648448239"/>
                  </a:ext>
                </a:extLst>
              </a:tr>
            </a:tbl>
          </a:graphicData>
        </a:graphic>
      </p:graphicFrame>
    </p:spTree>
    <p:extLst>
      <p:ext uri="{BB962C8B-B14F-4D97-AF65-F5344CB8AC3E}">
        <p14:creationId xmlns:p14="http://schemas.microsoft.com/office/powerpoint/2010/main" val="96627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396FC1-2A96-5562-72C8-C257D1F45794}"/>
              </a:ext>
            </a:extLst>
          </p:cNvPr>
          <p:cNvSpPr>
            <a:spLocks noGrp="1"/>
          </p:cNvSpPr>
          <p:nvPr>
            <p:ph type="title"/>
          </p:nvPr>
        </p:nvSpPr>
        <p:spPr/>
        <p:txBody>
          <a:bodyPr/>
          <a:lstStyle/>
          <a:p>
            <a:r>
              <a:rPr lang="en-US"/>
              <a:t>2.3 </a:t>
            </a:r>
            <a:r>
              <a:rPr lang="en-US" b="1"/>
              <a:t>Collect Live Stakeholder Feedback</a:t>
            </a:r>
            <a:endParaRPr lang="en-US"/>
          </a:p>
        </p:txBody>
      </p:sp>
      <p:sp>
        <p:nvSpPr>
          <p:cNvPr id="9" name="Content Placeholder 8">
            <a:extLst>
              <a:ext uri="{FF2B5EF4-FFF2-40B4-BE49-F238E27FC236}">
                <a16:creationId xmlns:a16="http://schemas.microsoft.com/office/drawing/2014/main" id="{038E4DAA-E566-C381-E233-7EBCEC5CEE9E}"/>
              </a:ext>
            </a:extLst>
          </p:cNvPr>
          <p:cNvSpPr>
            <a:spLocks noGrp="1"/>
          </p:cNvSpPr>
          <p:nvPr>
            <p:ph idx="1"/>
          </p:nvPr>
        </p:nvSpPr>
        <p:spPr>
          <a:xfrm>
            <a:off x="371474" y="1361621"/>
            <a:ext cx="11092213" cy="4351338"/>
          </a:xfrm>
        </p:spPr>
        <p:txBody>
          <a:bodyPr/>
          <a:lstStyle/>
          <a:p>
            <a:pPr marL="0" indent="0">
              <a:buNone/>
            </a:pPr>
            <a:r>
              <a:rPr lang="en-US" sz="2000" b="1" u="sng" dirty="0"/>
              <a:t>Goal</a:t>
            </a:r>
          </a:p>
          <a:p>
            <a:pPr marL="0" indent="0">
              <a:buNone/>
            </a:pPr>
            <a:r>
              <a:rPr lang="en-US" sz="2000" dirty="0"/>
              <a:t>Gather feedback from key stakeholder groups to refine the 8 categories from the Priority Matrix.</a:t>
            </a:r>
          </a:p>
          <a:p>
            <a:pPr marL="0" indent="0">
              <a:buNone/>
            </a:pPr>
            <a:endParaRPr lang="en-US" sz="2000" dirty="0"/>
          </a:p>
          <a:p>
            <a:pPr marL="0" indent="0">
              <a:buNone/>
            </a:pPr>
            <a:r>
              <a:rPr lang="en-US" sz="2000" b="1" u="sng" dirty="0"/>
              <a:t>Method</a:t>
            </a:r>
          </a:p>
          <a:p>
            <a:pPr marL="0" indent="0">
              <a:buNone/>
            </a:pPr>
            <a:r>
              <a:rPr lang="en-US" sz="2000" dirty="0"/>
              <a:t>To ensure the priorities for the Suicide Prevention Portfolio are representative of the interests across stakeholder groups, the Portfolio workgroup collected input during live meetings with:</a:t>
            </a:r>
          </a:p>
          <a:p>
            <a:r>
              <a:rPr lang="en-US" sz="2000" dirty="0"/>
              <a:t>Veteran Engagement Council</a:t>
            </a:r>
          </a:p>
          <a:p>
            <a:r>
              <a:rPr lang="en-US" sz="2000" dirty="0"/>
              <a:t>Leads of the Veteran Integrated Service Network (VISN)</a:t>
            </a:r>
          </a:p>
          <a:p>
            <a:r>
              <a:rPr lang="en-US" sz="2000" dirty="0"/>
              <a:t>Chief Mental Health Officers</a:t>
            </a:r>
          </a:p>
          <a:p>
            <a:r>
              <a:rPr lang="en-US" sz="2000" dirty="0"/>
              <a:t>Suicide Prevention Research Impact Network (SPRINT)</a:t>
            </a:r>
          </a:p>
          <a:p>
            <a:endParaRPr lang="en-US" sz="2000" dirty="0"/>
          </a:p>
        </p:txBody>
      </p:sp>
    </p:spTree>
    <p:extLst>
      <p:ext uri="{BB962C8B-B14F-4D97-AF65-F5344CB8AC3E}">
        <p14:creationId xmlns:p14="http://schemas.microsoft.com/office/powerpoint/2010/main" val="143582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5C82-5F7A-8596-DD57-4395E39BC366}"/>
              </a:ext>
            </a:extLst>
          </p:cNvPr>
          <p:cNvSpPr>
            <a:spLocks noGrp="1"/>
          </p:cNvSpPr>
          <p:nvPr>
            <p:ph type="title"/>
          </p:nvPr>
        </p:nvSpPr>
        <p:spPr/>
        <p:txBody>
          <a:bodyPr/>
          <a:lstStyle/>
          <a:p>
            <a:r>
              <a:rPr lang="en-US" sz="3000"/>
              <a:t>2.3 Collect Live Stakeholder Feedback: </a:t>
            </a:r>
            <a:br>
              <a:rPr lang="en-US" sz="3000"/>
            </a:br>
            <a:r>
              <a:rPr lang="en-US" sz="3000"/>
              <a:t>Veteran Engagement Council</a:t>
            </a:r>
          </a:p>
        </p:txBody>
      </p:sp>
      <p:sp>
        <p:nvSpPr>
          <p:cNvPr id="3" name="Slide Number Placeholder 2">
            <a:extLst>
              <a:ext uri="{FF2B5EF4-FFF2-40B4-BE49-F238E27FC236}">
                <a16:creationId xmlns:a16="http://schemas.microsoft.com/office/drawing/2014/main" id="{F168EB58-4D72-BD92-701D-30D395376733}"/>
              </a:ext>
            </a:extLst>
          </p:cNvPr>
          <p:cNvSpPr>
            <a:spLocks noGrp="1"/>
          </p:cNvSpPr>
          <p:nvPr>
            <p:ph type="sldNum" sz="quarter" idx="12"/>
          </p:nvPr>
        </p:nvSpPr>
        <p:spPr>
          <a:xfrm>
            <a:off x="9274743" y="5361268"/>
            <a:ext cx="2743200" cy="365125"/>
          </a:xfrm>
        </p:spPr>
        <p:txBody>
          <a:bodyPr/>
          <a:lstStyle/>
          <a:p>
            <a:fld id="{670A9334-4E67-F94F-A05E-0CE8B74A054E}" type="slidenum">
              <a:rPr lang="en-US" smtClean="0"/>
              <a:t>16</a:t>
            </a:fld>
            <a:endParaRPr lang="en-US"/>
          </a:p>
        </p:txBody>
      </p:sp>
      <p:sp>
        <p:nvSpPr>
          <p:cNvPr id="6" name="TextBox 5">
            <a:extLst>
              <a:ext uri="{FF2B5EF4-FFF2-40B4-BE49-F238E27FC236}">
                <a16:creationId xmlns:a16="http://schemas.microsoft.com/office/drawing/2014/main" id="{4F0953CF-7108-F125-CAEC-914B247A230F}"/>
              </a:ext>
            </a:extLst>
          </p:cNvPr>
          <p:cNvSpPr txBox="1"/>
          <p:nvPr/>
        </p:nvSpPr>
        <p:spPr>
          <a:xfrm>
            <a:off x="6849039" y="1136712"/>
            <a:ext cx="4446485" cy="369332"/>
          </a:xfrm>
          <a:prstGeom prst="rect">
            <a:avLst/>
          </a:prstGeom>
          <a:noFill/>
        </p:spPr>
        <p:txBody>
          <a:bodyPr wrap="square" rtlCol="0">
            <a:spAutoFit/>
          </a:bodyPr>
          <a:lstStyle/>
          <a:p>
            <a:pPr algn="ctr"/>
            <a:r>
              <a:rPr lang="en-US" b="1" u="sng"/>
              <a:t>Research Priorities Discussed during Meeting</a:t>
            </a:r>
          </a:p>
        </p:txBody>
      </p:sp>
      <p:cxnSp>
        <p:nvCxnSpPr>
          <p:cNvPr id="13" name="Straight Connector 12">
            <a:extLst>
              <a:ext uri="{FF2B5EF4-FFF2-40B4-BE49-F238E27FC236}">
                <a16:creationId xmlns:a16="http://schemas.microsoft.com/office/drawing/2014/main" id="{2571DF82-474E-10E2-BA1A-4B9B2A3BCA87}"/>
              </a:ext>
            </a:extLst>
          </p:cNvPr>
          <p:cNvCxnSpPr>
            <a:cxnSpLocks/>
          </p:cNvCxnSpPr>
          <p:nvPr/>
        </p:nvCxnSpPr>
        <p:spPr>
          <a:xfrm>
            <a:off x="6105427" y="1415207"/>
            <a:ext cx="0" cy="3281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53707FB-42A3-66C4-F918-3B1B308C0A2E}"/>
              </a:ext>
            </a:extLst>
          </p:cNvPr>
          <p:cNvSpPr txBox="1"/>
          <p:nvPr/>
        </p:nvSpPr>
        <p:spPr>
          <a:xfrm>
            <a:off x="390525" y="1136712"/>
            <a:ext cx="5454091" cy="4247317"/>
          </a:xfrm>
          <a:prstGeom prst="rect">
            <a:avLst/>
          </a:prstGeom>
          <a:noFill/>
        </p:spPr>
        <p:txBody>
          <a:bodyPr wrap="square" rtlCol="0">
            <a:spAutoFit/>
          </a:bodyPr>
          <a:lstStyle/>
          <a:p>
            <a:pPr algn="ctr"/>
            <a:r>
              <a:rPr lang="en-US" b="1" u="sng"/>
              <a:t>Key Questions for Audience: </a:t>
            </a:r>
          </a:p>
          <a:p>
            <a:endParaRPr lang="en-US"/>
          </a:p>
          <a:p>
            <a:pPr marL="342900" indent="-342900">
              <a:buFont typeface="+mj-lt"/>
              <a:buAutoNum type="arabicPeriod"/>
            </a:pPr>
            <a:r>
              <a:rPr lang="en-US"/>
              <a:t>What suicide prevention research topics come to mind as most important for Veterans from your perspective?</a:t>
            </a:r>
          </a:p>
          <a:p>
            <a:pPr marL="342900" indent="-342900">
              <a:buFont typeface="+mj-lt"/>
              <a:buAutoNum type="arabicPeriod"/>
            </a:pPr>
            <a:endParaRPr lang="en-US"/>
          </a:p>
          <a:p>
            <a:pPr marL="342900" indent="-342900">
              <a:buFont typeface="+mj-lt"/>
              <a:buAutoNum type="arabicPeriod"/>
            </a:pPr>
            <a:r>
              <a:rPr lang="en-US" b="0" i="0">
                <a:solidFill>
                  <a:srgbClr val="000000"/>
                </a:solidFill>
                <a:effectLst/>
              </a:rPr>
              <a:t>Are there specific patient populations it would be important to study (if this has not come up)?</a:t>
            </a:r>
          </a:p>
          <a:p>
            <a:pPr marL="342900" indent="-342900">
              <a:buFont typeface="+mj-lt"/>
              <a:buAutoNum type="arabicPeriod"/>
            </a:pPr>
            <a:endParaRPr lang="en-US">
              <a:solidFill>
                <a:srgbClr val="000000"/>
              </a:solidFill>
            </a:endParaRPr>
          </a:p>
          <a:p>
            <a:pPr marL="342900" indent="-342900">
              <a:buFont typeface="+mj-lt"/>
              <a:buAutoNum type="arabicPeriod"/>
            </a:pPr>
            <a:r>
              <a:rPr lang="en-US" sz="1800"/>
              <a:t>Are there any research topics you don’t think are as high a priority?</a:t>
            </a:r>
          </a:p>
          <a:p>
            <a:pPr marL="342900" indent="-342900">
              <a:buFont typeface="+mj-lt"/>
              <a:buAutoNum type="arabicPeriod"/>
            </a:pPr>
            <a:endParaRPr lang="en-US"/>
          </a:p>
          <a:p>
            <a:pPr marL="342900" indent="-342900">
              <a:buFont typeface="+mj-lt"/>
              <a:buAutoNum type="arabicPeriod"/>
            </a:pPr>
            <a:r>
              <a:rPr lang="en-US" sz="1800"/>
              <a:t>Are there particular topics within this area that come to mind that would be important for VA researchers to work on?</a:t>
            </a:r>
            <a:endParaRPr lang="en-US"/>
          </a:p>
        </p:txBody>
      </p:sp>
      <p:sp>
        <p:nvSpPr>
          <p:cNvPr id="11" name="TextBox 10">
            <a:extLst>
              <a:ext uri="{FF2B5EF4-FFF2-40B4-BE49-F238E27FC236}">
                <a16:creationId xmlns:a16="http://schemas.microsoft.com/office/drawing/2014/main" id="{87972914-D271-56B4-B472-E675192C0E69}"/>
              </a:ext>
            </a:extLst>
          </p:cNvPr>
          <p:cNvSpPr txBox="1"/>
          <p:nvPr/>
        </p:nvSpPr>
        <p:spPr>
          <a:xfrm>
            <a:off x="6545344" y="1506044"/>
            <a:ext cx="5256130" cy="4247317"/>
          </a:xfrm>
          <a:prstGeom prst="rect">
            <a:avLst/>
          </a:prstGeom>
          <a:noFill/>
        </p:spPr>
        <p:txBody>
          <a:bodyPr wrap="square">
            <a:spAutoFit/>
          </a:bodyPr>
          <a:lstStyle/>
          <a:p>
            <a:pPr marL="285750" indent="-285750">
              <a:buFont typeface="Arial" panose="020B0604020202020204" pitchFamily="34" charset="0"/>
              <a:buChar char="•"/>
            </a:pPr>
            <a:r>
              <a:rPr lang="en-US"/>
              <a:t>Hard to Reach Veterans (Isolating Veterans/ Veterans not in VA care/ Rural Veterans / Transitioning to civilian)</a:t>
            </a:r>
          </a:p>
          <a:p>
            <a:pPr marL="285750" indent="-285750">
              <a:buFont typeface="Arial" panose="020B0604020202020204" pitchFamily="34" charset="0"/>
              <a:buChar char="•"/>
            </a:pPr>
            <a:r>
              <a:rPr lang="en-US" u="sng"/>
              <a:t>Continuity of Care* </a:t>
            </a:r>
          </a:p>
          <a:p>
            <a:pPr marL="285750" indent="-285750">
              <a:buFont typeface="Arial" panose="020B0604020202020204" pitchFamily="34" charset="0"/>
              <a:buChar char="•"/>
            </a:pPr>
            <a:r>
              <a:rPr lang="en-US"/>
              <a:t>Community Research (including family)</a:t>
            </a:r>
          </a:p>
          <a:p>
            <a:pPr marL="285750" indent="-285750">
              <a:buFont typeface="Arial" panose="020B0604020202020204" pitchFamily="34" charset="0"/>
              <a:buChar char="•"/>
            </a:pPr>
            <a:r>
              <a:rPr lang="en-US"/>
              <a:t>Developing Novel Treatments (including provider perspective) </a:t>
            </a:r>
          </a:p>
          <a:p>
            <a:pPr marL="285750" indent="-285750">
              <a:buFont typeface="Arial" panose="020B0604020202020204" pitchFamily="34" charset="0"/>
              <a:buChar char="•"/>
            </a:pPr>
            <a:r>
              <a:rPr lang="en-US"/>
              <a:t>Moral Injury/Spiritual</a:t>
            </a:r>
          </a:p>
          <a:p>
            <a:pPr marL="285750" indent="-285750">
              <a:buFont typeface="Arial" panose="020B0604020202020204" pitchFamily="34" charset="0"/>
              <a:buChar char="•"/>
            </a:pPr>
            <a:r>
              <a:rPr lang="en-US"/>
              <a:t>Lethal Means Safety </a:t>
            </a:r>
          </a:p>
          <a:p>
            <a:pPr marL="285750" indent="-285750">
              <a:buFont typeface="Arial" panose="020B0604020202020204" pitchFamily="34" charset="0"/>
              <a:buChar char="•"/>
            </a:pPr>
            <a:r>
              <a:rPr lang="en-US"/>
              <a:t>Messaging </a:t>
            </a:r>
          </a:p>
          <a:p>
            <a:pPr marL="285750" indent="-285750">
              <a:buFont typeface="Arial" panose="020B0604020202020204" pitchFamily="34" charset="0"/>
              <a:buChar char="•"/>
            </a:pPr>
            <a:r>
              <a:rPr lang="en-US"/>
              <a:t>Peer Support </a:t>
            </a:r>
          </a:p>
          <a:p>
            <a:pPr marL="285750" indent="-285750">
              <a:buFont typeface="Arial" panose="020B0604020202020204" pitchFamily="34" charset="0"/>
              <a:buChar char="•"/>
            </a:pPr>
            <a:r>
              <a:rPr lang="en-US"/>
              <a:t>Messaging</a:t>
            </a:r>
          </a:p>
          <a:p>
            <a:pPr marL="285750" indent="-285750">
              <a:buFont typeface="Arial" panose="020B0604020202020204" pitchFamily="34" charset="0"/>
              <a:buChar char="•"/>
            </a:pPr>
            <a:r>
              <a:rPr lang="en-US"/>
              <a:t>Data Studies  </a:t>
            </a:r>
          </a:p>
          <a:p>
            <a:pPr marL="285750" indent="-285750">
              <a:buFont typeface="Arial" panose="020B0604020202020204" pitchFamily="34" charset="0"/>
              <a:buChar char="•"/>
            </a:pPr>
            <a:r>
              <a:rPr lang="en-US"/>
              <a:t>Racial/Ethnic/Sexual Minorities</a:t>
            </a:r>
          </a:p>
          <a:p>
            <a:pPr marL="285750" indent="-285750">
              <a:buFont typeface="Arial" panose="020B0604020202020204" pitchFamily="34" charset="0"/>
              <a:buChar char="•"/>
            </a:pPr>
            <a:r>
              <a:rPr lang="en-US"/>
              <a:t>Brain/TBI/Genomics </a:t>
            </a:r>
          </a:p>
        </p:txBody>
      </p:sp>
      <p:sp>
        <p:nvSpPr>
          <p:cNvPr id="4" name="TextBox 3">
            <a:extLst>
              <a:ext uri="{FF2B5EF4-FFF2-40B4-BE49-F238E27FC236}">
                <a16:creationId xmlns:a16="http://schemas.microsoft.com/office/drawing/2014/main" id="{D4FF5D22-30E7-022D-F642-A202DAF32919}"/>
              </a:ext>
            </a:extLst>
          </p:cNvPr>
          <p:cNvSpPr txBox="1"/>
          <p:nvPr/>
        </p:nvSpPr>
        <p:spPr>
          <a:xfrm>
            <a:off x="5844616" y="5927939"/>
            <a:ext cx="5809119" cy="369332"/>
          </a:xfrm>
          <a:prstGeom prst="rect">
            <a:avLst/>
          </a:prstGeom>
          <a:noFill/>
        </p:spPr>
        <p:txBody>
          <a:bodyPr wrap="square" rtlCol="0">
            <a:spAutoFit/>
          </a:bodyPr>
          <a:lstStyle/>
          <a:p>
            <a:r>
              <a:rPr lang="en-US"/>
              <a:t>          </a:t>
            </a:r>
          </a:p>
        </p:txBody>
      </p:sp>
      <p:sp>
        <p:nvSpPr>
          <p:cNvPr id="5" name="TextBox 4">
            <a:extLst>
              <a:ext uri="{FF2B5EF4-FFF2-40B4-BE49-F238E27FC236}">
                <a16:creationId xmlns:a16="http://schemas.microsoft.com/office/drawing/2014/main" id="{2A7792EC-9EB0-93BC-2AE0-D4C1780AE561}"/>
              </a:ext>
            </a:extLst>
          </p:cNvPr>
          <p:cNvSpPr txBox="1"/>
          <p:nvPr/>
        </p:nvSpPr>
        <p:spPr>
          <a:xfrm>
            <a:off x="6284532" y="5721288"/>
            <a:ext cx="4089959" cy="369332"/>
          </a:xfrm>
          <a:prstGeom prst="rect">
            <a:avLst/>
          </a:prstGeom>
          <a:noFill/>
        </p:spPr>
        <p:txBody>
          <a:bodyPr wrap="square" rtlCol="0">
            <a:spAutoFit/>
          </a:bodyPr>
          <a:lstStyle/>
          <a:p>
            <a:r>
              <a:rPr lang="en-US" u="sng"/>
              <a:t>           </a:t>
            </a:r>
          </a:p>
        </p:txBody>
      </p:sp>
      <p:sp>
        <p:nvSpPr>
          <p:cNvPr id="8" name="TextBox 7">
            <a:extLst>
              <a:ext uri="{FF2B5EF4-FFF2-40B4-BE49-F238E27FC236}">
                <a16:creationId xmlns:a16="http://schemas.microsoft.com/office/drawing/2014/main" id="{6C96200C-97AD-F26A-974E-502C2796B3EA}"/>
              </a:ext>
            </a:extLst>
          </p:cNvPr>
          <p:cNvSpPr txBox="1"/>
          <p:nvPr/>
        </p:nvSpPr>
        <p:spPr>
          <a:xfrm>
            <a:off x="5715000" y="5721288"/>
            <a:ext cx="6476998" cy="369332"/>
          </a:xfrm>
          <a:prstGeom prst="rect">
            <a:avLst/>
          </a:prstGeom>
          <a:noFill/>
        </p:spPr>
        <p:txBody>
          <a:bodyPr wrap="square" rtlCol="0">
            <a:spAutoFit/>
          </a:bodyPr>
          <a:lstStyle/>
          <a:p>
            <a:r>
              <a:rPr lang="en-US"/>
              <a:t>* - category not identified through investigator survey</a:t>
            </a:r>
          </a:p>
        </p:txBody>
      </p:sp>
    </p:spTree>
    <p:extLst>
      <p:ext uri="{BB962C8B-B14F-4D97-AF65-F5344CB8AC3E}">
        <p14:creationId xmlns:p14="http://schemas.microsoft.com/office/powerpoint/2010/main" val="4284471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5C82-5F7A-8596-DD57-4395E39BC366}"/>
              </a:ext>
            </a:extLst>
          </p:cNvPr>
          <p:cNvSpPr>
            <a:spLocks noGrp="1"/>
          </p:cNvSpPr>
          <p:nvPr>
            <p:ph type="title"/>
          </p:nvPr>
        </p:nvSpPr>
        <p:spPr>
          <a:xfrm>
            <a:off x="390524" y="97245"/>
            <a:ext cx="11627417" cy="680223"/>
          </a:xfrm>
        </p:spPr>
        <p:txBody>
          <a:bodyPr/>
          <a:lstStyle/>
          <a:p>
            <a:r>
              <a:rPr lang="en-US" sz="3000"/>
              <a:t>2.3 Collect Live Stakeholder Feedback: </a:t>
            </a:r>
            <a:br>
              <a:rPr lang="en-US" sz="3000"/>
            </a:br>
            <a:r>
              <a:rPr lang="en-US" sz="3000"/>
              <a:t>Leads of Veteran Integrated Service Network</a:t>
            </a:r>
          </a:p>
        </p:txBody>
      </p:sp>
      <p:sp>
        <p:nvSpPr>
          <p:cNvPr id="3" name="Slide Number Placeholder 2">
            <a:extLst>
              <a:ext uri="{FF2B5EF4-FFF2-40B4-BE49-F238E27FC236}">
                <a16:creationId xmlns:a16="http://schemas.microsoft.com/office/drawing/2014/main" id="{F168EB58-4D72-BD92-701D-30D395376733}"/>
              </a:ext>
            </a:extLst>
          </p:cNvPr>
          <p:cNvSpPr>
            <a:spLocks noGrp="1"/>
          </p:cNvSpPr>
          <p:nvPr>
            <p:ph type="sldNum" sz="quarter" idx="12"/>
          </p:nvPr>
        </p:nvSpPr>
        <p:spPr>
          <a:xfrm>
            <a:off x="9274743" y="5361268"/>
            <a:ext cx="2743200" cy="365125"/>
          </a:xfrm>
        </p:spPr>
        <p:txBody>
          <a:bodyPr/>
          <a:lstStyle/>
          <a:p>
            <a:fld id="{670A9334-4E67-F94F-A05E-0CE8B74A054E}" type="slidenum">
              <a:rPr lang="en-US" smtClean="0"/>
              <a:t>17</a:t>
            </a:fld>
            <a:endParaRPr lang="en-US"/>
          </a:p>
        </p:txBody>
      </p:sp>
      <p:sp>
        <p:nvSpPr>
          <p:cNvPr id="6" name="TextBox 5">
            <a:extLst>
              <a:ext uri="{FF2B5EF4-FFF2-40B4-BE49-F238E27FC236}">
                <a16:creationId xmlns:a16="http://schemas.microsoft.com/office/drawing/2014/main" id="{4F0953CF-7108-F125-CAEC-914B247A230F}"/>
              </a:ext>
            </a:extLst>
          </p:cNvPr>
          <p:cNvSpPr txBox="1"/>
          <p:nvPr/>
        </p:nvSpPr>
        <p:spPr>
          <a:xfrm>
            <a:off x="6545343" y="1136712"/>
            <a:ext cx="4786041" cy="369332"/>
          </a:xfrm>
          <a:prstGeom prst="rect">
            <a:avLst/>
          </a:prstGeom>
          <a:noFill/>
        </p:spPr>
        <p:txBody>
          <a:bodyPr wrap="square" rtlCol="0">
            <a:spAutoFit/>
          </a:bodyPr>
          <a:lstStyle/>
          <a:p>
            <a:pPr algn="ctr"/>
            <a:r>
              <a:rPr lang="en-US" b="1" u="sng"/>
              <a:t>Research Priorities Discussed during Meeting</a:t>
            </a:r>
          </a:p>
        </p:txBody>
      </p:sp>
      <p:cxnSp>
        <p:nvCxnSpPr>
          <p:cNvPr id="13" name="Straight Connector 12">
            <a:extLst>
              <a:ext uri="{FF2B5EF4-FFF2-40B4-BE49-F238E27FC236}">
                <a16:creationId xmlns:a16="http://schemas.microsoft.com/office/drawing/2014/main" id="{2571DF82-474E-10E2-BA1A-4B9B2A3BCA87}"/>
              </a:ext>
            </a:extLst>
          </p:cNvPr>
          <p:cNvCxnSpPr>
            <a:cxnSpLocks/>
          </p:cNvCxnSpPr>
          <p:nvPr/>
        </p:nvCxnSpPr>
        <p:spPr>
          <a:xfrm>
            <a:off x="6105427" y="1415207"/>
            <a:ext cx="0" cy="3281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53707FB-42A3-66C4-F918-3B1B308C0A2E}"/>
              </a:ext>
            </a:extLst>
          </p:cNvPr>
          <p:cNvSpPr txBox="1"/>
          <p:nvPr/>
        </p:nvSpPr>
        <p:spPr>
          <a:xfrm>
            <a:off x="390525" y="1136712"/>
            <a:ext cx="5454091" cy="4078039"/>
          </a:xfrm>
          <a:prstGeom prst="rect">
            <a:avLst/>
          </a:prstGeom>
          <a:noFill/>
        </p:spPr>
        <p:txBody>
          <a:bodyPr wrap="square" rtlCol="0">
            <a:spAutoFit/>
          </a:bodyPr>
          <a:lstStyle/>
          <a:p>
            <a:pPr algn="ctr"/>
            <a:r>
              <a:rPr lang="en-US" b="1" u="sng"/>
              <a:t>Key Questions for Audience: </a:t>
            </a:r>
          </a:p>
          <a:p>
            <a:endParaRPr lang="en-US"/>
          </a:p>
          <a:p>
            <a:pPr marL="342900" marR="0" indent="-342900" algn="l">
              <a:spcBef>
                <a:spcPts val="0"/>
              </a:spcBef>
              <a:spcAft>
                <a:spcPts val="600"/>
              </a:spcAft>
              <a:buFont typeface="+mj-lt"/>
              <a:buAutoNum type="arabicPeriod"/>
            </a:pPr>
            <a:r>
              <a:rPr lang="en-US" sz="1600" b="0" i="0">
                <a:solidFill>
                  <a:schemeClr val="tx1"/>
                </a:solidFill>
                <a:effectLst/>
                <a:latin typeface="Calibri" panose="020F0502020204030204" pitchFamily="34" charset="0"/>
              </a:rPr>
              <a:t> </a:t>
            </a:r>
            <a:r>
              <a:rPr lang="en-US" sz="1600">
                <a:solidFill>
                  <a:schemeClr val="tx1"/>
                </a:solidFill>
                <a:latin typeface="Calibri" panose="020F0502020204030204" pitchFamily="34" charset="0"/>
              </a:rPr>
              <a:t>W</a:t>
            </a:r>
            <a:r>
              <a:rPr lang="en-US" sz="1600" b="0" i="0">
                <a:solidFill>
                  <a:schemeClr val="tx1"/>
                </a:solidFill>
                <a:effectLst/>
                <a:latin typeface="Calibri" panose="020F0502020204030204" pitchFamily="34" charset="0"/>
              </a:rPr>
              <a:t>hat areas </a:t>
            </a:r>
            <a:r>
              <a:rPr lang="en-US" sz="1600">
                <a:solidFill>
                  <a:schemeClr val="tx1"/>
                </a:solidFill>
                <a:latin typeface="Calibri" panose="020F0502020204030204" pitchFamily="34" charset="0"/>
              </a:rPr>
              <a:t>in </a:t>
            </a:r>
            <a:r>
              <a:rPr lang="en-US" sz="1600" b="0" i="0">
                <a:solidFill>
                  <a:schemeClr val="tx1"/>
                </a:solidFill>
                <a:effectLst/>
                <a:latin typeface="Calibri" panose="020F0502020204030204" pitchFamily="34" charset="0"/>
              </a:rPr>
              <a:t>suicide prevention do you think needs more research to support your clinical decision-making?</a:t>
            </a:r>
          </a:p>
          <a:p>
            <a:pPr marL="342900" marR="0" indent="-342900" algn="l">
              <a:spcBef>
                <a:spcPts val="0"/>
              </a:spcBef>
              <a:spcAft>
                <a:spcPts val="600"/>
              </a:spcAft>
              <a:buFont typeface="+mj-lt"/>
              <a:buAutoNum type="arabicPeriod"/>
            </a:pPr>
            <a:r>
              <a:rPr lang="en-US" sz="1600" b="0" i="0">
                <a:solidFill>
                  <a:schemeClr val="tx1"/>
                </a:solidFill>
                <a:effectLst/>
                <a:latin typeface="Calibri" panose="020F0502020204030204" pitchFamily="34" charset="0"/>
              </a:rPr>
              <a:t>How does your program implement current research evidence or data regarding assessing suicide risk?  What would make risk assessment </a:t>
            </a:r>
            <a:r>
              <a:rPr lang="en-US" sz="1600">
                <a:solidFill>
                  <a:schemeClr val="tx1"/>
                </a:solidFill>
                <a:latin typeface="Calibri" panose="020F0502020204030204" pitchFamily="34" charset="0"/>
              </a:rPr>
              <a:t>processes or resulting </a:t>
            </a:r>
            <a:r>
              <a:rPr lang="en-US" sz="1600" b="0" i="0">
                <a:solidFill>
                  <a:schemeClr val="tx1"/>
                </a:solidFill>
                <a:effectLst/>
                <a:latin typeface="Calibri" panose="020F0502020204030204" pitchFamily="34" charset="0"/>
              </a:rPr>
              <a:t>risk information more useful or actionable?</a:t>
            </a:r>
          </a:p>
          <a:p>
            <a:pPr marL="342900" marR="0" indent="-342900" algn="l">
              <a:spcBef>
                <a:spcPts val="0"/>
              </a:spcBef>
              <a:spcAft>
                <a:spcPts val="600"/>
              </a:spcAft>
              <a:buFont typeface="+mj-lt"/>
              <a:buAutoNum type="arabicPeriod"/>
            </a:pPr>
            <a:r>
              <a:rPr lang="en-US" sz="1600" b="0" i="0">
                <a:solidFill>
                  <a:schemeClr val="tx1"/>
                </a:solidFill>
                <a:effectLst/>
                <a:latin typeface="Calibri" panose="020F0502020204030204" pitchFamily="34" charset="0"/>
              </a:rPr>
              <a:t>How do you use the information you have now regarding effectiveness of suicide prevention interventions and treatments? What new information would help your program make evidence-informed treatment planning decisions?</a:t>
            </a:r>
          </a:p>
          <a:p>
            <a:pPr marL="342900" marR="0" indent="-342900" algn="l">
              <a:spcBef>
                <a:spcPts val="0"/>
              </a:spcBef>
              <a:spcAft>
                <a:spcPts val="600"/>
              </a:spcAft>
              <a:buFont typeface="+mj-lt"/>
              <a:buAutoNum type="arabicPeriod"/>
            </a:pPr>
            <a:r>
              <a:rPr lang="en-US" sz="1600">
                <a:solidFill>
                  <a:schemeClr val="tx1"/>
                </a:solidFill>
                <a:latin typeface="Calibri" panose="020F0502020204030204" pitchFamily="34" charset="0"/>
              </a:rPr>
              <a:t>Are there certain patient characteristics that are important to study or to include in VA research?</a:t>
            </a:r>
            <a:endParaRPr lang="en-US" sz="1600" b="0" i="0">
              <a:solidFill>
                <a:schemeClr val="tx1"/>
              </a:solidFill>
              <a:effectLst/>
              <a:latin typeface="Calibri" panose="020F0502020204030204" pitchFamily="34" charset="0"/>
            </a:endParaRPr>
          </a:p>
        </p:txBody>
      </p:sp>
      <p:sp>
        <p:nvSpPr>
          <p:cNvPr id="11" name="TextBox 10">
            <a:extLst>
              <a:ext uri="{FF2B5EF4-FFF2-40B4-BE49-F238E27FC236}">
                <a16:creationId xmlns:a16="http://schemas.microsoft.com/office/drawing/2014/main" id="{87972914-D271-56B4-B472-E675192C0E69}"/>
              </a:ext>
            </a:extLst>
          </p:cNvPr>
          <p:cNvSpPr txBox="1"/>
          <p:nvPr/>
        </p:nvSpPr>
        <p:spPr>
          <a:xfrm>
            <a:off x="6385867" y="1506044"/>
            <a:ext cx="5256130" cy="3970318"/>
          </a:xfrm>
          <a:prstGeom prst="rect">
            <a:avLst/>
          </a:prstGeom>
          <a:noFill/>
        </p:spPr>
        <p:txBody>
          <a:bodyPr wrap="square">
            <a:spAutoFit/>
          </a:bodyPr>
          <a:lstStyle/>
          <a:p>
            <a:pPr marL="285750" indent="-285750">
              <a:buFont typeface="Arial" panose="020B0604020202020204" pitchFamily="34" charset="0"/>
              <a:buChar char="•"/>
            </a:pPr>
            <a:r>
              <a:rPr lang="en-US"/>
              <a:t>Risk Identification Process*</a:t>
            </a:r>
          </a:p>
          <a:p>
            <a:pPr marL="742950" lvl="1" indent="-285750">
              <a:buFont typeface="Arial" panose="020B0604020202020204" pitchFamily="34" charset="0"/>
              <a:buChar char="•"/>
            </a:pPr>
            <a:r>
              <a:rPr lang="en-US"/>
              <a:t>Needs modification </a:t>
            </a:r>
          </a:p>
          <a:p>
            <a:pPr marL="742950" lvl="1" indent="-285750">
              <a:buFont typeface="Arial" panose="020B0604020202020204" pitchFamily="34" charset="0"/>
              <a:buChar char="•"/>
            </a:pPr>
            <a:r>
              <a:rPr lang="en-US"/>
              <a:t>Clinician burden too high</a:t>
            </a:r>
          </a:p>
          <a:p>
            <a:pPr marL="285750" indent="-285750">
              <a:buFont typeface="Arial" panose="020B0604020202020204" pitchFamily="34" charset="0"/>
              <a:buChar char="•"/>
            </a:pPr>
            <a:r>
              <a:rPr lang="en-US"/>
              <a:t>Clinical Trial Feasibility*</a:t>
            </a:r>
          </a:p>
          <a:p>
            <a:pPr marL="742950" lvl="1" indent="-285750">
              <a:buFont typeface="Arial" panose="020B0604020202020204" pitchFamily="34" charset="0"/>
              <a:buChar char="•"/>
            </a:pPr>
            <a:r>
              <a:rPr lang="en-US"/>
              <a:t>Psychotherapy </a:t>
            </a:r>
          </a:p>
          <a:p>
            <a:pPr marL="742950" lvl="1" indent="-285750">
              <a:buFont typeface="Arial" panose="020B0604020202020204" pitchFamily="34" charset="0"/>
              <a:buChar char="•"/>
            </a:pPr>
            <a:r>
              <a:rPr lang="en-US"/>
              <a:t>Small trials will not advance practice</a:t>
            </a:r>
          </a:p>
          <a:p>
            <a:pPr marL="285750" indent="-285750">
              <a:buFont typeface="Arial" panose="020B0604020202020204" pitchFamily="34" charset="0"/>
              <a:buChar char="•"/>
            </a:pPr>
            <a:r>
              <a:rPr lang="en-US"/>
              <a:t>Community Interventions</a:t>
            </a:r>
          </a:p>
          <a:p>
            <a:pPr marL="285750" indent="-285750">
              <a:buFont typeface="Arial" panose="020B0604020202020204" pitchFamily="34" charset="0"/>
              <a:buChar char="•"/>
            </a:pPr>
            <a:r>
              <a:rPr lang="en-US"/>
              <a:t>Education, Training, and Messaging</a:t>
            </a:r>
          </a:p>
          <a:p>
            <a:pPr marL="285750" indent="-285750">
              <a:buFont typeface="Arial" panose="020B0604020202020204" pitchFamily="34" charset="0"/>
              <a:buChar char="•"/>
            </a:pPr>
            <a:r>
              <a:rPr lang="en-US"/>
              <a:t>Firearms, Lethal Means Safety</a:t>
            </a:r>
          </a:p>
          <a:p>
            <a:pPr marL="285750" indent="-285750">
              <a:buFont typeface="Arial" panose="020B0604020202020204" pitchFamily="34" charset="0"/>
              <a:buChar char="•"/>
            </a:pPr>
            <a:r>
              <a:rPr lang="en-US"/>
              <a:t>Safety Planning</a:t>
            </a:r>
          </a:p>
          <a:p>
            <a:pPr marL="285750" indent="-285750">
              <a:buFont typeface="Arial" panose="020B0604020202020204" pitchFamily="34" charset="0"/>
              <a:buChar char="•"/>
            </a:pPr>
            <a:r>
              <a:rPr lang="en-US"/>
              <a:t>Older Veterans</a:t>
            </a:r>
          </a:p>
          <a:p>
            <a:pPr marL="285750" indent="-285750">
              <a:buFont typeface="Arial" panose="020B0604020202020204" pitchFamily="34" charset="0"/>
              <a:buChar char="•"/>
            </a:pPr>
            <a:r>
              <a:rPr lang="en-US"/>
              <a:t>Female Veterans</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
        <p:nvSpPr>
          <p:cNvPr id="5" name="TextBox 4">
            <a:extLst>
              <a:ext uri="{FF2B5EF4-FFF2-40B4-BE49-F238E27FC236}">
                <a16:creationId xmlns:a16="http://schemas.microsoft.com/office/drawing/2014/main" id="{E68C76A8-FEA5-0EDB-F27D-E044C92A7A59}"/>
              </a:ext>
            </a:extLst>
          </p:cNvPr>
          <p:cNvSpPr txBox="1"/>
          <p:nvPr/>
        </p:nvSpPr>
        <p:spPr>
          <a:xfrm>
            <a:off x="6105427" y="5720512"/>
            <a:ext cx="6476998" cy="369332"/>
          </a:xfrm>
          <a:prstGeom prst="rect">
            <a:avLst/>
          </a:prstGeom>
          <a:noFill/>
        </p:spPr>
        <p:txBody>
          <a:bodyPr wrap="square" rtlCol="0">
            <a:spAutoFit/>
          </a:bodyPr>
          <a:lstStyle/>
          <a:p>
            <a:r>
              <a:rPr lang="en-US"/>
              <a:t>* priority areas</a:t>
            </a:r>
          </a:p>
        </p:txBody>
      </p:sp>
    </p:spTree>
    <p:extLst>
      <p:ext uri="{BB962C8B-B14F-4D97-AF65-F5344CB8AC3E}">
        <p14:creationId xmlns:p14="http://schemas.microsoft.com/office/powerpoint/2010/main" val="587373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5C82-5F7A-8596-DD57-4395E39BC366}"/>
              </a:ext>
            </a:extLst>
          </p:cNvPr>
          <p:cNvSpPr>
            <a:spLocks noGrp="1"/>
          </p:cNvSpPr>
          <p:nvPr>
            <p:ph type="title"/>
          </p:nvPr>
        </p:nvSpPr>
        <p:spPr>
          <a:xfrm>
            <a:off x="390524" y="97245"/>
            <a:ext cx="11627417" cy="680223"/>
          </a:xfrm>
        </p:spPr>
        <p:txBody>
          <a:bodyPr/>
          <a:lstStyle/>
          <a:p>
            <a:r>
              <a:rPr lang="en-US" sz="3000"/>
              <a:t>2.3 Collect Live Stakeholder Feedback:</a:t>
            </a:r>
            <a:br>
              <a:rPr lang="en-US" sz="3000"/>
            </a:br>
            <a:r>
              <a:rPr lang="en-US" sz="3000"/>
              <a:t>Chief Mental Health Officers</a:t>
            </a:r>
          </a:p>
        </p:txBody>
      </p:sp>
      <p:sp>
        <p:nvSpPr>
          <p:cNvPr id="3" name="Slide Number Placeholder 2">
            <a:extLst>
              <a:ext uri="{FF2B5EF4-FFF2-40B4-BE49-F238E27FC236}">
                <a16:creationId xmlns:a16="http://schemas.microsoft.com/office/drawing/2014/main" id="{F168EB58-4D72-BD92-701D-30D395376733}"/>
              </a:ext>
            </a:extLst>
          </p:cNvPr>
          <p:cNvSpPr>
            <a:spLocks noGrp="1"/>
          </p:cNvSpPr>
          <p:nvPr>
            <p:ph type="sldNum" sz="quarter" idx="12"/>
          </p:nvPr>
        </p:nvSpPr>
        <p:spPr>
          <a:xfrm>
            <a:off x="9274743" y="5361268"/>
            <a:ext cx="2743200" cy="365125"/>
          </a:xfrm>
        </p:spPr>
        <p:txBody>
          <a:bodyPr/>
          <a:lstStyle/>
          <a:p>
            <a:fld id="{670A9334-4E67-F94F-A05E-0CE8B74A054E}" type="slidenum">
              <a:rPr lang="en-US" smtClean="0"/>
              <a:t>18</a:t>
            </a:fld>
            <a:endParaRPr lang="en-US"/>
          </a:p>
        </p:txBody>
      </p:sp>
      <p:sp>
        <p:nvSpPr>
          <p:cNvPr id="6" name="TextBox 5">
            <a:extLst>
              <a:ext uri="{FF2B5EF4-FFF2-40B4-BE49-F238E27FC236}">
                <a16:creationId xmlns:a16="http://schemas.microsoft.com/office/drawing/2014/main" id="{4F0953CF-7108-F125-CAEC-914B247A230F}"/>
              </a:ext>
            </a:extLst>
          </p:cNvPr>
          <p:cNvSpPr txBox="1"/>
          <p:nvPr/>
        </p:nvSpPr>
        <p:spPr>
          <a:xfrm>
            <a:off x="6545343" y="1136712"/>
            <a:ext cx="4786041" cy="369332"/>
          </a:xfrm>
          <a:prstGeom prst="rect">
            <a:avLst/>
          </a:prstGeom>
          <a:noFill/>
        </p:spPr>
        <p:txBody>
          <a:bodyPr wrap="square" rtlCol="0">
            <a:spAutoFit/>
          </a:bodyPr>
          <a:lstStyle/>
          <a:p>
            <a:pPr algn="ctr"/>
            <a:r>
              <a:rPr lang="en-US" b="1" u="sng"/>
              <a:t>Research Priorities Discussed during Meeting</a:t>
            </a:r>
          </a:p>
        </p:txBody>
      </p:sp>
      <p:cxnSp>
        <p:nvCxnSpPr>
          <p:cNvPr id="13" name="Straight Connector 12">
            <a:extLst>
              <a:ext uri="{FF2B5EF4-FFF2-40B4-BE49-F238E27FC236}">
                <a16:creationId xmlns:a16="http://schemas.microsoft.com/office/drawing/2014/main" id="{2571DF82-474E-10E2-BA1A-4B9B2A3BCA87}"/>
              </a:ext>
            </a:extLst>
          </p:cNvPr>
          <p:cNvCxnSpPr>
            <a:cxnSpLocks/>
          </p:cNvCxnSpPr>
          <p:nvPr/>
        </p:nvCxnSpPr>
        <p:spPr>
          <a:xfrm>
            <a:off x="6105427" y="1415207"/>
            <a:ext cx="0" cy="3281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53707FB-42A3-66C4-F918-3B1B308C0A2E}"/>
              </a:ext>
            </a:extLst>
          </p:cNvPr>
          <p:cNvSpPr txBox="1"/>
          <p:nvPr/>
        </p:nvSpPr>
        <p:spPr>
          <a:xfrm>
            <a:off x="390525" y="1136712"/>
            <a:ext cx="5454091" cy="1215717"/>
          </a:xfrm>
          <a:prstGeom prst="rect">
            <a:avLst/>
          </a:prstGeom>
          <a:noFill/>
        </p:spPr>
        <p:txBody>
          <a:bodyPr wrap="square" rtlCol="0">
            <a:spAutoFit/>
          </a:bodyPr>
          <a:lstStyle/>
          <a:p>
            <a:pPr algn="ctr"/>
            <a:r>
              <a:rPr lang="en-US" b="1" u="sng"/>
              <a:t>Key Questions for Audience: </a:t>
            </a:r>
          </a:p>
          <a:p>
            <a:endParaRPr lang="en-US"/>
          </a:p>
          <a:p>
            <a:pPr marL="342900" marR="0" indent="-342900" algn="l">
              <a:spcBef>
                <a:spcPts val="0"/>
              </a:spcBef>
              <a:spcAft>
                <a:spcPts val="600"/>
              </a:spcAft>
              <a:buFont typeface="Arial" panose="020B0604020202020204" pitchFamily="34" charset="0"/>
              <a:buChar char="•"/>
            </a:pPr>
            <a:r>
              <a:rPr lang="en-US" sz="1600">
                <a:latin typeface="Calibri" panose="020F0502020204030204" pitchFamily="34" charset="0"/>
              </a:rPr>
              <a:t>Reviewed priority setting process and results of survey.</a:t>
            </a:r>
          </a:p>
          <a:p>
            <a:pPr marL="342900" marR="0" indent="-342900" algn="l">
              <a:spcBef>
                <a:spcPts val="0"/>
              </a:spcBef>
              <a:spcAft>
                <a:spcPts val="600"/>
              </a:spcAft>
              <a:buFont typeface="Arial" panose="020B0604020202020204" pitchFamily="34" charset="0"/>
              <a:buChar char="•"/>
            </a:pPr>
            <a:r>
              <a:rPr lang="en-US" sz="1600" b="0" i="0">
                <a:solidFill>
                  <a:schemeClr val="tx1"/>
                </a:solidFill>
                <a:effectLst/>
                <a:latin typeface="Calibri" panose="020F0502020204030204" pitchFamily="34" charset="0"/>
              </a:rPr>
              <a:t>Solicited feedback on topic areas.</a:t>
            </a:r>
          </a:p>
        </p:txBody>
      </p:sp>
      <p:sp>
        <p:nvSpPr>
          <p:cNvPr id="11" name="TextBox 10">
            <a:extLst>
              <a:ext uri="{FF2B5EF4-FFF2-40B4-BE49-F238E27FC236}">
                <a16:creationId xmlns:a16="http://schemas.microsoft.com/office/drawing/2014/main" id="{87972914-D271-56B4-B472-E675192C0E69}"/>
              </a:ext>
            </a:extLst>
          </p:cNvPr>
          <p:cNvSpPr txBox="1"/>
          <p:nvPr/>
        </p:nvSpPr>
        <p:spPr>
          <a:xfrm>
            <a:off x="6385867" y="1506044"/>
            <a:ext cx="5256130" cy="1754326"/>
          </a:xfrm>
          <a:prstGeom prst="rect">
            <a:avLst/>
          </a:prstGeom>
          <a:noFill/>
        </p:spPr>
        <p:txBody>
          <a:bodyPr wrap="square">
            <a:spAutoFit/>
          </a:bodyPr>
          <a:lstStyle/>
          <a:p>
            <a:pPr marL="285750" indent="-285750">
              <a:buFont typeface="Arial" panose="020B0604020202020204" pitchFamily="34" charset="0"/>
              <a:buChar char="•"/>
            </a:pPr>
            <a:r>
              <a:rPr lang="en-US"/>
              <a:t>Risk Identification Process*</a:t>
            </a:r>
          </a:p>
          <a:p>
            <a:pPr marL="742950" lvl="1" indent="-285750">
              <a:buFont typeface="Arial" panose="020B0604020202020204" pitchFamily="34" charset="0"/>
              <a:buChar char="•"/>
            </a:pPr>
            <a:r>
              <a:rPr lang="en-US"/>
              <a:t>Need to rethink static, universal screening </a:t>
            </a:r>
          </a:p>
          <a:p>
            <a:pPr marL="742950" lvl="1" indent="-285750">
              <a:buFont typeface="Arial" panose="020B0604020202020204" pitchFamily="34" charset="0"/>
              <a:buChar char="•"/>
            </a:pPr>
            <a:r>
              <a:rPr lang="en-US"/>
              <a:t>Critical review of Risk ID processes</a:t>
            </a:r>
          </a:p>
          <a:p>
            <a:pPr marL="742950" lvl="1" indent="-285750">
              <a:buFont typeface="Arial" panose="020B0604020202020204" pitchFamily="34" charset="0"/>
              <a:buChar char="•"/>
            </a:pPr>
            <a:r>
              <a:rPr lang="en-US"/>
              <a:t>Development of dynamic risk identification processes</a:t>
            </a:r>
          </a:p>
          <a:p>
            <a:pPr marL="285750" indent="-285750">
              <a:buFont typeface="Arial" panose="020B0604020202020204" pitchFamily="34" charset="0"/>
              <a:buChar char="•"/>
            </a:pPr>
            <a:r>
              <a:rPr lang="en-US"/>
              <a:t>No significant feedback on other priorities</a:t>
            </a:r>
          </a:p>
        </p:txBody>
      </p:sp>
      <p:sp>
        <p:nvSpPr>
          <p:cNvPr id="5" name="TextBox 4">
            <a:extLst>
              <a:ext uri="{FF2B5EF4-FFF2-40B4-BE49-F238E27FC236}">
                <a16:creationId xmlns:a16="http://schemas.microsoft.com/office/drawing/2014/main" id="{E68C76A8-FEA5-0EDB-F27D-E044C92A7A59}"/>
              </a:ext>
            </a:extLst>
          </p:cNvPr>
          <p:cNvSpPr txBox="1"/>
          <p:nvPr/>
        </p:nvSpPr>
        <p:spPr>
          <a:xfrm>
            <a:off x="6105427" y="5232046"/>
            <a:ext cx="6476998" cy="369332"/>
          </a:xfrm>
          <a:prstGeom prst="rect">
            <a:avLst/>
          </a:prstGeom>
          <a:noFill/>
        </p:spPr>
        <p:txBody>
          <a:bodyPr wrap="square" rtlCol="0">
            <a:spAutoFit/>
          </a:bodyPr>
          <a:lstStyle/>
          <a:p>
            <a:r>
              <a:rPr lang="en-US"/>
              <a:t>* - priority areas (limited discussion)</a:t>
            </a:r>
          </a:p>
        </p:txBody>
      </p:sp>
    </p:spTree>
    <p:extLst>
      <p:ext uri="{BB962C8B-B14F-4D97-AF65-F5344CB8AC3E}">
        <p14:creationId xmlns:p14="http://schemas.microsoft.com/office/powerpoint/2010/main" val="2519629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5C82-5F7A-8596-DD57-4395E39BC366}"/>
              </a:ext>
            </a:extLst>
          </p:cNvPr>
          <p:cNvSpPr>
            <a:spLocks noGrp="1"/>
          </p:cNvSpPr>
          <p:nvPr>
            <p:ph type="title"/>
          </p:nvPr>
        </p:nvSpPr>
        <p:spPr>
          <a:xfrm>
            <a:off x="390524" y="97245"/>
            <a:ext cx="11627417" cy="680223"/>
          </a:xfrm>
        </p:spPr>
        <p:txBody>
          <a:bodyPr/>
          <a:lstStyle/>
          <a:p>
            <a:r>
              <a:rPr lang="en-US" sz="3000"/>
              <a:t>2.3 Collect Live Stakeholder Feedback:</a:t>
            </a:r>
            <a:br>
              <a:rPr lang="en-US" sz="3000"/>
            </a:br>
            <a:r>
              <a:rPr lang="en-US" sz="3000"/>
              <a:t>Suicide Prevention Research Impact Network</a:t>
            </a:r>
          </a:p>
        </p:txBody>
      </p:sp>
      <p:sp>
        <p:nvSpPr>
          <p:cNvPr id="3" name="Slide Number Placeholder 2">
            <a:extLst>
              <a:ext uri="{FF2B5EF4-FFF2-40B4-BE49-F238E27FC236}">
                <a16:creationId xmlns:a16="http://schemas.microsoft.com/office/drawing/2014/main" id="{F168EB58-4D72-BD92-701D-30D395376733}"/>
              </a:ext>
            </a:extLst>
          </p:cNvPr>
          <p:cNvSpPr>
            <a:spLocks noGrp="1"/>
          </p:cNvSpPr>
          <p:nvPr>
            <p:ph type="sldNum" sz="quarter" idx="12"/>
          </p:nvPr>
        </p:nvSpPr>
        <p:spPr>
          <a:xfrm>
            <a:off x="9274743" y="5361268"/>
            <a:ext cx="2743200" cy="365125"/>
          </a:xfrm>
        </p:spPr>
        <p:txBody>
          <a:bodyPr/>
          <a:lstStyle/>
          <a:p>
            <a:fld id="{670A9334-4E67-F94F-A05E-0CE8B74A054E}" type="slidenum">
              <a:rPr lang="en-US" smtClean="0"/>
              <a:t>19</a:t>
            </a:fld>
            <a:endParaRPr lang="en-US"/>
          </a:p>
        </p:txBody>
      </p:sp>
      <p:sp>
        <p:nvSpPr>
          <p:cNvPr id="6" name="TextBox 5">
            <a:extLst>
              <a:ext uri="{FF2B5EF4-FFF2-40B4-BE49-F238E27FC236}">
                <a16:creationId xmlns:a16="http://schemas.microsoft.com/office/drawing/2014/main" id="{4F0953CF-7108-F125-CAEC-914B247A230F}"/>
              </a:ext>
            </a:extLst>
          </p:cNvPr>
          <p:cNvSpPr txBox="1"/>
          <p:nvPr/>
        </p:nvSpPr>
        <p:spPr>
          <a:xfrm>
            <a:off x="6545343" y="1136712"/>
            <a:ext cx="4786041" cy="369332"/>
          </a:xfrm>
          <a:prstGeom prst="rect">
            <a:avLst/>
          </a:prstGeom>
          <a:noFill/>
        </p:spPr>
        <p:txBody>
          <a:bodyPr wrap="square" rtlCol="0">
            <a:spAutoFit/>
          </a:bodyPr>
          <a:lstStyle/>
          <a:p>
            <a:pPr algn="ctr"/>
            <a:r>
              <a:rPr lang="en-US" b="1" u="sng"/>
              <a:t>Research Priorities Discussed during Meeting</a:t>
            </a:r>
          </a:p>
        </p:txBody>
      </p:sp>
      <p:cxnSp>
        <p:nvCxnSpPr>
          <p:cNvPr id="13" name="Straight Connector 12">
            <a:extLst>
              <a:ext uri="{FF2B5EF4-FFF2-40B4-BE49-F238E27FC236}">
                <a16:creationId xmlns:a16="http://schemas.microsoft.com/office/drawing/2014/main" id="{2571DF82-474E-10E2-BA1A-4B9B2A3BCA87}"/>
              </a:ext>
            </a:extLst>
          </p:cNvPr>
          <p:cNvCxnSpPr>
            <a:cxnSpLocks/>
          </p:cNvCxnSpPr>
          <p:nvPr/>
        </p:nvCxnSpPr>
        <p:spPr>
          <a:xfrm>
            <a:off x="6105427" y="1415207"/>
            <a:ext cx="0" cy="3281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53707FB-42A3-66C4-F918-3B1B308C0A2E}"/>
              </a:ext>
            </a:extLst>
          </p:cNvPr>
          <p:cNvSpPr txBox="1"/>
          <p:nvPr/>
        </p:nvSpPr>
        <p:spPr>
          <a:xfrm>
            <a:off x="431379" y="1132521"/>
            <a:ext cx="5234134" cy="3600986"/>
          </a:xfrm>
          <a:prstGeom prst="rect">
            <a:avLst/>
          </a:prstGeom>
          <a:noFill/>
        </p:spPr>
        <p:txBody>
          <a:bodyPr wrap="square" rtlCol="0">
            <a:spAutoFit/>
          </a:bodyPr>
          <a:lstStyle/>
          <a:p>
            <a:pPr algn="ctr"/>
            <a:r>
              <a:rPr lang="en-US" b="1" u="sng"/>
              <a:t>Key Questions for Audience: </a:t>
            </a:r>
          </a:p>
          <a:p>
            <a:endParaRPr lang="en-US"/>
          </a:p>
          <a:p>
            <a:r>
              <a:rPr lang="en-US" sz="1600"/>
              <a:t>Suggestions regarding weighting of quantitative and qualitative data to identify content domains for consideration? </a:t>
            </a:r>
          </a:p>
          <a:p>
            <a:pPr marL="0" indent="0">
              <a:buFont typeface="Arial" panose="020B0604020202020204" pitchFamily="34" charset="0"/>
              <a:buNone/>
            </a:pPr>
            <a:endParaRPr lang="en-US" sz="1600"/>
          </a:p>
          <a:p>
            <a:r>
              <a:rPr lang="en-US" sz="1600"/>
              <a:t>Thoughts on ranking or rating of content domains in the survey? That is, what do you see as the benefits of ranking over rating and visa versa?</a:t>
            </a:r>
          </a:p>
          <a:p>
            <a:pPr marL="0" indent="0">
              <a:buFont typeface="Arial" panose="020B0604020202020204" pitchFamily="34" charset="0"/>
              <a:buNone/>
            </a:pPr>
            <a:endParaRPr lang="en-US" sz="1600"/>
          </a:p>
          <a:p>
            <a:r>
              <a:rPr lang="en-US" sz="1600"/>
              <a:t>How many domains should be considered on the survey?</a:t>
            </a:r>
          </a:p>
          <a:p>
            <a:endParaRPr lang="en-US" sz="1600"/>
          </a:p>
          <a:p>
            <a:r>
              <a:rPr lang="en-US" sz="1600"/>
              <a:t>What are the recommendations regarding specificity in the domains in survey? </a:t>
            </a:r>
          </a:p>
        </p:txBody>
      </p:sp>
      <p:sp>
        <p:nvSpPr>
          <p:cNvPr id="8" name="Content Placeholder 6">
            <a:extLst>
              <a:ext uri="{FF2B5EF4-FFF2-40B4-BE49-F238E27FC236}">
                <a16:creationId xmlns:a16="http://schemas.microsoft.com/office/drawing/2014/main" id="{7C3CB8D5-B0FD-269C-23BF-6B92DC052274}"/>
              </a:ext>
            </a:extLst>
          </p:cNvPr>
          <p:cNvSpPr txBox="1">
            <a:spLocks/>
          </p:cNvSpPr>
          <p:nvPr/>
        </p:nvSpPr>
        <p:spPr>
          <a:xfrm>
            <a:off x="6545342" y="1635266"/>
            <a:ext cx="4801052" cy="38071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Survey Content </a:t>
            </a:r>
          </a:p>
          <a:p>
            <a:pPr lvl="1"/>
            <a:r>
              <a:rPr lang="en-US" sz="1600"/>
              <a:t>Use of count data</a:t>
            </a:r>
          </a:p>
          <a:p>
            <a:pPr lvl="1"/>
            <a:r>
              <a:rPr lang="en-US" sz="1600"/>
              <a:t>Include themes important to non-investigator stakeholders</a:t>
            </a:r>
          </a:p>
          <a:p>
            <a:r>
              <a:rPr lang="en-US" sz="1600"/>
              <a:t>Recommended different instructions</a:t>
            </a:r>
          </a:p>
          <a:p>
            <a:pPr lvl="1"/>
            <a:r>
              <a:rPr lang="en-US" sz="1600"/>
              <a:t>Framing language to define what is meant by “important”</a:t>
            </a:r>
          </a:p>
          <a:p>
            <a:r>
              <a:rPr lang="en-US" sz="1600"/>
              <a:t>Broad Categories </a:t>
            </a:r>
          </a:p>
          <a:p>
            <a:pPr lvl="1"/>
            <a:r>
              <a:rPr lang="en-US" sz="1600"/>
              <a:t>Rate categories</a:t>
            </a:r>
          </a:p>
          <a:p>
            <a:pPr lvl="1"/>
            <a:r>
              <a:rPr lang="en-US" sz="1600"/>
              <a:t>Rank top 3 categories</a:t>
            </a:r>
          </a:p>
          <a:p>
            <a:pPr lvl="1"/>
            <a:r>
              <a:rPr lang="en-US" sz="1600"/>
              <a:t>Specify what should be studied in top 3 categories</a:t>
            </a:r>
          </a:p>
          <a:p>
            <a:r>
              <a:rPr lang="en-US" sz="1600"/>
              <a:t>Populations </a:t>
            </a:r>
          </a:p>
          <a:p>
            <a:pPr lvl="1"/>
            <a:r>
              <a:rPr lang="en-US" sz="1600"/>
              <a:t>Rank each population </a:t>
            </a:r>
          </a:p>
        </p:txBody>
      </p:sp>
    </p:spTree>
    <p:extLst>
      <p:ext uri="{BB962C8B-B14F-4D97-AF65-F5344CB8AC3E}">
        <p14:creationId xmlns:p14="http://schemas.microsoft.com/office/powerpoint/2010/main" val="82027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3E95CF-9A38-0ADE-A910-AE6FACA141CD}"/>
              </a:ext>
            </a:extLst>
          </p:cNvPr>
          <p:cNvSpPr/>
          <p:nvPr/>
        </p:nvSpPr>
        <p:spPr>
          <a:xfrm>
            <a:off x="2640330" y="-16"/>
            <a:ext cx="9551670" cy="9187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3743886-0BB5-CAD0-B6FA-19A852CEB9E2}"/>
              </a:ext>
            </a:extLst>
          </p:cNvPr>
          <p:cNvSpPr/>
          <p:nvPr/>
        </p:nvSpPr>
        <p:spPr>
          <a:xfrm>
            <a:off x="0" y="0"/>
            <a:ext cx="3589838" cy="6153150"/>
          </a:xfrm>
          <a:prstGeom prst="rect">
            <a:avLst/>
          </a:prstGeom>
          <a:solidFill>
            <a:srgbClr val="002F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itle 152">
            <a:extLst>
              <a:ext uri="{FF2B5EF4-FFF2-40B4-BE49-F238E27FC236}">
                <a16:creationId xmlns:a16="http://schemas.microsoft.com/office/drawing/2014/main" id="{AE156AD7-270C-DA2D-BCB4-AE84976E3F64}"/>
              </a:ext>
            </a:extLst>
          </p:cNvPr>
          <p:cNvSpPr>
            <a:spLocks noGrp="1"/>
          </p:cNvSpPr>
          <p:nvPr>
            <p:ph type="title"/>
            <p:custDataLst>
              <p:tags r:id="rId2"/>
            </p:custDataLst>
          </p:nvPr>
        </p:nvSpPr>
        <p:spPr>
          <a:xfrm>
            <a:off x="506110" y="2736464"/>
            <a:ext cx="2303497" cy="680223"/>
          </a:xfrm>
        </p:spPr>
        <p:txBody>
          <a:bodyPr/>
          <a:lstStyle/>
          <a:p>
            <a:r>
              <a:rPr lang="en-US" sz="2800"/>
              <a:t>Table of Contents</a:t>
            </a:r>
          </a:p>
        </p:txBody>
      </p:sp>
      <p:grpSp>
        <p:nvGrpSpPr>
          <p:cNvPr id="43" name="Group 42">
            <a:extLst>
              <a:ext uri="{FF2B5EF4-FFF2-40B4-BE49-F238E27FC236}">
                <a16:creationId xmlns:a16="http://schemas.microsoft.com/office/drawing/2014/main" id="{5F47B8C7-DD98-7F80-17EC-540C7A186908}"/>
              </a:ext>
            </a:extLst>
          </p:cNvPr>
          <p:cNvGrpSpPr/>
          <p:nvPr/>
        </p:nvGrpSpPr>
        <p:grpSpPr>
          <a:xfrm>
            <a:off x="3825079" y="1625449"/>
            <a:ext cx="8131680" cy="666857"/>
            <a:chOff x="514349" y="1630154"/>
            <a:chExt cx="11412092" cy="389222"/>
          </a:xfrm>
        </p:grpSpPr>
        <p:sp>
          <p:nvSpPr>
            <p:cNvPr id="158" name="Rectangle 157">
              <a:hlinkClick r:id="" action="ppaction://noaction"/>
              <a:extLst>
                <a:ext uri="{FF2B5EF4-FFF2-40B4-BE49-F238E27FC236}">
                  <a16:creationId xmlns:a16="http://schemas.microsoft.com/office/drawing/2014/main" id="{3C7EA948-68F5-20D2-E3E6-8AFC99678516}"/>
                </a:ext>
              </a:extLst>
            </p:cNvPr>
            <p:cNvSpPr/>
            <p:nvPr>
              <p:custDataLst>
                <p:tags r:id="rId11"/>
              </p:custDataLst>
            </p:nvPr>
          </p:nvSpPr>
          <p:spPr>
            <a:xfrm>
              <a:off x="965344" y="1630154"/>
              <a:ext cx="666882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ctr" anchorCtr="0" forceAA="0" compatLnSpc="1">
              <a:prstTxWarp prst="textNoShape">
                <a:avLst/>
              </a:prstTxWarp>
              <a:noAutofit/>
            </a:bodyPr>
            <a:lstStyle/>
            <a:p>
              <a:pPr>
                <a:spcBef>
                  <a:spcPct val="0"/>
                </a:spcBef>
                <a:spcAft>
                  <a:spcPct val="0"/>
                </a:spcAft>
              </a:pPr>
              <a:r>
                <a:rPr lang="en-US" sz="1600" b="1">
                  <a:solidFill>
                    <a:schemeClr val="tx1"/>
                  </a:solidFill>
                </a:rPr>
                <a:t>Phase 1: Understanding Existing Suicide Prevention Research Priorities</a:t>
              </a:r>
            </a:p>
          </p:txBody>
        </p:sp>
        <p:sp>
          <p:nvSpPr>
            <p:cNvPr id="157" name="Rectangle 156">
              <a:hlinkClick r:id="" action="ppaction://noaction"/>
              <a:extLst>
                <a:ext uri="{FF2B5EF4-FFF2-40B4-BE49-F238E27FC236}">
                  <a16:creationId xmlns:a16="http://schemas.microsoft.com/office/drawing/2014/main" id="{A19FCA9D-9F5C-9CC7-8AD8-7AAFCDA56EE6}"/>
                </a:ext>
              </a:extLst>
            </p:cNvPr>
            <p:cNvSpPr/>
            <p:nvPr>
              <p:custDataLst>
                <p:tags r:id="rId12"/>
              </p:custDataLst>
            </p:nvPr>
          </p:nvSpPr>
          <p:spPr>
            <a:xfrm>
              <a:off x="514349" y="1630154"/>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2000" b="1">
                  <a:solidFill>
                    <a:schemeClr val="bg1"/>
                  </a:solidFill>
                </a:rPr>
                <a:t>2</a:t>
              </a:r>
            </a:p>
          </p:txBody>
        </p:sp>
        <p:cxnSp>
          <p:nvCxnSpPr>
            <p:cNvPr id="186" name="Straight Connector 185">
              <a:extLst>
                <a:ext uri="{FF2B5EF4-FFF2-40B4-BE49-F238E27FC236}">
                  <a16:creationId xmlns:a16="http://schemas.microsoft.com/office/drawing/2014/main" id="{AB9624E8-128C-0899-83A0-4EBE1A08BA56}"/>
                </a:ext>
              </a:extLst>
            </p:cNvPr>
            <p:cNvCxnSpPr>
              <a:cxnSpLocks/>
            </p:cNvCxnSpPr>
            <p:nvPr/>
          </p:nvCxnSpPr>
          <p:spPr>
            <a:xfrm>
              <a:off x="9435011" y="1846604"/>
              <a:ext cx="151377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8955D84-E13C-CA9F-E1EF-BB71F136D2AB}"/>
                </a:ext>
              </a:extLst>
            </p:cNvPr>
            <p:cNvSpPr txBox="1"/>
            <p:nvPr/>
          </p:nvSpPr>
          <p:spPr>
            <a:xfrm>
              <a:off x="10948790" y="1708000"/>
              <a:ext cx="977651" cy="233531"/>
            </a:xfrm>
            <a:prstGeom prst="rect">
              <a:avLst/>
            </a:prstGeom>
            <a:noFill/>
          </p:spPr>
          <p:txBody>
            <a:bodyPr wrap="square" lIns="91440" tIns="45720" rIns="91440" bIns="45720" rtlCol="0" anchor="ctr">
              <a:spAutoFit/>
            </a:bodyPr>
            <a:lstStyle/>
            <a:p>
              <a:r>
                <a:rPr lang="en-US" sz="2000" b="1"/>
                <a:t>5-9</a:t>
              </a:r>
            </a:p>
          </p:txBody>
        </p:sp>
      </p:grpSp>
      <p:grpSp>
        <p:nvGrpSpPr>
          <p:cNvPr id="42" name="Group 41">
            <a:extLst>
              <a:ext uri="{FF2B5EF4-FFF2-40B4-BE49-F238E27FC236}">
                <a16:creationId xmlns:a16="http://schemas.microsoft.com/office/drawing/2014/main" id="{475C59BB-98DE-8523-C098-9BCD22539C2F}"/>
              </a:ext>
            </a:extLst>
          </p:cNvPr>
          <p:cNvGrpSpPr/>
          <p:nvPr/>
        </p:nvGrpSpPr>
        <p:grpSpPr>
          <a:xfrm>
            <a:off x="3844839" y="2769733"/>
            <a:ext cx="8180665" cy="666857"/>
            <a:chOff x="514349" y="2102765"/>
            <a:chExt cx="11480837" cy="389222"/>
          </a:xfrm>
        </p:grpSpPr>
        <p:sp>
          <p:nvSpPr>
            <p:cNvPr id="177" name="Rectangle 176">
              <a:hlinkClick r:id="" action="ppaction://noaction"/>
              <a:extLst>
                <a:ext uri="{FF2B5EF4-FFF2-40B4-BE49-F238E27FC236}">
                  <a16:creationId xmlns:a16="http://schemas.microsoft.com/office/drawing/2014/main" id="{2B794581-48BC-85AC-CFA6-C79A54BE747B}"/>
                </a:ext>
              </a:extLst>
            </p:cNvPr>
            <p:cNvSpPr/>
            <p:nvPr>
              <p:custDataLst>
                <p:tags r:id="rId9"/>
              </p:custDataLst>
            </p:nvPr>
          </p:nvSpPr>
          <p:spPr>
            <a:xfrm>
              <a:off x="965344" y="2102765"/>
              <a:ext cx="8801392"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ctr" anchorCtr="0" forceAA="0" compatLnSpc="1">
              <a:prstTxWarp prst="textNoShape">
                <a:avLst/>
              </a:prstTxWarp>
              <a:noAutofit/>
            </a:bodyPr>
            <a:lstStyle/>
            <a:p>
              <a:pPr>
                <a:spcBef>
                  <a:spcPct val="0"/>
                </a:spcBef>
                <a:spcAft>
                  <a:spcPct val="0"/>
                </a:spcAft>
              </a:pPr>
              <a:r>
                <a:rPr lang="en-US" sz="1600" b="1">
                  <a:solidFill>
                    <a:schemeClr val="tx1"/>
                  </a:solidFill>
                </a:rPr>
                <a:t>Phase 2: Collecting Stakeholder Priorities </a:t>
              </a:r>
            </a:p>
          </p:txBody>
        </p:sp>
        <p:sp>
          <p:nvSpPr>
            <p:cNvPr id="176" name="Rectangle 175">
              <a:hlinkClick r:id="" action="ppaction://noaction"/>
              <a:extLst>
                <a:ext uri="{FF2B5EF4-FFF2-40B4-BE49-F238E27FC236}">
                  <a16:creationId xmlns:a16="http://schemas.microsoft.com/office/drawing/2014/main" id="{04831C24-338B-C589-B46F-01BD5343F06E}"/>
                </a:ext>
              </a:extLst>
            </p:cNvPr>
            <p:cNvSpPr/>
            <p:nvPr>
              <p:custDataLst>
                <p:tags r:id="rId10"/>
              </p:custDataLst>
            </p:nvPr>
          </p:nvSpPr>
          <p:spPr>
            <a:xfrm>
              <a:off x="514349" y="2102765"/>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2000" b="1">
                  <a:solidFill>
                    <a:schemeClr val="bg1"/>
                  </a:solidFill>
                </a:rPr>
                <a:t>3</a:t>
              </a:r>
            </a:p>
          </p:txBody>
        </p:sp>
        <p:cxnSp>
          <p:nvCxnSpPr>
            <p:cNvPr id="192" name="Straight Connector 191">
              <a:extLst>
                <a:ext uri="{FF2B5EF4-FFF2-40B4-BE49-F238E27FC236}">
                  <a16:creationId xmlns:a16="http://schemas.microsoft.com/office/drawing/2014/main" id="{5B575469-34FF-3619-6549-91E774D444EC}"/>
                </a:ext>
              </a:extLst>
            </p:cNvPr>
            <p:cNvCxnSpPr>
              <a:cxnSpLocks/>
            </p:cNvCxnSpPr>
            <p:nvPr/>
          </p:nvCxnSpPr>
          <p:spPr>
            <a:xfrm>
              <a:off x="5939958" y="2325454"/>
              <a:ext cx="495322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C75BFEB-401F-3B48-3AC8-ED123D626BA3}"/>
                </a:ext>
              </a:extLst>
            </p:cNvPr>
            <p:cNvSpPr txBox="1"/>
            <p:nvPr/>
          </p:nvSpPr>
          <p:spPr>
            <a:xfrm>
              <a:off x="10893181" y="2180611"/>
              <a:ext cx="1102005" cy="233531"/>
            </a:xfrm>
            <a:prstGeom prst="rect">
              <a:avLst/>
            </a:prstGeom>
            <a:noFill/>
          </p:spPr>
          <p:txBody>
            <a:bodyPr wrap="square" lIns="91440" tIns="45720" rIns="91440" bIns="45720" rtlCol="0" anchor="ctr">
              <a:spAutoFit/>
            </a:bodyPr>
            <a:lstStyle/>
            <a:p>
              <a:r>
                <a:rPr lang="en-US" sz="2000" b="1"/>
                <a:t>10-20</a:t>
              </a:r>
            </a:p>
          </p:txBody>
        </p:sp>
      </p:grpSp>
      <p:grpSp>
        <p:nvGrpSpPr>
          <p:cNvPr id="40" name="Group 39">
            <a:extLst>
              <a:ext uri="{FF2B5EF4-FFF2-40B4-BE49-F238E27FC236}">
                <a16:creationId xmlns:a16="http://schemas.microsoft.com/office/drawing/2014/main" id="{38D0417E-D5DC-4895-742D-503E991B3AFB}"/>
              </a:ext>
            </a:extLst>
          </p:cNvPr>
          <p:cNvGrpSpPr/>
          <p:nvPr/>
        </p:nvGrpSpPr>
        <p:grpSpPr>
          <a:xfrm>
            <a:off x="3844087" y="3914017"/>
            <a:ext cx="8181418" cy="696702"/>
            <a:chOff x="513293" y="2557106"/>
            <a:chExt cx="11481893" cy="406642"/>
          </a:xfrm>
        </p:grpSpPr>
        <p:sp>
          <p:nvSpPr>
            <p:cNvPr id="183" name="Rectangle 182">
              <a:hlinkClick r:id="" action="ppaction://noaction"/>
              <a:extLst>
                <a:ext uri="{FF2B5EF4-FFF2-40B4-BE49-F238E27FC236}">
                  <a16:creationId xmlns:a16="http://schemas.microsoft.com/office/drawing/2014/main" id="{75B566B4-FD91-EF38-EEBF-928E7EAA946B}"/>
                </a:ext>
              </a:extLst>
            </p:cNvPr>
            <p:cNvSpPr/>
            <p:nvPr>
              <p:custDataLst>
                <p:tags r:id="rId7"/>
              </p:custDataLst>
            </p:nvPr>
          </p:nvSpPr>
          <p:spPr>
            <a:xfrm>
              <a:off x="964290" y="2574525"/>
              <a:ext cx="6493658"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ctr" anchorCtr="0" forceAA="0" compatLnSpc="1">
              <a:prstTxWarp prst="textNoShape">
                <a:avLst/>
              </a:prstTxWarp>
              <a:noAutofit/>
            </a:bodyPr>
            <a:lstStyle/>
            <a:p>
              <a:pPr>
                <a:spcBef>
                  <a:spcPct val="0"/>
                </a:spcBef>
                <a:spcAft>
                  <a:spcPct val="0"/>
                </a:spcAft>
              </a:pPr>
              <a:r>
                <a:rPr lang="en-US" sz="1600" b="1">
                  <a:solidFill>
                    <a:schemeClr val="tx1"/>
                  </a:solidFill>
                </a:rPr>
                <a:t>Phase 3: Developing AMP Priorities</a:t>
              </a:r>
            </a:p>
          </p:txBody>
        </p:sp>
        <p:sp>
          <p:nvSpPr>
            <p:cNvPr id="182" name="Rectangle 181">
              <a:hlinkClick r:id="" action="ppaction://noaction"/>
              <a:extLst>
                <a:ext uri="{FF2B5EF4-FFF2-40B4-BE49-F238E27FC236}">
                  <a16:creationId xmlns:a16="http://schemas.microsoft.com/office/drawing/2014/main" id="{1B749BA5-853C-43E7-DE8E-455BCCD2A4B8}"/>
                </a:ext>
              </a:extLst>
            </p:cNvPr>
            <p:cNvSpPr/>
            <p:nvPr>
              <p:custDataLst>
                <p:tags r:id="rId8"/>
              </p:custDataLst>
            </p:nvPr>
          </p:nvSpPr>
          <p:spPr>
            <a:xfrm>
              <a:off x="513293" y="2557106"/>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2000" b="1">
                  <a:solidFill>
                    <a:schemeClr val="bg1"/>
                  </a:solidFill>
                </a:rPr>
                <a:t>4</a:t>
              </a:r>
              <a:endParaRPr lang="en-US" sz="2000" b="1">
                <a:solidFill>
                  <a:schemeClr val="bg1"/>
                </a:solidFill>
                <a:cs typeface="Calibri"/>
              </a:endParaRPr>
            </a:p>
          </p:txBody>
        </p:sp>
        <p:cxnSp>
          <p:nvCxnSpPr>
            <p:cNvPr id="194" name="Straight Connector 193">
              <a:extLst>
                <a:ext uri="{FF2B5EF4-FFF2-40B4-BE49-F238E27FC236}">
                  <a16:creationId xmlns:a16="http://schemas.microsoft.com/office/drawing/2014/main" id="{935F5FCA-8D45-6671-BF21-3B58BE7B5B09}"/>
                </a:ext>
              </a:extLst>
            </p:cNvPr>
            <p:cNvCxnSpPr>
              <a:cxnSpLocks/>
            </p:cNvCxnSpPr>
            <p:nvPr/>
          </p:nvCxnSpPr>
          <p:spPr>
            <a:xfrm>
              <a:off x="5310656" y="2797215"/>
              <a:ext cx="5582525"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068653A-B795-99D5-3088-3CA4274B674B}"/>
                </a:ext>
              </a:extLst>
            </p:cNvPr>
            <p:cNvSpPr txBox="1"/>
            <p:nvPr/>
          </p:nvSpPr>
          <p:spPr>
            <a:xfrm>
              <a:off x="10893181" y="2652370"/>
              <a:ext cx="1102005" cy="233531"/>
            </a:xfrm>
            <a:prstGeom prst="rect">
              <a:avLst/>
            </a:prstGeom>
            <a:noFill/>
          </p:spPr>
          <p:txBody>
            <a:bodyPr wrap="square" lIns="91440" tIns="45720" rIns="91440" bIns="45720" rtlCol="0" anchor="ctr">
              <a:spAutoFit/>
            </a:bodyPr>
            <a:lstStyle/>
            <a:p>
              <a:r>
                <a:rPr lang="en-US" sz="2000" b="1"/>
                <a:t>21-32</a:t>
              </a:r>
            </a:p>
          </p:txBody>
        </p:sp>
      </p:grpSp>
      <p:grpSp>
        <p:nvGrpSpPr>
          <p:cNvPr id="44" name="Group 43">
            <a:extLst>
              <a:ext uri="{FF2B5EF4-FFF2-40B4-BE49-F238E27FC236}">
                <a16:creationId xmlns:a16="http://schemas.microsoft.com/office/drawing/2014/main" id="{82840C06-9A22-1571-A4A8-41879A1B90D5}"/>
              </a:ext>
            </a:extLst>
          </p:cNvPr>
          <p:cNvGrpSpPr/>
          <p:nvPr/>
        </p:nvGrpSpPr>
        <p:grpSpPr>
          <a:xfrm>
            <a:off x="3825079" y="481163"/>
            <a:ext cx="8131677" cy="666859"/>
            <a:chOff x="514349" y="1205286"/>
            <a:chExt cx="11561071" cy="389223"/>
          </a:xfrm>
        </p:grpSpPr>
        <p:sp>
          <p:nvSpPr>
            <p:cNvPr id="155" name="Rectangle 154">
              <a:hlinkClick r:id="rId14" action="ppaction://hlinksldjump"/>
              <a:extLst>
                <a:ext uri="{FF2B5EF4-FFF2-40B4-BE49-F238E27FC236}">
                  <a16:creationId xmlns:a16="http://schemas.microsoft.com/office/drawing/2014/main" id="{64D4A2D5-2D62-5B9F-0A3A-99F2223C982D}"/>
                </a:ext>
              </a:extLst>
            </p:cNvPr>
            <p:cNvSpPr/>
            <p:nvPr>
              <p:custDataLst>
                <p:tags r:id="rId5"/>
              </p:custDataLst>
            </p:nvPr>
          </p:nvSpPr>
          <p:spPr>
            <a:xfrm>
              <a:off x="965344" y="1205286"/>
              <a:ext cx="3323192"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ctr" anchorCtr="0" forceAA="0" compatLnSpc="1">
              <a:prstTxWarp prst="textNoShape">
                <a:avLst/>
              </a:prstTxWarp>
              <a:noAutofit/>
            </a:bodyPr>
            <a:lstStyle/>
            <a:p>
              <a:pPr>
                <a:spcBef>
                  <a:spcPct val="0"/>
                </a:spcBef>
                <a:spcAft>
                  <a:spcPct val="0"/>
                </a:spcAft>
              </a:pPr>
              <a:r>
                <a:rPr lang="en-US" sz="1600" b="1">
                  <a:solidFill>
                    <a:schemeClr val="tx1"/>
                  </a:solidFill>
                </a:rPr>
                <a:t>Executive Summary</a:t>
              </a:r>
            </a:p>
          </p:txBody>
        </p:sp>
        <p:sp>
          <p:nvSpPr>
            <p:cNvPr id="154" name="Rectangle 153">
              <a:hlinkClick r:id="rId14" action="ppaction://hlinksldjump"/>
              <a:extLst>
                <a:ext uri="{FF2B5EF4-FFF2-40B4-BE49-F238E27FC236}">
                  <a16:creationId xmlns:a16="http://schemas.microsoft.com/office/drawing/2014/main" id="{EBC105E6-3DD1-FBD9-32AB-5E308DBA2A78}"/>
                </a:ext>
              </a:extLst>
            </p:cNvPr>
            <p:cNvSpPr/>
            <p:nvPr>
              <p:custDataLst>
                <p:tags r:id="rId6"/>
              </p:custDataLst>
            </p:nvPr>
          </p:nvSpPr>
          <p:spPr>
            <a:xfrm>
              <a:off x="514349" y="1205286"/>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2000" b="1">
                  <a:solidFill>
                    <a:schemeClr val="bg1"/>
                  </a:solidFill>
                </a:rPr>
                <a:t>1</a:t>
              </a:r>
            </a:p>
          </p:txBody>
        </p:sp>
        <p:cxnSp>
          <p:nvCxnSpPr>
            <p:cNvPr id="185" name="Straight Connector 184">
              <a:extLst>
                <a:ext uri="{FF2B5EF4-FFF2-40B4-BE49-F238E27FC236}">
                  <a16:creationId xmlns:a16="http://schemas.microsoft.com/office/drawing/2014/main" id="{00C42B0E-C1F7-5C67-4FEE-5393EF0EEF14}"/>
                </a:ext>
              </a:extLst>
            </p:cNvPr>
            <p:cNvCxnSpPr>
              <a:cxnSpLocks/>
            </p:cNvCxnSpPr>
            <p:nvPr/>
          </p:nvCxnSpPr>
          <p:spPr>
            <a:xfrm>
              <a:off x="3563821" y="1431096"/>
              <a:ext cx="7521185"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8AA891F-1B48-B5DB-7E8B-02DF2E83C663}"/>
                </a:ext>
              </a:extLst>
            </p:cNvPr>
            <p:cNvSpPr txBox="1"/>
            <p:nvPr/>
          </p:nvSpPr>
          <p:spPr>
            <a:xfrm>
              <a:off x="11085006" y="1322087"/>
              <a:ext cx="990414" cy="155622"/>
            </a:xfrm>
            <a:prstGeom prst="rect">
              <a:avLst/>
            </a:prstGeom>
            <a:noFill/>
          </p:spPr>
          <p:txBody>
            <a:bodyPr wrap="square" lIns="91440" tIns="45720" rIns="91440" bIns="45720" rtlCol="0" anchor="ctr">
              <a:spAutoFit/>
            </a:bodyPr>
            <a:lstStyle/>
            <a:p>
              <a:r>
                <a:rPr lang="en-US" sz="2000" b="1"/>
                <a:t>3-4</a:t>
              </a:r>
            </a:p>
          </p:txBody>
        </p:sp>
      </p:grpSp>
      <p:grpSp>
        <p:nvGrpSpPr>
          <p:cNvPr id="7" name="Group 6">
            <a:extLst>
              <a:ext uri="{FF2B5EF4-FFF2-40B4-BE49-F238E27FC236}">
                <a16:creationId xmlns:a16="http://schemas.microsoft.com/office/drawing/2014/main" id="{B0B13B3B-3B66-DDC7-AA09-EA17E7CC8EA2}"/>
              </a:ext>
            </a:extLst>
          </p:cNvPr>
          <p:cNvGrpSpPr/>
          <p:nvPr/>
        </p:nvGrpSpPr>
        <p:grpSpPr>
          <a:xfrm>
            <a:off x="3844087" y="5088146"/>
            <a:ext cx="8181418" cy="696702"/>
            <a:chOff x="513293" y="2557106"/>
            <a:chExt cx="11481893" cy="406642"/>
          </a:xfrm>
        </p:grpSpPr>
        <p:sp>
          <p:nvSpPr>
            <p:cNvPr id="8" name="Rectangle 7">
              <a:hlinkClick r:id="" action="ppaction://noaction"/>
              <a:extLst>
                <a:ext uri="{FF2B5EF4-FFF2-40B4-BE49-F238E27FC236}">
                  <a16:creationId xmlns:a16="http://schemas.microsoft.com/office/drawing/2014/main" id="{8B3F7106-D648-9270-21DD-1A496D2DA797}"/>
                </a:ext>
              </a:extLst>
            </p:cNvPr>
            <p:cNvSpPr/>
            <p:nvPr>
              <p:custDataLst>
                <p:tags r:id="rId3"/>
              </p:custDataLst>
            </p:nvPr>
          </p:nvSpPr>
          <p:spPr>
            <a:xfrm>
              <a:off x="964290" y="2574525"/>
              <a:ext cx="6493658"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ctr" anchorCtr="0" forceAA="0" compatLnSpc="1">
              <a:prstTxWarp prst="textNoShape">
                <a:avLst/>
              </a:prstTxWarp>
              <a:noAutofit/>
            </a:bodyPr>
            <a:lstStyle/>
            <a:p>
              <a:pPr>
                <a:spcBef>
                  <a:spcPct val="0"/>
                </a:spcBef>
                <a:spcAft>
                  <a:spcPct val="0"/>
                </a:spcAft>
              </a:pPr>
              <a:r>
                <a:rPr lang="en-US" sz="1600" b="1">
                  <a:solidFill>
                    <a:schemeClr val="tx1"/>
                  </a:solidFill>
                </a:rPr>
                <a:t>Appendix</a:t>
              </a:r>
            </a:p>
          </p:txBody>
        </p:sp>
        <p:sp>
          <p:nvSpPr>
            <p:cNvPr id="9" name="Rectangle 8">
              <a:hlinkClick r:id="" action="ppaction://noaction"/>
              <a:extLst>
                <a:ext uri="{FF2B5EF4-FFF2-40B4-BE49-F238E27FC236}">
                  <a16:creationId xmlns:a16="http://schemas.microsoft.com/office/drawing/2014/main" id="{28065ED9-AEA9-7AD2-AF32-E6A67CA0EBC6}"/>
                </a:ext>
              </a:extLst>
            </p:cNvPr>
            <p:cNvSpPr/>
            <p:nvPr>
              <p:custDataLst>
                <p:tags r:id="rId4"/>
              </p:custDataLst>
            </p:nvPr>
          </p:nvSpPr>
          <p:spPr>
            <a:xfrm>
              <a:off x="513293" y="2557106"/>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2000" b="1">
                  <a:solidFill>
                    <a:schemeClr val="bg1"/>
                  </a:solidFill>
                </a:rPr>
                <a:t>5</a:t>
              </a:r>
              <a:endParaRPr lang="en-US" sz="2000" b="1">
                <a:solidFill>
                  <a:schemeClr val="bg1"/>
                </a:solidFill>
                <a:cs typeface="Calibri"/>
              </a:endParaRPr>
            </a:p>
          </p:txBody>
        </p:sp>
        <p:cxnSp>
          <p:nvCxnSpPr>
            <p:cNvPr id="12" name="Straight Connector 11">
              <a:extLst>
                <a:ext uri="{FF2B5EF4-FFF2-40B4-BE49-F238E27FC236}">
                  <a16:creationId xmlns:a16="http://schemas.microsoft.com/office/drawing/2014/main" id="{EBA80899-0D9C-50CC-7248-0F5847F728FC}"/>
                </a:ext>
              </a:extLst>
            </p:cNvPr>
            <p:cNvCxnSpPr>
              <a:cxnSpLocks/>
            </p:cNvCxnSpPr>
            <p:nvPr/>
          </p:nvCxnSpPr>
          <p:spPr>
            <a:xfrm>
              <a:off x="2312225" y="2797215"/>
              <a:ext cx="8580957"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8D671BD-9D23-8DEC-B237-FB038FF8291E}"/>
                </a:ext>
              </a:extLst>
            </p:cNvPr>
            <p:cNvSpPr txBox="1"/>
            <p:nvPr/>
          </p:nvSpPr>
          <p:spPr>
            <a:xfrm>
              <a:off x="10893181" y="2652370"/>
              <a:ext cx="1102005" cy="233531"/>
            </a:xfrm>
            <a:prstGeom prst="rect">
              <a:avLst/>
            </a:prstGeom>
            <a:noFill/>
          </p:spPr>
          <p:txBody>
            <a:bodyPr wrap="square" lIns="91440" tIns="45720" rIns="91440" bIns="45720" rtlCol="0" anchor="ctr">
              <a:spAutoFit/>
            </a:bodyPr>
            <a:lstStyle/>
            <a:p>
              <a:r>
                <a:rPr lang="en-US" sz="2000" b="1"/>
                <a:t>33-44</a:t>
              </a:r>
            </a:p>
          </p:txBody>
        </p:sp>
      </p:grpSp>
      <p:sp>
        <p:nvSpPr>
          <p:cNvPr id="2" name="Slide Number Placeholder 1">
            <a:extLst>
              <a:ext uri="{FF2B5EF4-FFF2-40B4-BE49-F238E27FC236}">
                <a16:creationId xmlns:a16="http://schemas.microsoft.com/office/drawing/2014/main" id="{9A9B4964-892C-A6B2-51A9-A88D18E2F9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B93BEC-F996-4DE6-8713-A3BAFBDAE06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036031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9065B5-F3A7-7ADE-EC85-B884B8F92244}"/>
              </a:ext>
            </a:extLst>
          </p:cNvPr>
          <p:cNvSpPr>
            <a:spLocks noGrp="1"/>
          </p:cNvSpPr>
          <p:nvPr>
            <p:ph type="title"/>
          </p:nvPr>
        </p:nvSpPr>
        <p:spPr>
          <a:xfrm>
            <a:off x="285750" y="166264"/>
            <a:ext cx="11507486" cy="618385"/>
          </a:xfrm>
        </p:spPr>
        <p:txBody>
          <a:bodyPr/>
          <a:lstStyle/>
          <a:p>
            <a:r>
              <a:rPr lang="en-US"/>
              <a:t>2.4 Determine Top 10 Priorities</a:t>
            </a:r>
          </a:p>
        </p:txBody>
      </p:sp>
      <p:graphicFrame>
        <p:nvGraphicFramePr>
          <p:cNvPr id="8" name="Content Placeholder 7">
            <a:extLst>
              <a:ext uri="{FF2B5EF4-FFF2-40B4-BE49-F238E27FC236}">
                <a16:creationId xmlns:a16="http://schemas.microsoft.com/office/drawing/2014/main" id="{FE114684-10C5-C779-D330-DE62F6E5C8E6}"/>
              </a:ext>
            </a:extLst>
          </p:cNvPr>
          <p:cNvGraphicFramePr>
            <a:graphicFrameLocks noGrp="1"/>
          </p:cNvGraphicFramePr>
          <p:nvPr>
            <p:ph idx="1"/>
            <p:extLst>
              <p:ext uri="{D42A27DB-BD31-4B8C-83A1-F6EECF244321}">
                <p14:modId xmlns:p14="http://schemas.microsoft.com/office/powerpoint/2010/main" val="2473999717"/>
              </p:ext>
            </p:extLst>
          </p:nvPr>
        </p:nvGraphicFramePr>
        <p:xfrm>
          <a:off x="285750" y="2474009"/>
          <a:ext cx="11507487" cy="3613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17043A34-2FED-25EF-D9CE-3E9840FECD54}"/>
              </a:ext>
            </a:extLst>
          </p:cNvPr>
          <p:cNvSpPr txBox="1"/>
          <p:nvPr/>
        </p:nvSpPr>
        <p:spPr>
          <a:xfrm>
            <a:off x="285750" y="1227438"/>
            <a:ext cx="11327027" cy="1477328"/>
          </a:xfrm>
          <a:prstGeom prst="rect">
            <a:avLst/>
          </a:prstGeom>
          <a:noFill/>
        </p:spPr>
        <p:txBody>
          <a:bodyPr wrap="square" rtlCol="0">
            <a:spAutoFit/>
          </a:bodyPr>
          <a:lstStyle/>
          <a:p>
            <a:r>
              <a:rPr lang="en-US" dirty="0"/>
              <a:t>Based on the live meeting responses, the 8 categories that emerged from the Priority Matrix were revised. Some categories like “Lethal Means Safety” and “Psychotherapies” were maintained as those categories were discussed at length during the live sessions , while others like “Social Determinants of Health” or “Older Veterans” were removed due to lack of interest. The workgroup determined the following 10 research priorities as the most relevant for Suicide Prevention Portfolio to focus on in Phase 3.</a:t>
            </a:r>
          </a:p>
        </p:txBody>
      </p:sp>
    </p:spTree>
    <p:extLst>
      <p:ext uri="{BB962C8B-B14F-4D97-AF65-F5344CB8AC3E}">
        <p14:creationId xmlns:p14="http://schemas.microsoft.com/office/powerpoint/2010/main" val="290297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4D61B4-5388-E672-04C5-27C84B28386A}"/>
              </a:ext>
            </a:extLst>
          </p:cNvPr>
          <p:cNvSpPr>
            <a:spLocks noGrp="1"/>
          </p:cNvSpPr>
          <p:nvPr>
            <p:ph type="body" sz="quarter" idx="10"/>
          </p:nvPr>
        </p:nvSpPr>
        <p:spPr>
          <a:xfrm>
            <a:off x="982000" y="2253005"/>
            <a:ext cx="10404037" cy="1444351"/>
          </a:xfrm>
        </p:spPr>
        <p:txBody>
          <a:bodyPr/>
          <a:lstStyle/>
          <a:p>
            <a:r>
              <a:rPr lang="en-US"/>
              <a:t>Phase 3: Finalizing the Suicide Prevention AMP Critical Research Priorities</a:t>
            </a:r>
          </a:p>
        </p:txBody>
      </p:sp>
      <p:sp>
        <p:nvSpPr>
          <p:cNvPr id="4" name="TextBox 3">
            <a:extLst>
              <a:ext uri="{FF2B5EF4-FFF2-40B4-BE49-F238E27FC236}">
                <a16:creationId xmlns:a16="http://schemas.microsoft.com/office/drawing/2014/main" id="{FE9C0DCB-1855-29F2-CD8D-A9BB446D1C50}"/>
              </a:ext>
            </a:extLst>
          </p:cNvPr>
          <p:cNvSpPr txBox="1"/>
          <p:nvPr/>
        </p:nvSpPr>
        <p:spPr>
          <a:xfrm>
            <a:off x="982001" y="3783231"/>
            <a:ext cx="9778764" cy="3139321"/>
          </a:xfrm>
          <a:prstGeom prst="rect">
            <a:avLst/>
          </a:prstGeom>
          <a:noFill/>
        </p:spPr>
        <p:txBody>
          <a:bodyPr wrap="square" rtlCol="0">
            <a:spAutoFit/>
          </a:bodyPr>
          <a:lstStyle/>
          <a:p>
            <a:r>
              <a:rPr lang="en-US" sz="1800">
                <a:solidFill>
                  <a:schemeClr val="bg1"/>
                </a:solidFill>
                <a:cs typeface="Calibri"/>
              </a:rPr>
              <a:t>In the final phase, a survey administered to the SPRINT, CMHOs, VEC stakeholders narrowed down the 10 priorities into 5 critical research priorities: 1) Lethal Means Safety, 2) Community-based interventions, 3) Family, social network-based interventions and postventions, 4) Psychotherapies and other non-somatic interventions, and 5) Risk screening, predictive analytics. Subject matter experts (SMEs) in each of the 5 priorities were contacted for their thoughts on research questions in their respective fields in order to provide the Suicide Prevention Executive Committee with a clear picture of the priorities and the kind of research that will come of out the priorities in the coming years. Phase 3 will culminate with a June 2024 Consensus Panel meeting where the Suicide Prevention Executive Committee will vote to rank research priorities for the Portfolio. </a:t>
            </a:r>
          </a:p>
          <a:p>
            <a:endParaRPr lang="en-US" sz="1800">
              <a:solidFill>
                <a:schemeClr val="bg1"/>
              </a:solidFill>
              <a:latin typeface="Calibri" panose="020F0502020204030204"/>
            </a:endParaRPr>
          </a:p>
          <a:p>
            <a:endParaRPr lang="en-US"/>
          </a:p>
        </p:txBody>
      </p:sp>
    </p:spTree>
    <p:extLst>
      <p:ext uri="{BB962C8B-B14F-4D97-AF65-F5344CB8AC3E}">
        <p14:creationId xmlns:p14="http://schemas.microsoft.com/office/powerpoint/2010/main" val="2231082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ABCAD-A739-9DDE-93EB-50336B97B2A2}"/>
              </a:ext>
            </a:extLst>
          </p:cNvPr>
          <p:cNvSpPr>
            <a:spLocks noGrp="1"/>
          </p:cNvSpPr>
          <p:nvPr>
            <p:ph type="title"/>
          </p:nvPr>
        </p:nvSpPr>
        <p:spPr/>
        <p:txBody>
          <a:bodyPr/>
          <a:lstStyle/>
          <a:p>
            <a:r>
              <a:rPr lang="en-US" sz="2800"/>
              <a:t>Phase 3: Finalizing the Suicide Prevention AMP Critical Research Priorities</a:t>
            </a:r>
          </a:p>
        </p:txBody>
      </p:sp>
      <p:sp>
        <p:nvSpPr>
          <p:cNvPr id="3" name="Content Placeholder 2">
            <a:extLst>
              <a:ext uri="{FF2B5EF4-FFF2-40B4-BE49-F238E27FC236}">
                <a16:creationId xmlns:a16="http://schemas.microsoft.com/office/drawing/2014/main" id="{26D4FC24-3996-ED9D-754F-110D078F8FF9}"/>
              </a:ext>
            </a:extLst>
          </p:cNvPr>
          <p:cNvSpPr>
            <a:spLocks noGrp="1"/>
          </p:cNvSpPr>
          <p:nvPr>
            <p:ph idx="1"/>
          </p:nvPr>
        </p:nvSpPr>
        <p:spPr>
          <a:xfrm>
            <a:off x="371475" y="1361621"/>
            <a:ext cx="11199202" cy="4351338"/>
          </a:xfrm>
        </p:spPr>
        <p:txBody>
          <a:bodyPr/>
          <a:lstStyle/>
          <a:p>
            <a:pPr marL="0" indent="0">
              <a:buNone/>
            </a:pPr>
            <a:r>
              <a:rPr lang="en-US" sz="2800" i="1" dirty="0">
                <a:cs typeface="Calibri"/>
              </a:rPr>
              <a:t>Phase 3 had four key steps:</a:t>
            </a:r>
            <a:endParaRPr lang="en-US" dirty="0"/>
          </a:p>
          <a:p>
            <a:pPr marL="0" indent="0">
              <a:buNone/>
            </a:pPr>
            <a:r>
              <a:rPr lang="en-US" dirty="0"/>
              <a:t>3.1 Survey SPRINT, Chief Mental Health Officers, and Veterans on Priorities</a:t>
            </a:r>
          </a:p>
          <a:p>
            <a:pPr marL="0" indent="0">
              <a:buNone/>
            </a:pPr>
            <a:r>
              <a:rPr lang="en-US" dirty="0"/>
              <a:t>3.2 Determine Top 5 Critical Research Priorities</a:t>
            </a:r>
          </a:p>
          <a:p>
            <a:pPr marL="0" indent="0">
              <a:buNone/>
            </a:pPr>
            <a:r>
              <a:rPr lang="en-US" dirty="0"/>
              <a:t>3.3 Survey Subject Matter Experts on their Priority Field</a:t>
            </a:r>
          </a:p>
          <a:p>
            <a:pPr marL="0" indent="0">
              <a:buNone/>
            </a:pPr>
            <a:r>
              <a:rPr lang="en-US" dirty="0"/>
              <a:t>3.4 Advisory Group Temperature Check</a:t>
            </a:r>
          </a:p>
          <a:p>
            <a:pPr marL="0" indent="0">
              <a:buNone/>
            </a:pPr>
            <a:r>
              <a:rPr lang="en-US" dirty="0"/>
              <a:t>3.5 Consensus Panel Meeting</a:t>
            </a:r>
          </a:p>
          <a:p>
            <a:pPr lvl="1"/>
            <a:endParaRPr lang="en-US" dirty="0"/>
          </a:p>
          <a:p>
            <a:endParaRPr lang="en-US" dirty="0"/>
          </a:p>
        </p:txBody>
      </p:sp>
      <p:sp>
        <p:nvSpPr>
          <p:cNvPr id="4" name="Slide Number Placeholder 3">
            <a:extLst>
              <a:ext uri="{FF2B5EF4-FFF2-40B4-BE49-F238E27FC236}">
                <a16:creationId xmlns:a16="http://schemas.microsoft.com/office/drawing/2014/main" id="{5C38EE9D-8D88-20E3-EC0A-7BCACCDDF77A}"/>
              </a:ext>
            </a:extLst>
          </p:cNvPr>
          <p:cNvSpPr>
            <a:spLocks noGrp="1"/>
          </p:cNvSpPr>
          <p:nvPr>
            <p:ph type="sldNum" sz="quarter" idx="12"/>
          </p:nvPr>
        </p:nvSpPr>
        <p:spPr/>
        <p:txBody>
          <a:bodyPr/>
          <a:lstStyle/>
          <a:p>
            <a:fld id="{670A9334-4E67-F94F-A05E-0CE8B74A054E}" type="slidenum">
              <a:rPr lang="en-US" smtClean="0"/>
              <a:t>22</a:t>
            </a:fld>
            <a:endParaRPr lang="en-US"/>
          </a:p>
        </p:txBody>
      </p:sp>
    </p:spTree>
    <p:extLst>
      <p:ext uri="{BB962C8B-B14F-4D97-AF65-F5344CB8AC3E}">
        <p14:creationId xmlns:p14="http://schemas.microsoft.com/office/powerpoint/2010/main" val="1978255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5EF841-0FE1-900D-8DE4-3B21186277EB}"/>
              </a:ext>
            </a:extLst>
          </p:cNvPr>
          <p:cNvSpPr>
            <a:spLocks noGrp="1"/>
          </p:cNvSpPr>
          <p:nvPr>
            <p:ph type="title"/>
          </p:nvPr>
        </p:nvSpPr>
        <p:spPr>
          <a:xfrm>
            <a:off x="285749" y="166264"/>
            <a:ext cx="11068051" cy="618385"/>
          </a:xfrm>
        </p:spPr>
        <p:txBody>
          <a:bodyPr/>
          <a:lstStyle/>
          <a:p>
            <a:pPr marL="0" indent="0">
              <a:buNone/>
            </a:pPr>
            <a:r>
              <a:rPr lang="en-US" sz="2800"/>
              <a:t>3.1 Survey SPRINT, Chief Mental Health Officers, and Veterans on Priorities</a:t>
            </a:r>
          </a:p>
        </p:txBody>
      </p:sp>
      <p:sp>
        <p:nvSpPr>
          <p:cNvPr id="7" name="Content Placeholder 6">
            <a:extLst>
              <a:ext uri="{FF2B5EF4-FFF2-40B4-BE49-F238E27FC236}">
                <a16:creationId xmlns:a16="http://schemas.microsoft.com/office/drawing/2014/main" id="{3955E655-D653-4571-2CB2-7A7C60807098}"/>
              </a:ext>
            </a:extLst>
          </p:cNvPr>
          <p:cNvSpPr>
            <a:spLocks noGrp="1"/>
          </p:cNvSpPr>
          <p:nvPr>
            <p:ph idx="1"/>
          </p:nvPr>
        </p:nvSpPr>
        <p:spPr>
          <a:xfrm>
            <a:off x="371475" y="1229815"/>
            <a:ext cx="11131892" cy="4829629"/>
          </a:xfrm>
        </p:spPr>
        <p:txBody>
          <a:bodyPr/>
          <a:lstStyle/>
          <a:p>
            <a:pPr marL="0" indent="0">
              <a:buNone/>
            </a:pPr>
            <a:r>
              <a:rPr lang="en-US" sz="2000" b="1" u="sng"/>
              <a:t>Goal</a:t>
            </a:r>
          </a:p>
          <a:p>
            <a:pPr marL="0" indent="0">
              <a:buNone/>
            </a:pPr>
            <a:r>
              <a:rPr lang="en-US" sz="2000"/>
              <a:t>Narrow the 10 identified research priorities to 5 critical research priorities using feedback from a broad set of stakeholders. </a:t>
            </a:r>
          </a:p>
          <a:p>
            <a:pPr marL="0" indent="0">
              <a:buNone/>
            </a:pPr>
            <a:endParaRPr lang="en-US" sz="1100" b="1" u="sng"/>
          </a:p>
          <a:p>
            <a:pPr marL="0" indent="0">
              <a:buNone/>
            </a:pPr>
            <a:r>
              <a:rPr lang="en-US" sz="2000" b="1" u="sng"/>
              <a:t>Survey Methodology</a:t>
            </a:r>
          </a:p>
          <a:p>
            <a:pPr marL="0" indent="0">
              <a:buNone/>
            </a:pPr>
            <a:r>
              <a:rPr lang="en-US" sz="2000"/>
              <a:t>Respondents: Suicide Prevention Research Impact Network (SPRINT) Investigators, Veteran Engagement Council (VEC) Members, Chief Mental Health Officers</a:t>
            </a:r>
          </a:p>
          <a:p>
            <a:pPr marL="0" indent="0">
              <a:spcBef>
                <a:spcPts val="0"/>
              </a:spcBef>
              <a:buNone/>
            </a:pPr>
            <a:endParaRPr lang="en-US" sz="2000">
              <a:highlight>
                <a:srgbClr val="FFFF00"/>
              </a:highlight>
            </a:endParaRPr>
          </a:p>
          <a:p>
            <a:pPr marL="0" indent="0">
              <a:spcBef>
                <a:spcPts val="0"/>
              </a:spcBef>
              <a:buNone/>
            </a:pPr>
            <a:r>
              <a:rPr lang="en-US" sz="2000"/>
              <a:t>Key Question Areas:</a:t>
            </a:r>
          </a:p>
          <a:p>
            <a:pPr marL="457200" indent="-457200">
              <a:spcBef>
                <a:spcPts val="0"/>
              </a:spcBef>
              <a:buFont typeface="+mj-lt"/>
              <a:buAutoNum type="arabicPeriod"/>
            </a:pPr>
            <a:r>
              <a:rPr lang="en-US" sz="2000"/>
              <a:t>Indicate which research domains should be the highest priority</a:t>
            </a:r>
          </a:p>
          <a:p>
            <a:pPr marL="457200" indent="-457200">
              <a:spcBef>
                <a:spcPts val="0"/>
              </a:spcBef>
              <a:buFont typeface="+mj-lt"/>
              <a:buAutoNum type="arabicPeriod"/>
            </a:pPr>
            <a:r>
              <a:rPr lang="en-US" sz="2000"/>
              <a:t>Which element of this research domain should be a specific area of study</a:t>
            </a:r>
          </a:p>
          <a:p>
            <a:pPr marL="457200" indent="-457200">
              <a:spcBef>
                <a:spcPts val="0"/>
              </a:spcBef>
              <a:buFont typeface="+mj-lt"/>
              <a:buAutoNum type="arabicPeriod"/>
            </a:pPr>
            <a:r>
              <a:rPr lang="en-US" sz="2000"/>
              <a:t>Which groups should be emphasized in funding announcements</a:t>
            </a:r>
          </a:p>
          <a:p>
            <a:pPr marL="0" indent="0">
              <a:buNone/>
            </a:pPr>
            <a:endParaRPr lang="en-US" sz="700"/>
          </a:p>
          <a:p>
            <a:pPr marL="0" indent="0">
              <a:buNone/>
            </a:pPr>
            <a:r>
              <a:rPr lang="en-US" sz="2000"/>
              <a:t>Response Count: 98</a:t>
            </a:r>
          </a:p>
        </p:txBody>
      </p:sp>
      <p:sp>
        <p:nvSpPr>
          <p:cNvPr id="4" name="TextBox 3">
            <a:extLst>
              <a:ext uri="{FF2B5EF4-FFF2-40B4-BE49-F238E27FC236}">
                <a16:creationId xmlns:a16="http://schemas.microsoft.com/office/drawing/2014/main" id="{A7B20388-42F0-78E1-B03F-D0A0606BF0B6}"/>
              </a:ext>
            </a:extLst>
          </p:cNvPr>
          <p:cNvSpPr txBox="1"/>
          <p:nvPr/>
        </p:nvSpPr>
        <p:spPr>
          <a:xfrm>
            <a:off x="285750" y="5758249"/>
            <a:ext cx="11131893" cy="307777"/>
          </a:xfrm>
          <a:prstGeom prst="rect">
            <a:avLst/>
          </a:prstGeom>
          <a:noFill/>
        </p:spPr>
        <p:txBody>
          <a:bodyPr wrap="square" rtlCol="0">
            <a:spAutoFit/>
          </a:bodyPr>
          <a:lstStyle/>
          <a:p>
            <a:r>
              <a:rPr lang="en-US" sz="1400" i="1"/>
              <a:t>Note: The questions in this survey along with collected data are located on slide 35-42 in the Appendix </a:t>
            </a:r>
          </a:p>
        </p:txBody>
      </p:sp>
    </p:spTree>
    <p:extLst>
      <p:ext uri="{BB962C8B-B14F-4D97-AF65-F5344CB8AC3E}">
        <p14:creationId xmlns:p14="http://schemas.microsoft.com/office/powerpoint/2010/main" val="1132202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E7075-4ADD-10E7-B5E0-A098A76022D3}"/>
              </a:ext>
            </a:extLst>
          </p:cNvPr>
          <p:cNvSpPr>
            <a:spLocks noGrp="1"/>
          </p:cNvSpPr>
          <p:nvPr>
            <p:ph type="title"/>
          </p:nvPr>
        </p:nvSpPr>
        <p:spPr/>
        <p:txBody>
          <a:bodyPr/>
          <a:lstStyle/>
          <a:p>
            <a:r>
              <a:rPr lang="en-US"/>
              <a:t>3.2 Determine Top 5 Critical Research Priorities</a:t>
            </a:r>
          </a:p>
        </p:txBody>
      </p:sp>
      <p:sp>
        <p:nvSpPr>
          <p:cNvPr id="4" name="TextBox 3">
            <a:extLst>
              <a:ext uri="{FF2B5EF4-FFF2-40B4-BE49-F238E27FC236}">
                <a16:creationId xmlns:a16="http://schemas.microsoft.com/office/drawing/2014/main" id="{1F0EEC4B-07C0-AA06-4430-180B9A81078E}"/>
              </a:ext>
            </a:extLst>
          </p:cNvPr>
          <p:cNvSpPr txBox="1"/>
          <p:nvPr/>
        </p:nvSpPr>
        <p:spPr>
          <a:xfrm>
            <a:off x="390525" y="1120676"/>
            <a:ext cx="11244126" cy="3385542"/>
          </a:xfrm>
          <a:prstGeom prst="rect">
            <a:avLst/>
          </a:prstGeom>
          <a:noFill/>
        </p:spPr>
        <p:txBody>
          <a:bodyPr wrap="square">
            <a:spAutoFit/>
          </a:bodyPr>
          <a:lstStyle/>
          <a:p>
            <a:pPr marR="0" algn="l">
              <a:spcBef>
                <a:spcPts val="0"/>
              </a:spcBef>
              <a:spcAft>
                <a:spcPts val="0"/>
              </a:spcAft>
            </a:pPr>
            <a:r>
              <a:rPr lang="en-US" sz="1800" b="1" i="0">
                <a:solidFill>
                  <a:srgbClr val="242424"/>
                </a:solidFill>
                <a:effectLst/>
                <a:latin typeface="Calibri" panose="020F0502020204030204" pitchFamily="34" charset="0"/>
              </a:rPr>
              <a:t>Based on the analysis of the survey results, these 5 areas were deemed to be the key priority areas, one or more of which the Suicide Prevention AMP will focus on addressing in the coming fiscal years. </a:t>
            </a:r>
          </a:p>
          <a:p>
            <a:pPr marL="342900" marR="0" indent="-342900" algn="l">
              <a:spcBef>
                <a:spcPts val="0"/>
              </a:spcBef>
              <a:spcAft>
                <a:spcPts val="0"/>
              </a:spcAft>
              <a:buFont typeface="+mj-lt"/>
              <a:buAutoNum type="arabicPeriod"/>
            </a:pPr>
            <a:endParaRPr lang="en-US">
              <a:solidFill>
                <a:srgbClr val="242424"/>
              </a:solidFill>
              <a:latin typeface="Calibri" panose="020F0502020204030204" pitchFamily="34" charset="0"/>
            </a:endParaRPr>
          </a:p>
          <a:p>
            <a:pPr marL="342900" marR="0" indent="-342900" algn="l">
              <a:spcBef>
                <a:spcPts val="0"/>
              </a:spcBef>
              <a:spcAft>
                <a:spcPts val="1200"/>
              </a:spcAft>
              <a:buFont typeface="+mj-lt"/>
              <a:buAutoNum type="arabicPeriod"/>
            </a:pPr>
            <a:r>
              <a:rPr lang="en-US" sz="2400" b="0" i="0">
                <a:solidFill>
                  <a:srgbClr val="242424"/>
                </a:solidFill>
                <a:effectLst/>
                <a:latin typeface="Calibri" panose="020F0502020204030204" pitchFamily="34" charset="0"/>
              </a:rPr>
              <a:t>Lethal Means Safety approaches</a:t>
            </a:r>
          </a:p>
          <a:p>
            <a:pPr marL="342900" marR="0" indent="-342900" algn="l">
              <a:spcBef>
                <a:spcPts val="0"/>
              </a:spcBef>
              <a:spcAft>
                <a:spcPts val="1200"/>
              </a:spcAft>
              <a:buFont typeface="+mj-lt"/>
              <a:buAutoNum type="arabicPeriod"/>
            </a:pPr>
            <a:r>
              <a:rPr lang="en-US" sz="2400" b="0" i="0">
                <a:solidFill>
                  <a:srgbClr val="242424"/>
                </a:solidFill>
                <a:effectLst/>
                <a:latin typeface="Calibri" panose="020F0502020204030204" pitchFamily="34" charset="0"/>
              </a:rPr>
              <a:t>Community-based interventions for suicide prevention</a:t>
            </a:r>
          </a:p>
          <a:p>
            <a:pPr marL="342900" indent="-342900">
              <a:spcAft>
                <a:spcPts val="1200"/>
              </a:spcAft>
              <a:buFont typeface="+mj-lt"/>
              <a:buAutoNum type="arabicPeriod"/>
            </a:pPr>
            <a:r>
              <a:rPr lang="en-US" sz="2400" b="0" i="0">
                <a:solidFill>
                  <a:srgbClr val="242424"/>
                </a:solidFill>
                <a:effectLst/>
                <a:latin typeface="Calibri" panose="020F0502020204030204" pitchFamily="34" charset="0"/>
              </a:rPr>
              <a:t>Family and social network-based interventions and postventions</a:t>
            </a:r>
          </a:p>
          <a:p>
            <a:pPr marL="342900" marR="0" indent="-342900" algn="l">
              <a:spcBef>
                <a:spcPts val="0"/>
              </a:spcBef>
              <a:spcAft>
                <a:spcPts val="1200"/>
              </a:spcAft>
              <a:buFont typeface="+mj-lt"/>
              <a:buAutoNum type="arabicPeriod"/>
            </a:pPr>
            <a:r>
              <a:rPr lang="en-US" sz="2400" b="0" i="0">
                <a:solidFill>
                  <a:srgbClr val="242424"/>
                </a:solidFill>
                <a:effectLst/>
                <a:latin typeface="Calibri" panose="020F0502020204030204" pitchFamily="34" charset="0"/>
              </a:rPr>
              <a:t>Psychotherapies and other non-somatic interventions</a:t>
            </a:r>
          </a:p>
          <a:p>
            <a:pPr marL="342900" marR="0" indent="-342900" algn="l">
              <a:spcBef>
                <a:spcPts val="0"/>
              </a:spcBef>
              <a:spcAft>
                <a:spcPts val="1200"/>
              </a:spcAft>
              <a:buFont typeface="+mj-lt"/>
              <a:buAutoNum type="arabicPeriod"/>
            </a:pPr>
            <a:r>
              <a:rPr lang="en-US" sz="2400" b="0" i="0">
                <a:solidFill>
                  <a:srgbClr val="242424"/>
                </a:solidFill>
                <a:effectLst/>
                <a:latin typeface="Calibri" panose="020F0502020204030204" pitchFamily="34" charset="0"/>
              </a:rPr>
              <a:t>Risk screening, predictive analytics</a:t>
            </a:r>
          </a:p>
        </p:txBody>
      </p:sp>
      <p:sp>
        <p:nvSpPr>
          <p:cNvPr id="5" name="Slide Number Placeholder 4">
            <a:extLst>
              <a:ext uri="{FF2B5EF4-FFF2-40B4-BE49-F238E27FC236}">
                <a16:creationId xmlns:a16="http://schemas.microsoft.com/office/drawing/2014/main" id="{FC97E1FA-9E9D-8A7E-52DB-406B0BE380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B93BEC-F996-4DE6-8713-A3BAFBDAE06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092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415F9-8EAD-7682-BC0E-D3B97A70897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96F20AB-9DCA-0F4C-6163-8E23A9DCDF24}"/>
              </a:ext>
            </a:extLst>
          </p:cNvPr>
          <p:cNvSpPr>
            <a:spLocks noGrp="1"/>
          </p:cNvSpPr>
          <p:nvPr>
            <p:ph type="title"/>
          </p:nvPr>
        </p:nvSpPr>
        <p:spPr/>
        <p:txBody>
          <a:bodyPr/>
          <a:lstStyle/>
          <a:p>
            <a:r>
              <a:rPr lang="en-US"/>
              <a:t>3.3 Survey Subject Matter Experts on their Priority Field</a:t>
            </a:r>
          </a:p>
        </p:txBody>
      </p:sp>
      <p:sp>
        <p:nvSpPr>
          <p:cNvPr id="5" name="Slide Number Placeholder 4">
            <a:extLst>
              <a:ext uri="{FF2B5EF4-FFF2-40B4-BE49-F238E27FC236}">
                <a16:creationId xmlns:a16="http://schemas.microsoft.com/office/drawing/2014/main" id="{5B11A402-7821-415F-1C96-CF62784309EB}"/>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25</a:t>
            </a:fld>
            <a:endParaRPr lang="en-US"/>
          </a:p>
        </p:txBody>
      </p:sp>
      <p:sp>
        <p:nvSpPr>
          <p:cNvPr id="2" name="TextBox 1">
            <a:extLst>
              <a:ext uri="{FF2B5EF4-FFF2-40B4-BE49-F238E27FC236}">
                <a16:creationId xmlns:a16="http://schemas.microsoft.com/office/drawing/2014/main" id="{63C99EF6-0659-84A8-F95C-C6200C150D41}"/>
              </a:ext>
            </a:extLst>
          </p:cNvPr>
          <p:cNvSpPr txBox="1"/>
          <p:nvPr/>
        </p:nvSpPr>
        <p:spPr>
          <a:xfrm>
            <a:off x="291155" y="1084682"/>
            <a:ext cx="11033760" cy="4216539"/>
          </a:xfrm>
          <a:prstGeom prst="rect">
            <a:avLst/>
          </a:prstGeom>
          <a:noFill/>
        </p:spPr>
        <p:txBody>
          <a:bodyPr wrap="square" rtlCol="0">
            <a:spAutoFit/>
          </a:bodyPr>
          <a:lstStyle/>
          <a:p>
            <a:pPr marL="0" indent="0">
              <a:buNone/>
            </a:pPr>
            <a:r>
              <a:rPr lang="en-US" sz="1800" b="1" u="sng"/>
              <a:t>Goal</a:t>
            </a:r>
          </a:p>
          <a:p>
            <a:r>
              <a:rPr lang="en-US"/>
              <a:t>Surface research questions that would be a part of the Notice of Special Interest should the priority area be selected as the primary focus of this portfolio. </a:t>
            </a:r>
          </a:p>
          <a:p>
            <a:pPr marL="0" indent="0">
              <a:buNone/>
            </a:pPr>
            <a:endParaRPr lang="en-US" sz="1800"/>
          </a:p>
          <a:p>
            <a:pPr marL="0" indent="0">
              <a:buNone/>
            </a:pPr>
            <a:r>
              <a:rPr lang="en-US" sz="1800" b="1" u="sng"/>
              <a:t>Survey Methodology</a:t>
            </a:r>
          </a:p>
          <a:p>
            <a:pPr marL="0" indent="0">
              <a:buNone/>
            </a:pPr>
            <a:r>
              <a:rPr lang="en-US" sz="1800"/>
              <a:t>Respondents: Subject Matter Experts across the 5 critical research priority fields</a:t>
            </a:r>
          </a:p>
          <a:p>
            <a:pPr marL="800100" lvl="1" indent="-342900">
              <a:buFont typeface="+mj-lt"/>
              <a:buAutoNum type="arabicPeriod"/>
            </a:pPr>
            <a:r>
              <a:rPr lang="en-US" sz="1400" b="0" i="0">
                <a:solidFill>
                  <a:srgbClr val="242424"/>
                </a:solidFill>
                <a:effectLst/>
                <a:latin typeface="Calibri" panose="020F0502020204030204" pitchFamily="34" charset="0"/>
              </a:rPr>
              <a:t>Lethal Means Safety approaches</a:t>
            </a:r>
          </a:p>
          <a:p>
            <a:pPr marL="800100" lvl="1" indent="-342900">
              <a:buFont typeface="+mj-lt"/>
              <a:buAutoNum type="arabicPeriod"/>
            </a:pPr>
            <a:r>
              <a:rPr lang="en-US" sz="1400" b="0" i="0">
                <a:solidFill>
                  <a:srgbClr val="242424"/>
                </a:solidFill>
                <a:effectLst/>
                <a:latin typeface="Calibri" panose="020F0502020204030204" pitchFamily="34" charset="0"/>
              </a:rPr>
              <a:t>Community-based interventions for suicide prevention</a:t>
            </a:r>
          </a:p>
          <a:p>
            <a:pPr marL="800100" lvl="1" indent="-342900">
              <a:buFont typeface="+mj-lt"/>
              <a:buAutoNum type="arabicPeriod"/>
            </a:pPr>
            <a:r>
              <a:rPr lang="en-US" sz="1400" b="0" i="0">
                <a:solidFill>
                  <a:srgbClr val="242424"/>
                </a:solidFill>
                <a:effectLst/>
                <a:latin typeface="Calibri" panose="020F0502020204030204" pitchFamily="34" charset="0"/>
              </a:rPr>
              <a:t>Family and social network-based interventions and postventions</a:t>
            </a:r>
          </a:p>
          <a:p>
            <a:pPr marL="800100" lvl="1" indent="-342900">
              <a:buFont typeface="+mj-lt"/>
              <a:buAutoNum type="arabicPeriod"/>
            </a:pPr>
            <a:r>
              <a:rPr lang="en-US" sz="1400" b="0" i="0">
                <a:solidFill>
                  <a:srgbClr val="242424"/>
                </a:solidFill>
                <a:effectLst/>
                <a:latin typeface="Calibri" panose="020F0502020204030204" pitchFamily="34" charset="0"/>
              </a:rPr>
              <a:t>Psychotherapies and other non-somatic interventions</a:t>
            </a:r>
          </a:p>
          <a:p>
            <a:pPr marL="800100" lvl="1" indent="-342900">
              <a:buFont typeface="+mj-lt"/>
              <a:buAutoNum type="arabicPeriod"/>
            </a:pPr>
            <a:r>
              <a:rPr lang="en-US" sz="1400" b="0" i="0">
                <a:solidFill>
                  <a:srgbClr val="242424"/>
                </a:solidFill>
                <a:effectLst/>
                <a:latin typeface="Calibri" panose="020F0502020204030204" pitchFamily="34" charset="0"/>
              </a:rPr>
              <a:t>Risk screening, predictive analytics</a:t>
            </a:r>
            <a:endParaRPr lang="en-US" b="0" i="0">
              <a:solidFill>
                <a:srgbClr val="242424"/>
              </a:solidFill>
              <a:effectLst/>
              <a:latin typeface="Calibri" panose="020F0502020204030204" pitchFamily="34" charset="0"/>
            </a:endParaRPr>
          </a:p>
          <a:p>
            <a:endParaRPr lang="en-US" sz="1800"/>
          </a:p>
          <a:p>
            <a:r>
              <a:rPr lang="en-US" sz="1800"/>
              <a:t>Key Question Area: </a:t>
            </a:r>
            <a:r>
              <a:rPr lang="en-US"/>
              <a:t>Detail research questions, strategies, ideal investigation sizes, and desired outcomes in one of the five priority areas</a:t>
            </a:r>
          </a:p>
          <a:p>
            <a:pPr marL="0" indent="0">
              <a:buNone/>
            </a:pPr>
            <a:endParaRPr lang="en-US" sz="1800"/>
          </a:p>
          <a:p>
            <a:pPr marL="0" indent="0">
              <a:buNone/>
            </a:pPr>
            <a:r>
              <a:rPr lang="en-US" sz="1800"/>
              <a:t>Response Count: 17</a:t>
            </a:r>
          </a:p>
        </p:txBody>
      </p:sp>
      <p:sp>
        <p:nvSpPr>
          <p:cNvPr id="7" name="TextBox 6">
            <a:extLst>
              <a:ext uri="{FF2B5EF4-FFF2-40B4-BE49-F238E27FC236}">
                <a16:creationId xmlns:a16="http://schemas.microsoft.com/office/drawing/2014/main" id="{2F63BB36-575C-F0FB-0609-FCD8B5B5F5F8}"/>
              </a:ext>
            </a:extLst>
          </p:cNvPr>
          <p:cNvSpPr txBox="1"/>
          <p:nvPr/>
        </p:nvSpPr>
        <p:spPr>
          <a:xfrm>
            <a:off x="285750" y="5758249"/>
            <a:ext cx="11131893" cy="307777"/>
          </a:xfrm>
          <a:prstGeom prst="rect">
            <a:avLst/>
          </a:prstGeom>
          <a:noFill/>
        </p:spPr>
        <p:txBody>
          <a:bodyPr wrap="square" rtlCol="0">
            <a:spAutoFit/>
          </a:bodyPr>
          <a:lstStyle/>
          <a:p>
            <a:r>
              <a:rPr lang="en-US" sz="1400" i="1"/>
              <a:t>Note: The text of the Questionnaire and the SME stakeholders are located on slide 43-44 in the Appendix </a:t>
            </a:r>
          </a:p>
        </p:txBody>
      </p:sp>
    </p:spTree>
    <p:extLst>
      <p:ext uri="{BB962C8B-B14F-4D97-AF65-F5344CB8AC3E}">
        <p14:creationId xmlns:p14="http://schemas.microsoft.com/office/powerpoint/2010/main" val="3750821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483B73-846E-4D41-00DC-8AE0203BD1F1}"/>
              </a:ext>
            </a:extLst>
          </p:cNvPr>
          <p:cNvSpPr>
            <a:spLocks noGrp="1"/>
          </p:cNvSpPr>
          <p:nvPr>
            <p:ph type="title"/>
          </p:nvPr>
        </p:nvSpPr>
        <p:spPr/>
        <p:txBody>
          <a:bodyPr/>
          <a:lstStyle/>
          <a:p>
            <a:r>
              <a:rPr lang="en-US" sz="2400"/>
              <a:t>3.3 Survey Subject Matter Experts on their Priority Field</a:t>
            </a:r>
            <a:br>
              <a:rPr lang="en-US" sz="2400"/>
            </a:br>
            <a:r>
              <a:rPr lang="en-US" sz="2400"/>
              <a:t>Research Questions on Priority 1. Lethal Means Safety Approaches</a:t>
            </a:r>
            <a:endParaRPr lang="en-US" sz="3000"/>
          </a:p>
        </p:txBody>
      </p:sp>
      <p:sp>
        <p:nvSpPr>
          <p:cNvPr id="5" name="Slide Number Placeholder 4">
            <a:extLst>
              <a:ext uri="{FF2B5EF4-FFF2-40B4-BE49-F238E27FC236}">
                <a16:creationId xmlns:a16="http://schemas.microsoft.com/office/drawing/2014/main" id="{84DD09AF-FFC2-3814-7B97-551386290E83}"/>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26</a:t>
            </a:fld>
            <a:endParaRPr lang="en-US"/>
          </a:p>
        </p:txBody>
      </p:sp>
      <p:sp>
        <p:nvSpPr>
          <p:cNvPr id="9" name="ee4pContent1">
            <a:extLst>
              <a:ext uri="{FF2B5EF4-FFF2-40B4-BE49-F238E27FC236}">
                <a16:creationId xmlns:a16="http://schemas.microsoft.com/office/drawing/2014/main" id="{99BEE2D8-6D1E-3C6F-7802-6560CBC2C1AA}"/>
              </a:ext>
            </a:extLst>
          </p:cNvPr>
          <p:cNvSpPr txBox="1">
            <a:spLocks/>
          </p:cNvSpPr>
          <p:nvPr>
            <p:custDataLst>
              <p:tags r:id="rId1"/>
            </p:custDataLst>
          </p:nvPr>
        </p:nvSpPr>
        <p:spPr>
          <a:xfrm>
            <a:off x="514351" y="2059343"/>
            <a:ext cx="5485013" cy="1690401"/>
          </a:xfrm>
          <a:prstGeom prst="rect">
            <a:avLst/>
          </a:prstGeom>
          <a:solidFill>
            <a:srgbClr val="FFFFFF">
              <a:lumMod val="100000"/>
            </a:srgbClr>
          </a:solidFill>
          <a:ln w="9525" cmpd="sng">
            <a:solidFill>
              <a:schemeClr val="accent1">
                <a:lumMod val="100000"/>
              </a:schemeClr>
            </a:solidFill>
            <a:prstDash val="solid"/>
          </a:ln>
        </p:spPr>
        <p:txBody>
          <a:bodyPr vert="horz" lIns="90000" tIns="90000" rIns="90000" bIns="9000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1pPr>
            <a:lvl2pPr marL="2032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64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096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128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160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12192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7pPr>
            <a:lvl8pPr marL="14224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8pPr>
            <a:lvl9pPr marL="16256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9pPr>
          </a:lstStyle>
          <a:p>
            <a:pPr lvl="1"/>
            <a:r>
              <a:rPr lang="en-US">
                <a:latin typeface="+mn-lt"/>
              </a:rPr>
              <a:t>What targeted interventions are most effective in spurring personal action of an adult with suicide risk to reduce access to firearms?</a:t>
            </a:r>
          </a:p>
          <a:p>
            <a:pPr lvl="1"/>
            <a:r>
              <a:rPr lang="en-US">
                <a:latin typeface="+mn-lt"/>
              </a:rPr>
              <a:t>Studies seeking to determine the efficacy of secure firearm storage interventions in promoting LMS behaviors and averting suicide outcomes.</a:t>
            </a:r>
          </a:p>
          <a:p>
            <a:pPr lvl="1"/>
            <a:endParaRPr lang="en-US">
              <a:latin typeface="+mn-lt"/>
            </a:endParaRPr>
          </a:p>
          <a:p>
            <a:pPr lvl="1"/>
            <a:r>
              <a:rPr lang="en-US">
                <a:latin typeface="+mn-lt"/>
              </a:rPr>
              <a:t>What are effective ways to, counsel, incentivize and support safe firearms storage by Veterans?</a:t>
            </a:r>
          </a:p>
          <a:p>
            <a:pPr lvl="1"/>
            <a:endParaRPr lang="en-US">
              <a:latin typeface="+mn-lt"/>
            </a:endParaRPr>
          </a:p>
          <a:p>
            <a:pPr lvl="1"/>
            <a:r>
              <a:rPr lang="en-US">
                <a:latin typeface="+mn-lt"/>
              </a:rPr>
              <a:t>What is the most persuasive, scalable method for promoting secure firearm storage beyond the healthcare system?</a:t>
            </a:r>
          </a:p>
        </p:txBody>
      </p:sp>
      <p:sp>
        <p:nvSpPr>
          <p:cNvPr id="11" name="ee4pContent1">
            <a:extLst>
              <a:ext uri="{FF2B5EF4-FFF2-40B4-BE49-F238E27FC236}">
                <a16:creationId xmlns:a16="http://schemas.microsoft.com/office/drawing/2014/main" id="{D406CCF2-F803-B162-B0FF-1EE7EC76383D}"/>
              </a:ext>
            </a:extLst>
          </p:cNvPr>
          <p:cNvSpPr txBox="1">
            <a:spLocks/>
          </p:cNvSpPr>
          <p:nvPr>
            <p:custDataLst>
              <p:tags r:id="rId2"/>
            </p:custDataLst>
          </p:nvPr>
        </p:nvSpPr>
        <p:spPr>
          <a:xfrm>
            <a:off x="6190256" y="2059343"/>
            <a:ext cx="5485013" cy="1690401"/>
          </a:xfrm>
          <a:prstGeom prst="rect">
            <a:avLst/>
          </a:prstGeom>
          <a:solidFill>
            <a:srgbClr val="FFFFFF">
              <a:lumMod val="100000"/>
            </a:srgbClr>
          </a:solidFill>
          <a:ln w="9525" cmpd="sng">
            <a:solidFill>
              <a:schemeClr val="accent1">
                <a:lumMod val="100000"/>
              </a:schemeClr>
            </a:solidFill>
            <a:prstDash val="solid"/>
          </a:ln>
        </p:spPr>
        <p:txBody>
          <a:bodyPr vert="horz" lIns="90000" tIns="90000" rIns="90000" bIns="9000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1pPr>
            <a:lvl2pPr marL="2032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64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096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128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160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12192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7pPr>
            <a:lvl8pPr marL="14224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8pPr>
            <a:lvl9pPr marL="16256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9pPr>
          </a:lstStyle>
          <a:p>
            <a:pPr lvl="1"/>
            <a:r>
              <a:rPr lang="en-US">
                <a:latin typeface="+mn-lt"/>
              </a:rPr>
              <a:t>What are barriers and facilitators to widespread availability of participation of firearm businesses (FFLs) in suicide prevention programs for customers, including out-of-home storage?</a:t>
            </a:r>
          </a:p>
        </p:txBody>
      </p:sp>
      <p:sp>
        <p:nvSpPr>
          <p:cNvPr id="12" name="ee4pContent1">
            <a:extLst>
              <a:ext uri="{FF2B5EF4-FFF2-40B4-BE49-F238E27FC236}">
                <a16:creationId xmlns:a16="http://schemas.microsoft.com/office/drawing/2014/main" id="{4C59B8BC-C411-8EAE-7647-D8E091F851CA}"/>
              </a:ext>
            </a:extLst>
          </p:cNvPr>
          <p:cNvSpPr txBox="1">
            <a:spLocks/>
          </p:cNvSpPr>
          <p:nvPr>
            <p:custDataLst>
              <p:tags r:id="rId3"/>
            </p:custDataLst>
          </p:nvPr>
        </p:nvSpPr>
        <p:spPr>
          <a:xfrm>
            <a:off x="514351" y="4356958"/>
            <a:ext cx="5485013" cy="1688821"/>
          </a:xfrm>
          <a:prstGeom prst="rect">
            <a:avLst/>
          </a:prstGeom>
          <a:solidFill>
            <a:srgbClr val="FFFFFF">
              <a:lumMod val="100000"/>
            </a:srgbClr>
          </a:solidFill>
          <a:ln w="9525" cmpd="sng">
            <a:solidFill>
              <a:schemeClr val="accent1">
                <a:lumMod val="100000"/>
              </a:schemeClr>
            </a:solidFill>
            <a:prstDash val="solid"/>
          </a:ln>
        </p:spPr>
        <p:txBody>
          <a:bodyPr vert="horz" lIns="90000" tIns="90000" rIns="90000" bIns="9000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1pPr>
            <a:lvl2pPr marL="2032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64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096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128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160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12192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7pPr>
            <a:lvl8pPr marL="14224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8pPr>
            <a:lvl9pPr marL="16256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9pPr>
          </a:lstStyle>
          <a:p>
            <a:pPr lvl="1"/>
            <a:r>
              <a:rPr lang="en-US">
                <a:latin typeface="+mn-lt"/>
              </a:rPr>
              <a:t>What messages are most effective in changing Veteran firearms safety behavior, and how does the messaging format and content need to be altered to address various subpopulations of Veterans?</a:t>
            </a:r>
          </a:p>
          <a:p>
            <a:pPr lvl="1"/>
            <a:r>
              <a:rPr lang="en-US">
                <a:latin typeface="+mn-lt"/>
              </a:rPr>
              <a:t>How can we normalize out-of-home firearm storage and make this option readily available to firearm owners?</a:t>
            </a:r>
          </a:p>
        </p:txBody>
      </p:sp>
      <p:sp>
        <p:nvSpPr>
          <p:cNvPr id="13" name="ee4pContent1">
            <a:extLst>
              <a:ext uri="{FF2B5EF4-FFF2-40B4-BE49-F238E27FC236}">
                <a16:creationId xmlns:a16="http://schemas.microsoft.com/office/drawing/2014/main" id="{F5E66699-19F6-3193-AE5C-5EDF68731E8C}"/>
              </a:ext>
            </a:extLst>
          </p:cNvPr>
          <p:cNvSpPr txBox="1">
            <a:spLocks/>
          </p:cNvSpPr>
          <p:nvPr>
            <p:custDataLst>
              <p:tags r:id="rId4"/>
            </p:custDataLst>
          </p:nvPr>
        </p:nvSpPr>
        <p:spPr>
          <a:xfrm>
            <a:off x="6190256" y="4356958"/>
            <a:ext cx="5485013" cy="1834300"/>
          </a:xfrm>
          <a:prstGeom prst="rect">
            <a:avLst/>
          </a:prstGeom>
          <a:solidFill>
            <a:srgbClr val="FFFFFF">
              <a:lumMod val="100000"/>
            </a:srgbClr>
          </a:solidFill>
          <a:ln w="9525" cmpd="sng">
            <a:solidFill>
              <a:schemeClr val="accent1">
                <a:lumMod val="100000"/>
              </a:schemeClr>
            </a:solidFill>
            <a:prstDash val="solid"/>
          </a:ln>
        </p:spPr>
        <p:txBody>
          <a:bodyPr vert="horz" lIns="90000" tIns="90000" rIns="90000" bIns="9000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1pPr>
            <a:lvl2pPr marL="2032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64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096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128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160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12192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7pPr>
            <a:lvl8pPr marL="14224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8pPr>
            <a:lvl9pPr marL="16256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9pPr>
          </a:lstStyle>
          <a:p>
            <a:pPr lvl="1"/>
            <a:r>
              <a:rPr lang="en-US" sz="1400">
                <a:latin typeface="+mn-lt"/>
              </a:rPr>
              <a:t>Increased behavioral research is needed to extend beyond epidemiological findings. A better understanding of the mechanisms driving behavior change could advance the field. This could involve EMA assessments to get at more fine-tuned assessments of what prompts firearm storage changes, behavioral experiments comparing self-reported and physiological responses to firearm-relevant stimuli (e.g. messaging, images related to firearm suicide), and randomized trials that extend existing research on lethal means counseling.</a:t>
            </a:r>
          </a:p>
        </p:txBody>
      </p:sp>
      <p:sp>
        <p:nvSpPr>
          <p:cNvPr id="14" name="ee4pHeader1">
            <a:extLst>
              <a:ext uri="{FF2B5EF4-FFF2-40B4-BE49-F238E27FC236}">
                <a16:creationId xmlns:a16="http://schemas.microsoft.com/office/drawing/2014/main" id="{7B60B2D4-8F45-6E95-72C2-16C20A040C62}"/>
              </a:ext>
            </a:extLst>
          </p:cNvPr>
          <p:cNvSpPr/>
          <p:nvPr>
            <p:custDataLst>
              <p:tags r:id="rId5"/>
            </p:custDataLst>
          </p:nvPr>
        </p:nvSpPr>
        <p:spPr bwMode="auto">
          <a:xfrm>
            <a:off x="514349" y="1597604"/>
            <a:ext cx="5485013" cy="461738"/>
          </a:xfrm>
          <a:prstGeom prst="rect">
            <a:avLst/>
          </a:prstGeom>
          <a:solidFill>
            <a:schemeClr val="accent1">
              <a:lumMod val="100000"/>
            </a:schemeClr>
          </a:solidFill>
          <a:ln w="9525">
            <a:solidFill>
              <a:schemeClr val="accent1">
                <a:lumMod val="100000"/>
              </a:schemeClr>
            </a:solidFill>
            <a:miter lim="800000"/>
            <a:headEnd/>
            <a:tailEnd/>
          </a:ln>
          <a:effectLst/>
        </p:spPr>
        <p:txBody>
          <a:bodyPr lIns="90000" tIns="46800" rIns="90000" bIns="46800" anchor="ctr"/>
          <a:lstStyle/>
          <a:p>
            <a:pPr algn="ctr" eaLnBrk="0" hangingPunct="0">
              <a:spcAft>
                <a:spcPct val="0"/>
              </a:spcAft>
            </a:pPr>
            <a:r>
              <a:rPr lang="en-US" sz="1600">
                <a:solidFill>
                  <a:schemeClr val="bg1"/>
                </a:solidFill>
              </a:rPr>
              <a:t>Theme 1: Understanding Intervention Effectiveness</a:t>
            </a:r>
          </a:p>
        </p:txBody>
      </p:sp>
      <p:sp>
        <p:nvSpPr>
          <p:cNvPr id="15" name="ee4pHeader1">
            <a:extLst>
              <a:ext uri="{FF2B5EF4-FFF2-40B4-BE49-F238E27FC236}">
                <a16:creationId xmlns:a16="http://schemas.microsoft.com/office/drawing/2014/main" id="{2E16DBB1-5E56-56F8-8707-41E81BA23375}"/>
              </a:ext>
            </a:extLst>
          </p:cNvPr>
          <p:cNvSpPr/>
          <p:nvPr>
            <p:custDataLst>
              <p:tags r:id="rId6"/>
            </p:custDataLst>
          </p:nvPr>
        </p:nvSpPr>
        <p:spPr bwMode="auto">
          <a:xfrm>
            <a:off x="6190254" y="1597604"/>
            <a:ext cx="5485013" cy="461738"/>
          </a:xfrm>
          <a:prstGeom prst="rect">
            <a:avLst/>
          </a:prstGeom>
          <a:solidFill>
            <a:schemeClr val="accent1">
              <a:lumMod val="100000"/>
            </a:schemeClr>
          </a:solidFill>
          <a:ln w="9525">
            <a:solidFill>
              <a:schemeClr val="accent1">
                <a:lumMod val="100000"/>
              </a:schemeClr>
            </a:solidFill>
            <a:miter lim="800000"/>
            <a:headEnd/>
            <a:tailEnd/>
          </a:ln>
          <a:effectLst/>
        </p:spPr>
        <p:txBody>
          <a:bodyPr lIns="90000" tIns="46800" rIns="90000" bIns="46800" anchor="ctr"/>
          <a:lstStyle/>
          <a:p>
            <a:pPr algn="ctr" eaLnBrk="0" hangingPunct="0">
              <a:spcAft>
                <a:spcPct val="0"/>
              </a:spcAft>
            </a:pPr>
            <a:r>
              <a:rPr lang="en-US" sz="1600">
                <a:solidFill>
                  <a:schemeClr val="bg1"/>
                </a:solidFill>
              </a:rPr>
              <a:t>Theme 2: Community Interventions</a:t>
            </a:r>
          </a:p>
        </p:txBody>
      </p:sp>
      <p:sp>
        <p:nvSpPr>
          <p:cNvPr id="16" name="ee4pHeader1">
            <a:extLst>
              <a:ext uri="{FF2B5EF4-FFF2-40B4-BE49-F238E27FC236}">
                <a16:creationId xmlns:a16="http://schemas.microsoft.com/office/drawing/2014/main" id="{5597B9A9-8228-5E08-5D7F-4D94C2B608B0}"/>
              </a:ext>
            </a:extLst>
          </p:cNvPr>
          <p:cNvSpPr/>
          <p:nvPr>
            <p:custDataLst>
              <p:tags r:id="rId7"/>
            </p:custDataLst>
          </p:nvPr>
        </p:nvSpPr>
        <p:spPr bwMode="auto">
          <a:xfrm>
            <a:off x="514349" y="3893641"/>
            <a:ext cx="5485013" cy="463318"/>
          </a:xfrm>
          <a:prstGeom prst="rect">
            <a:avLst/>
          </a:prstGeom>
          <a:solidFill>
            <a:schemeClr val="accent1">
              <a:lumMod val="100000"/>
            </a:schemeClr>
          </a:solidFill>
          <a:ln w="9525">
            <a:solidFill>
              <a:schemeClr val="accent1">
                <a:lumMod val="100000"/>
              </a:schemeClr>
            </a:solidFill>
            <a:miter lim="800000"/>
            <a:headEnd/>
            <a:tailEnd/>
          </a:ln>
          <a:effectLst/>
        </p:spPr>
        <p:txBody>
          <a:bodyPr lIns="90000" tIns="46800" rIns="90000" bIns="46800" anchor="ctr"/>
          <a:lstStyle/>
          <a:p>
            <a:pPr algn="ctr" eaLnBrk="0" hangingPunct="0">
              <a:spcAft>
                <a:spcPct val="0"/>
              </a:spcAft>
            </a:pPr>
            <a:r>
              <a:rPr lang="en-US" sz="1600">
                <a:solidFill>
                  <a:schemeClr val="bg1"/>
                </a:solidFill>
              </a:rPr>
              <a:t>Theme 3: Messaging</a:t>
            </a:r>
          </a:p>
        </p:txBody>
      </p:sp>
      <p:sp>
        <p:nvSpPr>
          <p:cNvPr id="17" name="ee4pHeader1">
            <a:extLst>
              <a:ext uri="{FF2B5EF4-FFF2-40B4-BE49-F238E27FC236}">
                <a16:creationId xmlns:a16="http://schemas.microsoft.com/office/drawing/2014/main" id="{8273DF6F-B2DC-180F-DDC1-8896730B5388}"/>
              </a:ext>
            </a:extLst>
          </p:cNvPr>
          <p:cNvSpPr/>
          <p:nvPr>
            <p:custDataLst>
              <p:tags r:id="rId8"/>
            </p:custDataLst>
          </p:nvPr>
        </p:nvSpPr>
        <p:spPr bwMode="auto">
          <a:xfrm>
            <a:off x="6190254" y="3893641"/>
            <a:ext cx="5485013" cy="463318"/>
          </a:xfrm>
          <a:prstGeom prst="rect">
            <a:avLst/>
          </a:prstGeom>
          <a:solidFill>
            <a:schemeClr val="accent1">
              <a:lumMod val="100000"/>
            </a:schemeClr>
          </a:solidFill>
          <a:ln w="9525">
            <a:solidFill>
              <a:schemeClr val="accent1">
                <a:lumMod val="100000"/>
              </a:schemeClr>
            </a:solidFill>
            <a:miter lim="800000"/>
            <a:headEnd/>
            <a:tailEnd/>
          </a:ln>
          <a:effectLst/>
        </p:spPr>
        <p:txBody>
          <a:bodyPr lIns="90000" tIns="46800" rIns="90000" bIns="46800" anchor="ctr"/>
          <a:lstStyle/>
          <a:p>
            <a:pPr algn="ctr" eaLnBrk="0" hangingPunct="0">
              <a:spcAft>
                <a:spcPct val="0"/>
              </a:spcAft>
            </a:pPr>
            <a:r>
              <a:rPr lang="en-US" sz="1600">
                <a:solidFill>
                  <a:schemeClr val="bg1"/>
                </a:solidFill>
              </a:rPr>
              <a:t>Theme 4: Understanding Mechanisms of Change</a:t>
            </a:r>
          </a:p>
        </p:txBody>
      </p:sp>
      <p:sp>
        <p:nvSpPr>
          <p:cNvPr id="4" name="TextBox 3">
            <a:extLst>
              <a:ext uri="{FF2B5EF4-FFF2-40B4-BE49-F238E27FC236}">
                <a16:creationId xmlns:a16="http://schemas.microsoft.com/office/drawing/2014/main" id="{40A47331-7C7F-4313-24BB-9B93CA7BE15A}"/>
              </a:ext>
            </a:extLst>
          </p:cNvPr>
          <p:cNvSpPr txBox="1"/>
          <p:nvPr/>
        </p:nvSpPr>
        <p:spPr>
          <a:xfrm>
            <a:off x="514349" y="996778"/>
            <a:ext cx="11160918" cy="369332"/>
          </a:xfrm>
          <a:prstGeom prst="rect">
            <a:avLst/>
          </a:prstGeom>
          <a:noFill/>
        </p:spPr>
        <p:txBody>
          <a:bodyPr wrap="square" rtlCol="0">
            <a:spAutoFit/>
          </a:bodyPr>
          <a:lstStyle/>
          <a:p>
            <a:r>
              <a:rPr lang="en-US"/>
              <a:t>SMEs in this priority area provided research questions that were then categorized into the following themes. </a:t>
            </a:r>
          </a:p>
        </p:txBody>
      </p:sp>
    </p:spTree>
    <p:extLst>
      <p:ext uri="{BB962C8B-B14F-4D97-AF65-F5344CB8AC3E}">
        <p14:creationId xmlns:p14="http://schemas.microsoft.com/office/powerpoint/2010/main" val="1263743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483B73-846E-4D41-00DC-8AE0203BD1F1}"/>
              </a:ext>
            </a:extLst>
          </p:cNvPr>
          <p:cNvSpPr>
            <a:spLocks noGrp="1"/>
          </p:cNvSpPr>
          <p:nvPr>
            <p:ph type="title"/>
          </p:nvPr>
        </p:nvSpPr>
        <p:spPr/>
        <p:txBody>
          <a:bodyPr/>
          <a:lstStyle/>
          <a:p>
            <a:r>
              <a:rPr lang="en-US" sz="2400"/>
              <a:t>3.3 Survey Subject Matter Experts on their Priority Field</a:t>
            </a:r>
            <a:br>
              <a:rPr lang="en-US" sz="2400"/>
            </a:br>
            <a:r>
              <a:rPr lang="en-US" sz="2400"/>
              <a:t>Research Questions on Priority 2. Community-based Interventions</a:t>
            </a:r>
            <a:endParaRPr lang="en-US" sz="3000"/>
          </a:p>
        </p:txBody>
      </p:sp>
      <p:sp>
        <p:nvSpPr>
          <p:cNvPr id="5" name="Slide Number Placeholder 4">
            <a:extLst>
              <a:ext uri="{FF2B5EF4-FFF2-40B4-BE49-F238E27FC236}">
                <a16:creationId xmlns:a16="http://schemas.microsoft.com/office/drawing/2014/main" id="{84DD09AF-FFC2-3814-7B97-551386290E83}"/>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27</a:t>
            </a:fld>
            <a:endParaRPr lang="en-US"/>
          </a:p>
        </p:txBody>
      </p:sp>
      <p:sp>
        <p:nvSpPr>
          <p:cNvPr id="11" name="ee4pContent1">
            <a:extLst>
              <a:ext uri="{FF2B5EF4-FFF2-40B4-BE49-F238E27FC236}">
                <a16:creationId xmlns:a16="http://schemas.microsoft.com/office/drawing/2014/main" id="{C0EA29A0-9094-696B-3415-533E3F683BA8}"/>
              </a:ext>
            </a:extLst>
          </p:cNvPr>
          <p:cNvSpPr txBox="1">
            <a:spLocks/>
          </p:cNvSpPr>
          <p:nvPr>
            <p:custDataLst>
              <p:tags r:id="rId1"/>
            </p:custDataLst>
          </p:nvPr>
        </p:nvSpPr>
        <p:spPr>
          <a:xfrm>
            <a:off x="734546" y="2086800"/>
            <a:ext cx="10573387" cy="1265338"/>
          </a:xfrm>
          <a:prstGeom prst="rect">
            <a:avLst/>
          </a:prstGeom>
          <a:solidFill>
            <a:srgbClr val="FFFFFF">
              <a:lumMod val="100000"/>
            </a:srgbClr>
          </a:solidFill>
          <a:ln w="9525" cmpd="sng">
            <a:solidFill>
              <a:schemeClr val="accent1">
                <a:lumMod val="100000"/>
              </a:schemeClr>
            </a:solidFill>
            <a:prstDash val="solid"/>
          </a:ln>
        </p:spPr>
        <p:txBody>
          <a:bodyPr vert="horz" lIns="90000" tIns="90000" rIns="90000" bIns="9000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1pPr>
            <a:lvl2pPr marL="2032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64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096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128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160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12192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7pPr>
            <a:lvl8pPr marL="14224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8pPr>
            <a:lvl9pPr marL="16256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9pPr>
          </a:lstStyle>
          <a:p>
            <a:pPr lvl="1"/>
            <a:r>
              <a:rPr lang="en-US">
                <a:latin typeface="+mn-lt"/>
              </a:rPr>
              <a:t>What universal messages and implementation approaches work best for reaching broad audiences of Veterans/caregivers/community partners/firearm owners?</a:t>
            </a:r>
          </a:p>
          <a:p>
            <a:pPr lvl="1"/>
            <a:r>
              <a:rPr lang="en-US">
                <a:latin typeface="+mn-lt"/>
              </a:rPr>
              <a:t>What is the impact of community-partnered approaches to dissemination of LMS/secure firearm storage messaging (e.g., raising awareness and disseminating messaging through firearm retailers, gun clubs and ranges, firearm instructors)?</a:t>
            </a:r>
          </a:p>
        </p:txBody>
      </p:sp>
      <p:sp>
        <p:nvSpPr>
          <p:cNvPr id="14" name="ee4pHeader1">
            <a:extLst>
              <a:ext uri="{FF2B5EF4-FFF2-40B4-BE49-F238E27FC236}">
                <a16:creationId xmlns:a16="http://schemas.microsoft.com/office/drawing/2014/main" id="{8C06866E-2E69-ED0B-E554-2B71EAFC655B}"/>
              </a:ext>
            </a:extLst>
          </p:cNvPr>
          <p:cNvSpPr/>
          <p:nvPr>
            <p:custDataLst>
              <p:tags r:id="rId2"/>
            </p:custDataLst>
          </p:nvPr>
        </p:nvSpPr>
        <p:spPr bwMode="auto">
          <a:xfrm>
            <a:off x="734545" y="1705580"/>
            <a:ext cx="10573387" cy="381219"/>
          </a:xfrm>
          <a:prstGeom prst="rect">
            <a:avLst/>
          </a:prstGeom>
          <a:solidFill>
            <a:schemeClr val="accent1">
              <a:lumMod val="100000"/>
            </a:schemeClr>
          </a:solidFill>
          <a:ln w="9525" cmpd="sng">
            <a:solidFill>
              <a:schemeClr val="accent1">
                <a:lumMod val="100000"/>
              </a:schemeClr>
            </a:solidFill>
            <a:prstDash val="solid"/>
            <a:miter lim="800000"/>
            <a:headEnd/>
            <a:tailEnd/>
          </a:ln>
          <a:effectLst/>
        </p:spPr>
        <p:txBody>
          <a:bodyPr lIns="90000" tIns="46800" rIns="90000" bIns="46800" anchor="ctr"/>
          <a:lstStyle/>
          <a:p>
            <a:pPr algn="ctr" eaLnBrk="0" hangingPunct="0">
              <a:spcAft>
                <a:spcPct val="0"/>
              </a:spcAft>
            </a:pPr>
            <a:r>
              <a:rPr lang="en-US" sz="1600">
                <a:solidFill>
                  <a:schemeClr val="bg1"/>
                </a:solidFill>
              </a:rPr>
              <a:t>Theme 1: Lethal Means Safety in the Community</a:t>
            </a:r>
          </a:p>
        </p:txBody>
      </p:sp>
      <p:sp>
        <p:nvSpPr>
          <p:cNvPr id="19" name="ee4pContent1">
            <a:extLst>
              <a:ext uri="{FF2B5EF4-FFF2-40B4-BE49-F238E27FC236}">
                <a16:creationId xmlns:a16="http://schemas.microsoft.com/office/drawing/2014/main" id="{17210F8C-999E-8ECB-6376-2B6899BBBA68}"/>
              </a:ext>
            </a:extLst>
          </p:cNvPr>
          <p:cNvSpPr txBox="1">
            <a:spLocks/>
          </p:cNvSpPr>
          <p:nvPr>
            <p:custDataLst>
              <p:tags r:id="rId3"/>
            </p:custDataLst>
          </p:nvPr>
        </p:nvSpPr>
        <p:spPr>
          <a:xfrm>
            <a:off x="734546" y="3923968"/>
            <a:ext cx="10573387" cy="702591"/>
          </a:xfrm>
          <a:prstGeom prst="rect">
            <a:avLst/>
          </a:prstGeom>
          <a:solidFill>
            <a:srgbClr val="FFFFFF">
              <a:lumMod val="100000"/>
            </a:srgbClr>
          </a:solidFill>
          <a:ln w="9525" cmpd="sng">
            <a:solidFill>
              <a:schemeClr val="accent1">
                <a:lumMod val="100000"/>
              </a:schemeClr>
            </a:solidFill>
            <a:prstDash val="solid"/>
          </a:ln>
        </p:spPr>
        <p:txBody>
          <a:bodyPr vert="horz" lIns="90000" tIns="90000" rIns="90000" bIns="9000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1pPr>
            <a:lvl2pPr marL="2032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64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096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128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160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12192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7pPr>
            <a:lvl8pPr marL="14224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8pPr>
            <a:lvl9pPr marL="16256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9pPr>
          </a:lstStyle>
          <a:p>
            <a:pPr lvl="1"/>
            <a:r>
              <a:rPr lang="en-US">
                <a:latin typeface="+mn-lt"/>
              </a:rPr>
              <a:t>What community or social factors contribute to suicide risk? How do mental health conditions mediate or moderate this relationship?</a:t>
            </a:r>
          </a:p>
        </p:txBody>
      </p:sp>
      <p:sp>
        <p:nvSpPr>
          <p:cNvPr id="20" name="ee4pHeader1">
            <a:extLst>
              <a:ext uri="{FF2B5EF4-FFF2-40B4-BE49-F238E27FC236}">
                <a16:creationId xmlns:a16="http://schemas.microsoft.com/office/drawing/2014/main" id="{3C443BCB-8815-2B3F-07BD-B295F4EE2ADA}"/>
              </a:ext>
            </a:extLst>
          </p:cNvPr>
          <p:cNvSpPr/>
          <p:nvPr>
            <p:custDataLst>
              <p:tags r:id="rId4"/>
            </p:custDataLst>
          </p:nvPr>
        </p:nvSpPr>
        <p:spPr bwMode="auto">
          <a:xfrm>
            <a:off x="734545" y="3542748"/>
            <a:ext cx="10573387" cy="381219"/>
          </a:xfrm>
          <a:prstGeom prst="rect">
            <a:avLst/>
          </a:prstGeom>
          <a:solidFill>
            <a:schemeClr val="accent1">
              <a:lumMod val="100000"/>
            </a:schemeClr>
          </a:solidFill>
          <a:ln w="9525" cmpd="sng">
            <a:solidFill>
              <a:schemeClr val="accent1">
                <a:lumMod val="100000"/>
              </a:schemeClr>
            </a:solidFill>
            <a:prstDash val="solid"/>
            <a:miter lim="800000"/>
            <a:headEnd/>
            <a:tailEnd/>
          </a:ln>
          <a:effectLst/>
        </p:spPr>
        <p:txBody>
          <a:bodyPr lIns="90000" tIns="46800" rIns="90000" bIns="46800" anchor="ctr"/>
          <a:lstStyle/>
          <a:p>
            <a:pPr algn="ctr" eaLnBrk="0" hangingPunct="0">
              <a:spcAft>
                <a:spcPct val="0"/>
              </a:spcAft>
            </a:pPr>
            <a:r>
              <a:rPr lang="en-US" sz="1600">
                <a:solidFill>
                  <a:schemeClr val="bg1"/>
                </a:solidFill>
              </a:rPr>
              <a:t>Theme 2: Understanding Community / Social Factors in Suicide</a:t>
            </a:r>
          </a:p>
        </p:txBody>
      </p:sp>
      <p:sp>
        <p:nvSpPr>
          <p:cNvPr id="21" name="ee4pContent1">
            <a:extLst>
              <a:ext uri="{FF2B5EF4-FFF2-40B4-BE49-F238E27FC236}">
                <a16:creationId xmlns:a16="http://schemas.microsoft.com/office/drawing/2014/main" id="{31C2D96C-6415-362C-B0A5-9C24F519D4E0}"/>
              </a:ext>
            </a:extLst>
          </p:cNvPr>
          <p:cNvSpPr txBox="1">
            <a:spLocks/>
          </p:cNvSpPr>
          <p:nvPr>
            <p:custDataLst>
              <p:tags r:id="rId5"/>
            </p:custDataLst>
          </p:nvPr>
        </p:nvSpPr>
        <p:spPr>
          <a:xfrm>
            <a:off x="734546" y="5231958"/>
            <a:ext cx="10573387" cy="1265338"/>
          </a:xfrm>
          <a:prstGeom prst="rect">
            <a:avLst/>
          </a:prstGeom>
          <a:solidFill>
            <a:srgbClr val="FFFFFF">
              <a:lumMod val="100000"/>
            </a:srgbClr>
          </a:solidFill>
          <a:ln w="9525" cmpd="sng">
            <a:solidFill>
              <a:schemeClr val="accent1">
                <a:lumMod val="100000"/>
              </a:schemeClr>
            </a:solidFill>
            <a:prstDash val="solid"/>
          </a:ln>
        </p:spPr>
        <p:txBody>
          <a:bodyPr vert="horz" lIns="90000" tIns="90000" rIns="90000" bIns="9000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1pPr>
            <a:lvl2pPr marL="2032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64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096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128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160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12192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7pPr>
            <a:lvl8pPr marL="14224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8pPr>
            <a:lvl9pPr marL="16256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9pPr>
          </a:lstStyle>
          <a:p>
            <a:pPr lvl="1"/>
            <a:r>
              <a:rPr lang="en-US">
                <a:latin typeface="+mn-lt"/>
              </a:rPr>
              <a:t>What are the best steps for translating evidence-based suicide prevention practices (e.g., suicide screening) in community-based settings (e.g., homeless shelters)?</a:t>
            </a:r>
          </a:p>
          <a:p>
            <a:pPr lvl="1"/>
            <a:r>
              <a:rPr lang="en-US">
                <a:latin typeface="+mn-lt"/>
              </a:rPr>
              <a:t>What is feasible for community providers and what barriers are present that would (or have) impeded their use of CBI-SPs with Veterans within community settings?</a:t>
            </a:r>
          </a:p>
        </p:txBody>
      </p:sp>
      <p:sp>
        <p:nvSpPr>
          <p:cNvPr id="22" name="ee4pHeader1">
            <a:extLst>
              <a:ext uri="{FF2B5EF4-FFF2-40B4-BE49-F238E27FC236}">
                <a16:creationId xmlns:a16="http://schemas.microsoft.com/office/drawing/2014/main" id="{5EA1B0B2-4D75-3720-B0ED-13EE0D38333C}"/>
              </a:ext>
            </a:extLst>
          </p:cNvPr>
          <p:cNvSpPr/>
          <p:nvPr>
            <p:custDataLst>
              <p:tags r:id="rId6"/>
            </p:custDataLst>
          </p:nvPr>
        </p:nvSpPr>
        <p:spPr bwMode="auto">
          <a:xfrm>
            <a:off x="734545" y="4850738"/>
            <a:ext cx="10573387" cy="381219"/>
          </a:xfrm>
          <a:prstGeom prst="rect">
            <a:avLst/>
          </a:prstGeom>
          <a:solidFill>
            <a:schemeClr val="accent1">
              <a:lumMod val="100000"/>
            </a:schemeClr>
          </a:solidFill>
          <a:ln w="9525" cmpd="sng">
            <a:solidFill>
              <a:schemeClr val="accent1">
                <a:lumMod val="100000"/>
              </a:schemeClr>
            </a:solidFill>
            <a:prstDash val="solid"/>
            <a:miter lim="800000"/>
            <a:headEnd/>
            <a:tailEnd/>
          </a:ln>
          <a:effectLst/>
        </p:spPr>
        <p:txBody>
          <a:bodyPr lIns="90000" tIns="46800" rIns="90000" bIns="46800" anchor="ctr"/>
          <a:lstStyle/>
          <a:p>
            <a:pPr algn="ctr" eaLnBrk="0" hangingPunct="0">
              <a:spcAft>
                <a:spcPct val="0"/>
              </a:spcAft>
            </a:pPr>
            <a:r>
              <a:rPr lang="en-US" sz="1600">
                <a:solidFill>
                  <a:schemeClr val="bg1"/>
                </a:solidFill>
              </a:rPr>
              <a:t>Theme 3: What Suicide Prevention Interventions are Best Implemented in the Community?</a:t>
            </a:r>
          </a:p>
        </p:txBody>
      </p:sp>
      <p:sp>
        <p:nvSpPr>
          <p:cNvPr id="2" name="TextBox 1">
            <a:extLst>
              <a:ext uri="{FF2B5EF4-FFF2-40B4-BE49-F238E27FC236}">
                <a16:creationId xmlns:a16="http://schemas.microsoft.com/office/drawing/2014/main" id="{EEF68771-EC51-7E08-A8A7-231A18B6FABD}"/>
              </a:ext>
            </a:extLst>
          </p:cNvPr>
          <p:cNvSpPr txBox="1"/>
          <p:nvPr/>
        </p:nvSpPr>
        <p:spPr>
          <a:xfrm>
            <a:off x="514349" y="996778"/>
            <a:ext cx="11160918" cy="369332"/>
          </a:xfrm>
          <a:prstGeom prst="rect">
            <a:avLst/>
          </a:prstGeom>
          <a:noFill/>
        </p:spPr>
        <p:txBody>
          <a:bodyPr wrap="square" rtlCol="0">
            <a:spAutoFit/>
          </a:bodyPr>
          <a:lstStyle/>
          <a:p>
            <a:r>
              <a:rPr lang="en-US"/>
              <a:t>SMEs in this priority area provided research questions that were then categorized into the following themes. </a:t>
            </a:r>
          </a:p>
        </p:txBody>
      </p:sp>
    </p:spTree>
    <p:extLst>
      <p:ext uri="{BB962C8B-B14F-4D97-AF65-F5344CB8AC3E}">
        <p14:creationId xmlns:p14="http://schemas.microsoft.com/office/powerpoint/2010/main" val="4106091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483B73-846E-4D41-00DC-8AE0203BD1F1}"/>
              </a:ext>
            </a:extLst>
          </p:cNvPr>
          <p:cNvSpPr>
            <a:spLocks noGrp="1"/>
          </p:cNvSpPr>
          <p:nvPr>
            <p:ph type="title"/>
          </p:nvPr>
        </p:nvSpPr>
        <p:spPr>
          <a:xfrm>
            <a:off x="390525" y="97245"/>
            <a:ext cx="11355998" cy="680223"/>
          </a:xfrm>
        </p:spPr>
        <p:txBody>
          <a:bodyPr/>
          <a:lstStyle/>
          <a:p>
            <a:r>
              <a:rPr lang="en-US" sz="2000"/>
              <a:t>3.3 Survey Subject Matter Experts on their Priority Field</a:t>
            </a:r>
            <a:br>
              <a:rPr lang="en-US" sz="2000"/>
            </a:br>
            <a:r>
              <a:rPr lang="en-US" sz="2000"/>
              <a:t>Research Questions on Priority 3. Family, Social Network-based Interventions &amp; Postventions</a:t>
            </a:r>
            <a:endParaRPr lang="en-US" sz="2800"/>
          </a:p>
        </p:txBody>
      </p:sp>
      <p:sp>
        <p:nvSpPr>
          <p:cNvPr id="5" name="Slide Number Placeholder 4">
            <a:extLst>
              <a:ext uri="{FF2B5EF4-FFF2-40B4-BE49-F238E27FC236}">
                <a16:creationId xmlns:a16="http://schemas.microsoft.com/office/drawing/2014/main" id="{84DD09AF-FFC2-3814-7B97-551386290E83}"/>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28</a:t>
            </a:fld>
            <a:endParaRPr lang="en-US"/>
          </a:p>
        </p:txBody>
      </p:sp>
      <p:sp>
        <p:nvSpPr>
          <p:cNvPr id="2" name="ee4pContent1">
            <a:extLst>
              <a:ext uri="{FF2B5EF4-FFF2-40B4-BE49-F238E27FC236}">
                <a16:creationId xmlns:a16="http://schemas.microsoft.com/office/drawing/2014/main" id="{C203E94D-61F6-38D8-B321-EB3B01C9408A}"/>
              </a:ext>
            </a:extLst>
          </p:cNvPr>
          <p:cNvSpPr txBox="1">
            <a:spLocks/>
          </p:cNvSpPr>
          <p:nvPr>
            <p:custDataLst>
              <p:tags r:id="rId1"/>
            </p:custDataLst>
          </p:nvPr>
        </p:nvSpPr>
        <p:spPr>
          <a:xfrm>
            <a:off x="734546" y="2032237"/>
            <a:ext cx="10573387" cy="1265338"/>
          </a:xfrm>
          <a:prstGeom prst="rect">
            <a:avLst/>
          </a:prstGeom>
          <a:solidFill>
            <a:srgbClr val="FFFFFF">
              <a:lumMod val="100000"/>
            </a:srgbClr>
          </a:solidFill>
          <a:ln w="9525" cmpd="sng">
            <a:solidFill>
              <a:schemeClr val="accent1">
                <a:lumMod val="100000"/>
              </a:schemeClr>
            </a:solidFill>
            <a:prstDash val="solid"/>
          </a:ln>
        </p:spPr>
        <p:txBody>
          <a:bodyPr vert="horz" lIns="90000" tIns="90000" rIns="90000" bIns="9000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1pPr>
            <a:lvl2pPr marL="2032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64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096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128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160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12192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7pPr>
            <a:lvl8pPr marL="14224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8pPr>
            <a:lvl9pPr marL="16256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9pPr>
          </a:lstStyle>
          <a:p>
            <a:pPr lvl="1"/>
            <a:r>
              <a:rPr lang="en-US">
                <a:latin typeface="+mn-lt"/>
              </a:rPr>
              <a:t>What are the effective suicide prevention strategies for use by professional providers with Veterans that can be taught to families and other social network members in a “task-shifting strategy”?</a:t>
            </a:r>
          </a:p>
          <a:p>
            <a:pPr lvl="2"/>
            <a:r>
              <a:rPr lang="en-US">
                <a:latin typeface="+mn-lt"/>
              </a:rPr>
              <a:t>To what degree can evidence-informed strategies such as suicide safety planning be adapted effectively for implementation by family and social-network members?"</a:t>
            </a:r>
          </a:p>
        </p:txBody>
      </p:sp>
      <p:sp>
        <p:nvSpPr>
          <p:cNvPr id="4" name="ee4pHeader1">
            <a:extLst>
              <a:ext uri="{FF2B5EF4-FFF2-40B4-BE49-F238E27FC236}">
                <a16:creationId xmlns:a16="http://schemas.microsoft.com/office/drawing/2014/main" id="{22035FF1-DD5F-037B-3676-675054E36143}"/>
              </a:ext>
            </a:extLst>
          </p:cNvPr>
          <p:cNvSpPr/>
          <p:nvPr>
            <p:custDataLst>
              <p:tags r:id="rId2"/>
            </p:custDataLst>
          </p:nvPr>
        </p:nvSpPr>
        <p:spPr bwMode="auto">
          <a:xfrm>
            <a:off x="734545" y="1651017"/>
            <a:ext cx="10573387" cy="381219"/>
          </a:xfrm>
          <a:prstGeom prst="rect">
            <a:avLst/>
          </a:prstGeom>
          <a:solidFill>
            <a:schemeClr val="accent1">
              <a:lumMod val="100000"/>
            </a:schemeClr>
          </a:solidFill>
          <a:ln w="9525" cmpd="sng">
            <a:solidFill>
              <a:schemeClr val="accent1">
                <a:lumMod val="100000"/>
              </a:schemeClr>
            </a:solidFill>
            <a:prstDash val="solid"/>
            <a:miter lim="800000"/>
            <a:headEnd/>
            <a:tailEnd/>
          </a:ln>
          <a:effectLst/>
        </p:spPr>
        <p:txBody>
          <a:bodyPr lIns="90000" tIns="46800" rIns="90000" bIns="46800" anchor="ctr"/>
          <a:lstStyle/>
          <a:p>
            <a:pPr algn="ctr" eaLnBrk="0" hangingPunct="0">
              <a:spcAft>
                <a:spcPct val="0"/>
              </a:spcAft>
            </a:pPr>
            <a:r>
              <a:rPr lang="en-US" sz="1600">
                <a:solidFill>
                  <a:schemeClr val="bg1"/>
                </a:solidFill>
              </a:rPr>
              <a:t>Theme 1: Empowering families to conduct SP interventions</a:t>
            </a:r>
          </a:p>
        </p:txBody>
      </p:sp>
      <p:sp>
        <p:nvSpPr>
          <p:cNvPr id="7" name="ee4pContent1">
            <a:extLst>
              <a:ext uri="{FF2B5EF4-FFF2-40B4-BE49-F238E27FC236}">
                <a16:creationId xmlns:a16="http://schemas.microsoft.com/office/drawing/2014/main" id="{75E22E13-4014-0E51-4E4A-C8871B45BA38}"/>
              </a:ext>
            </a:extLst>
          </p:cNvPr>
          <p:cNvSpPr txBox="1">
            <a:spLocks/>
          </p:cNvSpPr>
          <p:nvPr>
            <p:custDataLst>
              <p:tags r:id="rId3"/>
            </p:custDataLst>
          </p:nvPr>
        </p:nvSpPr>
        <p:spPr>
          <a:xfrm>
            <a:off x="734546" y="3818753"/>
            <a:ext cx="10573387" cy="923927"/>
          </a:xfrm>
          <a:prstGeom prst="rect">
            <a:avLst/>
          </a:prstGeom>
          <a:solidFill>
            <a:srgbClr val="FFFFFF">
              <a:lumMod val="100000"/>
            </a:srgbClr>
          </a:solidFill>
          <a:ln w="9525" cmpd="sng">
            <a:solidFill>
              <a:schemeClr val="accent1">
                <a:lumMod val="100000"/>
              </a:schemeClr>
            </a:solidFill>
            <a:prstDash val="solid"/>
          </a:ln>
        </p:spPr>
        <p:txBody>
          <a:bodyPr vert="horz" lIns="90000" tIns="90000" rIns="90000" bIns="9000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1pPr>
            <a:lvl2pPr marL="2032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64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096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128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160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12192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7pPr>
            <a:lvl8pPr marL="14224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8pPr>
            <a:lvl9pPr marL="16256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9pPr>
          </a:lstStyle>
          <a:p>
            <a:pPr lvl="1"/>
            <a:r>
              <a:rPr lang="en-US">
                <a:latin typeface="+mn-lt"/>
              </a:rPr>
              <a:t>What are the most effective ways to leverage peer support (both professional peer support specialists and healthy non-professional peers) to help prevent Veteran suicide?</a:t>
            </a:r>
          </a:p>
          <a:p>
            <a:pPr lvl="1"/>
            <a:r>
              <a:rPr lang="en-US">
                <a:latin typeface="+mn-lt"/>
              </a:rPr>
              <a:t>Developing an evidence base for social support interventions that improve suicide risk and functional outcomes?</a:t>
            </a:r>
          </a:p>
        </p:txBody>
      </p:sp>
      <p:sp>
        <p:nvSpPr>
          <p:cNvPr id="8" name="ee4pHeader1">
            <a:extLst>
              <a:ext uri="{FF2B5EF4-FFF2-40B4-BE49-F238E27FC236}">
                <a16:creationId xmlns:a16="http://schemas.microsoft.com/office/drawing/2014/main" id="{73622F5A-819F-289D-94E0-F06B0038E9E4}"/>
              </a:ext>
            </a:extLst>
          </p:cNvPr>
          <p:cNvSpPr/>
          <p:nvPr>
            <p:custDataLst>
              <p:tags r:id="rId4"/>
            </p:custDataLst>
          </p:nvPr>
        </p:nvSpPr>
        <p:spPr bwMode="auto">
          <a:xfrm>
            <a:off x="734545" y="3437533"/>
            <a:ext cx="10573387" cy="381219"/>
          </a:xfrm>
          <a:prstGeom prst="rect">
            <a:avLst/>
          </a:prstGeom>
          <a:solidFill>
            <a:schemeClr val="accent1">
              <a:lumMod val="100000"/>
            </a:schemeClr>
          </a:solidFill>
          <a:ln w="9525" cmpd="sng">
            <a:solidFill>
              <a:schemeClr val="accent1">
                <a:lumMod val="100000"/>
              </a:schemeClr>
            </a:solidFill>
            <a:prstDash val="solid"/>
            <a:miter lim="800000"/>
            <a:headEnd/>
            <a:tailEnd/>
          </a:ln>
          <a:effectLst/>
        </p:spPr>
        <p:txBody>
          <a:bodyPr lIns="90000" tIns="46800" rIns="90000" bIns="46800" anchor="ctr"/>
          <a:lstStyle/>
          <a:p>
            <a:pPr algn="ctr" eaLnBrk="0" hangingPunct="0">
              <a:spcAft>
                <a:spcPct val="0"/>
              </a:spcAft>
            </a:pPr>
            <a:r>
              <a:rPr lang="en-US" sz="1600">
                <a:solidFill>
                  <a:schemeClr val="bg1"/>
                </a:solidFill>
              </a:rPr>
              <a:t>Theme 2: Boosting Social Support</a:t>
            </a:r>
          </a:p>
        </p:txBody>
      </p:sp>
      <p:sp>
        <p:nvSpPr>
          <p:cNvPr id="9" name="ee4pContent1">
            <a:extLst>
              <a:ext uri="{FF2B5EF4-FFF2-40B4-BE49-F238E27FC236}">
                <a16:creationId xmlns:a16="http://schemas.microsoft.com/office/drawing/2014/main" id="{FFF45FD7-B447-ECE5-308C-85228EB61C31}"/>
              </a:ext>
            </a:extLst>
          </p:cNvPr>
          <p:cNvSpPr txBox="1">
            <a:spLocks/>
          </p:cNvSpPr>
          <p:nvPr>
            <p:custDataLst>
              <p:tags r:id="rId5"/>
            </p:custDataLst>
          </p:nvPr>
        </p:nvSpPr>
        <p:spPr>
          <a:xfrm>
            <a:off x="734546" y="5231958"/>
            <a:ext cx="10573387" cy="1265338"/>
          </a:xfrm>
          <a:prstGeom prst="rect">
            <a:avLst/>
          </a:prstGeom>
          <a:solidFill>
            <a:srgbClr val="FFFFFF">
              <a:lumMod val="100000"/>
            </a:srgbClr>
          </a:solidFill>
          <a:ln w="9525" cmpd="sng">
            <a:solidFill>
              <a:schemeClr val="accent1">
                <a:lumMod val="100000"/>
              </a:schemeClr>
            </a:solidFill>
            <a:prstDash val="solid"/>
          </a:ln>
        </p:spPr>
        <p:txBody>
          <a:bodyPr vert="horz" lIns="90000" tIns="90000" rIns="90000" bIns="9000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1pPr>
            <a:lvl2pPr marL="2032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64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096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128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160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12192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7pPr>
            <a:lvl8pPr marL="14224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8pPr>
            <a:lvl9pPr marL="16256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9pPr>
          </a:lstStyle>
          <a:p>
            <a:pPr lvl="1"/>
            <a:r>
              <a:rPr lang="en-US">
                <a:latin typeface="+mn-lt"/>
              </a:rPr>
              <a:t>Providing a deeper understanding of mechanisms of social support, and how these mechanisms exert influence over suicide risk.</a:t>
            </a:r>
          </a:p>
          <a:p>
            <a:pPr lvl="1"/>
            <a:r>
              <a:rPr lang="en-US">
                <a:latin typeface="+mn-lt"/>
              </a:rPr>
              <a:t>What are the effects of family interventions on key psychological risk factors for Veteran suicide (i.e., thwarted belongingness, physical and psychological pain, hopelessness)?"</a:t>
            </a:r>
          </a:p>
        </p:txBody>
      </p:sp>
      <p:sp>
        <p:nvSpPr>
          <p:cNvPr id="10" name="ee4pHeader1">
            <a:extLst>
              <a:ext uri="{FF2B5EF4-FFF2-40B4-BE49-F238E27FC236}">
                <a16:creationId xmlns:a16="http://schemas.microsoft.com/office/drawing/2014/main" id="{2D7F201E-0CEE-EC2A-31AE-37555AA9327D}"/>
              </a:ext>
            </a:extLst>
          </p:cNvPr>
          <p:cNvSpPr/>
          <p:nvPr>
            <p:custDataLst>
              <p:tags r:id="rId6"/>
            </p:custDataLst>
          </p:nvPr>
        </p:nvSpPr>
        <p:spPr bwMode="auto">
          <a:xfrm>
            <a:off x="734545" y="4850738"/>
            <a:ext cx="10573387" cy="381219"/>
          </a:xfrm>
          <a:prstGeom prst="rect">
            <a:avLst/>
          </a:prstGeom>
          <a:solidFill>
            <a:schemeClr val="accent1">
              <a:lumMod val="100000"/>
            </a:schemeClr>
          </a:solidFill>
          <a:ln w="9525" cmpd="sng">
            <a:solidFill>
              <a:schemeClr val="accent1">
                <a:lumMod val="100000"/>
              </a:schemeClr>
            </a:solidFill>
            <a:prstDash val="solid"/>
            <a:miter lim="800000"/>
            <a:headEnd/>
            <a:tailEnd/>
          </a:ln>
          <a:effectLst/>
        </p:spPr>
        <p:txBody>
          <a:bodyPr lIns="90000" tIns="46800" rIns="90000" bIns="46800" anchor="ctr"/>
          <a:lstStyle/>
          <a:p>
            <a:pPr algn="ctr" eaLnBrk="0" hangingPunct="0">
              <a:spcAft>
                <a:spcPct val="0"/>
              </a:spcAft>
            </a:pPr>
            <a:r>
              <a:rPr lang="en-US" sz="1600">
                <a:solidFill>
                  <a:schemeClr val="bg1"/>
                </a:solidFill>
              </a:rPr>
              <a:t>Theme 3: Understanding of mechanisms of social support</a:t>
            </a:r>
          </a:p>
        </p:txBody>
      </p:sp>
      <p:sp>
        <p:nvSpPr>
          <p:cNvPr id="3" name="TextBox 2">
            <a:extLst>
              <a:ext uri="{FF2B5EF4-FFF2-40B4-BE49-F238E27FC236}">
                <a16:creationId xmlns:a16="http://schemas.microsoft.com/office/drawing/2014/main" id="{EA12503B-6D49-575D-4A68-831F7C918AD3}"/>
              </a:ext>
            </a:extLst>
          </p:cNvPr>
          <p:cNvSpPr txBox="1"/>
          <p:nvPr/>
        </p:nvSpPr>
        <p:spPr>
          <a:xfrm>
            <a:off x="514349" y="996778"/>
            <a:ext cx="11160918" cy="369332"/>
          </a:xfrm>
          <a:prstGeom prst="rect">
            <a:avLst/>
          </a:prstGeom>
          <a:noFill/>
        </p:spPr>
        <p:txBody>
          <a:bodyPr wrap="square" rtlCol="0">
            <a:spAutoFit/>
          </a:bodyPr>
          <a:lstStyle/>
          <a:p>
            <a:r>
              <a:rPr lang="en-US"/>
              <a:t>SMEs in this priority area provided research questions that were then categorized into the following themes. </a:t>
            </a:r>
          </a:p>
        </p:txBody>
      </p:sp>
    </p:spTree>
    <p:extLst>
      <p:ext uri="{BB962C8B-B14F-4D97-AF65-F5344CB8AC3E}">
        <p14:creationId xmlns:p14="http://schemas.microsoft.com/office/powerpoint/2010/main" val="2031774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483B73-846E-4D41-00DC-8AE0203BD1F1}"/>
              </a:ext>
            </a:extLst>
          </p:cNvPr>
          <p:cNvSpPr>
            <a:spLocks noGrp="1"/>
          </p:cNvSpPr>
          <p:nvPr>
            <p:ph type="title"/>
          </p:nvPr>
        </p:nvSpPr>
        <p:spPr>
          <a:xfrm>
            <a:off x="390524" y="97245"/>
            <a:ext cx="10917407" cy="680223"/>
          </a:xfrm>
        </p:spPr>
        <p:txBody>
          <a:bodyPr/>
          <a:lstStyle/>
          <a:p>
            <a:r>
              <a:rPr lang="en-US" sz="2000"/>
              <a:t>3.3 Survey Subject Matter Experts on their Priority Field</a:t>
            </a:r>
            <a:br>
              <a:rPr lang="en-US" sz="2000"/>
            </a:br>
            <a:r>
              <a:rPr lang="en-US" sz="2000"/>
              <a:t>Research Questions On Priority 4. Psychotherapies and Other Non-somatic Interventions </a:t>
            </a:r>
          </a:p>
        </p:txBody>
      </p:sp>
      <p:sp>
        <p:nvSpPr>
          <p:cNvPr id="7" name="ee4pContent1">
            <a:extLst>
              <a:ext uri="{FF2B5EF4-FFF2-40B4-BE49-F238E27FC236}">
                <a16:creationId xmlns:a16="http://schemas.microsoft.com/office/drawing/2014/main" id="{6B23601A-2868-50C9-4FD4-D45E0C87B8EA}"/>
              </a:ext>
            </a:extLst>
          </p:cNvPr>
          <p:cNvSpPr txBox="1">
            <a:spLocks/>
          </p:cNvSpPr>
          <p:nvPr>
            <p:custDataLst>
              <p:tags r:id="rId1"/>
            </p:custDataLst>
          </p:nvPr>
        </p:nvSpPr>
        <p:spPr>
          <a:xfrm>
            <a:off x="734546" y="1966951"/>
            <a:ext cx="10573387" cy="1058780"/>
          </a:xfrm>
          <a:prstGeom prst="rect">
            <a:avLst/>
          </a:prstGeom>
          <a:solidFill>
            <a:srgbClr val="FFFFFF">
              <a:lumMod val="100000"/>
            </a:srgbClr>
          </a:solidFill>
          <a:ln w="9525" cmpd="sng">
            <a:solidFill>
              <a:schemeClr val="accent1">
                <a:lumMod val="100000"/>
              </a:schemeClr>
            </a:solidFill>
            <a:prstDash val="solid"/>
          </a:ln>
        </p:spPr>
        <p:txBody>
          <a:bodyPr vert="horz" lIns="90000" tIns="90000" rIns="90000" bIns="9000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1pPr>
            <a:lvl2pPr marL="2032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64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096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128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160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12192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7pPr>
            <a:lvl8pPr marL="14224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8pPr>
            <a:lvl9pPr marL="16256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9pPr>
          </a:lstStyle>
          <a:p>
            <a:pPr lvl="1"/>
            <a:r>
              <a:rPr lang="en-US">
                <a:latin typeface="+mn-lt"/>
              </a:rPr>
              <a:t>What psychotherapies work best for whom and under what conditions? In other words, can patients be effectively matched to treatment options?</a:t>
            </a:r>
          </a:p>
          <a:p>
            <a:pPr lvl="1"/>
            <a:r>
              <a:rPr lang="en-US">
                <a:latin typeface="+mn-lt"/>
              </a:rPr>
              <a:t>Which subset of patients respond (and do not respond) to suicide-focused therapies?</a:t>
            </a:r>
          </a:p>
        </p:txBody>
      </p:sp>
      <p:sp>
        <p:nvSpPr>
          <p:cNvPr id="9" name="ee4pHeader1">
            <a:extLst>
              <a:ext uri="{FF2B5EF4-FFF2-40B4-BE49-F238E27FC236}">
                <a16:creationId xmlns:a16="http://schemas.microsoft.com/office/drawing/2014/main" id="{4C575F71-6D21-3F9D-8F9F-86A2DE49706A}"/>
              </a:ext>
            </a:extLst>
          </p:cNvPr>
          <p:cNvSpPr/>
          <p:nvPr>
            <p:custDataLst>
              <p:tags r:id="rId2"/>
            </p:custDataLst>
          </p:nvPr>
        </p:nvSpPr>
        <p:spPr bwMode="auto">
          <a:xfrm>
            <a:off x="734545" y="1585731"/>
            <a:ext cx="10573387" cy="381219"/>
          </a:xfrm>
          <a:prstGeom prst="rect">
            <a:avLst/>
          </a:prstGeom>
          <a:solidFill>
            <a:schemeClr val="accent1">
              <a:lumMod val="100000"/>
            </a:schemeClr>
          </a:solidFill>
          <a:ln w="9525" cmpd="sng">
            <a:solidFill>
              <a:schemeClr val="accent1">
                <a:lumMod val="100000"/>
              </a:schemeClr>
            </a:solidFill>
            <a:prstDash val="solid"/>
            <a:miter lim="800000"/>
            <a:headEnd/>
            <a:tailEnd/>
          </a:ln>
          <a:effectLst/>
        </p:spPr>
        <p:txBody>
          <a:bodyPr lIns="90000" tIns="46800" rIns="90000" bIns="46800" anchor="ctr"/>
          <a:lstStyle/>
          <a:p>
            <a:pPr algn="ctr" eaLnBrk="0" hangingPunct="0">
              <a:spcAft>
                <a:spcPct val="0"/>
              </a:spcAft>
            </a:pPr>
            <a:r>
              <a:rPr lang="en-US" sz="1600">
                <a:solidFill>
                  <a:schemeClr val="bg1"/>
                </a:solidFill>
              </a:rPr>
              <a:t>Theme 1: Matching Intervention to Risk</a:t>
            </a:r>
          </a:p>
        </p:txBody>
      </p:sp>
      <p:sp>
        <p:nvSpPr>
          <p:cNvPr id="10" name="ee4pContent1">
            <a:extLst>
              <a:ext uri="{FF2B5EF4-FFF2-40B4-BE49-F238E27FC236}">
                <a16:creationId xmlns:a16="http://schemas.microsoft.com/office/drawing/2014/main" id="{4B4BC4DB-01BE-EFD3-A144-86F9CB1C79CD}"/>
              </a:ext>
            </a:extLst>
          </p:cNvPr>
          <p:cNvSpPr txBox="1">
            <a:spLocks/>
          </p:cNvSpPr>
          <p:nvPr>
            <p:custDataLst>
              <p:tags r:id="rId3"/>
            </p:custDataLst>
          </p:nvPr>
        </p:nvSpPr>
        <p:spPr>
          <a:xfrm>
            <a:off x="734546" y="3597561"/>
            <a:ext cx="10573387" cy="1058780"/>
          </a:xfrm>
          <a:prstGeom prst="rect">
            <a:avLst/>
          </a:prstGeom>
          <a:solidFill>
            <a:srgbClr val="FFFFFF">
              <a:lumMod val="100000"/>
            </a:srgbClr>
          </a:solidFill>
          <a:ln w="9525" cmpd="sng">
            <a:solidFill>
              <a:schemeClr val="accent1">
                <a:lumMod val="100000"/>
              </a:schemeClr>
            </a:solidFill>
            <a:prstDash val="solid"/>
          </a:ln>
        </p:spPr>
        <p:txBody>
          <a:bodyPr vert="horz" lIns="90000" tIns="90000" rIns="90000" bIns="9000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1pPr>
            <a:lvl2pPr marL="2032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64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096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128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160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12192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7pPr>
            <a:lvl8pPr marL="14224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8pPr>
            <a:lvl9pPr marL="16256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9pPr>
          </a:lstStyle>
          <a:p>
            <a:pPr lvl="1"/>
            <a:r>
              <a:rPr lang="en-US">
                <a:latin typeface="+mn-lt"/>
              </a:rPr>
              <a:t>"Do certain components and procedures from suicide-focused therapies influence suicide attempt risk more (or less) than others?”</a:t>
            </a:r>
          </a:p>
          <a:p>
            <a:pPr lvl="1"/>
            <a:r>
              <a:rPr lang="en-US">
                <a:latin typeface="+mn-lt"/>
              </a:rPr>
              <a:t>Are there common elements to effective psychotherapy for suicidality?</a:t>
            </a:r>
          </a:p>
        </p:txBody>
      </p:sp>
      <p:sp>
        <p:nvSpPr>
          <p:cNvPr id="11" name="ee4pHeader1">
            <a:extLst>
              <a:ext uri="{FF2B5EF4-FFF2-40B4-BE49-F238E27FC236}">
                <a16:creationId xmlns:a16="http://schemas.microsoft.com/office/drawing/2014/main" id="{259B4A1B-36C6-3438-6453-544F29D2BE86}"/>
              </a:ext>
            </a:extLst>
          </p:cNvPr>
          <p:cNvSpPr/>
          <p:nvPr>
            <p:custDataLst>
              <p:tags r:id="rId4"/>
            </p:custDataLst>
          </p:nvPr>
        </p:nvSpPr>
        <p:spPr bwMode="auto">
          <a:xfrm>
            <a:off x="734545" y="3216341"/>
            <a:ext cx="10573387" cy="381219"/>
          </a:xfrm>
          <a:prstGeom prst="rect">
            <a:avLst/>
          </a:prstGeom>
          <a:solidFill>
            <a:schemeClr val="accent1">
              <a:lumMod val="100000"/>
            </a:schemeClr>
          </a:solidFill>
          <a:ln w="9525" cmpd="sng">
            <a:solidFill>
              <a:schemeClr val="accent1">
                <a:lumMod val="100000"/>
              </a:schemeClr>
            </a:solidFill>
            <a:prstDash val="solid"/>
            <a:miter lim="800000"/>
            <a:headEnd/>
            <a:tailEnd/>
          </a:ln>
          <a:effectLst/>
        </p:spPr>
        <p:txBody>
          <a:bodyPr lIns="90000" tIns="46800" rIns="90000" bIns="46800" anchor="ctr"/>
          <a:lstStyle/>
          <a:p>
            <a:pPr algn="ctr" eaLnBrk="0" hangingPunct="0">
              <a:spcAft>
                <a:spcPct val="0"/>
              </a:spcAft>
            </a:pPr>
            <a:r>
              <a:rPr lang="en-US" sz="1600">
                <a:solidFill>
                  <a:schemeClr val="bg1"/>
                </a:solidFill>
              </a:rPr>
              <a:t>Theme 2: Understanding Effective Components</a:t>
            </a:r>
          </a:p>
        </p:txBody>
      </p:sp>
      <p:sp>
        <p:nvSpPr>
          <p:cNvPr id="12" name="ee4pContent1">
            <a:extLst>
              <a:ext uri="{FF2B5EF4-FFF2-40B4-BE49-F238E27FC236}">
                <a16:creationId xmlns:a16="http://schemas.microsoft.com/office/drawing/2014/main" id="{B16CE1A9-5550-DA9C-4F44-EADBF4A9CC70}"/>
              </a:ext>
            </a:extLst>
          </p:cNvPr>
          <p:cNvSpPr txBox="1">
            <a:spLocks/>
          </p:cNvSpPr>
          <p:nvPr>
            <p:custDataLst>
              <p:tags r:id="rId5"/>
            </p:custDataLst>
          </p:nvPr>
        </p:nvSpPr>
        <p:spPr>
          <a:xfrm>
            <a:off x="734546" y="5231958"/>
            <a:ext cx="10573387" cy="1265338"/>
          </a:xfrm>
          <a:prstGeom prst="rect">
            <a:avLst/>
          </a:prstGeom>
          <a:solidFill>
            <a:srgbClr val="FFFFFF">
              <a:lumMod val="100000"/>
            </a:srgbClr>
          </a:solidFill>
          <a:ln w="9525" cmpd="sng">
            <a:solidFill>
              <a:schemeClr val="accent1">
                <a:lumMod val="100000"/>
              </a:schemeClr>
            </a:solidFill>
            <a:prstDash val="solid"/>
          </a:ln>
        </p:spPr>
        <p:txBody>
          <a:bodyPr vert="horz" lIns="90000" tIns="90000" rIns="90000" bIns="9000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1pPr>
            <a:lvl2pPr marL="2032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64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096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128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160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12192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7pPr>
            <a:lvl8pPr marL="14224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8pPr>
            <a:lvl9pPr marL="16256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9pPr>
          </a:lstStyle>
          <a:p>
            <a:pPr lvl="1"/>
            <a:r>
              <a:rPr lang="en-US">
                <a:latin typeface="+mn-lt"/>
              </a:rPr>
              <a:t>Do brief interventions result in long-term reduction in suicide risk?"</a:t>
            </a:r>
          </a:p>
          <a:p>
            <a:pPr lvl="1"/>
            <a:r>
              <a:rPr lang="en-US">
                <a:latin typeface="+mn-lt"/>
              </a:rPr>
              <a:t>What can we do about the majority of high-risk Veterans who do not receive VA care?</a:t>
            </a:r>
          </a:p>
          <a:p>
            <a:pPr lvl="1"/>
            <a:r>
              <a:rPr lang="en-US">
                <a:latin typeface="+mn-lt"/>
              </a:rPr>
              <a:t>What types of interventions are most effective for very high-risk Veterans versus those at moderate risk?</a:t>
            </a:r>
          </a:p>
        </p:txBody>
      </p:sp>
      <p:sp>
        <p:nvSpPr>
          <p:cNvPr id="13" name="ee4pHeader1">
            <a:extLst>
              <a:ext uri="{FF2B5EF4-FFF2-40B4-BE49-F238E27FC236}">
                <a16:creationId xmlns:a16="http://schemas.microsoft.com/office/drawing/2014/main" id="{BA69F3FD-5560-F3CD-D9BE-76828E120F43}"/>
              </a:ext>
            </a:extLst>
          </p:cNvPr>
          <p:cNvSpPr/>
          <p:nvPr>
            <p:custDataLst>
              <p:tags r:id="rId6"/>
            </p:custDataLst>
          </p:nvPr>
        </p:nvSpPr>
        <p:spPr bwMode="auto">
          <a:xfrm>
            <a:off x="734545" y="4850738"/>
            <a:ext cx="10573387" cy="381219"/>
          </a:xfrm>
          <a:prstGeom prst="rect">
            <a:avLst/>
          </a:prstGeom>
          <a:solidFill>
            <a:schemeClr val="accent1">
              <a:lumMod val="100000"/>
            </a:schemeClr>
          </a:solidFill>
          <a:ln w="9525" cmpd="sng">
            <a:solidFill>
              <a:schemeClr val="accent1">
                <a:lumMod val="100000"/>
              </a:schemeClr>
            </a:solidFill>
            <a:prstDash val="solid"/>
            <a:miter lim="800000"/>
            <a:headEnd/>
            <a:tailEnd/>
          </a:ln>
          <a:effectLst/>
        </p:spPr>
        <p:txBody>
          <a:bodyPr lIns="90000" tIns="46800" rIns="90000" bIns="46800" anchor="ctr"/>
          <a:lstStyle/>
          <a:p>
            <a:pPr algn="ctr" eaLnBrk="0" hangingPunct="0">
              <a:spcAft>
                <a:spcPct val="0"/>
              </a:spcAft>
            </a:pPr>
            <a:r>
              <a:rPr lang="en-US" sz="1600">
                <a:solidFill>
                  <a:schemeClr val="bg1"/>
                </a:solidFill>
              </a:rPr>
              <a:t>Theme 3: Understanding power of existing interventions</a:t>
            </a:r>
          </a:p>
        </p:txBody>
      </p:sp>
      <p:sp>
        <p:nvSpPr>
          <p:cNvPr id="2" name="TextBox 1">
            <a:extLst>
              <a:ext uri="{FF2B5EF4-FFF2-40B4-BE49-F238E27FC236}">
                <a16:creationId xmlns:a16="http://schemas.microsoft.com/office/drawing/2014/main" id="{8DCE3CB7-B15E-D69E-F1DA-D9F2B3B67DE0}"/>
              </a:ext>
            </a:extLst>
          </p:cNvPr>
          <p:cNvSpPr txBox="1"/>
          <p:nvPr/>
        </p:nvSpPr>
        <p:spPr>
          <a:xfrm>
            <a:off x="514349" y="996778"/>
            <a:ext cx="11160918" cy="369332"/>
          </a:xfrm>
          <a:prstGeom prst="rect">
            <a:avLst/>
          </a:prstGeom>
          <a:noFill/>
        </p:spPr>
        <p:txBody>
          <a:bodyPr wrap="square" rtlCol="0">
            <a:spAutoFit/>
          </a:bodyPr>
          <a:lstStyle/>
          <a:p>
            <a:r>
              <a:rPr lang="en-US"/>
              <a:t>SMEs in this priority area provided research questions that were then categorized into the following themes. </a:t>
            </a:r>
          </a:p>
        </p:txBody>
      </p:sp>
    </p:spTree>
    <p:extLst>
      <p:ext uri="{BB962C8B-B14F-4D97-AF65-F5344CB8AC3E}">
        <p14:creationId xmlns:p14="http://schemas.microsoft.com/office/powerpoint/2010/main" val="4194275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5636-4F23-0C31-07E9-FC0695C116A2}"/>
              </a:ext>
            </a:extLst>
          </p:cNvPr>
          <p:cNvSpPr>
            <a:spLocks noGrp="1"/>
          </p:cNvSpPr>
          <p:nvPr>
            <p:ph type="title"/>
          </p:nvPr>
        </p:nvSpPr>
        <p:spPr/>
        <p:txBody>
          <a:bodyPr/>
          <a:lstStyle/>
          <a:p>
            <a:r>
              <a:rPr lang="en-US" sz="2800"/>
              <a:t>Executive Summary </a:t>
            </a:r>
            <a:r>
              <a:rPr lang="en-US" sz="2800">
                <a:ea typeface="+mj-lt"/>
                <a:cs typeface="+mj-lt"/>
              </a:rPr>
              <a:t>| </a:t>
            </a:r>
            <a:r>
              <a:rPr lang="en-US" sz="2800"/>
              <a:t>Background and Analysis Objective</a:t>
            </a:r>
          </a:p>
        </p:txBody>
      </p:sp>
      <p:sp>
        <p:nvSpPr>
          <p:cNvPr id="3" name="Content Placeholder 2">
            <a:extLst>
              <a:ext uri="{FF2B5EF4-FFF2-40B4-BE49-F238E27FC236}">
                <a16:creationId xmlns:a16="http://schemas.microsoft.com/office/drawing/2014/main" id="{331E2B89-278D-1809-D55B-176C02562386}"/>
              </a:ext>
            </a:extLst>
          </p:cNvPr>
          <p:cNvSpPr>
            <a:spLocks noGrp="1"/>
          </p:cNvSpPr>
          <p:nvPr>
            <p:ph idx="1"/>
          </p:nvPr>
        </p:nvSpPr>
        <p:spPr>
          <a:xfrm>
            <a:off x="391885" y="3721893"/>
            <a:ext cx="11408229" cy="2177094"/>
          </a:xfrm>
        </p:spPr>
        <p:txBody>
          <a:bodyPr vert="horz" lIns="91440" tIns="45720" rIns="91440" bIns="45720" rtlCol="0" anchor="t">
            <a:noAutofit/>
          </a:bodyPr>
          <a:lstStyle/>
          <a:p>
            <a:pPr marL="0" indent="0" algn="ctr">
              <a:lnSpc>
                <a:spcPct val="107000"/>
              </a:lnSpc>
              <a:spcBef>
                <a:spcPts val="0"/>
              </a:spcBef>
              <a:spcAft>
                <a:spcPts val="800"/>
              </a:spcAft>
              <a:buNone/>
            </a:pPr>
            <a:r>
              <a:rPr kumimoji="0" lang="en-US" sz="2000" b="1" i="0" u="none" strike="noStrike" kern="1200" cap="none" spc="0" normalizeH="0" baseline="0" noProof="0">
                <a:ln>
                  <a:noFill/>
                </a:ln>
                <a:solidFill>
                  <a:srgbClr val="002F56"/>
                </a:solidFill>
                <a:effectLst/>
                <a:uLnTx/>
                <a:uFillTx/>
                <a:latin typeface="Calibri" panose="020F0502020204030204"/>
                <a:ea typeface="+mn-ea"/>
                <a:cs typeface="+mn-cs"/>
              </a:rPr>
              <a:t>ANALYSIS OBJECTIVE</a:t>
            </a:r>
          </a:p>
          <a:p>
            <a:pPr marL="0" indent="0">
              <a:lnSpc>
                <a:spcPct val="100000"/>
              </a:lnSpc>
              <a:spcBef>
                <a:spcPts val="0"/>
              </a:spcBef>
              <a:buNone/>
              <a:defRPr/>
            </a:pPr>
            <a:r>
              <a:rPr lang="en-US" sz="1800">
                <a:effectLst/>
                <a:latin typeface="Calibri"/>
                <a:cs typeface="Calibri"/>
              </a:rPr>
              <a:t>To ensure that Actively Managed Portfolios (AMPs) are directing research towards the right areas within their field of Veteran need, each AMP needs create Critical Research Priorities. These Priorities are meant to identify short and long-term research focus areas in the given field to enhance real-world impact of research. This report details the process used by the Suicide Prevention AMP to develop its Critical Research Priorities. The AMP started </a:t>
            </a:r>
            <a:r>
              <a:rPr lang="en-US" sz="1800">
                <a:latin typeface="Calibri"/>
                <a:cs typeface="Calibri"/>
              </a:rPr>
              <a:t>by</a:t>
            </a:r>
            <a:r>
              <a:rPr lang="en-US" sz="1800">
                <a:effectLst/>
                <a:latin typeface="Calibri"/>
                <a:cs typeface="Calibri"/>
              </a:rPr>
              <a:t> examining a wide set of priorities set by federal agencies to understand the various fields of research in Suicide Prevention and then narrowed the categories down by capturing VA stakeholder priorities through offline surveys and live discussions.</a:t>
            </a:r>
          </a:p>
        </p:txBody>
      </p:sp>
      <p:cxnSp>
        <p:nvCxnSpPr>
          <p:cNvPr id="6" name="Straight Connector 15">
            <a:extLst>
              <a:ext uri="{FF2B5EF4-FFF2-40B4-BE49-F238E27FC236}">
                <a16:creationId xmlns:a16="http://schemas.microsoft.com/office/drawing/2014/main" id="{638074D7-CCDE-05CB-F2BE-6138BCBD8F77}"/>
              </a:ext>
            </a:extLst>
          </p:cNvPr>
          <p:cNvCxnSpPr>
            <a:cxnSpLocks/>
          </p:cNvCxnSpPr>
          <p:nvPr/>
        </p:nvCxnSpPr>
        <p:spPr>
          <a:xfrm flipH="1">
            <a:off x="188103" y="3477876"/>
            <a:ext cx="11500970" cy="0"/>
          </a:xfrm>
          <a:prstGeom prst="line">
            <a:avLst/>
          </a:prstGeom>
          <a:ln w="9525" cap="flat" cmpd="sng" algn="ctr">
            <a:solidFill>
              <a:srgbClr val="1E4E7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16">
            <a:extLst>
              <a:ext uri="{FF2B5EF4-FFF2-40B4-BE49-F238E27FC236}">
                <a16:creationId xmlns:a16="http://schemas.microsoft.com/office/drawing/2014/main" id="{21604543-9E9A-8290-17B9-D60909E9CEAA}"/>
              </a:ext>
            </a:extLst>
          </p:cNvPr>
          <p:cNvGrpSpPr/>
          <p:nvPr/>
        </p:nvGrpSpPr>
        <p:grpSpPr>
          <a:xfrm rot="5400000">
            <a:off x="5860733" y="3289134"/>
            <a:ext cx="429555" cy="419767"/>
            <a:chOff x="4264730" y="3498383"/>
            <a:chExt cx="356616" cy="352425"/>
          </a:xfrm>
          <a:solidFill>
            <a:srgbClr val="002F56"/>
          </a:solidFill>
        </p:grpSpPr>
        <p:sp>
          <p:nvSpPr>
            <p:cNvPr id="8" name="Oval 17">
              <a:extLst>
                <a:ext uri="{FF2B5EF4-FFF2-40B4-BE49-F238E27FC236}">
                  <a16:creationId xmlns:a16="http://schemas.microsoft.com/office/drawing/2014/main" id="{626C0DB3-A723-8BBA-C97C-B4D509CAC0C1}"/>
                </a:ext>
              </a:extLst>
            </p:cNvPr>
            <p:cNvSpPr/>
            <p:nvPr/>
          </p:nvSpPr>
          <p:spPr>
            <a:xfrm>
              <a:off x="4264730" y="3498383"/>
              <a:ext cx="356616" cy="352425"/>
            </a:xfrm>
            <a:prstGeom prst="ellipse">
              <a:avLst/>
            </a:prstGeom>
            <a:grp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78">
              <a:extLst>
                <a:ext uri="{FF2B5EF4-FFF2-40B4-BE49-F238E27FC236}">
                  <a16:creationId xmlns:a16="http://schemas.microsoft.com/office/drawing/2014/main" id="{B3AA144F-4397-CB3A-906E-F9A267888E61}"/>
                </a:ext>
              </a:extLst>
            </p:cNvPr>
            <p:cNvSpPr>
              <a:spLocks noChangeAspect="1"/>
            </p:cNvSpPr>
            <p:nvPr/>
          </p:nvSpPr>
          <p:spPr bwMode="auto">
            <a:xfrm>
              <a:off x="4383530" y="3529472"/>
              <a:ext cx="186587" cy="290246"/>
            </a:xfrm>
            <a:custGeom>
              <a:avLst/>
              <a:gdLst>
                <a:gd name="T0" fmla="*/ 92 w 343"/>
                <a:gd name="T1" fmla="*/ 522 h 530"/>
                <a:gd name="T2" fmla="*/ 63 w 343"/>
                <a:gd name="T3" fmla="*/ 522 h 530"/>
                <a:gd name="T4" fmla="*/ 8 w 343"/>
                <a:gd name="T5" fmla="*/ 468 h 530"/>
                <a:gd name="T6" fmla="*/ 8 w 343"/>
                <a:gd name="T7" fmla="*/ 439 h 530"/>
                <a:gd name="T8" fmla="*/ 182 w 343"/>
                <a:gd name="T9" fmla="*/ 265 h 530"/>
                <a:gd name="T10" fmla="*/ 8 w 343"/>
                <a:gd name="T11" fmla="*/ 92 h 530"/>
                <a:gd name="T12" fmla="*/ 8 w 343"/>
                <a:gd name="T13" fmla="*/ 62 h 530"/>
                <a:gd name="T14" fmla="*/ 63 w 343"/>
                <a:gd name="T15" fmla="*/ 8 h 530"/>
                <a:gd name="T16" fmla="*/ 92 w 343"/>
                <a:gd name="T17" fmla="*/ 8 h 530"/>
                <a:gd name="T18" fmla="*/ 335 w 343"/>
                <a:gd name="T19" fmla="*/ 250 h 530"/>
                <a:gd name="T20" fmla="*/ 335 w 343"/>
                <a:gd name="T21" fmla="*/ 280 h 530"/>
                <a:gd name="T22" fmla="*/ 92 w 343"/>
                <a:gd name="T23" fmla="*/ 52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530">
                  <a:moveTo>
                    <a:pt x="92" y="522"/>
                  </a:moveTo>
                  <a:cubicBezTo>
                    <a:pt x="84" y="530"/>
                    <a:pt x="71" y="530"/>
                    <a:pt x="63" y="522"/>
                  </a:cubicBezTo>
                  <a:cubicBezTo>
                    <a:pt x="8" y="468"/>
                    <a:pt x="8" y="468"/>
                    <a:pt x="8" y="468"/>
                  </a:cubicBezTo>
                  <a:cubicBezTo>
                    <a:pt x="0" y="460"/>
                    <a:pt x="0" y="447"/>
                    <a:pt x="8" y="439"/>
                  </a:cubicBezTo>
                  <a:cubicBezTo>
                    <a:pt x="182" y="265"/>
                    <a:pt x="182" y="265"/>
                    <a:pt x="182" y="265"/>
                  </a:cubicBezTo>
                  <a:cubicBezTo>
                    <a:pt x="8" y="92"/>
                    <a:pt x="8" y="92"/>
                    <a:pt x="8" y="92"/>
                  </a:cubicBezTo>
                  <a:cubicBezTo>
                    <a:pt x="0" y="83"/>
                    <a:pt x="0" y="70"/>
                    <a:pt x="8" y="62"/>
                  </a:cubicBezTo>
                  <a:cubicBezTo>
                    <a:pt x="63" y="8"/>
                    <a:pt x="63" y="8"/>
                    <a:pt x="63" y="8"/>
                  </a:cubicBezTo>
                  <a:cubicBezTo>
                    <a:pt x="71" y="0"/>
                    <a:pt x="84" y="0"/>
                    <a:pt x="92" y="8"/>
                  </a:cubicBezTo>
                  <a:cubicBezTo>
                    <a:pt x="335" y="250"/>
                    <a:pt x="335" y="250"/>
                    <a:pt x="335" y="250"/>
                  </a:cubicBezTo>
                  <a:cubicBezTo>
                    <a:pt x="343" y="258"/>
                    <a:pt x="343" y="272"/>
                    <a:pt x="335" y="280"/>
                  </a:cubicBezTo>
                  <a:lnTo>
                    <a:pt x="92" y="522"/>
                  </a:lnTo>
                  <a:close/>
                </a:path>
              </a:pathLst>
            </a:custGeom>
            <a:solidFill>
              <a:schemeClr val="bg1"/>
            </a:solidFill>
            <a:ln w="9525">
              <a:noFill/>
              <a:round/>
              <a:headEnd/>
              <a:tailEnd/>
            </a:ln>
          </p:spPr>
          <p:txBody>
            <a:bodyPr vert="horz" wrap="square" lIns="54864" tIns="27432" rIns="54864" bIns="2743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454"/>
                </a:solidFill>
                <a:effectLst/>
                <a:uLnTx/>
                <a:uFillTx/>
                <a:latin typeface="Calibri" panose="020F0502020204030204"/>
                <a:ea typeface="+mn-ea"/>
                <a:cs typeface="+mn-cs"/>
              </a:endParaRPr>
            </a:p>
          </p:txBody>
        </p:sp>
      </p:grpSp>
      <p:graphicFrame>
        <p:nvGraphicFramePr>
          <p:cNvPr id="12" name="Table 12">
            <a:extLst>
              <a:ext uri="{FF2B5EF4-FFF2-40B4-BE49-F238E27FC236}">
                <a16:creationId xmlns:a16="http://schemas.microsoft.com/office/drawing/2014/main" id="{C54A3D71-057E-DC7A-BFBC-8BC43CEDFF7C}"/>
              </a:ext>
            </a:extLst>
          </p:cNvPr>
          <p:cNvGraphicFramePr>
            <a:graphicFrameLocks noGrp="1"/>
          </p:cNvGraphicFramePr>
          <p:nvPr>
            <p:extLst>
              <p:ext uri="{D42A27DB-BD31-4B8C-83A1-F6EECF244321}">
                <p14:modId xmlns:p14="http://schemas.microsoft.com/office/powerpoint/2010/main" val="23166638"/>
              </p:ext>
            </p:extLst>
          </p:nvPr>
        </p:nvGraphicFramePr>
        <p:xfrm>
          <a:off x="140209" y="1497721"/>
          <a:ext cx="11751453" cy="2027278"/>
        </p:xfrm>
        <a:graphic>
          <a:graphicData uri="http://schemas.openxmlformats.org/drawingml/2006/table">
            <a:tbl>
              <a:tblPr firstRow="1" bandRow="1">
                <a:tableStyleId>{2D5ABB26-0587-4C30-8999-92F81FD0307C}</a:tableStyleId>
              </a:tblPr>
              <a:tblGrid>
                <a:gridCol w="11751453">
                  <a:extLst>
                    <a:ext uri="{9D8B030D-6E8A-4147-A177-3AD203B41FA5}">
                      <a16:colId xmlns:a16="http://schemas.microsoft.com/office/drawing/2014/main" val="395347934"/>
                    </a:ext>
                  </a:extLst>
                </a:gridCol>
              </a:tblGrid>
              <a:tr h="1749498">
                <a:tc>
                  <a:txBody>
                    <a:bodyPr/>
                    <a:lstStyle/>
                    <a:p>
                      <a:pPr marL="0" marR="0" lvl="0" indent="0" algn="l" rtl="0" eaLnBrk="1" fontAlgn="auto" latinLnBrk="0" hangingPunct="1">
                        <a:lnSpc>
                          <a:spcPct val="100000"/>
                        </a:lnSpc>
                        <a:spcBef>
                          <a:spcPts val="0"/>
                        </a:spcBef>
                        <a:spcAft>
                          <a:spcPts val="0"/>
                        </a:spcAft>
                        <a:buClrTx/>
                        <a:buSzTx/>
                        <a:buFontTx/>
                        <a:buNone/>
                      </a:pPr>
                      <a:r>
                        <a:rPr lang="en-US" sz="1800" i="0">
                          <a:effectLst/>
                          <a:latin typeface="+mn-lt"/>
                          <a:ea typeface="Calibri"/>
                          <a:cs typeface="Arial"/>
                        </a:rPr>
                        <a:t>In April 2022, The VA Office of Research and Development (ORD) formally announced the formation of the Investigators, Scientific Review, and Management unit (ISRM) and its decision to transition from the current discipline-based model of research funding and management (the Services) to the Portfolio-based model. This transformation has required many changes across ISRM, and a key change was the development of the new Portfolios. ISRM is creating 2 kinds of Portfolios: Broad and Actively Managed. The Broad Portfolios are replacing the existing services and intend to capture a wide array of projects while the Actively Managed portfolios are more specific around a Veteran health need. </a:t>
                      </a:r>
                    </a:p>
                  </a:txBody>
                  <a:tcPr/>
                </a:tc>
                <a:extLst>
                  <a:ext uri="{0D108BD9-81ED-4DB2-BD59-A6C34878D82A}">
                    <a16:rowId xmlns:a16="http://schemas.microsoft.com/office/drawing/2014/main" val="3737165415"/>
                  </a:ext>
                </a:extLst>
              </a:tr>
              <a:tr h="277780">
                <a:tc>
                  <a:txBody>
                    <a:bodyPr/>
                    <a:lstStyle/>
                    <a:p>
                      <a:pPr marL="0" marR="0" lvl="0" indent="0" algn="l" rtl="0" eaLnBrk="1" fontAlgn="auto" latinLnBrk="0" hangingPunct="1">
                        <a:lnSpc>
                          <a:spcPct val="100000"/>
                        </a:lnSpc>
                        <a:spcBef>
                          <a:spcPts val="0"/>
                        </a:spcBef>
                        <a:spcAft>
                          <a:spcPts val="0"/>
                        </a:spcAft>
                        <a:buClrTx/>
                        <a:buSzTx/>
                        <a:buFontTx/>
                        <a:buNone/>
                      </a:pP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936012683"/>
                  </a:ext>
                </a:extLst>
              </a:tr>
            </a:tbl>
          </a:graphicData>
        </a:graphic>
      </p:graphicFrame>
      <p:sp>
        <p:nvSpPr>
          <p:cNvPr id="10" name="TextBox 9">
            <a:extLst>
              <a:ext uri="{FF2B5EF4-FFF2-40B4-BE49-F238E27FC236}">
                <a16:creationId xmlns:a16="http://schemas.microsoft.com/office/drawing/2014/main" id="{2589AAA5-E861-82DF-D959-86FC1CEABC66}"/>
              </a:ext>
            </a:extLst>
          </p:cNvPr>
          <p:cNvSpPr txBox="1"/>
          <p:nvPr/>
        </p:nvSpPr>
        <p:spPr>
          <a:xfrm>
            <a:off x="3125158" y="1040271"/>
            <a:ext cx="6096000" cy="40703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002F56"/>
                </a:solidFill>
                <a:effectLst/>
                <a:uLnTx/>
                <a:uFillTx/>
                <a:latin typeface="Calibri" panose="020F0502020204030204"/>
                <a:ea typeface="+mn-ea"/>
                <a:cs typeface="+mn-cs"/>
              </a:rPr>
              <a:t>BACKGROUND</a:t>
            </a:r>
          </a:p>
        </p:txBody>
      </p:sp>
    </p:spTree>
    <p:extLst>
      <p:ext uri="{BB962C8B-B14F-4D97-AF65-F5344CB8AC3E}">
        <p14:creationId xmlns:p14="http://schemas.microsoft.com/office/powerpoint/2010/main" val="210103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483B73-846E-4D41-00DC-8AE0203BD1F1}"/>
              </a:ext>
            </a:extLst>
          </p:cNvPr>
          <p:cNvSpPr>
            <a:spLocks noGrp="1"/>
          </p:cNvSpPr>
          <p:nvPr>
            <p:ph type="title"/>
          </p:nvPr>
        </p:nvSpPr>
        <p:spPr>
          <a:xfrm>
            <a:off x="285749" y="166264"/>
            <a:ext cx="11488239" cy="618385"/>
          </a:xfrm>
        </p:spPr>
        <p:txBody>
          <a:bodyPr/>
          <a:lstStyle/>
          <a:p>
            <a:r>
              <a:rPr lang="en-US" sz="2400"/>
              <a:t>3.3 Survey Subject Matter Experts on their Priority Field</a:t>
            </a:r>
            <a:br>
              <a:rPr lang="en-US" sz="2400"/>
            </a:br>
            <a:r>
              <a:rPr lang="en-US" sz="2400"/>
              <a:t>Research Questions on Priority 5. Risk Screening, Predictive Analytics</a:t>
            </a:r>
          </a:p>
        </p:txBody>
      </p:sp>
      <p:sp>
        <p:nvSpPr>
          <p:cNvPr id="7" name="ee4pContent1">
            <a:extLst>
              <a:ext uri="{FF2B5EF4-FFF2-40B4-BE49-F238E27FC236}">
                <a16:creationId xmlns:a16="http://schemas.microsoft.com/office/drawing/2014/main" id="{520FE0E4-610B-B08C-0607-592E973F0DAE}"/>
              </a:ext>
            </a:extLst>
          </p:cNvPr>
          <p:cNvSpPr txBox="1">
            <a:spLocks/>
          </p:cNvSpPr>
          <p:nvPr>
            <p:custDataLst>
              <p:tags r:id="rId1"/>
            </p:custDataLst>
          </p:nvPr>
        </p:nvSpPr>
        <p:spPr>
          <a:xfrm>
            <a:off x="514351" y="2022125"/>
            <a:ext cx="5485013" cy="3986435"/>
          </a:xfrm>
          <a:prstGeom prst="rect">
            <a:avLst/>
          </a:prstGeom>
          <a:solidFill>
            <a:srgbClr val="FFFFFF">
              <a:lumMod val="100000"/>
            </a:srgbClr>
          </a:solidFill>
          <a:ln w="9525" cmpd="sng">
            <a:solidFill>
              <a:schemeClr val="accent1">
                <a:lumMod val="100000"/>
              </a:schemeClr>
            </a:solidFill>
            <a:prstDash val="solid"/>
          </a:ln>
        </p:spPr>
        <p:txBody>
          <a:bodyPr vert="horz" lIns="90000" tIns="90000" rIns="90000" bIns="9000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1pPr>
            <a:lvl2pPr marL="2032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64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096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128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160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12192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7pPr>
            <a:lvl8pPr marL="14224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8pPr>
            <a:lvl9pPr marL="16256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9pPr>
          </a:lstStyle>
          <a:p>
            <a:pPr lvl="1"/>
            <a:r>
              <a:rPr lang="en-US">
                <a:latin typeface="+mn-lt"/>
              </a:rPr>
              <a:t>How can we evaluate the effectiveness of suicide risk screening and evaluation programs, including their impact on care processes, healthcare utilization, and patient outcomes?. For example, how does screening and evaluation influence the care patients receive (e.g., increased access to evidence-based interventions) and does increasing access to these interventions decrease suicide risk?</a:t>
            </a:r>
          </a:p>
          <a:p>
            <a:pPr lvl="1"/>
            <a:r>
              <a:rPr lang="en-US">
                <a:latin typeface="+mn-lt"/>
              </a:rPr>
              <a:t>Developing models that target intervention response instead of just risk. For example, developing a ML model to determine which VCL callers should get reminder calls the next day because the caller is at high risk of failing to follow through on recommendations.</a:t>
            </a:r>
          </a:p>
          <a:p>
            <a:pPr lvl="1"/>
            <a:r>
              <a:rPr lang="en-US">
                <a:latin typeface="+mn-lt"/>
              </a:rPr>
              <a:t>What affordable and scalable interventions are effective for reducing risk of self-harm in the large population of people at moderately increased risk?"</a:t>
            </a:r>
          </a:p>
        </p:txBody>
      </p:sp>
      <p:sp>
        <p:nvSpPr>
          <p:cNvPr id="8" name="ee4pContent1">
            <a:extLst>
              <a:ext uri="{FF2B5EF4-FFF2-40B4-BE49-F238E27FC236}">
                <a16:creationId xmlns:a16="http://schemas.microsoft.com/office/drawing/2014/main" id="{90B78C4E-872C-08F7-8606-9510ED43B995}"/>
              </a:ext>
            </a:extLst>
          </p:cNvPr>
          <p:cNvSpPr txBox="1">
            <a:spLocks/>
          </p:cNvSpPr>
          <p:nvPr>
            <p:custDataLst>
              <p:tags r:id="rId2"/>
            </p:custDataLst>
          </p:nvPr>
        </p:nvSpPr>
        <p:spPr>
          <a:xfrm>
            <a:off x="6190256" y="2022125"/>
            <a:ext cx="5485013" cy="3986435"/>
          </a:xfrm>
          <a:prstGeom prst="rect">
            <a:avLst/>
          </a:prstGeom>
          <a:solidFill>
            <a:srgbClr val="FFFFFF">
              <a:lumMod val="100000"/>
            </a:srgbClr>
          </a:solidFill>
          <a:ln w="9525" cmpd="sng">
            <a:solidFill>
              <a:schemeClr val="accent1">
                <a:lumMod val="100000"/>
              </a:schemeClr>
            </a:solidFill>
            <a:prstDash val="solid"/>
          </a:ln>
        </p:spPr>
        <p:txBody>
          <a:bodyPr vert="horz" lIns="90000" tIns="90000" rIns="90000" bIns="9000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1pPr>
            <a:lvl2pPr marL="2032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64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096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128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160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12192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7pPr>
            <a:lvl8pPr marL="14224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8pPr>
            <a:lvl9pPr marL="16256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9pPr>
          </a:lstStyle>
          <a:p>
            <a:pPr lvl="1"/>
            <a:r>
              <a:rPr lang="en-US">
                <a:latin typeface="+mn-lt"/>
              </a:rPr>
              <a:t>Developing appropriate (and different) risk models for each clinical touchpoint (e.g., developing different models for ED versus Primary Care versus VCL callers). These models need to be dynamic and developed for specific patient populations/settings.</a:t>
            </a:r>
          </a:p>
          <a:p>
            <a:pPr lvl="1"/>
            <a:endParaRPr lang="en-US">
              <a:latin typeface="+mn-lt"/>
            </a:endParaRPr>
          </a:p>
          <a:p>
            <a:pPr lvl="1"/>
            <a:r>
              <a:rPr lang="en-US">
                <a:latin typeface="+mn-lt"/>
              </a:rPr>
              <a:t>How can we enhance the accuracy of suicide risk screening tools (including predictive analytics) in diverse patient populations and clinical settings?</a:t>
            </a:r>
          </a:p>
          <a:p>
            <a:pPr lvl="1"/>
            <a:endParaRPr lang="en-US">
              <a:latin typeface="+mn-lt"/>
            </a:endParaRPr>
          </a:p>
          <a:p>
            <a:pPr lvl="1"/>
            <a:r>
              <a:rPr lang="en-US">
                <a:latin typeface="+mn-lt"/>
              </a:rPr>
              <a:t>Understanding differences in distinguishing between models for suicide death and models for nonfatal suicide attempts.</a:t>
            </a:r>
          </a:p>
          <a:p>
            <a:pPr lvl="1"/>
            <a:endParaRPr lang="en-US">
              <a:latin typeface="+mn-lt"/>
            </a:endParaRPr>
          </a:p>
          <a:p>
            <a:pPr lvl="1"/>
            <a:r>
              <a:rPr lang="en-US">
                <a:latin typeface="+mn-lt"/>
              </a:rPr>
              <a:t>What is the evidence for the VA’s CSRE screening program?</a:t>
            </a:r>
          </a:p>
        </p:txBody>
      </p:sp>
      <p:sp>
        <p:nvSpPr>
          <p:cNvPr id="9" name="ee4pHeader1">
            <a:extLst>
              <a:ext uri="{FF2B5EF4-FFF2-40B4-BE49-F238E27FC236}">
                <a16:creationId xmlns:a16="http://schemas.microsoft.com/office/drawing/2014/main" id="{DC144173-BF9D-5672-AE5D-3B180D1603FC}"/>
              </a:ext>
            </a:extLst>
          </p:cNvPr>
          <p:cNvSpPr/>
          <p:nvPr>
            <p:custDataLst>
              <p:tags r:id="rId3"/>
            </p:custDataLst>
          </p:nvPr>
        </p:nvSpPr>
        <p:spPr bwMode="auto">
          <a:xfrm>
            <a:off x="514349" y="1560387"/>
            <a:ext cx="5485013" cy="461738"/>
          </a:xfrm>
          <a:prstGeom prst="rect">
            <a:avLst/>
          </a:prstGeom>
          <a:solidFill>
            <a:schemeClr val="accent1">
              <a:lumMod val="100000"/>
            </a:schemeClr>
          </a:solidFill>
          <a:ln w="9525">
            <a:solidFill>
              <a:schemeClr val="accent1">
                <a:lumMod val="100000"/>
              </a:schemeClr>
            </a:solidFill>
            <a:miter lim="800000"/>
            <a:headEnd/>
            <a:tailEnd/>
          </a:ln>
          <a:effectLst/>
        </p:spPr>
        <p:txBody>
          <a:bodyPr lIns="90000" tIns="46800" rIns="90000" bIns="46800" anchor="ctr"/>
          <a:lstStyle/>
          <a:p>
            <a:pPr algn="ctr" eaLnBrk="0" hangingPunct="0">
              <a:spcAft>
                <a:spcPct val="0"/>
              </a:spcAft>
            </a:pPr>
            <a:r>
              <a:rPr lang="en-US" sz="1600">
                <a:solidFill>
                  <a:schemeClr val="bg1"/>
                </a:solidFill>
              </a:rPr>
              <a:t>Theme 1: Risk Screening and Subsequent SP Programming</a:t>
            </a:r>
          </a:p>
        </p:txBody>
      </p:sp>
      <p:sp>
        <p:nvSpPr>
          <p:cNvPr id="10" name="ee4pHeader1">
            <a:extLst>
              <a:ext uri="{FF2B5EF4-FFF2-40B4-BE49-F238E27FC236}">
                <a16:creationId xmlns:a16="http://schemas.microsoft.com/office/drawing/2014/main" id="{8F5562C0-0FB8-B36D-609B-CECCF8A36D3A}"/>
              </a:ext>
            </a:extLst>
          </p:cNvPr>
          <p:cNvSpPr/>
          <p:nvPr>
            <p:custDataLst>
              <p:tags r:id="rId4"/>
            </p:custDataLst>
          </p:nvPr>
        </p:nvSpPr>
        <p:spPr bwMode="auto">
          <a:xfrm>
            <a:off x="6190254" y="1560387"/>
            <a:ext cx="5485013" cy="461738"/>
          </a:xfrm>
          <a:prstGeom prst="rect">
            <a:avLst/>
          </a:prstGeom>
          <a:solidFill>
            <a:schemeClr val="accent1">
              <a:lumMod val="100000"/>
            </a:schemeClr>
          </a:solidFill>
          <a:ln w="9525">
            <a:solidFill>
              <a:schemeClr val="accent1">
                <a:lumMod val="100000"/>
              </a:schemeClr>
            </a:solidFill>
            <a:miter lim="800000"/>
            <a:headEnd/>
            <a:tailEnd/>
          </a:ln>
          <a:effectLst/>
        </p:spPr>
        <p:txBody>
          <a:bodyPr lIns="90000" tIns="46800" rIns="90000" bIns="46800" anchor="ctr"/>
          <a:lstStyle/>
          <a:p>
            <a:pPr algn="ctr" eaLnBrk="0" hangingPunct="0">
              <a:spcAft>
                <a:spcPct val="0"/>
              </a:spcAft>
            </a:pPr>
            <a:r>
              <a:rPr lang="en-US" sz="1600">
                <a:solidFill>
                  <a:schemeClr val="bg1"/>
                </a:solidFill>
              </a:rPr>
              <a:t>Theme 2: Improving predictive power</a:t>
            </a:r>
          </a:p>
        </p:txBody>
      </p:sp>
      <p:sp>
        <p:nvSpPr>
          <p:cNvPr id="2" name="TextBox 1">
            <a:extLst>
              <a:ext uri="{FF2B5EF4-FFF2-40B4-BE49-F238E27FC236}">
                <a16:creationId xmlns:a16="http://schemas.microsoft.com/office/drawing/2014/main" id="{3B9BAC66-1FC5-D1D4-9DC3-9BC069EBC67B}"/>
              </a:ext>
            </a:extLst>
          </p:cNvPr>
          <p:cNvSpPr txBox="1"/>
          <p:nvPr/>
        </p:nvSpPr>
        <p:spPr>
          <a:xfrm>
            <a:off x="514349" y="996778"/>
            <a:ext cx="11160918" cy="369332"/>
          </a:xfrm>
          <a:prstGeom prst="rect">
            <a:avLst/>
          </a:prstGeom>
          <a:noFill/>
        </p:spPr>
        <p:txBody>
          <a:bodyPr wrap="square" rtlCol="0">
            <a:spAutoFit/>
          </a:bodyPr>
          <a:lstStyle/>
          <a:p>
            <a:r>
              <a:rPr lang="en-US"/>
              <a:t>SMEs in this priority area provided research questions that were then categorized into the following themes. </a:t>
            </a:r>
          </a:p>
        </p:txBody>
      </p:sp>
    </p:spTree>
    <p:extLst>
      <p:ext uri="{BB962C8B-B14F-4D97-AF65-F5344CB8AC3E}">
        <p14:creationId xmlns:p14="http://schemas.microsoft.com/office/powerpoint/2010/main" val="635071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B9F52D-EE91-A825-94B5-3AE087919D73}"/>
              </a:ext>
            </a:extLst>
          </p:cNvPr>
          <p:cNvSpPr>
            <a:spLocks noGrp="1"/>
          </p:cNvSpPr>
          <p:nvPr>
            <p:ph type="title"/>
          </p:nvPr>
        </p:nvSpPr>
        <p:spPr>
          <a:xfrm>
            <a:off x="390524" y="97245"/>
            <a:ext cx="11236793" cy="680223"/>
          </a:xfrm>
        </p:spPr>
        <p:txBody>
          <a:bodyPr/>
          <a:lstStyle/>
          <a:p>
            <a:r>
              <a:rPr lang="en-US" sz="2400"/>
              <a:t>3.3 Survey Subject Matter Experts on their Priority Field</a:t>
            </a:r>
            <a:br>
              <a:rPr lang="en-US" sz="2400"/>
            </a:br>
            <a:r>
              <a:rPr lang="en-US" sz="2400"/>
              <a:t>Perceived Advantages &amp; Disadvantages to Funding each Priority Area</a:t>
            </a:r>
          </a:p>
        </p:txBody>
      </p:sp>
      <p:sp>
        <p:nvSpPr>
          <p:cNvPr id="3" name="Rectangle 2">
            <a:extLst>
              <a:ext uri="{FF2B5EF4-FFF2-40B4-BE49-F238E27FC236}">
                <a16:creationId xmlns:a16="http://schemas.microsoft.com/office/drawing/2014/main" id="{F64C79A5-B5E6-5C6B-BE62-C162359CDA4A}"/>
              </a:ext>
            </a:extLst>
          </p:cNvPr>
          <p:cNvSpPr/>
          <p:nvPr/>
        </p:nvSpPr>
        <p:spPr>
          <a:xfrm>
            <a:off x="4377089" y="2062193"/>
            <a:ext cx="3437823" cy="8374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1. Lethal Means Safety Approaches</a:t>
            </a:r>
          </a:p>
        </p:txBody>
      </p:sp>
      <p:sp>
        <p:nvSpPr>
          <p:cNvPr id="4" name="Rectangle 3">
            <a:extLst>
              <a:ext uri="{FF2B5EF4-FFF2-40B4-BE49-F238E27FC236}">
                <a16:creationId xmlns:a16="http://schemas.microsoft.com/office/drawing/2014/main" id="{36FDAFF1-2CEB-C346-1478-09A26EADD565}"/>
              </a:ext>
            </a:extLst>
          </p:cNvPr>
          <p:cNvSpPr/>
          <p:nvPr/>
        </p:nvSpPr>
        <p:spPr>
          <a:xfrm>
            <a:off x="4377089" y="3002382"/>
            <a:ext cx="3437823" cy="8374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2. Community-based Interventions</a:t>
            </a:r>
          </a:p>
        </p:txBody>
      </p:sp>
      <p:sp>
        <p:nvSpPr>
          <p:cNvPr id="8" name="Rectangle 7">
            <a:extLst>
              <a:ext uri="{FF2B5EF4-FFF2-40B4-BE49-F238E27FC236}">
                <a16:creationId xmlns:a16="http://schemas.microsoft.com/office/drawing/2014/main" id="{359BCC65-509A-2A71-F4E8-041C981C5995}"/>
              </a:ext>
            </a:extLst>
          </p:cNvPr>
          <p:cNvSpPr/>
          <p:nvPr/>
        </p:nvSpPr>
        <p:spPr>
          <a:xfrm>
            <a:off x="4377089" y="3941134"/>
            <a:ext cx="3437823" cy="8374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3. Family, Social Network-based Interventions &amp; Postventions</a:t>
            </a:r>
          </a:p>
        </p:txBody>
      </p:sp>
      <p:sp>
        <p:nvSpPr>
          <p:cNvPr id="9" name="Rectangle 8">
            <a:extLst>
              <a:ext uri="{FF2B5EF4-FFF2-40B4-BE49-F238E27FC236}">
                <a16:creationId xmlns:a16="http://schemas.microsoft.com/office/drawing/2014/main" id="{47E78EDC-359B-AD95-E64E-730F9324D0A9}"/>
              </a:ext>
            </a:extLst>
          </p:cNvPr>
          <p:cNvSpPr/>
          <p:nvPr/>
        </p:nvSpPr>
        <p:spPr>
          <a:xfrm>
            <a:off x="4377089" y="4877346"/>
            <a:ext cx="3437823" cy="8374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4. Psychotherapies and Other Non-somatic Interventions </a:t>
            </a:r>
          </a:p>
        </p:txBody>
      </p:sp>
      <p:sp>
        <p:nvSpPr>
          <p:cNvPr id="10" name="Rectangle 9">
            <a:extLst>
              <a:ext uri="{FF2B5EF4-FFF2-40B4-BE49-F238E27FC236}">
                <a16:creationId xmlns:a16="http://schemas.microsoft.com/office/drawing/2014/main" id="{D7767011-56E2-CB6B-A8E2-CDF4CB809DB4}"/>
              </a:ext>
            </a:extLst>
          </p:cNvPr>
          <p:cNvSpPr/>
          <p:nvPr/>
        </p:nvSpPr>
        <p:spPr>
          <a:xfrm>
            <a:off x="4377089" y="5839361"/>
            <a:ext cx="3437823" cy="8374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5. Risk Screening, Predictive Analytics</a:t>
            </a:r>
          </a:p>
        </p:txBody>
      </p:sp>
      <p:sp>
        <p:nvSpPr>
          <p:cNvPr id="11" name="Rectangle 10">
            <a:extLst>
              <a:ext uri="{FF2B5EF4-FFF2-40B4-BE49-F238E27FC236}">
                <a16:creationId xmlns:a16="http://schemas.microsoft.com/office/drawing/2014/main" id="{F76AE89B-5F27-37C6-5F96-7D6F9C71642D}"/>
              </a:ext>
            </a:extLst>
          </p:cNvPr>
          <p:cNvSpPr/>
          <p:nvPr/>
        </p:nvSpPr>
        <p:spPr>
          <a:xfrm>
            <a:off x="814939" y="2062193"/>
            <a:ext cx="3437823" cy="83744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indent="-285750">
              <a:buFont typeface="Arial" panose="020B0604020202020204" pitchFamily="34" charset="0"/>
              <a:buChar char="•"/>
            </a:pPr>
            <a:r>
              <a:rPr lang="en-US" sz="1200">
                <a:solidFill>
                  <a:schemeClr val="tx1"/>
                </a:solidFill>
              </a:rPr>
              <a:t>70% decedents die by firearm</a:t>
            </a:r>
          </a:p>
          <a:p>
            <a:pPr indent="-285750">
              <a:buFont typeface="Arial" panose="020B0604020202020204" pitchFamily="34" charset="0"/>
              <a:buChar char="•"/>
            </a:pPr>
            <a:r>
              <a:rPr lang="en-US" sz="1200">
                <a:solidFill>
                  <a:schemeClr val="tx1"/>
                </a:solidFill>
              </a:rPr>
              <a:t>Realistic chance to change # death</a:t>
            </a:r>
          </a:p>
          <a:p>
            <a:pPr indent="-285750">
              <a:buFont typeface="Arial" panose="020B0604020202020204" pitchFamily="34" charset="0"/>
              <a:buChar char="•"/>
            </a:pPr>
            <a:r>
              <a:rPr lang="en-US" sz="1200">
                <a:solidFill>
                  <a:schemeClr val="tx1"/>
                </a:solidFill>
              </a:rPr>
              <a:t>Have VA cohort who can conduct</a:t>
            </a:r>
          </a:p>
          <a:p>
            <a:pPr indent="-285750">
              <a:buFont typeface="Arial" panose="020B0604020202020204" pitchFamily="34" charset="0"/>
              <a:buChar char="•"/>
            </a:pPr>
            <a:r>
              <a:rPr lang="en-US" sz="1200">
                <a:solidFill>
                  <a:schemeClr val="tx1"/>
                </a:solidFill>
              </a:rPr>
              <a:t>Frequent congressional inquires</a:t>
            </a:r>
          </a:p>
        </p:txBody>
      </p:sp>
      <p:sp>
        <p:nvSpPr>
          <p:cNvPr id="12" name="Rectangle 11">
            <a:extLst>
              <a:ext uri="{FF2B5EF4-FFF2-40B4-BE49-F238E27FC236}">
                <a16:creationId xmlns:a16="http://schemas.microsoft.com/office/drawing/2014/main" id="{1DBD4C08-924F-67B8-89F5-D98AFD249277}"/>
              </a:ext>
            </a:extLst>
          </p:cNvPr>
          <p:cNvSpPr/>
          <p:nvPr/>
        </p:nvSpPr>
        <p:spPr>
          <a:xfrm>
            <a:off x="7939239" y="2062193"/>
            <a:ext cx="3437823" cy="83744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a:solidFill>
                  <a:schemeClr val="tx1"/>
                </a:solidFill>
              </a:rPr>
              <a:t>OMHSP has contracted for messaging</a:t>
            </a:r>
          </a:p>
          <a:p>
            <a:pPr marL="285750" indent="-285750">
              <a:buFont typeface="Arial" panose="020B0604020202020204" pitchFamily="34" charset="0"/>
              <a:buChar char="•"/>
            </a:pPr>
            <a:r>
              <a:rPr lang="en-US" sz="1200">
                <a:solidFill>
                  <a:schemeClr val="tx1"/>
                </a:solidFill>
              </a:rPr>
              <a:t>Measuring attitudinal/behavior change = large expense</a:t>
            </a:r>
          </a:p>
        </p:txBody>
      </p:sp>
      <p:sp>
        <p:nvSpPr>
          <p:cNvPr id="13" name="Rectangle 12">
            <a:extLst>
              <a:ext uri="{FF2B5EF4-FFF2-40B4-BE49-F238E27FC236}">
                <a16:creationId xmlns:a16="http://schemas.microsoft.com/office/drawing/2014/main" id="{6BC54C9F-337E-3C7C-5C79-61A7A612DCB0}"/>
              </a:ext>
            </a:extLst>
          </p:cNvPr>
          <p:cNvSpPr/>
          <p:nvPr/>
        </p:nvSpPr>
        <p:spPr>
          <a:xfrm>
            <a:off x="814939" y="3028275"/>
            <a:ext cx="3437823" cy="83744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a:solidFill>
                  <a:schemeClr val="tx1"/>
                </a:solidFill>
              </a:rPr>
              <a:t>Highly valued by VEC</a:t>
            </a:r>
          </a:p>
          <a:p>
            <a:pPr marL="285750" indent="-285750">
              <a:buFont typeface="Arial" panose="020B0604020202020204" pitchFamily="34" charset="0"/>
              <a:buChar char="•"/>
            </a:pPr>
            <a:r>
              <a:rPr lang="en-US" sz="1200">
                <a:solidFill>
                  <a:schemeClr val="tx1"/>
                </a:solidFill>
              </a:rPr>
              <a:t>2/3 decedents outside of VA</a:t>
            </a:r>
          </a:p>
          <a:p>
            <a:pPr marL="285750" indent="-285750">
              <a:buFont typeface="Arial" panose="020B0604020202020204" pitchFamily="34" charset="0"/>
              <a:buChar char="•"/>
            </a:pPr>
            <a:r>
              <a:rPr lang="en-US" sz="1200">
                <a:solidFill>
                  <a:schemeClr val="tx1"/>
                </a:solidFill>
              </a:rPr>
              <a:t>Involve other priority domain</a:t>
            </a:r>
          </a:p>
        </p:txBody>
      </p:sp>
      <p:sp>
        <p:nvSpPr>
          <p:cNvPr id="14" name="Rectangle 13">
            <a:extLst>
              <a:ext uri="{FF2B5EF4-FFF2-40B4-BE49-F238E27FC236}">
                <a16:creationId xmlns:a16="http://schemas.microsoft.com/office/drawing/2014/main" id="{3941917E-7E6F-7AF6-BD61-72E75A2D6EDC}"/>
              </a:ext>
            </a:extLst>
          </p:cNvPr>
          <p:cNvSpPr/>
          <p:nvPr/>
        </p:nvSpPr>
        <p:spPr>
          <a:xfrm>
            <a:off x="7939238" y="3002376"/>
            <a:ext cx="3437823" cy="83744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a:solidFill>
                  <a:schemeClr val="tx1"/>
                </a:solidFill>
              </a:rPr>
              <a:t>Measuring impact very difficult</a:t>
            </a:r>
          </a:p>
          <a:p>
            <a:pPr marL="285750" indent="-285750">
              <a:buFont typeface="Arial" panose="020B0604020202020204" pitchFamily="34" charset="0"/>
              <a:buChar char="•"/>
            </a:pPr>
            <a:r>
              <a:rPr lang="en-US" sz="1200">
                <a:solidFill>
                  <a:schemeClr val="tx1"/>
                </a:solidFill>
              </a:rPr>
              <a:t>Unclear to have significant change</a:t>
            </a:r>
          </a:p>
          <a:p>
            <a:pPr marL="285750" indent="-285750">
              <a:buFont typeface="Arial" panose="020B0604020202020204" pitchFamily="34" charset="0"/>
              <a:buChar char="•"/>
            </a:pPr>
            <a:r>
              <a:rPr lang="en-US" sz="1200">
                <a:solidFill>
                  <a:schemeClr val="tx1"/>
                </a:solidFill>
              </a:rPr>
              <a:t>Unclear sufficient # of investigators.</a:t>
            </a:r>
          </a:p>
        </p:txBody>
      </p:sp>
      <p:sp>
        <p:nvSpPr>
          <p:cNvPr id="15" name="Rectangle 14">
            <a:extLst>
              <a:ext uri="{FF2B5EF4-FFF2-40B4-BE49-F238E27FC236}">
                <a16:creationId xmlns:a16="http://schemas.microsoft.com/office/drawing/2014/main" id="{1C02E854-CB28-D8BF-B217-345CF7A74EA1}"/>
              </a:ext>
            </a:extLst>
          </p:cNvPr>
          <p:cNvSpPr/>
          <p:nvPr/>
        </p:nvSpPr>
        <p:spPr>
          <a:xfrm>
            <a:off x="814939" y="3951171"/>
            <a:ext cx="3437823" cy="83744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a:solidFill>
                  <a:schemeClr val="tx1"/>
                </a:solidFill>
              </a:rPr>
              <a:t>Understudied area</a:t>
            </a:r>
          </a:p>
          <a:p>
            <a:pPr marL="285750" indent="-285750">
              <a:buFont typeface="Arial" panose="020B0604020202020204" pitchFamily="34" charset="0"/>
              <a:buChar char="•"/>
            </a:pPr>
            <a:r>
              <a:rPr lang="en-US" sz="1200">
                <a:solidFill>
                  <a:schemeClr val="tx1"/>
                </a:solidFill>
              </a:rPr>
              <a:t>Veteran support</a:t>
            </a:r>
          </a:p>
          <a:p>
            <a:pPr marL="285750" indent="-285750">
              <a:buFont typeface="Arial" panose="020B0604020202020204" pitchFamily="34" charset="0"/>
              <a:buChar char="•"/>
            </a:pPr>
            <a:r>
              <a:rPr lang="en-US" sz="1200">
                <a:solidFill>
                  <a:schemeClr val="tx1"/>
                </a:solidFill>
              </a:rPr>
              <a:t>Involves other priority domains</a:t>
            </a:r>
          </a:p>
        </p:txBody>
      </p:sp>
      <p:sp>
        <p:nvSpPr>
          <p:cNvPr id="16" name="Rectangle 15">
            <a:extLst>
              <a:ext uri="{FF2B5EF4-FFF2-40B4-BE49-F238E27FC236}">
                <a16:creationId xmlns:a16="http://schemas.microsoft.com/office/drawing/2014/main" id="{E6E72F8E-7ADB-8396-9093-D46E775D314E}"/>
              </a:ext>
            </a:extLst>
          </p:cNvPr>
          <p:cNvSpPr/>
          <p:nvPr/>
        </p:nvSpPr>
        <p:spPr>
          <a:xfrm>
            <a:off x="7939239" y="3941123"/>
            <a:ext cx="3437823" cy="83744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a:solidFill>
                  <a:schemeClr val="tx1"/>
                </a:solidFill>
              </a:rPr>
              <a:t>Existing studies underdeveloped</a:t>
            </a:r>
          </a:p>
          <a:p>
            <a:pPr marL="285750" indent="-285750">
              <a:buFont typeface="Arial" panose="020B0604020202020204" pitchFamily="34" charset="0"/>
              <a:buChar char="•"/>
            </a:pPr>
            <a:r>
              <a:rPr lang="en-US" sz="1200">
                <a:solidFill>
                  <a:schemeClr val="tx1"/>
                </a:solidFill>
              </a:rPr>
              <a:t>Unlikely to have short term impact</a:t>
            </a:r>
          </a:p>
          <a:p>
            <a:pPr marL="285750" indent="-285750">
              <a:buFont typeface="Arial" panose="020B0604020202020204" pitchFamily="34" charset="0"/>
              <a:buChar char="•"/>
            </a:pPr>
            <a:endParaRPr lang="en-US" sz="1200">
              <a:solidFill>
                <a:schemeClr val="tx1"/>
              </a:solidFill>
            </a:endParaRPr>
          </a:p>
        </p:txBody>
      </p:sp>
      <p:sp>
        <p:nvSpPr>
          <p:cNvPr id="17" name="Rectangle 16">
            <a:extLst>
              <a:ext uri="{FF2B5EF4-FFF2-40B4-BE49-F238E27FC236}">
                <a16:creationId xmlns:a16="http://schemas.microsoft.com/office/drawing/2014/main" id="{E1B72479-2886-2038-D2C2-F69E93626F89}"/>
              </a:ext>
            </a:extLst>
          </p:cNvPr>
          <p:cNvSpPr/>
          <p:nvPr/>
        </p:nvSpPr>
        <p:spPr>
          <a:xfrm>
            <a:off x="814939" y="4871447"/>
            <a:ext cx="3437823" cy="83744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a:solidFill>
                  <a:schemeClr val="tx1"/>
                </a:solidFill>
              </a:rPr>
              <a:t>Precision medicine synchronize with risk ID</a:t>
            </a:r>
          </a:p>
          <a:p>
            <a:pPr marL="285750" indent="-285750">
              <a:buFont typeface="Arial" panose="020B0604020202020204" pitchFamily="34" charset="0"/>
              <a:buChar char="•"/>
            </a:pPr>
            <a:r>
              <a:rPr lang="en-US" sz="1200">
                <a:solidFill>
                  <a:schemeClr val="tx1"/>
                </a:solidFill>
              </a:rPr>
              <a:t>Direct importance to clinicians</a:t>
            </a:r>
          </a:p>
        </p:txBody>
      </p:sp>
      <p:sp>
        <p:nvSpPr>
          <p:cNvPr id="18" name="Rectangle 17">
            <a:extLst>
              <a:ext uri="{FF2B5EF4-FFF2-40B4-BE49-F238E27FC236}">
                <a16:creationId xmlns:a16="http://schemas.microsoft.com/office/drawing/2014/main" id="{BF8D3BE3-D411-C762-18E4-B0D8EE06B39D}"/>
              </a:ext>
            </a:extLst>
          </p:cNvPr>
          <p:cNvSpPr/>
          <p:nvPr/>
        </p:nvSpPr>
        <p:spPr>
          <a:xfrm>
            <a:off x="7939238" y="4881398"/>
            <a:ext cx="3437823" cy="83744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a:solidFill>
                  <a:schemeClr val="tx1"/>
                </a:solidFill>
              </a:rPr>
              <a:t>Unclear feasibility of large trial</a:t>
            </a:r>
          </a:p>
          <a:p>
            <a:pPr marL="285750" indent="-285750">
              <a:buFont typeface="Arial" panose="020B0604020202020204" pitchFamily="34" charset="0"/>
              <a:buChar char="•"/>
            </a:pPr>
            <a:r>
              <a:rPr lang="en-US" sz="1200">
                <a:solidFill>
                  <a:schemeClr val="tx1"/>
                </a:solidFill>
              </a:rPr>
              <a:t>Unclear if will have impact on total number of deaths </a:t>
            </a:r>
          </a:p>
        </p:txBody>
      </p:sp>
      <p:sp>
        <p:nvSpPr>
          <p:cNvPr id="19" name="Rectangle 18">
            <a:extLst>
              <a:ext uri="{FF2B5EF4-FFF2-40B4-BE49-F238E27FC236}">
                <a16:creationId xmlns:a16="http://schemas.microsoft.com/office/drawing/2014/main" id="{A09E2398-2486-D4FF-AEA8-4D6F110D26F2}"/>
              </a:ext>
            </a:extLst>
          </p:cNvPr>
          <p:cNvSpPr/>
          <p:nvPr/>
        </p:nvSpPr>
        <p:spPr>
          <a:xfrm>
            <a:off x="814939" y="5827464"/>
            <a:ext cx="3437823" cy="83744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a:solidFill>
                  <a:schemeClr val="tx1"/>
                </a:solidFill>
              </a:rPr>
              <a:t>SPC priority</a:t>
            </a:r>
          </a:p>
          <a:p>
            <a:pPr marL="285750" indent="-285750">
              <a:buFont typeface="Arial" panose="020B0604020202020204" pitchFamily="34" charset="0"/>
              <a:buChar char="•"/>
            </a:pPr>
            <a:r>
              <a:rPr lang="en-US" sz="1200">
                <a:solidFill>
                  <a:schemeClr val="tx1"/>
                </a:solidFill>
              </a:rPr>
              <a:t>Can reduce current burden</a:t>
            </a:r>
          </a:p>
          <a:p>
            <a:pPr marL="285750" indent="-285750">
              <a:buFont typeface="Arial" panose="020B0604020202020204" pitchFamily="34" charset="0"/>
              <a:buChar char="•"/>
            </a:pPr>
            <a:r>
              <a:rPr lang="en-US" sz="1200">
                <a:solidFill>
                  <a:schemeClr val="tx1"/>
                </a:solidFill>
              </a:rPr>
              <a:t>Can inform clinical touchpoints</a:t>
            </a:r>
          </a:p>
          <a:p>
            <a:pPr marL="285750" indent="-285750">
              <a:buFont typeface="Arial" panose="020B0604020202020204" pitchFamily="34" charset="0"/>
              <a:buChar char="•"/>
            </a:pPr>
            <a:r>
              <a:rPr lang="en-US" sz="1200">
                <a:solidFill>
                  <a:schemeClr val="tx1"/>
                </a:solidFill>
              </a:rPr>
              <a:t>Can advance precision medicine</a:t>
            </a:r>
          </a:p>
        </p:txBody>
      </p:sp>
      <p:sp>
        <p:nvSpPr>
          <p:cNvPr id="20" name="Rectangle 19">
            <a:extLst>
              <a:ext uri="{FF2B5EF4-FFF2-40B4-BE49-F238E27FC236}">
                <a16:creationId xmlns:a16="http://schemas.microsoft.com/office/drawing/2014/main" id="{4217AD84-05AE-CBF6-ACD7-6CE5681978FC}"/>
              </a:ext>
            </a:extLst>
          </p:cNvPr>
          <p:cNvSpPr/>
          <p:nvPr/>
        </p:nvSpPr>
        <p:spPr>
          <a:xfrm>
            <a:off x="7939238" y="5837508"/>
            <a:ext cx="3437823" cy="83744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a:solidFill>
                  <a:schemeClr val="tx1"/>
                </a:solidFill>
              </a:rPr>
              <a:t>Need OSP support</a:t>
            </a:r>
          </a:p>
          <a:p>
            <a:pPr marL="285750" indent="-285750">
              <a:buFont typeface="Arial" panose="020B0604020202020204" pitchFamily="34" charset="0"/>
              <a:buChar char="•"/>
            </a:pPr>
            <a:r>
              <a:rPr lang="en-US" sz="1200">
                <a:solidFill>
                  <a:schemeClr val="tx1"/>
                </a:solidFill>
              </a:rPr>
              <a:t>Can models be developed by OSP? </a:t>
            </a:r>
          </a:p>
        </p:txBody>
      </p:sp>
      <p:sp>
        <p:nvSpPr>
          <p:cNvPr id="21" name="Cross 20">
            <a:extLst>
              <a:ext uri="{FF2B5EF4-FFF2-40B4-BE49-F238E27FC236}">
                <a16:creationId xmlns:a16="http://schemas.microsoft.com/office/drawing/2014/main" id="{7D6D717B-6ADB-9DEC-647D-F745F47D6712}"/>
              </a:ext>
            </a:extLst>
          </p:cNvPr>
          <p:cNvSpPr/>
          <p:nvPr/>
        </p:nvSpPr>
        <p:spPr>
          <a:xfrm>
            <a:off x="1491915" y="1723428"/>
            <a:ext cx="320040" cy="303756"/>
          </a:xfrm>
          <a:prstGeom prst="plus">
            <a:avLst>
              <a:gd name="adj" fmla="val 35526"/>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TextBox 21">
            <a:extLst>
              <a:ext uri="{FF2B5EF4-FFF2-40B4-BE49-F238E27FC236}">
                <a16:creationId xmlns:a16="http://schemas.microsoft.com/office/drawing/2014/main" id="{056BD016-0853-A8F1-A1BC-7F8913FC8FA4}"/>
              </a:ext>
            </a:extLst>
          </p:cNvPr>
          <p:cNvSpPr txBox="1"/>
          <p:nvPr/>
        </p:nvSpPr>
        <p:spPr>
          <a:xfrm>
            <a:off x="1811956" y="1748554"/>
            <a:ext cx="1414822" cy="307777"/>
          </a:xfrm>
          <a:prstGeom prst="rect">
            <a:avLst/>
          </a:prstGeom>
          <a:noFill/>
        </p:spPr>
        <p:txBody>
          <a:bodyPr wrap="square" rtlCol="0">
            <a:spAutoFit/>
          </a:bodyPr>
          <a:lstStyle/>
          <a:p>
            <a:pPr algn="ctr"/>
            <a:r>
              <a:rPr lang="en-US" sz="1400"/>
              <a:t>Advantages</a:t>
            </a:r>
          </a:p>
        </p:txBody>
      </p:sp>
      <p:sp>
        <p:nvSpPr>
          <p:cNvPr id="23" name="TextBox 22">
            <a:extLst>
              <a:ext uri="{FF2B5EF4-FFF2-40B4-BE49-F238E27FC236}">
                <a16:creationId xmlns:a16="http://schemas.microsoft.com/office/drawing/2014/main" id="{024583A5-4939-A21F-5844-9ABFF6754D67}"/>
              </a:ext>
            </a:extLst>
          </p:cNvPr>
          <p:cNvSpPr txBox="1"/>
          <p:nvPr/>
        </p:nvSpPr>
        <p:spPr>
          <a:xfrm>
            <a:off x="8746156" y="1759980"/>
            <a:ext cx="1953929" cy="307777"/>
          </a:xfrm>
          <a:prstGeom prst="rect">
            <a:avLst/>
          </a:prstGeom>
          <a:noFill/>
        </p:spPr>
        <p:txBody>
          <a:bodyPr wrap="square" rtlCol="0">
            <a:spAutoFit/>
          </a:bodyPr>
          <a:lstStyle/>
          <a:p>
            <a:pPr algn="ctr"/>
            <a:r>
              <a:rPr lang="en-US" sz="1400"/>
              <a:t>Disadvantages</a:t>
            </a:r>
          </a:p>
        </p:txBody>
      </p:sp>
      <p:sp>
        <p:nvSpPr>
          <p:cNvPr id="24" name="Minus Sign 23">
            <a:extLst>
              <a:ext uri="{FF2B5EF4-FFF2-40B4-BE49-F238E27FC236}">
                <a16:creationId xmlns:a16="http://schemas.microsoft.com/office/drawing/2014/main" id="{68B96D35-788A-7880-A6B0-FA0F2F013C1A}"/>
              </a:ext>
            </a:extLst>
          </p:cNvPr>
          <p:cNvSpPr/>
          <p:nvPr/>
        </p:nvSpPr>
        <p:spPr>
          <a:xfrm>
            <a:off x="8442960" y="1697072"/>
            <a:ext cx="606392" cy="410739"/>
          </a:xfrm>
          <a:prstGeom prst="mathMin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TextBox 24">
            <a:extLst>
              <a:ext uri="{FF2B5EF4-FFF2-40B4-BE49-F238E27FC236}">
                <a16:creationId xmlns:a16="http://schemas.microsoft.com/office/drawing/2014/main" id="{C9D9E5AA-C10D-31A0-940D-4C07ECB03835}"/>
              </a:ext>
            </a:extLst>
          </p:cNvPr>
          <p:cNvSpPr txBox="1"/>
          <p:nvPr/>
        </p:nvSpPr>
        <p:spPr>
          <a:xfrm>
            <a:off x="290146" y="931985"/>
            <a:ext cx="11337171" cy="646331"/>
          </a:xfrm>
          <a:prstGeom prst="rect">
            <a:avLst/>
          </a:prstGeom>
          <a:noFill/>
        </p:spPr>
        <p:txBody>
          <a:bodyPr wrap="square" rtlCol="0">
            <a:spAutoFit/>
          </a:bodyPr>
          <a:lstStyle/>
          <a:p>
            <a:r>
              <a:rPr lang="en-US"/>
              <a:t>These advantages and disadvantages of funding research in each proposed priority were generated based on the analysis of responses from subject matter experts across the five priority fields. </a:t>
            </a:r>
          </a:p>
        </p:txBody>
      </p:sp>
    </p:spTree>
    <p:extLst>
      <p:ext uri="{BB962C8B-B14F-4D97-AF65-F5344CB8AC3E}">
        <p14:creationId xmlns:p14="http://schemas.microsoft.com/office/powerpoint/2010/main" val="1810435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3B52E-1BCC-ED06-FDB4-C42E80D4DF93}"/>
              </a:ext>
            </a:extLst>
          </p:cNvPr>
          <p:cNvSpPr>
            <a:spLocks noGrp="1"/>
          </p:cNvSpPr>
          <p:nvPr>
            <p:ph type="title"/>
          </p:nvPr>
        </p:nvSpPr>
        <p:spPr/>
        <p:txBody>
          <a:bodyPr/>
          <a:lstStyle/>
          <a:p>
            <a:r>
              <a:rPr lang="en-US" dirty="0"/>
              <a:t>3.4 Advisory Group Temperature Check</a:t>
            </a:r>
          </a:p>
        </p:txBody>
      </p:sp>
      <p:pic>
        <p:nvPicPr>
          <p:cNvPr id="4" name="Content Placeholder 8">
            <a:extLst>
              <a:ext uri="{FF2B5EF4-FFF2-40B4-BE49-F238E27FC236}">
                <a16:creationId xmlns:a16="http://schemas.microsoft.com/office/drawing/2014/main" id="{FE936CF1-6125-3881-4B65-11CB5E406266}"/>
              </a:ext>
            </a:extLst>
          </p:cNvPr>
          <p:cNvPicPr>
            <a:picLocks noChangeAspect="1"/>
          </p:cNvPicPr>
          <p:nvPr/>
        </p:nvPicPr>
        <p:blipFill>
          <a:blip r:embed="rId2"/>
          <a:stretch>
            <a:fillRect/>
          </a:stretch>
        </p:blipFill>
        <p:spPr>
          <a:xfrm>
            <a:off x="1234780" y="2031057"/>
            <a:ext cx="9175312" cy="3998623"/>
          </a:xfrm>
          <a:prstGeom prst="rect">
            <a:avLst/>
          </a:prstGeom>
        </p:spPr>
      </p:pic>
      <p:sp>
        <p:nvSpPr>
          <p:cNvPr id="5" name="TextBox 4">
            <a:extLst>
              <a:ext uri="{FF2B5EF4-FFF2-40B4-BE49-F238E27FC236}">
                <a16:creationId xmlns:a16="http://schemas.microsoft.com/office/drawing/2014/main" id="{DA4D2303-CA89-23F7-8246-8907DE09B161}"/>
              </a:ext>
            </a:extLst>
          </p:cNvPr>
          <p:cNvSpPr txBox="1"/>
          <p:nvPr/>
        </p:nvSpPr>
        <p:spPr>
          <a:xfrm>
            <a:off x="465992" y="6231861"/>
            <a:ext cx="10603523" cy="369332"/>
          </a:xfrm>
          <a:prstGeom prst="rect">
            <a:avLst/>
          </a:prstGeom>
          <a:noFill/>
        </p:spPr>
        <p:txBody>
          <a:bodyPr wrap="square">
            <a:spAutoFit/>
          </a:bodyPr>
          <a:lstStyle/>
          <a:p>
            <a:r>
              <a:rPr lang="en-US" i="1" dirty="0">
                <a:hlinkClick r:id="rId3"/>
              </a:rPr>
              <a:t>Survey Results Link</a:t>
            </a:r>
            <a:endParaRPr lang="en-US" i="1" dirty="0"/>
          </a:p>
        </p:txBody>
      </p:sp>
      <p:sp>
        <p:nvSpPr>
          <p:cNvPr id="6" name="TextBox 5">
            <a:extLst>
              <a:ext uri="{FF2B5EF4-FFF2-40B4-BE49-F238E27FC236}">
                <a16:creationId xmlns:a16="http://schemas.microsoft.com/office/drawing/2014/main" id="{E78F25A3-9B1E-272E-A149-95BBCDFE8A96}"/>
              </a:ext>
            </a:extLst>
          </p:cNvPr>
          <p:cNvSpPr txBox="1"/>
          <p:nvPr/>
        </p:nvSpPr>
        <p:spPr>
          <a:xfrm>
            <a:off x="545123" y="1090246"/>
            <a:ext cx="10814539" cy="1077218"/>
          </a:xfrm>
          <a:prstGeom prst="rect">
            <a:avLst/>
          </a:prstGeom>
          <a:noFill/>
        </p:spPr>
        <p:txBody>
          <a:bodyPr wrap="square" rtlCol="0">
            <a:spAutoFit/>
          </a:bodyPr>
          <a:lstStyle/>
          <a:p>
            <a:r>
              <a:rPr lang="en-US" sz="1600" dirty="0"/>
              <a:t>In advance of the Consensus Panel meeting, the advisory group was polled on April 23</a:t>
            </a:r>
            <a:r>
              <a:rPr lang="en-US" sz="1600" baseline="30000" dirty="0"/>
              <a:t>rd</a:t>
            </a:r>
            <a:r>
              <a:rPr lang="en-US" sz="1600" dirty="0"/>
              <a:t> on which topic area should the portfolio prioritize for research. This served as a temperature check on where the interest was across the priority areas. The two priorities that individuals indicated should be top priority were Risk, Predictive Analytics and Lethal Means Safety. The Consensus Panel meeting will be the next step and the formal survey. </a:t>
            </a:r>
          </a:p>
        </p:txBody>
      </p:sp>
    </p:spTree>
    <p:extLst>
      <p:ext uri="{BB962C8B-B14F-4D97-AF65-F5344CB8AC3E}">
        <p14:creationId xmlns:p14="http://schemas.microsoft.com/office/powerpoint/2010/main" val="1614258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B9F52D-EE91-A825-94B5-3AE087919D73}"/>
              </a:ext>
            </a:extLst>
          </p:cNvPr>
          <p:cNvSpPr>
            <a:spLocks noGrp="1"/>
          </p:cNvSpPr>
          <p:nvPr>
            <p:ph type="title"/>
          </p:nvPr>
        </p:nvSpPr>
        <p:spPr/>
        <p:txBody>
          <a:bodyPr/>
          <a:lstStyle/>
          <a:p>
            <a:r>
              <a:rPr lang="en-US" dirty="0"/>
              <a:t>3.5 Consensus Panel Meeting</a:t>
            </a:r>
          </a:p>
        </p:txBody>
      </p:sp>
      <p:sp>
        <p:nvSpPr>
          <p:cNvPr id="7" name="Content Placeholder 6">
            <a:extLst>
              <a:ext uri="{FF2B5EF4-FFF2-40B4-BE49-F238E27FC236}">
                <a16:creationId xmlns:a16="http://schemas.microsoft.com/office/drawing/2014/main" id="{8BF1C878-5A4C-27C4-9E84-8D8EBAEB8903}"/>
              </a:ext>
            </a:extLst>
          </p:cNvPr>
          <p:cNvSpPr>
            <a:spLocks noGrp="1"/>
          </p:cNvSpPr>
          <p:nvPr>
            <p:ph idx="1"/>
          </p:nvPr>
        </p:nvSpPr>
        <p:spPr>
          <a:xfrm>
            <a:off x="433515" y="1266092"/>
            <a:ext cx="10925175" cy="4427107"/>
          </a:xfrm>
        </p:spPr>
        <p:txBody>
          <a:bodyPr/>
          <a:lstStyle/>
          <a:p>
            <a:pPr marL="0" indent="0" algn="l">
              <a:buNone/>
            </a:pPr>
            <a:r>
              <a:rPr lang="en-US" sz="2000" i="1" dirty="0"/>
              <a:t>The final step in the process will be the Consensus Panel Meeting, scheduled for June 4, 2024.</a:t>
            </a:r>
          </a:p>
          <a:p>
            <a:pPr marL="0" indent="0" algn="l">
              <a:buNone/>
            </a:pPr>
            <a:endParaRPr lang="en-US" sz="2000" b="1" dirty="0"/>
          </a:p>
          <a:p>
            <a:pPr marL="0" indent="0" algn="l">
              <a:buNone/>
            </a:pPr>
            <a:r>
              <a:rPr lang="en-US" sz="2000" b="1" dirty="0"/>
              <a:t>Objective: </a:t>
            </a:r>
            <a:r>
              <a:rPr lang="en-US" sz="2000" dirty="0"/>
              <a:t>Convene the Executive Committee to rank Critical Research Priorities in order of importance. The members will review the process taken to arrive the 5 identified priorities and then complete a live survey to rank the priorities from #1 to #5. </a:t>
            </a:r>
          </a:p>
          <a:p>
            <a:pPr marL="0" indent="0" algn="l">
              <a:buNone/>
            </a:pPr>
            <a:endParaRPr lang="en-US" sz="2000" b="1" dirty="0"/>
          </a:p>
          <a:p>
            <a:pPr marL="0" indent="0" algn="l">
              <a:buNone/>
            </a:pPr>
            <a:r>
              <a:rPr lang="en-US" sz="2000" b="1" dirty="0"/>
              <a:t>Key Discussion Questions:</a:t>
            </a:r>
          </a:p>
          <a:p>
            <a:pPr marL="285750" indent="-285750" algn="l">
              <a:buFont typeface="Arial" panose="020B0604020202020204" pitchFamily="34" charset="0"/>
              <a:buChar char="•"/>
            </a:pPr>
            <a:r>
              <a:rPr lang="en-US" sz="2000" dirty="0"/>
              <a:t>What research domain would be the most impacted by additional funding? Where can funding “push the needle”?</a:t>
            </a:r>
          </a:p>
          <a:p>
            <a:pPr marL="285750" indent="-285750">
              <a:buFont typeface="Arial" panose="020B0604020202020204" pitchFamily="34" charset="0"/>
              <a:buChar char="•"/>
            </a:pPr>
            <a:r>
              <a:rPr lang="en-US" sz="2000" dirty="0"/>
              <a:t>Where is VA well positioned across these research domains to create impact? </a:t>
            </a:r>
          </a:p>
          <a:p>
            <a:pPr marL="0" indent="0" algn="l">
              <a:buNone/>
            </a:pPr>
            <a:r>
              <a:rPr lang="en-US" sz="2000" dirty="0"/>
              <a:t> </a:t>
            </a:r>
          </a:p>
          <a:p>
            <a:pPr marL="0" indent="0" algn="l">
              <a:buNone/>
            </a:pPr>
            <a:r>
              <a:rPr lang="en-US" sz="2000" b="1" dirty="0"/>
              <a:t>Outcome:</a:t>
            </a:r>
            <a:r>
              <a:rPr lang="en-US" sz="2000" dirty="0"/>
              <a:t> The AMP will develop Suicide Prevention Notices of Special Interest to solicit research applications for the top priorities.</a:t>
            </a:r>
          </a:p>
          <a:p>
            <a:endParaRPr lang="en-US" sz="2000" dirty="0"/>
          </a:p>
        </p:txBody>
      </p:sp>
    </p:spTree>
    <p:extLst>
      <p:ext uri="{BB962C8B-B14F-4D97-AF65-F5344CB8AC3E}">
        <p14:creationId xmlns:p14="http://schemas.microsoft.com/office/powerpoint/2010/main" val="1176315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5C82-5F7A-8596-DD57-4395E39BC366}"/>
              </a:ext>
            </a:extLst>
          </p:cNvPr>
          <p:cNvSpPr>
            <a:spLocks noGrp="1"/>
          </p:cNvSpPr>
          <p:nvPr>
            <p:ph type="title"/>
          </p:nvPr>
        </p:nvSpPr>
        <p:spPr>
          <a:xfrm>
            <a:off x="390525" y="97245"/>
            <a:ext cx="11164166" cy="680223"/>
          </a:xfrm>
        </p:spPr>
        <p:txBody>
          <a:bodyPr/>
          <a:lstStyle/>
          <a:p>
            <a:pPr marL="0" indent="0">
              <a:buNone/>
            </a:pPr>
            <a:r>
              <a:rPr lang="en-US"/>
              <a:t>1.1 Identify existing Suicide Prevention Priority Sources</a:t>
            </a:r>
          </a:p>
        </p:txBody>
      </p:sp>
      <p:sp>
        <p:nvSpPr>
          <p:cNvPr id="3" name="Slide Number Placeholder 2">
            <a:extLst>
              <a:ext uri="{FF2B5EF4-FFF2-40B4-BE49-F238E27FC236}">
                <a16:creationId xmlns:a16="http://schemas.microsoft.com/office/drawing/2014/main" id="{F168EB58-4D72-BD92-701D-30D395376733}"/>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E667FB0-1352-70D8-9D54-1707C01FE7EE}"/>
              </a:ext>
            </a:extLst>
          </p:cNvPr>
          <p:cNvSpPr txBox="1"/>
          <p:nvPr/>
        </p:nvSpPr>
        <p:spPr>
          <a:xfrm>
            <a:off x="305858" y="911225"/>
            <a:ext cx="1133580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Utilizing these sources as a base, the team gathered priorities from a total of 26 sources, resulting in 186 cumulative priorities.</a:t>
            </a:r>
          </a:p>
        </p:txBody>
      </p:sp>
      <p:graphicFrame>
        <p:nvGraphicFramePr>
          <p:cNvPr id="12" name="Table 11">
            <a:extLst>
              <a:ext uri="{FF2B5EF4-FFF2-40B4-BE49-F238E27FC236}">
                <a16:creationId xmlns:a16="http://schemas.microsoft.com/office/drawing/2014/main" id="{DD67E009-2A3E-9389-904C-84D48826CF53}"/>
              </a:ext>
            </a:extLst>
          </p:cNvPr>
          <p:cNvGraphicFramePr>
            <a:graphicFrameLocks noGrp="1"/>
          </p:cNvGraphicFramePr>
          <p:nvPr>
            <p:extLst>
              <p:ext uri="{D42A27DB-BD31-4B8C-83A1-F6EECF244321}">
                <p14:modId xmlns:p14="http://schemas.microsoft.com/office/powerpoint/2010/main" val="4019620759"/>
              </p:ext>
            </p:extLst>
          </p:nvPr>
        </p:nvGraphicFramePr>
        <p:xfrm>
          <a:off x="390525" y="1691313"/>
          <a:ext cx="11164166" cy="4943854"/>
        </p:xfrm>
        <a:graphic>
          <a:graphicData uri="http://schemas.openxmlformats.org/drawingml/2006/table">
            <a:tbl>
              <a:tblPr firstCol="1">
                <a:tableStyleId>{5C22544A-7EE6-4342-B048-85BDC9FD1C3A}</a:tableStyleId>
              </a:tblPr>
              <a:tblGrid>
                <a:gridCol w="3230130">
                  <a:extLst>
                    <a:ext uri="{9D8B030D-6E8A-4147-A177-3AD203B41FA5}">
                      <a16:colId xmlns:a16="http://schemas.microsoft.com/office/drawing/2014/main" val="796277052"/>
                    </a:ext>
                  </a:extLst>
                </a:gridCol>
                <a:gridCol w="7934036">
                  <a:extLst>
                    <a:ext uri="{9D8B030D-6E8A-4147-A177-3AD203B41FA5}">
                      <a16:colId xmlns:a16="http://schemas.microsoft.com/office/drawing/2014/main" val="3162851876"/>
                    </a:ext>
                  </a:extLst>
                </a:gridCol>
              </a:tblGrid>
              <a:tr h="108298">
                <a:tc>
                  <a:txBody>
                    <a:bodyPr/>
                    <a:lstStyle/>
                    <a:p>
                      <a:pPr algn="ctr" fontAlgn="ctr"/>
                      <a:r>
                        <a:rPr lang="en-US" sz="1200" u="none" strike="noStrike">
                          <a:effectLst/>
                        </a:rPr>
                        <a:t>American Foundation for Suicide Prevention</a:t>
                      </a:r>
                      <a:endParaRPr lang="en-US" sz="1200" b="1" i="0" u="none" strike="noStrike">
                        <a:solidFill>
                          <a:srgbClr val="242424"/>
                        </a:solidFill>
                        <a:effectLst/>
                        <a:latin typeface="Calibri" panose="020F0502020204030204" pitchFamily="34" charset="0"/>
                      </a:endParaRPr>
                    </a:p>
                  </a:txBody>
                  <a:tcPr marL="529" marR="529" marT="529" marB="0" anchor="ctr"/>
                </a:tc>
                <a:tc>
                  <a:txBody>
                    <a:bodyPr/>
                    <a:lstStyle/>
                    <a:p>
                      <a:pPr algn="l" fontAlgn="ctr"/>
                      <a:r>
                        <a:rPr lang="en-US" sz="900" u="sng" strike="noStrike">
                          <a:effectLst/>
                          <a:hlinkClick r:id="rId2"/>
                        </a:rPr>
                        <a:t>https://afsp.org/public-policy-priorities/</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1353622237"/>
                  </a:ext>
                </a:extLst>
              </a:tr>
              <a:tr h="144863">
                <a:tc>
                  <a:txBody>
                    <a:bodyPr/>
                    <a:lstStyle/>
                    <a:p>
                      <a:pPr algn="ctr" fontAlgn="ctr"/>
                      <a:r>
                        <a:rPr lang="en-US" sz="1200" u="none" strike="noStrike">
                          <a:solidFill>
                            <a:schemeClr val="bg1"/>
                          </a:solidFill>
                          <a:effectLst/>
                        </a:rPr>
                        <a:t>American Psychological Association</a:t>
                      </a:r>
                      <a:endParaRPr lang="en-US" sz="1200" b="1" i="0" u="none" strike="noStrike">
                        <a:solidFill>
                          <a:schemeClr val="bg1"/>
                        </a:solidFill>
                        <a:effectLst/>
                        <a:latin typeface="Calibri" panose="020F0502020204030204" pitchFamily="34" charset="0"/>
                      </a:endParaRPr>
                    </a:p>
                  </a:txBody>
                  <a:tcPr marL="529" marR="529" marT="529" marB="0" anchor="ctr"/>
                </a:tc>
                <a:tc>
                  <a:txBody>
                    <a:bodyPr/>
                    <a:lstStyle/>
                    <a:p>
                      <a:pPr algn="l" rtl="0" fontAlgn="ctr"/>
                      <a:r>
                        <a:rPr lang="en-US" sz="900" u="sng" strike="noStrike">
                          <a:effectLst/>
                          <a:hlinkClick r:id="rId3"/>
                        </a:rPr>
                        <a:t>American Psychological Association summary of new research in suicide prevention</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3353832748"/>
                  </a:ext>
                </a:extLst>
              </a:tr>
              <a:tr h="108298">
                <a:tc>
                  <a:txBody>
                    <a:bodyPr/>
                    <a:lstStyle/>
                    <a:p>
                      <a:pPr algn="ctr" fontAlgn="ctr"/>
                      <a:r>
                        <a:rPr lang="en-US" sz="1200" b="1" i="0" u="none" strike="noStrike">
                          <a:solidFill>
                            <a:schemeClr val="bg1"/>
                          </a:solidFill>
                          <a:effectLst/>
                          <a:latin typeface="Calibri" panose="020F0502020204030204" pitchFamily="34" charset="0"/>
                        </a:rPr>
                        <a:t>Center for Disease Control and Prevention</a:t>
                      </a:r>
                    </a:p>
                  </a:txBody>
                  <a:tcPr marL="529" marR="529" marT="529" marB="0" anchor="ctr"/>
                </a:tc>
                <a:tc>
                  <a:txBody>
                    <a:bodyPr/>
                    <a:lstStyle/>
                    <a:p>
                      <a:pPr algn="l" rtl="0" fontAlgn="ctr"/>
                      <a:r>
                        <a:rPr lang="en-US" sz="900" u="sng" strike="noStrike">
                          <a:effectLst/>
                          <a:hlinkClick r:id="rId4"/>
                        </a:rPr>
                        <a:t>CDC Suicide Prevention Research Priorities</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345129872"/>
                  </a:ext>
                </a:extLst>
              </a:tr>
              <a:tr h="144863">
                <a:tc rowSpan="2">
                  <a:txBody>
                    <a:bodyPr/>
                    <a:lstStyle/>
                    <a:p>
                      <a:pPr algn="ctr" fontAlgn="ctr"/>
                      <a:r>
                        <a:rPr lang="en-US" sz="1200" u="none" strike="noStrike">
                          <a:effectLst/>
                        </a:rPr>
                        <a:t>Defense Health Agency (DHA)</a:t>
                      </a:r>
                      <a:endParaRPr lang="en-US" sz="1200" b="1" i="0" u="none" strike="noStrike">
                        <a:solidFill>
                          <a:srgbClr val="000000"/>
                        </a:solidFill>
                        <a:effectLst/>
                        <a:latin typeface="Calibri" panose="020F0502020204030204" pitchFamily="34" charset="0"/>
                      </a:endParaRPr>
                    </a:p>
                  </a:txBody>
                  <a:tcPr marL="529" marR="529" marT="529" marB="0" anchor="ctr"/>
                </a:tc>
                <a:tc>
                  <a:txBody>
                    <a:bodyPr/>
                    <a:lstStyle/>
                    <a:p>
                      <a:pPr algn="l" rtl="0" fontAlgn="ctr"/>
                      <a:r>
                        <a:rPr lang="en-US" sz="900" u="sng" strike="noStrike">
                          <a:effectLst/>
                          <a:hlinkClick r:id="rId5"/>
                        </a:rPr>
                        <a:t>DHA 2020 Prioritized Research Gaps Report for Suicide Prevention Topics</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775408674"/>
                  </a:ext>
                </a:extLst>
              </a:tr>
              <a:tr h="144863">
                <a:tc vMerge="1">
                  <a:txBody>
                    <a:bodyPr/>
                    <a:lstStyle/>
                    <a:p>
                      <a:endParaRPr lang="en-US"/>
                    </a:p>
                  </a:txBody>
                  <a:tcPr/>
                </a:tc>
                <a:tc>
                  <a:txBody>
                    <a:bodyPr/>
                    <a:lstStyle/>
                    <a:p>
                      <a:pPr algn="l" fontAlgn="ctr"/>
                      <a:r>
                        <a:rPr lang="en-US" sz="900" u="sng" strike="noStrike">
                          <a:effectLst/>
                          <a:hlinkClick r:id="rId6"/>
                        </a:rPr>
                        <a:t>The 2020 Research Gaps Report: Suicide Prevention Research Priorities | Health.mil</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2838688792"/>
                  </a:ext>
                </a:extLst>
              </a:tr>
              <a:tr h="108298">
                <a:tc rowSpan="5">
                  <a:txBody>
                    <a:bodyPr/>
                    <a:lstStyle/>
                    <a:p>
                      <a:pPr algn="ctr" fontAlgn="ctr"/>
                      <a:r>
                        <a:rPr lang="en-US" sz="1200" u="none" strike="noStrike" dirty="0">
                          <a:effectLst/>
                        </a:rPr>
                        <a:t>Department of Defense</a:t>
                      </a:r>
                      <a:endParaRPr lang="en-US" sz="1200" b="1" i="0" u="none" strike="noStrike" dirty="0">
                        <a:solidFill>
                          <a:srgbClr val="000000"/>
                        </a:solidFill>
                        <a:effectLst/>
                        <a:latin typeface="Calibri" panose="020F0502020204030204" pitchFamily="34" charset="0"/>
                      </a:endParaRPr>
                    </a:p>
                  </a:txBody>
                  <a:tcPr marL="529" marR="529" marT="529" marB="0" anchor="ctr"/>
                </a:tc>
                <a:tc>
                  <a:txBody>
                    <a:bodyPr/>
                    <a:lstStyle/>
                    <a:p>
                      <a:pPr algn="l" rtl="0" fontAlgn="ctr"/>
                      <a:r>
                        <a:rPr lang="en-US" sz="900" u="sng" strike="noStrike">
                          <a:effectLst/>
                          <a:hlinkClick r:id="rId7"/>
                        </a:rPr>
                        <a:t>DOD Suicide Prevention Research Strategy</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590091842"/>
                  </a:ext>
                </a:extLst>
              </a:tr>
              <a:tr h="108298">
                <a:tc vMerge="1">
                  <a:txBody>
                    <a:bodyPr/>
                    <a:lstStyle/>
                    <a:p>
                      <a:endParaRPr lang="en-US"/>
                    </a:p>
                  </a:txBody>
                  <a:tcPr/>
                </a:tc>
                <a:tc>
                  <a:txBody>
                    <a:bodyPr/>
                    <a:lstStyle/>
                    <a:p>
                      <a:pPr algn="l" rtl="0" fontAlgn="ctr"/>
                      <a:r>
                        <a:rPr lang="en-US" sz="900" u="sng" strike="noStrike">
                          <a:effectLst/>
                        </a:rPr>
                        <a:t>DoD Mtg 10/30 - Resource from Steve</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350857088"/>
                  </a:ext>
                </a:extLst>
              </a:tr>
              <a:tr h="0">
                <a:tc vMerge="1">
                  <a:txBody>
                    <a:bodyPr/>
                    <a:lstStyle/>
                    <a:p>
                      <a:endParaRPr lang="en-US"/>
                    </a:p>
                  </a:txBody>
                  <a:tcPr/>
                </a:tc>
                <a:tc>
                  <a:txBody>
                    <a:bodyPr/>
                    <a:lstStyle/>
                    <a:p>
                      <a:pPr algn="l" fontAlgn="b"/>
                      <a:r>
                        <a:rPr lang="en-US" sz="900" u="sng" strike="noStrike">
                          <a:effectLst/>
                          <a:hlinkClick r:id="rId8"/>
                        </a:rPr>
                        <a:t>https://media.defense.gov/2023/Feb/24/2003167430/-1/-1/0/SPRIRC-FINAL-REPORT.PDF</a:t>
                      </a:r>
                      <a:endParaRPr lang="en-US" sz="900" b="0" i="0" u="sng" strike="noStrike">
                        <a:solidFill>
                          <a:srgbClr val="0563C1"/>
                        </a:solidFill>
                        <a:effectLst/>
                        <a:latin typeface="Calibri" panose="020F0502020204030204" pitchFamily="34" charset="0"/>
                      </a:endParaRPr>
                    </a:p>
                  </a:txBody>
                  <a:tcPr marL="529" marR="529" marT="529" marB="0" anchor="b"/>
                </a:tc>
                <a:extLst>
                  <a:ext uri="{0D108BD9-81ED-4DB2-BD59-A6C34878D82A}">
                    <a16:rowId xmlns:a16="http://schemas.microsoft.com/office/drawing/2014/main" val="3729285761"/>
                  </a:ext>
                </a:extLst>
              </a:tr>
              <a:tr h="108298">
                <a:tc vMerge="1">
                  <a:txBody>
                    <a:bodyPr/>
                    <a:lstStyle/>
                    <a:p>
                      <a:endParaRPr lang="en-US"/>
                    </a:p>
                  </a:txBody>
                  <a:tcPr/>
                </a:tc>
                <a:tc>
                  <a:txBody>
                    <a:bodyPr/>
                    <a:lstStyle/>
                    <a:p>
                      <a:pPr algn="l" fontAlgn="ctr"/>
                      <a:r>
                        <a:rPr lang="en-US" sz="900" u="sng" strike="noStrike">
                          <a:effectLst/>
                          <a:hlinkClick r:id="rId9"/>
                        </a:rPr>
                        <a:t>2023 Integrated Prevention Research Agenda.pdf</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502029451"/>
                  </a:ext>
                </a:extLst>
              </a:tr>
              <a:tr h="216180">
                <a:tc vMerge="1">
                  <a:txBody>
                    <a:bodyPr/>
                    <a:lstStyle/>
                    <a:p>
                      <a:endParaRPr lang="en-US"/>
                    </a:p>
                  </a:txBody>
                  <a:tcPr/>
                </a:tc>
                <a:tc>
                  <a:txBody>
                    <a:bodyPr/>
                    <a:lstStyle/>
                    <a:p>
                      <a:pPr algn="l" fontAlgn="ctr"/>
                      <a:r>
                        <a:rPr lang="en-US" sz="900" u="sng" strike="noStrike">
                          <a:effectLst/>
                          <a:hlinkClick r:id="rId10"/>
                        </a:rPr>
                        <a:t>https://www.esd.whs.mil/Portals/54/Documents/DD/issuances/dodi/640009p.pdf?ver=2020-09-11-104936-223</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3374343625"/>
                  </a:ext>
                </a:extLst>
              </a:tr>
              <a:tr h="108298">
                <a:tc>
                  <a:txBody>
                    <a:bodyPr/>
                    <a:lstStyle/>
                    <a:p>
                      <a:pPr algn="ctr" fontAlgn="ctr"/>
                      <a:r>
                        <a:rPr lang="en-US" sz="1200" u="none" strike="noStrike">
                          <a:effectLst/>
                        </a:rPr>
                        <a:t>Indian Health Service</a:t>
                      </a:r>
                      <a:endParaRPr lang="en-US" sz="1200" b="1" i="0" u="none" strike="noStrike">
                        <a:solidFill>
                          <a:srgbClr val="242424"/>
                        </a:solidFill>
                        <a:effectLst/>
                        <a:latin typeface="Calibri" panose="020F0502020204030204" pitchFamily="34" charset="0"/>
                      </a:endParaRPr>
                    </a:p>
                  </a:txBody>
                  <a:tcPr marL="529" marR="529" marT="529" marB="0" anchor="ctr"/>
                </a:tc>
                <a:tc>
                  <a:txBody>
                    <a:bodyPr/>
                    <a:lstStyle/>
                    <a:p>
                      <a:pPr algn="l" fontAlgn="ctr"/>
                      <a:r>
                        <a:rPr lang="en-US" sz="900" u="sng" strike="noStrike">
                          <a:effectLst/>
                          <a:hlinkClick r:id="rId11"/>
                        </a:rPr>
                        <a:t>https://www.ihs.gov/zerosuicide/about/</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1645733362"/>
                  </a:ext>
                </a:extLst>
              </a:tr>
              <a:tr h="0">
                <a:tc>
                  <a:txBody>
                    <a:bodyPr/>
                    <a:lstStyle/>
                    <a:p>
                      <a:pPr algn="ctr" fontAlgn="ctr"/>
                      <a:r>
                        <a:rPr lang="fr-FR" sz="1200" u="none" strike="noStrike">
                          <a:effectLst/>
                        </a:rPr>
                        <a:t>National Action Alliance for Suicide Prevention (NAASP)</a:t>
                      </a:r>
                      <a:endParaRPr lang="fr-FR" sz="1200" b="1" i="0" u="none" strike="noStrike">
                        <a:solidFill>
                          <a:srgbClr val="000000"/>
                        </a:solidFill>
                        <a:effectLst/>
                        <a:latin typeface="Calibri" panose="020F0502020204030204" pitchFamily="34" charset="0"/>
                      </a:endParaRPr>
                    </a:p>
                  </a:txBody>
                  <a:tcPr marL="529" marR="529" marT="529" marB="0" anchor="ctr"/>
                </a:tc>
                <a:tc>
                  <a:txBody>
                    <a:bodyPr/>
                    <a:lstStyle/>
                    <a:p>
                      <a:pPr algn="l" rtl="0" fontAlgn="ctr"/>
                      <a:r>
                        <a:rPr lang="en-US" sz="900" u="sng" strike="noStrike">
                          <a:effectLst/>
                          <a:hlinkClick r:id="rId12"/>
                        </a:rPr>
                        <a:t>Action Alliance Prioritized Research Agenda for Suicide Prevention</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3624317290"/>
                  </a:ext>
                </a:extLst>
              </a:tr>
              <a:tr h="44174">
                <a:tc>
                  <a:txBody>
                    <a:bodyPr/>
                    <a:lstStyle/>
                    <a:p>
                      <a:pPr algn="ctr" fontAlgn="ctr"/>
                      <a:r>
                        <a:rPr lang="en-US" sz="1200" u="none" strike="noStrike">
                          <a:effectLst/>
                        </a:rPr>
                        <a:t>National Alliance on Mental Illness</a:t>
                      </a:r>
                    </a:p>
                  </a:txBody>
                  <a:tcPr marL="529" marR="529" marT="529" marB="0" anchor="ctr"/>
                </a:tc>
                <a:tc>
                  <a:txBody>
                    <a:bodyPr/>
                    <a:lstStyle/>
                    <a:p>
                      <a:pPr algn="l" fontAlgn="ctr"/>
                      <a:r>
                        <a:rPr lang="en-US" sz="900" u="sng" strike="noStrike">
                          <a:effectLst/>
                        </a:rPr>
                        <a:t>https://www.nami.org/NAMI/media/NAMI-Media/Public%20Policy/NAMI-s-Federal-Priorities-2023-2024.pdf</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3849542304"/>
                  </a:ext>
                </a:extLst>
              </a:tr>
              <a:tr h="108298">
                <a:tc rowSpan="2">
                  <a:txBody>
                    <a:bodyPr/>
                    <a:lstStyle/>
                    <a:p>
                      <a:pPr algn="ctr" fontAlgn="ctr"/>
                      <a:r>
                        <a:rPr lang="en-US" sz="1200" u="none" strike="noStrike">
                          <a:effectLst/>
                        </a:rPr>
                        <a:t>National Institute of Mental Health</a:t>
                      </a:r>
                      <a:endParaRPr lang="en-US" sz="1200" b="1" i="0" u="none" strike="noStrike">
                        <a:solidFill>
                          <a:srgbClr val="000000"/>
                        </a:solidFill>
                        <a:effectLst/>
                        <a:latin typeface="Calibri" panose="020F0502020204030204" pitchFamily="34" charset="0"/>
                      </a:endParaRPr>
                    </a:p>
                  </a:txBody>
                  <a:tcPr marL="529" marR="529" marT="529" marB="0" anchor="ctr"/>
                </a:tc>
                <a:tc>
                  <a:txBody>
                    <a:bodyPr/>
                    <a:lstStyle/>
                    <a:p>
                      <a:pPr algn="l" fontAlgn="ctr"/>
                      <a:r>
                        <a:rPr lang="en-US" sz="900" u="sng" strike="noStrike">
                          <a:effectLst/>
                          <a:hlinkClick r:id="rId13"/>
                        </a:rPr>
                        <a:t>https://www.nimh.nih.gov/research/priority-research-areas</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894739451"/>
                  </a:ext>
                </a:extLst>
              </a:tr>
              <a:tr h="108298">
                <a:tc vMerge="1">
                  <a:txBody>
                    <a:bodyPr/>
                    <a:lstStyle/>
                    <a:p>
                      <a:endParaRPr lang="en-US"/>
                    </a:p>
                  </a:txBody>
                  <a:tcPr/>
                </a:tc>
                <a:tc>
                  <a:txBody>
                    <a:bodyPr/>
                    <a:lstStyle/>
                    <a:p>
                      <a:pPr algn="l" rtl="0" fontAlgn="ctr"/>
                      <a:r>
                        <a:rPr lang="en-US" sz="900" u="sng" strike="noStrike">
                          <a:effectLst/>
                          <a:hlinkClick r:id="rId14"/>
                        </a:rPr>
                        <a:t>NIMH Practice-Based Suicide Prevention Research Centers</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2370509161"/>
                  </a:ext>
                </a:extLst>
              </a:tr>
              <a:tr h="108298">
                <a:tc>
                  <a:txBody>
                    <a:bodyPr/>
                    <a:lstStyle/>
                    <a:p>
                      <a:pPr algn="ctr" fontAlgn="ctr"/>
                      <a:r>
                        <a:rPr lang="en-US" sz="1200" u="none" strike="noStrike">
                          <a:effectLst/>
                        </a:rPr>
                        <a:t>Substance Abuse and Mental Health Services</a:t>
                      </a:r>
                      <a:endParaRPr lang="en-US" sz="1200" b="1" i="0" u="none" strike="noStrike">
                        <a:solidFill>
                          <a:srgbClr val="242424"/>
                        </a:solidFill>
                        <a:effectLst/>
                        <a:latin typeface="Calibri" panose="020F0502020204030204" pitchFamily="34" charset="0"/>
                      </a:endParaRPr>
                    </a:p>
                  </a:txBody>
                  <a:tcPr marL="529" marR="529" marT="529" marB="0" anchor="ctr"/>
                </a:tc>
                <a:tc>
                  <a:txBody>
                    <a:bodyPr/>
                    <a:lstStyle/>
                    <a:p>
                      <a:pPr algn="l" fontAlgn="ctr"/>
                      <a:r>
                        <a:rPr lang="en-US" sz="900" u="sng" strike="noStrike">
                          <a:effectLst/>
                          <a:hlinkClick r:id="rId15"/>
                        </a:rPr>
                        <a:t>https://www.samhsa.gov/about-us/strategic-plan </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3608609491"/>
                  </a:ext>
                </a:extLst>
              </a:tr>
              <a:tr h="216180">
                <a:tc rowSpan="4">
                  <a:txBody>
                    <a:bodyPr/>
                    <a:lstStyle/>
                    <a:p>
                      <a:pPr algn="ctr" fontAlgn="ctr"/>
                      <a:r>
                        <a:rPr lang="en-US" sz="1200" u="none" strike="noStrike">
                          <a:effectLst/>
                        </a:rPr>
                        <a:t>Veterans Health Administration</a:t>
                      </a:r>
                      <a:endParaRPr lang="en-US" sz="1200" b="1" i="0" u="none" strike="noStrike">
                        <a:solidFill>
                          <a:srgbClr val="000000"/>
                        </a:solidFill>
                        <a:effectLst/>
                        <a:latin typeface="Calibri" panose="020F0502020204030204" pitchFamily="34" charset="0"/>
                      </a:endParaRPr>
                    </a:p>
                  </a:txBody>
                  <a:tcPr marL="529" marR="529" marT="529" marB="0" anchor="ctr"/>
                </a:tc>
                <a:tc>
                  <a:txBody>
                    <a:bodyPr/>
                    <a:lstStyle/>
                    <a:p>
                      <a:pPr algn="l" fontAlgn="ctr"/>
                      <a:r>
                        <a:rPr lang="en-US" sz="900" u="sng" strike="noStrike">
                          <a:effectLst/>
                          <a:hlinkClick r:id="rId16"/>
                        </a:rPr>
                        <a:t>Office-of-Mental-Health-and-Suicide-Prevention-National-Strategy-for-Preventing-Veterans-Suicide.pdf (va.gov)</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2293574006"/>
                  </a:ext>
                </a:extLst>
              </a:tr>
              <a:tr h="216180">
                <a:tc vMerge="1">
                  <a:txBody>
                    <a:bodyPr/>
                    <a:lstStyle/>
                    <a:p>
                      <a:endParaRPr lang="en-US"/>
                    </a:p>
                  </a:txBody>
                  <a:tcPr/>
                </a:tc>
                <a:tc>
                  <a:txBody>
                    <a:bodyPr/>
                    <a:lstStyle/>
                    <a:p>
                      <a:pPr algn="l" fontAlgn="ctr"/>
                      <a:r>
                        <a:rPr lang="en-US" sz="900" u="sng" strike="noStrike">
                          <a:effectLst/>
                          <a:hlinkClick r:id="rId17"/>
                        </a:rPr>
                        <a:t>https://www.mentalhealth.va.gov/docs/data-sheets/2022/2022-National-Veteran-Suicide-Prevention-Annual-Report-FINAL-508.pdf</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4241154862"/>
                  </a:ext>
                </a:extLst>
              </a:tr>
              <a:tr h="108298">
                <a:tc vMerge="1">
                  <a:txBody>
                    <a:bodyPr/>
                    <a:lstStyle/>
                    <a:p>
                      <a:endParaRPr lang="en-US"/>
                    </a:p>
                  </a:txBody>
                  <a:tcPr/>
                </a:tc>
                <a:tc>
                  <a:txBody>
                    <a:bodyPr/>
                    <a:lstStyle/>
                    <a:p>
                      <a:pPr algn="l" fontAlgn="ctr"/>
                      <a:r>
                        <a:rPr lang="en-US" sz="900" u="sng" strike="noStrike">
                          <a:effectLst/>
                          <a:hlinkClick r:id="rId18"/>
                        </a:rPr>
                        <a:t>https://hsrd.research.va.gov/centers/core/sprint/priorities.cfm</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1919021970"/>
                  </a:ext>
                </a:extLst>
              </a:tr>
              <a:tr h="265582">
                <a:tc vMerge="1">
                  <a:txBody>
                    <a:bodyPr/>
                    <a:lstStyle/>
                    <a:p>
                      <a:endParaRPr lang="en-US"/>
                    </a:p>
                  </a:txBody>
                  <a:tcPr/>
                </a:tc>
                <a:tc>
                  <a:txBody>
                    <a:bodyPr/>
                    <a:lstStyle/>
                    <a:p>
                      <a:pPr algn="l" fontAlgn="ctr"/>
                      <a:r>
                        <a:rPr lang="en-US" sz="900" u="sng" strike="noStrike">
                          <a:effectLst/>
                          <a:hlinkClick r:id="rId16"/>
                        </a:rPr>
                        <a:t>https://www.mentalhealth.va.gov/suicide_prevention/docs/Office-of-Mental-Health-and-Suicide-Prevention-National-Strategy-for-Preventing-Veterans-Suicide.pdf</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3711835827"/>
                  </a:ext>
                </a:extLst>
              </a:tr>
              <a:tr h="108298">
                <a:tc rowSpan="2">
                  <a:txBody>
                    <a:bodyPr/>
                    <a:lstStyle/>
                    <a:p>
                      <a:pPr algn="ctr" fontAlgn="ctr"/>
                      <a:r>
                        <a:rPr lang="en-US" sz="1200" u="none" strike="noStrike">
                          <a:effectLst/>
                        </a:rPr>
                        <a:t>White House</a:t>
                      </a:r>
                      <a:endParaRPr lang="en-US" sz="1200" b="1" i="0" u="none" strike="noStrike">
                        <a:solidFill>
                          <a:srgbClr val="000000"/>
                        </a:solidFill>
                        <a:effectLst/>
                        <a:latin typeface="Calibri" panose="020F0502020204030204" pitchFamily="34" charset="0"/>
                      </a:endParaRPr>
                    </a:p>
                  </a:txBody>
                  <a:tcPr marL="529" marR="529" marT="529" marB="0" anchor="ctr"/>
                </a:tc>
                <a:tc>
                  <a:txBody>
                    <a:bodyPr/>
                    <a:lstStyle/>
                    <a:p>
                      <a:pPr algn="l" rtl="0" fontAlgn="ctr"/>
                      <a:r>
                        <a:rPr lang="en-US" sz="900" u="sng" strike="noStrike">
                          <a:effectLst/>
                          <a:hlinkClick r:id="rId19"/>
                        </a:rPr>
                        <a:t>White House Report on Mental Health Research Priorities</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3617764417"/>
                  </a:ext>
                </a:extLst>
              </a:tr>
              <a:tr h="216180">
                <a:tc vMerge="1">
                  <a:txBody>
                    <a:bodyPr/>
                    <a:lstStyle/>
                    <a:p>
                      <a:endParaRPr lang="en-US"/>
                    </a:p>
                  </a:txBody>
                  <a:tcPr/>
                </a:tc>
                <a:tc>
                  <a:txBody>
                    <a:bodyPr/>
                    <a:lstStyle/>
                    <a:p>
                      <a:pPr algn="l" fontAlgn="ctr"/>
                      <a:r>
                        <a:rPr lang="en-US" sz="900" u="sng" strike="noStrike">
                          <a:effectLst/>
                          <a:hlinkClick r:id="rId20"/>
                        </a:rPr>
                        <a:t>Fact Sheet: New Strategy Outlines Five Priorities for Reducing Military and Veteran Suicide | The White House</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550401587"/>
                  </a:ext>
                </a:extLst>
              </a:tr>
              <a:tr h="253510">
                <a:tc rowSpan="4">
                  <a:txBody>
                    <a:bodyPr/>
                    <a:lstStyle/>
                    <a:p>
                      <a:pPr algn="ctr" fontAlgn="ctr"/>
                      <a:r>
                        <a:rPr lang="en-US" sz="1200" u="none" strike="noStrike">
                          <a:effectLst/>
                        </a:rPr>
                        <a:t>Peer-reviewed Research</a:t>
                      </a:r>
                      <a:endParaRPr lang="en-US" sz="1200" b="1" i="0" u="none" strike="noStrike">
                        <a:solidFill>
                          <a:srgbClr val="000000"/>
                        </a:solidFill>
                        <a:effectLst/>
                        <a:latin typeface="Calibri" panose="020F0502020204030204" pitchFamily="34" charset="0"/>
                      </a:endParaRPr>
                    </a:p>
                  </a:txBody>
                  <a:tcPr marL="529" marR="529" marT="529" marB="0" anchor="ctr"/>
                </a:tc>
                <a:tc>
                  <a:txBody>
                    <a:bodyPr/>
                    <a:lstStyle/>
                    <a:p>
                      <a:pPr algn="l" fontAlgn="ctr"/>
                      <a:r>
                        <a:rPr lang="en-US" sz="900" u="sng" strike="noStrike">
                          <a:effectLst/>
                          <a:hlinkClick r:id="rId21"/>
                        </a:rPr>
                        <a:t>Suicidal ideation, suicide attempts, and suicide death among Veterans and service members: A comprehensive meta-analysis of risk factors - PMC (nih.gov)</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2970116097"/>
                  </a:ext>
                </a:extLst>
              </a:tr>
              <a:tr h="164783">
                <a:tc vMerge="1">
                  <a:txBody>
                    <a:bodyPr/>
                    <a:lstStyle/>
                    <a:p>
                      <a:endParaRPr lang="en-US"/>
                    </a:p>
                  </a:txBody>
                  <a:tcPr/>
                </a:tc>
                <a:tc>
                  <a:txBody>
                    <a:bodyPr/>
                    <a:lstStyle/>
                    <a:p>
                      <a:pPr algn="l" fontAlgn="ctr"/>
                      <a:r>
                        <a:rPr lang="en-US" sz="900" u="sng" strike="noStrike">
                          <a:effectLst/>
                        </a:rPr>
                        <a:t>Suicide Prevention Research Priorities in Health Care | Psychiatry and Behavioral Health | JAMA Psychiatry | JAMA Network</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4266331671"/>
                  </a:ext>
                </a:extLst>
              </a:tr>
              <a:tr h="108298">
                <a:tc vMerge="1">
                  <a:txBody>
                    <a:bodyPr/>
                    <a:lstStyle/>
                    <a:p>
                      <a:endParaRPr lang="en-US"/>
                    </a:p>
                  </a:txBody>
                  <a:tcPr/>
                </a:tc>
                <a:tc>
                  <a:txBody>
                    <a:bodyPr/>
                    <a:lstStyle/>
                    <a:p>
                      <a:pPr algn="l" fontAlgn="ctr"/>
                      <a:r>
                        <a:rPr lang="en-US" sz="900" u="sng" strike="noStrike">
                          <a:effectLst/>
                          <a:hlinkClick r:id="rId22"/>
                        </a:rPr>
                        <a:t>Systematic review of Evidence-Based strategies</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2436623702"/>
                  </a:ext>
                </a:extLst>
              </a:tr>
              <a:tr h="216180">
                <a:tc vMerge="1">
                  <a:txBody>
                    <a:bodyPr/>
                    <a:lstStyle/>
                    <a:p>
                      <a:endParaRPr lang="en-US"/>
                    </a:p>
                  </a:txBody>
                  <a:tcPr/>
                </a:tc>
                <a:tc>
                  <a:txBody>
                    <a:bodyPr/>
                    <a:lstStyle/>
                    <a:p>
                      <a:pPr algn="l" fontAlgn="ctr"/>
                      <a:r>
                        <a:rPr lang="en-US" sz="900" u="sng" strike="noStrike">
                          <a:effectLst/>
                          <a:hlinkClick r:id="rId23"/>
                        </a:rPr>
                        <a:t>Frontiers | Establishing a Research Agenda for Suicide Prevention Among Veterans Experiencing Homelessness (frontiersin.org)</a:t>
                      </a:r>
                      <a:endParaRPr lang="en-US" sz="900" b="0" i="0" u="sng" strike="noStrike">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1392307321"/>
                  </a:ext>
                </a:extLst>
              </a:tr>
              <a:tr h="108298">
                <a:tc>
                  <a:txBody>
                    <a:bodyPr/>
                    <a:lstStyle/>
                    <a:p>
                      <a:pPr algn="ctr" fontAlgn="ctr"/>
                      <a:r>
                        <a:rPr lang="en-US" sz="1200" u="none" strike="noStrike">
                          <a:effectLst/>
                        </a:rPr>
                        <a:t>Other</a:t>
                      </a:r>
                      <a:endParaRPr lang="en-US" sz="1200" b="1" i="0" u="none" strike="noStrike">
                        <a:solidFill>
                          <a:srgbClr val="000000"/>
                        </a:solidFill>
                        <a:effectLst/>
                        <a:latin typeface="Calibri" panose="020F0502020204030204" pitchFamily="34" charset="0"/>
                      </a:endParaRPr>
                    </a:p>
                  </a:txBody>
                  <a:tcPr marL="529" marR="529" marT="529" marB="0" anchor="ctr"/>
                </a:tc>
                <a:tc>
                  <a:txBody>
                    <a:bodyPr/>
                    <a:lstStyle/>
                    <a:p>
                      <a:pPr algn="l" rtl="0" fontAlgn="ctr"/>
                      <a:r>
                        <a:rPr lang="en-US" sz="900" u="sng" strike="noStrike" dirty="0">
                          <a:effectLst/>
                          <a:hlinkClick r:id="rId24"/>
                        </a:rPr>
                        <a:t>Association for Psychological Science summary of science of suicide prevention</a:t>
                      </a:r>
                      <a:endParaRPr lang="en-US" sz="900" b="0" i="0" u="sng" strike="noStrike" dirty="0">
                        <a:solidFill>
                          <a:srgbClr val="0563C1"/>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2882303158"/>
                  </a:ext>
                </a:extLst>
              </a:tr>
            </a:tbl>
          </a:graphicData>
        </a:graphic>
      </p:graphicFrame>
    </p:spTree>
    <p:extLst>
      <p:ext uri="{BB962C8B-B14F-4D97-AF65-F5344CB8AC3E}">
        <p14:creationId xmlns:p14="http://schemas.microsoft.com/office/powerpoint/2010/main" val="3322165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5C82-5F7A-8596-DD57-4395E39BC366}"/>
              </a:ext>
            </a:extLst>
          </p:cNvPr>
          <p:cNvSpPr>
            <a:spLocks noGrp="1"/>
          </p:cNvSpPr>
          <p:nvPr>
            <p:ph type="title"/>
          </p:nvPr>
        </p:nvSpPr>
        <p:spPr/>
        <p:txBody>
          <a:bodyPr/>
          <a:lstStyle/>
          <a:p>
            <a:pPr marL="0" indent="0">
              <a:buNone/>
            </a:pPr>
            <a:r>
              <a:rPr lang="en-US"/>
              <a:t>2.1 Survey SPRINT Stakeholders on Priorities</a:t>
            </a:r>
          </a:p>
        </p:txBody>
      </p:sp>
      <p:sp>
        <p:nvSpPr>
          <p:cNvPr id="6" name="TextBox 5">
            <a:extLst>
              <a:ext uri="{FF2B5EF4-FFF2-40B4-BE49-F238E27FC236}">
                <a16:creationId xmlns:a16="http://schemas.microsoft.com/office/drawing/2014/main" id="{E41A0662-E76A-38EE-5955-5F9E0260B420}"/>
              </a:ext>
            </a:extLst>
          </p:cNvPr>
          <p:cNvSpPr txBox="1"/>
          <p:nvPr/>
        </p:nvSpPr>
        <p:spPr>
          <a:xfrm>
            <a:off x="390525" y="1071396"/>
            <a:ext cx="11362387" cy="5355312"/>
          </a:xfrm>
          <a:prstGeom prst="rect">
            <a:avLst/>
          </a:prstGeom>
          <a:noFill/>
        </p:spPr>
        <p:txBody>
          <a:bodyPr wrap="square">
            <a:spAutoFit/>
          </a:bodyPr>
          <a:lstStyle/>
          <a:p>
            <a:pPr marL="0" marR="0" algn="l">
              <a:spcBef>
                <a:spcPts val="0"/>
              </a:spcBef>
              <a:spcAft>
                <a:spcPts val="0"/>
              </a:spcAft>
            </a:pPr>
            <a:r>
              <a:rPr lang="en-US" sz="1800" b="0" i="0">
                <a:solidFill>
                  <a:srgbClr val="242424"/>
                </a:solidFill>
                <a:effectLst/>
                <a:latin typeface="Calibri" panose="020F0502020204030204" pitchFamily="34" charset="0"/>
              </a:rPr>
              <a:t>Greetings VA Suicide Prevention investigators,</a:t>
            </a:r>
          </a:p>
          <a:p>
            <a:pPr marL="0" marR="0" algn="l">
              <a:spcBef>
                <a:spcPts val="0"/>
              </a:spcBef>
              <a:spcAft>
                <a:spcPts val="0"/>
              </a:spcAft>
            </a:pPr>
            <a:r>
              <a:rPr lang="en-US" sz="1800" b="0" i="0">
                <a:solidFill>
                  <a:srgbClr val="242424"/>
                </a:solidFill>
                <a:effectLst/>
                <a:latin typeface="Calibri" panose="020F0502020204030204" pitchFamily="34" charset="0"/>
              </a:rPr>
              <a:t> </a:t>
            </a:r>
          </a:p>
          <a:p>
            <a:pPr marL="0" marR="0" algn="l">
              <a:spcBef>
                <a:spcPts val="0"/>
              </a:spcBef>
              <a:spcAft>
                <a:spcPts val="0"/>
              </a:spcAft>
            </a:pPr>
            <a:r>
              <a:rPr lang="en-US" sz="1800" b="0" i="0">
                <a:solidFill>
                  <a:srgbClr val="242424"/>
                </a:solidFill>
                <a:effectLst/>
                <a:latin typeface="Calibri" panose="020F0502020204030204" pitchFamily="34" charset="0"/>
              </a:rPr>
              <a:t>Beginning October 1, 2024, suicide prevention research will be housed within the Suicide Prevention Actively Managed Portfolio (SP AMP). The SP AMP team is currently working with an Executive Steering Committee to establish governance policy and processes for the SP AMP and to establish initial priority areas for VA suicide prevention research. </a:t>
            </a:r>
          </a:p>
          <a:p>
            <a:pPr marL="0" marR="0" algn="l">
              <a:spcBef>
                <a:spcPts val="0"/>
              </a:spcBef>
              <a:spcAft>
                <a:spcPts val="0"/>
              </a:spcAft>
            </a:pPr>
            <a:r>
              <a:rPr lang="en-US" sz="1800" b="0" i="0">
                <a:solidFill>
                  <a:srgbClr val="242424"/>
                </a:solidFill>
                <a:effectLst/>
                <a:latin typeface="Calibri" panose="020F0502020204030204" pitchFamily="34" charset="0"/>
              </a:rPr>
              <a:t> </a:t>
            </a:r>
          </a:p>
          <a:p>
            <a:pPr marL="0" marR="0" algn="l">
              <a:spcBef>
                <a:spcPts val="0"/>
              </a:spcBef>
              <a:spcAft>
                <a:spcPts val="0"/>
              </a:spcAft>
            </a:pPr>
            <a:r>
              <a:rPr lang="en-US" sz="1800" b="0" i="0">
                <a:solidFill>
                  <a:srgbClr val="242424"/>
                </a:solidFill>
                <a:effectLst/>
                <a:latin typeface="Calibri" panose="020F0502020204030204" pitchFamily="34" charset="0"/>
              </a:rPr>
              <a:t>The priority setting efforts will follow a strategy developed by QUERI which seeks input from multiple stakeholders throughout the priority setting process. As part of our initial efforts, we are asking for your assistance in identifying topic areas that you believe are important to advance suicide prevention efforts in VA. To help us gather a thorough body of topic areas, we ask that you identify </a:t>
            </a:r>
            <a:r>
              <a:rPr lang="en-US" sz="1800" b="0" i="0" u="sng">
                <a:solidFill>
                  <a:srgbClr val="242424"/>
                </a:solidFill>
                <a:effectLst/>
                <a:latin typeface="Calibri" panose="020F0502020204030204" pitchFamily="34" charset="0"/>
              </a:rPr>
              <a:t>up to</a:t>
            </a:r>
            <a:r>
              <a:rPr lang="en-US" sz="1800" b="0" i="0">
                <a:solidFill>
                  <a:srgbClr val="242424"/>
                </a:solidFill>
                <a:effectLst/>
                <a:latin typeface="Calibri" panose="020F0502020204030204" pitchFamily="34" charset="0"/>
              </a:rPr>
              <a:t> 10 research areas for which there are significant gaps in extant knowledge and for which research support is needed.</a:t>
            </a:r>
          </a:p>
          <a:p>
            <a:pPr marL="0" marR="0" algn="l">
              <a:spcBef>
                <a:spcPts val="0"/>
              </a:spcBef>
              <a:spcAft>
                <a:spcPts val="0"/>
              </a:spcAft>
            </a:pPr>
            <a:r>
              <a:rPr lang="en-US" sz="1800" b="0" i="0">
                <a:solidFill>
                  <a:srgbClr val="242424"/>
                </a:solidFill>
                <a:effectLst/>
                <a:latin typeface="Calibri" panose="020F0502020204030204" pitchFamily="34" charset="0"/>
              </a:rPr>
              <a:t> </a:t>
            </a:r>
          </a:p>
          <a:p>
            <a:pPr marL="0" marR="0" algn="l">
              <a:spcBef>
                <a:spcPts val="0"/>
              </a:spcBef>
              <a:spcAft>
                <a:spcPts val="0"/>
              </a:spcAft>
            </a:pPr>
            <a:r>
              <a:rPr lang="en-US" sz="1800" b="0" i="0">
                <a:solidFill>
                  <a:srgbClr val="242424"/>
                </a:solidFill>
                <a:effectLst/>
                <a:latin typeface="Calibri" panose="020F0502020204030204" pitchFamily="34" charset="0"/>
              </a:rPr>
              <a:t>If you are willing to assist us in these initial efforts to identify possible priority areas, please click on this </a:t>
            </a:r>
            <a:r>
              <a:rPr lang="en-US" sz="1800" b="0" i="0" u="sng">
                <a:solidFill>
                  <a:srgbClr val="0563C1"/>
                </a:solidFill>
                <a:effectLst/>
                <a:latin typeface="Calibri" panose="020F0502020204030204" pitchFamily="34" charset="0"/>
                <a:hlinkClick r:id="rId2" tooltip="Original URL: https://varedcap.rcp.vaec.va.gov/redcap/surveys/?s=YFFAAJLKJKYJNR44. Click or tap if you trust this link."/>
              </a:rPr>
              <a:t>link</a:t>
            </a:r>
            <a:r>
              <a:rPr lang="en-US" sz="1800" b="0" i="0">
                <a:solidFill>
                  <a:srgbClr val="242424"/>
                </a:solidFill>
                <a:effectLst/>
                <a:latin typeface="Calibri" panose="020F0502020204030204" pitchFamily="34" charset="0"/>
              </a:rPr>
              <a:t> which will provide further instruction. </a:t>
            </a:r>
            <a:r>
              <a:rPr lang="en-US" sz="1800" b="1" i="0">
                <a:solidFill>
                  <a:srgbClr val="242424"/>
                </a:solidFill>
                <a:effectLst/>
                <a:latin typeface="Calibri" panose="020F0502020204030204" pitchFamily="34" charset="0"/>
              </a:rPr>
              <a:t>Please provide feedback as soon as possible but no later than November 17</a:t>
            </a:r>
            <a:r>
              <a:rPr lang="en-US" sz="1800" b="1" i="0" baseline="30000">
                <a:solidFill>
                  <a:srgbClr val="242424"/>
                </a:solidFill>
                <a:effectLst/>
                <a:latin typeface="Calibri" panose="020F0502020204030204" pitchFamily="34" charset="0"/>
              </a:rPr>
              <a:t>th</a:t>
            </a:r>
            <a:r>
              <a:rPr lang="en-US" sz="1800" b="1" i="0">
                <a:solidFill>
                  <a:srgbClr val="242424"/>
                </a:solidFill>
                <a:effectLst/>
                <a:latin typeface="Calibri" panose="020F0502020204030204" pitchFamily="34" charset="0"/>
              </a:rPr>
              <a:t>.</a:t>
            </a:r>
            <a:endParaRPr lang="en-US" sz="1800" b="0" i="0">
              <a:solidFill>
                <a:srgbClr val="242424"/>
              </a:solidFill>
              <a:effectLst/>
              <a:latin typeface="Calibri" panose="020F0502020204030204" pitchFamily="34" charset="0"/>
            </a:endParaRPr>
          </a:p>
          <a:p>
            <a:pPr marL="0" marR="0" algn="l">
              <a:spcBef>
                <a:spcPts val="0"/>
              </a:spcBef>
              <a:spcAft>
                <a:spcPts val="0"/>
              </a:spcAft>
            </a:pPr>
            <a:r>
              <a:rPr lang="en-US" sz="1800" b="0" i="0">
                <a:solidFill>
                  <a:srgbClr val="242424"/>
                </a:solidFill>
                <a:effectLst/>
                <a:latin typeface="Calibri" panose="020F0502020204030204" pitchFamily="34" charset="0"/>
              </a:rPr>
              <a:t> </a:t>
            </a:r>
          </a:p>
          <a:p>
            <a:pPr marL="0" marR="0" algn="l">
              <a:spcBef>
                <a:spcPts val="0"/>
              </a:spcBef>
              <a:spcAft>
                <a:spcPts val="0"/>
              </a:spcAft>
            </a:pPr>
            <a:r>
              <a:rPr lang="en-US" sz="1800" b="0" i="0">
                <a:solidFill>
                  <a:srgbClr val="242424"/>
                </a:solidFill>
                <a:effectLst/>
                <a:latin typeface="Calibri" panose="020F0502020204030204" pitchFamily="34" charset="0"/>
              </a:rPr>
              <a:t>Thanks in advance for your willingness to help. We will be providing more information to the field as this process advances.</a:t>
            </a:r>
          </a:p>
          <a:p>
            <a:pPr marL="0" marR="0" algn="l">
              <a:spcBef>
                <a:spcPts val="0"/>
              </a:spcBef>
              <a:spcAft>
                <a:spcPts val="0"/>
              </a:spcAft>
            </a:pPr>
            <a:r>
              <a:rPr lang="en-US" sz="1800" b="0" i="0">
                <a:solidFill>
                  <a:srgbClr val="242424"/>
                </a:solidFill>
                <a:effectLst/>
                <a:latin typeface="Calibri" panose="020F0502020204030204" pitchFamily="34" charset="0"/>
              </a:rPr>
              <a:t> </a:t>
            </a:r>
          </a:p>
        </p:txBody>
      </p:sp>
      <p:sp>
        <p:nvSpPr>
          <p:cNvPr id="3" name="Slide Number Placeholder 2">
            <a:extLst>
              <a:ext uri="{FF2B5EF4-FFF2-40B4-BE49-F238E27FC236}">
                <a16:creationId xmlns:a16="http://schemas.microsoft.com/office/drawing/2014/main" id="{C7AA25F3-B926-F18B-5B32-4E508F065763}"/>
              </a:ext>
            </a:extLst>
          </p:cNvPr>
          <p:cNvSpPr>
            <a:spLocks noGrp="1"/>
          </p:cNvSpPr>
          <p:nvPr>
            <p:ph type="sldNum" sz="quarter" idx="12"/>
          </p:nvPr>
        </p:nvSpPr>
        <p:spPr/>
        <p:txBody>
          <a:bodyPr/>
          <a:lstStyle/>
          <a:p>
            <a:fld id="{670A9334-4E67-F94F-A05E-0CE8B74A054E}" type="slidenum">
              <a:rPr lang="en-US" smtClean="0"/>
              <a:t>35</a:t>
            </a:fld>
            <a:endParaRPr lang="en-US"/>
          </a:p>
        </p:txBody>
      </p:sp>
    </p:spTree>
    <p:extLst>
      <p:ext uri="{BB962C8B-B14F-4D97-AF65-F5344CB8AC3E}">
        <p14:creationId xmlns:p14="http://schemas.microsoft.com/office/powerpoint/2010/main" val="4249004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13810A-82D9-1B16-341D-564ACF3874DD}"/>
              </a:ext>
            </a:extLst>
          </p:cNvPr>
          <p:cNvSpPr>
            <a:spLocks noGrp="1"/>
          </p:cNvSpPr>
          <p:nvPr>
            <p:ph type="title"/>
          </p:nvPr>
        </p:nvSpPr>
        <p:spPr/>
        <p:txBody>
          <a:bodyPr/>
          <a:lstStyle/>
          <a:p>
            <a:r>
              <a:rPr lang="en-US" sz="2800"/>
              <a:t>3.1 Survey SPRINT, Chief Mental Health Officers, and Veterans on Priorities</a:t>
            </a:r>
          </a:p>
        </p:txBody>
      </p:sp>
      <p:sp>
        <p:nvSpPr>
          <p:cNvPr id="4" name="Content Placeholder 3">
            <a:extLst>
              <a:ext uri="{FF2B5EF4-FFF2-40B4-BE49-F238E27FC236}">
                <a16:creationId xmlns:a16="http://schemas.microsoft.com/office/drawing/2014/main" id="{D4E2F9B6-11C4-C60B-982B-69E092CF423A}"/>
              </a:ext>
            </a:extLst>
          </p:cNvPr>
          <p:cNvSpPr>
            <a:spLocks noGrp="1"/>
          </p:cNvSpPr>
          <p:nvPr>
            <p:ph idx="1"/>
          </p:nvPr>
        </p:nvSpPr>
        <p:spPr/>
        <p:txBody>
          <a:bodyPr/>
          <a:lstStyle/>
          <a:p>
            <a:r>
              <a:rPr lang="en-US">
                <a:hlinkClick r:id="rId2"/>
              </a:rPr>
              <a:t>Preview</a:t>
            </a:r>
            <a:endParaRPr lang="en-US"/>
          </a:p>
          <a:p>
            <a:endParaRPr lang="en-US"/>
          </a:p>
          <a:p>
            <a:endParaRPr lang="en-US"/>
          </a:p>
        </p:txBody>
      </p:sp>
      <p:pic>
        <p:nvPicPr>
          <p:cNvPr id="5" name="Picture 4">
            <a:extLst>
              <a:ext uri="{FF2B5EF4-FFF2-40B4-BE49-F238E27FC236}">
                <a16:creationId xmlns:a16="http://schemas.microsoft.com/office/drawing/2014/main" id="{E1102D6A-3294-3F3F-DC08-5F0D2DEB03E6}"/>
              </a:ext>
            </a:extLst>
          </p:cNvPr>
          <p:cNvPicPr>
            <a:picLocks noChangeAspect="1"/>
          </p:cNvPicPr>
          <p:nvPr/>
        </p:nvPicPr>
        <p:blipFill>
          <a:blip r:embed="rId3"/>
          <a:stretch>
            <a:fillRect/>
          </a:stretch>
        </p:blipFill>
        <p:spPr>
          <a:xfrm>
            <a:off x="3084573" y="1428647"/>
            <a:ext cx="6458282" cy="4000706"/>
          </a:xfrm>
          <a:prstGeom prst="rect">
            <a:avLst/>
          </a:prstGeom>
        </p:spPr>
      </p:pic>
    </p:spTree>
    <p:extLst>
      <p:ext uri="{BB962C8B-B14F-4D97-AF65-F5344CB8AC3E}">
        <p14:creationId xmlns:p14="http://schemas.microsoft.com/office/powerpoint/2010/main" val="4204825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C45E7B-E3A1-EA77-13EC-31FDD2ACED14}"/>
              </a:ext>
            </a:extLst>
          </p:cNvPr>
          <p:cNvSpPr>
            <a:spLocks noGrp="1"/>
          </p:cNvSpPr>
          <p:nvPr>
            <p:ph type="title"/>
          </p:nvPr>
        </p:nvSpPr>
        <p:spPr/>
        <p:txBody>
          <a:bodyPr/>
          <a:lstStyle/>
          <a:p>
            <a:r>
              <a:rPr lang="en-US" sz="3200"/>
              <a:t>3.1 Survey SPRINT, Chief Mental Health Officers, and Veterans on Priorities</a:t>
            </a:r>
          </a:p>
        </p:txBody>
      </p:sp>
      <p:sp>
        <p:nvSpPr>
          <p:cNvPr id="5" name="Slide Number Placeholder 4">
            <a:extLst>
              <a:ext uri="{FF2B5EF4-FFF2-40B4-BE49-F238E27FC236}">
                <a16:creationId xmlns:a16="http://schemas.microsoft.com/office/drawing/2014/main" id="{9AD291E2-93A0-6155-BD72-64FA343A6796}"/>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37</a:t>
            </a:fld>
            <a:endParaRPr lang="en-US"/>
          </a:p>
        </p:txBody>
      </p:sp>
      <p:pic>
        <p:nvPicPr>
          <p:cNvPr id="8" name="Picture 7">
            <a:extLst>
              <a:ext uri="{FF2B5EF4-FFF2-40B4-BE49-F238E27FC236}">
                <a16:creationId xmlns:a16="http://schemas.microsoft.com/office/drawing/2014/main" id="{C648FEB1-F72B-0868-2BC5-C04A9EA1DDCA}"/>
              </a:ext>
            </a:extLst>
          </p:cNvPr>
          <p:cNvPicPr>
            <a:picLocks noChangeAspect="1"/>
          </p:cNvPicPr>
          <p:nvPr/>
        </p:nvPicPr>
        <p:blipFill>
          <a:blip r:embed="rId2"/>
          <a:stretch>
            <a:fillRect/>
          </a:stretch>
        </p:blipFill>
        <p:spPr>
          <a:xfrm>
            <a:off x="471090" y="1028701"/>
            <a:ext cx="5537824" cy="2780546"/>
          </a:xfrm>
          <a:prstGeom prst="rect">
            <a:avLst/>
          </a:prstGeom>
        </p:spPr>
      </p:pic>
      <p:pic>
        <p:nvPicPr>
          <p:cNvPr id="10" name="Picture 9">
            <a:extLst>
              <a:ext uri="{FF2B5EF4-FFF2-40B4-BE49-F238E27FC236}">
                <a16:creationId xmlns:a16="http://schemas.microsoft.com/office/drawing/2014/main" id="{88DCEB83-EEF6-B748-27C5-D069250C8ACA}"/>
              </a:ext>
            </a:extLst>
          </p:cNvPr>
          <p:cNvPicPr>
            <a:picLocks noChangeAspect="1"/>
          </p:cNvPicPr>
          <p:nvPr/>
        </p:nvPicPr>
        <p:blipFill>
          <a:blip r:embed="rId3"/>
          <a:stretch>
            <a:fillRect/>
          </a:stretch>
        </p:blipFill>
        <p:spPr>
          <a:xfrm>
            <a:off x="6908383" y="915776"/>
            <a:ext cx="3997742" cy="4933089"/>
          </a:xfrm>
          <a:prstGeom prst="rect">
            <a:avLst/>
          </a:prstGeom>
        </p:spPr>
      </p:pic>
    </p:spTree>
    <p:extLst>
      <p:ext uri="{BB962C8B-B14F-4D97-AF65-F5344CB8AC3E}">
        <p14:creationId xmlns:p14="http://schemas.microsoft.com/office/powerpoint/2010/main" val="1131744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47F3-537D-94EF-578F-23D4823C36E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E52B192-96D3-32C3-02C3-FA8DD743D712}"/>
              </a:ext>
            </a:extLst>
          </p:cNvPr>
          <p:cNvSpPr>
            <a:spLocks noGrp="1"/>
          </p:cNvSpPr>
          <p:nvPr>
            <p:ph type="title"/>
          </p:nvPr>
        </p:nvSpPr>
        <p:spPr/>
        <p:txBody>
          <a:bodyPr/>
          <a:lstStyle/>
          <a:p>
            <a:r>
              <a:rPr lang="en-US" sz="3200"/>
              <a:t>3.1 Survey SPRINT, Chief Mental Health Officers, and Veterans on Priorities</a:t>
            </a:r>
          </a:p>
        </p:txBody>
      </p:sp>
      <p:sp>
        <p:nvSpPr>
          <p:cNvPr id="5" name="Slide Number Placeholder 4">
            <a:extLst>
              <a:ext uri="{FF2B5EF4-FFF2-40B4-BE49-F238E27FC236}">
                <a16:creationId xmlns:a16="http://schemas.microsoft.com/office/drawing/2014/main" id="{613D202D-7F50-C675-C144-F1FFC1D05CD7}"/>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38</a:t>
            </a:fld>
            <a:endParaRPr lang="en-US"/>
          </a:p>
        </p:txBody>
      </p:sp>
      <p:pic>
        <p:nvPicPr>
          <p:cNvPr id="3" name="Picture 2">
            <a:extLst>
              <a:ext uri="{FF2B5EF4-FFF2-40B4-BE49-F238E27FC236}">
                <a16:creationId xmlns:a16="http://schemas.microsoft.com/office/drawing/2014/main" id="{6A181333-F21B-CF8E-F6C2-678D46E4D7A2}"/>
              </a:ext>
            </a:extLst>
          </p:cNvPr>
          <p:cNvPicPr>
            <a:picLocks noChangeAspect="1"/>
          </p:cNvPicPr>
          <p:nvPr/>
        </p:nvPicPr>
        <p:blipFill>
          <a:blip r:embed="rId2"/>
          <a:stretch>
            <a:fillRect/>
          </a:stretch>
        </p:blipFill>
        <p:spPr>
          <a:xfrm>
            <a:off x="0" y="1428546"/>
            <a:ext cx="6381750" cy="4276725"/>
          </a:xfrm>
          <a:prstGeom prst="rect">
            <a:avLst/>
          </a:prstGeom>
        </p:spPr>
      </p:pic>
      <p:pic>
        <p:nvPicPr>
          <p:cNvPr id="7" name="Picture 6">
            <a:extLst>
              <a:ext uri="{FF2B5EF4-FFF2-40B4-BE49-F238E27FC236}">
                <a16:creationId xmlns:a16="http://schemas.microsoft.com/office/drawing/2014/main" id="{C859A36E-A17D-98D8-A378-5B8EBBAFC2DA}"/>
              </a:ext>
            </a:extLst>
          </p:cNvPr>
          <p:cNvPicPr>
            <a:picLocks noChangeAspect="1"/>
          </p:cNvPicPr>
          <p:nvPr/>
        </p:nvPicPr>
        <p:blipFill>
          <a:blip r:embed="rId3"/>
          <a:stretch>
            <a:fillRect/>
          </a:stretch>
        </p:blipFill>
        <p:spPr>
          <a:xfrm>
            <a:off x="6320495" y="1021598"/>
            <a:ext cx="5603098" cy="5090620"/>
          </a:xfrm>
          <a:prstGeom prst="rect">
            <a:avLst/>
          </a:prstGeom>
        </p:spPr>
      </p:pic>
    </p:spTree>
    <p:extLst>
      <p:ext uri="{BB962C8B-B14F-4D97-AF65-F5344CB8AC3E}">
        <p14:creationId xmlns:p14="http://schemas.microsoft.com/office/powerpoint/2010/main" val="1189276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6EDD4-4014-0DF4-7BFA-E91423C0A39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FC058B4-E1D3-72D7-1676-4BAC6017C11F}"/>
              </a:ext>
            </a:extLst>
          </p:cNvPr>
          <p:cNvSpPr>
            <a:spLocks noGrp="1"/>
          </p:cNvSpPr>
          <p:nvPr>
            <p:ph type="title"/>
          </p:nvPr>
        </p:nvSpPr>
        <p:spPr/>
        <p:txBody>
          <a:bodyPr/>
          <a:lstStyle/>
          <a:p>
            <a:r>
              <a:rPr lang="en-US" sz="3200"/>
              <a:t>3.1 Survey SPRINT, Chief Mental Health Officers, and Veterans on Priorities</a:t>
            </a:r>
          </a:p>
        </p:txBody>
      </p:sp>
      <p:sp>
        <p:nvSpPr>
          <p:cNvPr id="5" name="Slide Number Placeholder 4">
            <a:extLst>
              <a:ext uri="{FF2B5EF4-FFF2-40B4-BE49-F238E27FC236}">
                <a16:creationId xmlns:a16="http://schemas.microsoft.com/office/drawing/2014/main" id="{5DF8EAEA-F5FD-E943-F151-F4BA2F1A9A15}"/>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39</a:t>
            </a:fld>
            <a:endParaRPr lang="en-US"/>
          </a:p>
        </p:txBody>
      </p:sp>
      <p:pic>
        <p:nvPicPr>
          <p:cNvPr id="4" name="Picture 3">
            <a:extLst>
              <a:ext uri="{FF2B5EF4-FFF2-40B4-BE49-F238E27FC236}">
                <a16:creationId xmlns:a16="http://schemas.microsoft.com/office/drawing/2014/main" id="{0CA51440-8ADC-5C1C-AA08-BF7300EFA055}"/>
              </a:ext>
            </a:extLst>
          </p:cNvPr>
          <p:cNvPicPr>
            <a:picLocks noChangeAspect="1"/>
          </p:cNvPicPr>
          <p:nvPr/>
        </p:nvPicPr>
        <p:blipFill>
          <a:blip r:embed="rId2"/>
          <a:stretch>
            <a:fillRect/>
          </a:stretch>
        </p:blipFill>
        <p:spPr>
          <a:xfrm>
            <a:off x="2843599" y="1324056"/>
            <a:ext cx="6605201" cy="4485706"/>
          </a:xfrm>
          <a:prstGeom prst="rect">
            <a:avLst/>
          </a:prstGeom>
        </p:spPr>
      </p:pic>
    </p:spTree>
    <p:extLst>
      <p:ext uri="{BB962C8B-B14F-4D97-AF65-F5344CB8AC3E}">
        <p14:creationId xmlns:p14="http://schemas.microsoft.com/office/powerpoint/2010/main" val="1558564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3759F-14D9-3D44-8B0C-1D555895B0A1}"/>
              </a:ext>
            </a:extLst>
          </p:cNvPr>
          <p:cNvSpPr>
            <a:spLocks noGrp="1"/>
          </p:cNvSpPr>
          <p:nvPr>
            <p:ph type="title"/>
          </p:nvPr>
        </p:nvSpPr>
        <p:spPr/>
        <p:txBody>
          <a:bodyPr/>
          <a:lstStyle/>
          <a:p>
            <a:r>
              <a:rPr lang="en-US" sz="2800"/>
              <a:t>Executive Summary | Suicide Prevention AMP – Priority Setting</a:t>
            </a:r>
          </a:p>
        </p:txBody>
      </p:sp>
      <p:sp>
        <p:nvSpPr>
          <p:cNvPr id="4" name="Slide Number Placeholder 3">
            <a:extLst>
              <a:ext uri="{FF2B5EF4-FFF2-40B4-BE49-F238E27FC236}">
                <a16:creationId xmlns:a16="http://schemas.microsoft.com/office/drawing/2014/main" id="{4366E230-DA4B-6545-0226-0F22B5718D5C}"/>
              </a:ext>
            </a:extLst>
          </p:cNvPr>
          <p:cNvSpPr>
            <a:spLocks noGrp="1"/>
          </p:cNvSpPr>
          <p:nvPr>
            <p:ph type="sldNum" sz="quarter" idx="4294967295"/>
          </p:nvPr>
        </p:nvSpPr>
        <p:spPr>
          <a:xfrm>
            <a:off x="9448800" y="6356350"/>
            <a:ext cx="2743200" cy="365125"/>
          </a:xfrm>
        </p:spPr>
        <p:txBody>
          <a:bodyPr/>
          <a:lstStyle/>
          <a:p>
            <a:fld id="{61ED25BF-8B08-481C-9175-42CBF3C8334C}" type="slidenum">
              <a:rPr lang="en-US" smtClean="0"/>
              <a:t>4</a:t>
            </a:fld>
            <a:endParaRPr lang="en-US"/>
          </a:p>
        </p:txBody>
      </p:sp>
      <p:sp>
        <p:nvSpPr>
          <p:cNvPr id="9" name="Content Placeholder 2">
            <a:extLst>
              <a:ext uri="{FF2B5EF4-FFF2-40B4-BE49-F238E27FC236}">
                <a16:creationId xmlns:a16="http://schemas.microsoft.com/office/drawing/2014/main" id="{15615747-06D0-CC22-5126-BAA332ADFD02}"/>
              </a:ext>
            </a:extLst>
          </p:cNvPr>
          <p:cNvSpPr>
            <a:spLocks noGrp="1"/>
          </p:cNvSpPr>
          <p:nvPr>
            <p:ph idx="4294967295"/>
          </p:nvPr>
        </p:nvSpPr>
        <p:spPr>
          <a:xfrm>
            <a:off x="272561" y="982663"/>
            <a:ext cx="11309350" cy="5022483"/>
          </a:xfrm>
        </p:spPr>
        <p:txBody>
          <a:bodyPr vert="horz" lIns="91440" tIns="45720" rIns="91440" bIns="45720" rtlCol="0" anchor="t">
            <a:noAutofit/>
          </a:bodyPr>
          <a:lstStyle/>
          <a:p>
            <a:pPr marL="0" indent="0">
              <a:lnSpc>
                <a:spcPct val="100000"/>
              </a:lnSpc>
              <a:buNone/>
            </a:pPr>
            <a:r>
              <a:rPr lang="en-US" sz="1600" i="1">
                <a:cs typeface="Calibri"/>
              </a:rPr>
              <a:t>Suicide Prevention developed its Critical Research Priorities through the 3-phased approach detailed below:</a:t>
            </a:r>
          </a:p>
          <a:p>
            <a:pPr marL="0" indent="0">
              <a:lnSpc>
                <a:spcPct val="100000"/>
              </a:lnSpc>
              <a:buNone/>
            </a:pPr>
            <a:endParaRPr lang="en-US" sz="1600" b="1">
              <a:cs typeface="Calibri"/>
            </a:endParaRPr>
          </a:p>
          <a:p>
            <a:pPr marL="0" indent="0">
              <a:lnSpc>
                <a:spcPct val="100000"/>
              </a:lnSpc>
              <a:spcBef>
                <a:spcPts val="0"/>
              </a:spcBef>
              <a:buNone/>
            </a:pPr>
            <a:r>
              <a:rPr lang="en-US" sz="1600" b="1">
                <a:cs typeface="Calibri"/>
              </a:rPr>
              <a:t>Phase 1: Understanding Existing Suicide Prevention Priorities in Federal Research</a:t>
            </a:r>
          </a:p>
          <a:p>
            <a:pPr marL="0" indent="0">
              <a:lnSpc>
                <a:spcPct val="100000"/>
              </a:lnSpc>
              <a:spcBef>
                <a:spcPts val="0"/>
              </a:spcBef>
              <a:buNone/>
            </a:pPr>
            <a:r>
              <a:rPr lang="en-US" sz="1400">
                <a:cs typeface="Calibri"/>
              </a:rPr>
              <a:t>The first step in Priority Setting was to understand existing suicide prevention research priorities across the federal research landscape. In November 2023, with support from the VA Quality Enhancement Research Initiative (QUERI), the Portfolio workgroup collected and categorized 186 priorities set by various federal agencies into a scoring matrix that served as a framework to map VA Stakeholder priority areas of interest in the next Phase. </a:t>
            </a:r>
          </a:p>
          <a:p>
            <a:pPr marL="0" indent="0">
              <a:lnSpc>
                <a:spcPct val="100000"/>
              </a:lnSpc>
              <a:buNone/>
            </a:pPr>
            <a:endParaRPr lang="en-US" sz="1600" b="1"/>
          </a:p>
          <a:p>
            <a:pPr marL="0" indent="0">
              <a:lnSpc>
                <a:spcPct val="100000"/>
              </a:lnSpc>
              <a:spcBef>
                <a:spcPts val="0"/>
              </a:spcBef>
              <a:buNone/>
            </a:pPr>
            <a:r>
              <a:rPr lang="en-US" sz="1600" b="1"/>
              <a:t>Phase 2: Collecting Key VA Stakeholder Priorities</a:t>
            </a:r>
          </a:p>
          <a:p>
            <a:pPr marL="0" indent="0">
              <a:lnSpc>
                <a:spcPct val="100000"/>
              </a:lnSpc>
              <a:spcBef>
                <a:spcPts val="0"/>
              </a:spcBef>
              <a:buNone/>
            </a:pPr>
            <a:r>
              <a:rPr kumimoji="0" lang="en-US" sz="1400" i="0" u="none" strike="noStrike" kern="1200" cap="none" spc="0" normalizeH="0" baseline="0" noProof="0">
                <a:ln>
                  <a:noFill/>
                </a:ln>
                <a:solidFill>
                  <a:prstClr val="black"/>
                </a:solidFill>
                <a:effectLst/>
                <a:uLnTx/>
                <a:uFillTx/>
                <a:latin typeface="Calibri" panose="020F0502020204030204"/>
                <a:ea typeface="+mn-ea"/>
                <a:cs typeface="+mn-cs"/>
              </a:rPr>
              <a:t>The next step was to gather input and priorities from key stakeholders in the VA suicide prevention space. The team deployed a survey and hosted four discussion sessions with </a:t>
            </a:r>
            <a:r>
              <a:rPr lang="en-US" sz="1400">
                <a:solidFill>
                  <a:prstClr val="black"/>
                </a:solidFill>
                <a:latin typeface="Calibri" panose="020F0502020204030204"/>
              </a:rPr>
              <a:t>investigators from the </a:t>
            </a:r>
            <a:r>
              <a:rPr kumimoji="0" lang="en-US" sz="1400" i="0" u="none" strike="noStrike" kern="1200" cap="none" spc="0" normalizeH="0" baseline="0" noProof="0">
                <a:ln>
                  <a:noFill/>
                </a:ln>
                <a:solidFill>
                  <a:prstClr val="black"/>
                </a:solidFill>
                <a:effectLst/>
                <a:uLnTx/>
                <a:uFillTx/>
                <a:latin typeface="Calibri" panose="020F0502020204030204"/>
                <a:ea typeface="+mn-ea"/>
                <a:cs typeface="+mn-cs"/>
              </a:rPr>
              <a:t>Suicide Prevention Research Impact Network (SPRINT), the Veterans Engagement Council, Chief Medical Health Officers (CMHOs), and leads from Veteran Integrated Service Networks (VISNs). By triangulating all the feedback, the team landed on 10 critical research priorities for further consideration.</a:t>
            </a:r>
          </a:p>
          <a:p>
            <a:pPr marL="0" indent="0">
              <a:lnSpc>
                <a:spcPct val="100000"/>
              </a:lnSpc>
              <a:spcBef>
                <a:spcPts val="0"/>
              </a:spcBef>
              <a:buNone/>
            </a:pPr>
            <a:endParaRPr lang="en-US" sz="1200" b="1">
              <a:cs typeface="Calibri"/>
            </a:endParaRPr>
          </a:p>
          <a:p>
            <a:pPr marL="0" indent="0">
              <a:lnSpc>
                <a:spcPct val="100000"/>
              </a:lnSpc>
              <a:spcBef>
                <a:spcPts val="0"/>
              </a:spcBef>
              <a:buNone/>
            </a:pPr>
            <a:r>
              <a:rPr lang="en-US" sz="1600" b="1">
                <a:cs typeface="Calibri"/>
              </a:rPr>
              <a:t>Phase 3: Finalizing the Suicide Prevention AMP Critical Research Priorities</a:t>
            </a:r>
          </a:p>
          <a:p>
            <a:pPr marL="0" indent="0">
              <a:lnSpc>
                <a:spcPct val="100000"/>
              </a:lnSpc>
              <a:spcBef>
                <a:spcPts val="0"/>
              </a:spcBef>
              <a:buNone/>
            </a:pPr>
            <a:r>
              <a:rPr lang="en-US" sz="1400">
                <a:cs typeface="Calibri"/>
              </a:rPr>
              <a:t>In the final phase, a survey administered to the SPRINT, CMHOs, VEC stakeholders narrowed down the 10 priorities into 5 critical research priorities: 1) Lethal Means Safety, 2) Community-based interventions, 3) Family, social network-based interventions and postventions, 4) Psychotherapies and other non-somatic interventions, and 5) Risk screening, predictive analytics. Subject matter experts (SMEs) in each of the 5 priorities were contacted for their thoughts on research questions in their respective fields in order to provide the Suicide Prevention Executive Committee with a clear picture of the priorities and the kind of research that will come of out the priorities in the coming years. Phase 3 will culminate with a June 2024 Consensus Panel meeting where the Suicide Prevention Executive Committee will vote to rank research priorities for the Portfolio. </a:t>
            </a:r>
          </a:p>
        </p:txBody>
      </p:sp>
    </p:spTree>
    <p:extLst>
      <p:ext uri="{BB962C8B-B14F-4D97-AF65-F5344CB8AC3E}">
        <p14:creationId xmlns:p14="http://schemas.microsoft.com/office/powerpoint/2010/main" val="3710328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3626C7-C3AC-C096-FCE5-8F57B086C434}"/>
              </a:ext>
            </a:extLst>
          </p:cNvPr>
          <p:cNvSpPr>
            <a:spLocks noGrp="1"/>
          </p:cNvSpPr>
          <p:nvPr>
            <p:ph type="title"/>
          </p:nvPr>
        </p:nvSpPr>
        <p:spPr/>
        <p:txBody>
          <a:bodyPr/>
          <a:lstStyle/>
          <a:p>
            <a:r>
              <a:rPr lang="en-US" sz="3200"/>
              <a:t>3.1 Survey SPRINT, Chief Mental Health Officers, and Veterans on Priorities - Responders</a:t>
            </a:r>
          </a:p>
        </p:txBody>
      </p:sp>
      <p:graphicFrame>
        <p:nvGraphicFramePr>
          <p:cNvPr id="8" name="Table 7">
            <a:extLst>
              <a:ext uri="{FF2B5EF4-FFF2-40B4-BE49-F238E27FC236}">
                <a16:creationId xmlns:a16="http://schemas.microsoft.com/office/drawing/2014/main" id="{75F7DEA5-1B7E-D69D-D0CC-DBF47CCB5137}"/>
              </a:ext>
            </a:extLst>
          </p:cNvPr>
          <p:cNvGraphicFramePr>
            <a:graphicFrameLocks noGrp="1"/>
          </p:cNvGraphicFramePr>
          <p:nvPr/>
        </p:nvGraphicFramePr>
        <p:xfrm>
          <a:off x="466940" y="1191641"/>
          <a:ext cx="10448195" cy="1478280"/>
        </p:xfrm>
        <a:graphic>
          <a:graphicData uri="http://schemas.openxmlformats.org/drawingml/2006/table">
            <a:tbl>
              <a:tblPr firstRow="1" bandRow="1">
                <a:tableStyleId>{5C22544A-7EE6-4342-B048-85BDC9FD1C3A}</a:tableStyleId>
              </a:tblPr>
              <a:tblGrid>
                <a:gridCol w="3782087">
                  <a:extLst>
                    <a:ext uri="{9D8B030D-6E8A-4147-A177-3AD203B41FA5}">
                      <a16:colId xmlns:a16="http://schemas.microsoft.com/office/drawing/2014/main" val="2435782555"/>
                    </a:ext>
                  </a:extLst>
                </a:gridCol>
                <a:gridCol w="4483887">
                  <a:extLst>
                    <a:ext uri="{9D8B030D-6E8A-4147-A177-3AD203B41FA5}">
                      <a16:colId xmlns:a16="http://schemas.microsoft.com/office/drawing/2014/main" val="380425264"/>
                    </a:ext>
                  </a:extLst>
                </a:gridCol>
                <a:gridCol w="2182221">
                  <a:extLst>
                    <a:ext uri="{9D8B030D-6E8A-4147-A177-3AD203B41FA5}">
                      <a16:colId xmlns:a16="http://schemas.microsoft.com/office/drawing/2014/main" val="1018804196"/>
                    </a:ext>
                  </a:extLst>
                </a:gridCol>
              </a:tblGrid>
              <a:tr h="191847">
                <a:tc>
                  <a:txBody>
                    <a:bodyPr/>
                    <a:lstStyle/>
                    <a:p>
                      <a:r>
                        <a:rPr lang="en-US"/>
                        <a:t>Distribution Group</a:t>
                      </a:r>
                    </a:p>
                  </a:txBody>
                  <a:tcPr/>
                </a:tc>
                <a:tc>
                  <a:txBody>
                    <a:bodyPr/>
                    <a:lstStyle/>
                    <a:p>
                      <a:r>
                        <a:rPr lang="en-US"/>
                        <a:t>Survey Response Timeline</a:t>
                      </a:r>
                    </a:p>
                  </a:txBody>
                  <a:tcPr/>
                </a:tc>
                <a:tc>
                  <a:txBody>
                    <a:bodyPr/>
                    <a:lstStyle/>
                    <a:p>
                      <a:r>
                        <a:rPr lang="en-US"/>
                        <a:t>Responses</a:t>
                      </a:r>
                    </a:p>
                  </a:txBody>
                  <a:tcPr/>
                </a:tc>
                <a:extLst>
                  <a:ext uri="{0D108BD9-81ED-4DB2-BD59-A6C34878D82A}">
                    <a16:rowId xmlns:a16="http://schemas.microsoft.com/office/drawing/2014/main" val="3194368491"/>
                  </a:ext>
                </a:extLst>
              </a:tr>
              <a:tr h="370840">
                <a:tc>
                  <a:txBody>
                    <a:bodyPr/>
                    <a:lstStyle/>
                    <a:p>
                      <a:r>
                        <a:rPr lang="en-US"/>
                        <a:t>SPRINT Investigators</a:t>
                      </a:r>
                    </a:p>
                  </a:txBody>
                  <a:tcPr/>
                </a:tc>
                <a:tc>
                  <a:txBody>
                    <a:bodyPr/>
                    <a:lstStyle/>
                    <a:p>
                      <a:r>
                        <a:rPr lang="en-US"/>
                        <a:t>2/14 – 2/23</a:t>
                      </a:r>
                    </a:p>
                  </a:txBody>
                  <a:tcPr/>
                </a:tc>
                <a:tc>
                  <a:txBody>
                    <a:bodyPr/>
                    <a:lstStyle/>
                    <a:p>
                      <a:r>
                        <a:rPr lang="en-US"/>
                        <a:t>72</a:t>
                      </a:r>
                    </a:p>
                  </a:txBody>
                  <a:tcPr/>
                </a:tc>
                <a:extLst>
                  <a:ext uri="{0D108BD9-81ED-4DB2-BD59-A6C34878D82A}">
                    <a16:rowId xmlns:a16="http://schemas.microsoft.com/office/drawing/2014/main" val="2336939222"/>
                  </a:ext>
                </a:extLst>
              </a:tr>
              <a:tr h="370840">
                <a:tc>
                  <a:txBody>
                    <a:bodyPr/>
                    <a:lstStyle/>
                    <a:p>
                      <a:r>
                        <a:rPr lang="en-US"/>
                        <a:t>VEC Veterans </a:t>
                      </a:r>
                    </a:p>
                  </a:txBody>
                  <a:tcPr/>
                </a:tc>
                <a:tc>
                  <a:txBody>
                    <a:bodyPr/>
                    <a:lstStyle/>
                    <a:p>
                      <a:r>
                        <a:rPr lang="en-US"/>
                        <a:t>2/21 – 3/04</a:t>
                      </a:r>
                    </a:p>
                  </a:txBody>
                  <a:tcPr/>
                </a:tc>
                <a:tc>
                  <a:txBody>
                    <a:bodyPr/>
                    <a:lstStyle/>
                    <a:p>
                      <a:r>
                        <a:rPr lang="en-US"/>
                        <a:t>11</a:t>
                      </a:r>
                    </a:p>
                  </a:txBody>
                  <a:tcPr/>
                </a:tc>
                <a:extLst>
                  <a:ext uri="{0D108BD9-81ED-4DB2-BD59-A6C34878D82A}">
                    <a16:rowId xmlns:a16="http://schemas.microsoft.com/office/drawing/2014/main" val="3386610045"/>
                  </a:ext>
                </a:extLst>
              </a:tr>
              <a:tr h="370840">
                <a:tc>
                  <a:txBody>
                    <a:bodyPr/>
                    <a:lstStyle/>
                    <a:p>
                      <a:r>
                        <a:rPr lang="en-US"/>
                        <a:t>CMHOs</a:t>
                      </a:r>
                    </a:p>
                  </a:txBody>
                  <a:tcPr/>
                </a:tc>
                <a:tc>
                  <a:txBody>
                    <a:bodyPr/>
                    <a:lstStyle/>
                    <a:p>
                      <a:r>
                        <a:rPr lang="en-US"/>
                        <a:t>2/28 - 3/13</a:t>
                      </a:r>
                    </a:p>
                  </a:txBody>
                  <a:tcPr/>
                </a:tc>
                <a:tc>
                  <a:txBody>
                    <a:bodyPr/>
                    <a:lstStyle/>
                    <a:p>
                      <a:r>
                        <a:rPr lang="en-US"/>
                        <a:t>15</a:t>
                      </a:r>
                    </a:p>
                  </a:txBody>
                  <a:tcPr/>
                </a:tc>
                <a:extLst>
                  <a:ext uri="{0D108BD9-81ED-4DB2-BD59-A6C34878D82A}">
                    <a16:rowId xmlns:a16="http://schemas.microsoft.com/office/drawing/2014/main" val="216889758"/>
                  </a:ext>
                </a:extLst>
              </a:tr>
            </a:tbl>
          </a:graphicData>
        </a:graphic>
      </p:graphicFrame>
      <p:graphicFrame>
        <p:nvGraphicFramePr>
          <p:cNvPr id="2" name="Table 1">
            <a:extLst>
              <a:ext uri="{FF2B5EF4-FFF2-40B4-BE49-F238E27FC236}">
                <a16:creationId xmlns:a16="http://schemas.microsoft.com/office/drawing/2014/main" id="{1E4CC407-74F5-EE89-E6C3-B23BADE82708}"/>
              </a:ext>
            </a:extLst>
          </p:cNvPr>
          <p:cNvGraphicFramePr>
            <a:graphicFrameLocks noGrp="1"/>
          </p:cNvGraphicFramePr>
          <p:nvPr/>
        </p:nvGraphicFramePr>
        <p:xfrm>
          <a:off x="917633" y="3584251"/>
          <a:ext cx="9883717" cy="1560556"/>
        </p:xfrm>
        <a:graphic>
          <a:graphicData uri="http://schemas.openxmlformats.org/drawingml/2006/table">
            <a:tbl>
              <a:tblPr>
                <a:tableStyleId>{5C22544A-7EE6-4342-B048-85BDC9FD1C3A}</a:tableStyleId>
              </a:tblPr>
              <a:tblGrid>
                <a:gridCol w="2159621">
                  <a:extLst>
                    <a:ext uri="{9D8B030D-6E8A-4147-A177-3AD203B41FA5}">
                      <a16:colId xmlns:a16="http://schemas.microsoft.com/office/drawing/2014/main" val="2068058947"/>
                    </a:ext>
                  </a:extLst>
                </a:gridCol>
                <a:gridCol w="2208593">
                  <a:extLst>
                    <a:ext uri="{9D8B030D-6E8A-4147-A177-3AD203B41FA5}">
                      <a16:colId xmlns:a16="http://schemas.microsoft.com/office/drawing/2014/main" val="820733574"/>
                    </a:ext>
                  </a:extLst>
                </a:gridCol>
                <a:gridCol w="1568862">
                  <a:extLst>
                    <a:ext uri="{9D8B030D-6E8A-4147-A177-3AD203B41FA5}">
                      <a16:colId xmlns:a16="http://schemas.microsoft.com/office/drawing/2014/main" val="1578190671"/>
                    </a:ext>
                  </a:extLst>
                </a:gridCol>
                <a:gridCol w="2315213">
                  <a:extLst>
                    <a:ext uri="{9D8B030D-6E8A-4147-A177-3AD203B41FA5}">
                      <a16:colId xmlns:a16="http://schemas.microsoft.com/office/drawing/2014/main" val="4115348809"/>
                    </a:ext>
                  </a:extLst>
                </a:gridCol>
                <a:gridCol w="1631428">
                  <a:extLst>
                    <a:ext uri="{9D8B030D-6E8A-4147-A177-3AD203B41FA5}">
                      <a16:colId xmlns:a16="http://schemas.microsoft.com/office/drawing/2014/main" val="3006361993"/>
                    </a:ext>
                  </a:extLst>
                </a:gridCol>
              </a:tblGrid>
              <a:tr h="267972">
                <a:tc>
                  <a:txBody>
                    <a:bodyPr/>
                    <a:lstStyle/>
                    <a:p>
                      <a:pPr algn="l" fontAlgn="b"/>
                      <a:endParaRPr lang="en-US"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ctr" fontAlgn="b"/>
                      <a:r>
                        <a:rPr lang="en-US" sz="1400" u="none" strike="noStrike">
                          <a:solidFill>
                            <a:schemeClr val="bg1"/>
                          </a:solidFill>
                          <a:effectLst/>
                        </a:rPr>
                        <a:t>CMHO (15 responses)</a:t>
                      </a:r>
                      <a:endParaRPr lang="en-US" sz="1400" b="0" i="0" u="none" strike="noStrike">
                        <a:solidFill>
                          <a:schemeClr val="bg1"/>
                        </a:solidFill>
                        <a:effectLst/>
                        <a:latin typeface="Aptos Narrow" panose="020B0004020202020204" pitchFamily="34" charset="0"/>
                      </a:endParaRPr>
                    </a:p>
                  </a:txBody>
                  <a:tcPr marL="6350" marR="6350" marT="6350" marB="0" anchor="b">
                    <a:solidFill>
                      <a:srgbClr val="002060"/>
                    </a:solidFill>
                  </a:tcPr>
                </a:tc>
                <a:tc>
                  <a:txBody>
                    <a:bodyPr/>
                    <a:lstStyle/>
                    <a:p>
                      <a:pPr algn="ctr" fontAlgn="b"/>
                      <a:r>
                        <a:rPr lang="en-US" sz="1400" u="none" strike="noStrike">
                          <a:solidFill>
                            <a:schemeClr val="bg1"/>
                          </a:solidFill>
                          <a:effectLst/>
                        </a:rPr>
                        <a:t>VEC (11 responses)</a:t>
                      </a:r>
                      <a:endParaRPr lang="en-US" sz="1400" b="0" i="0" u="none" strike="noStrike">
                        <a:solidFill>
                          <a:schemeClr val="bg1"/>
                        </a:solidFill>
                        <a:effectLst/>
                        <a:latin typeface="Aptos Narrow" panose="020B0004020202020204" pitchFamily="34" charset="0"/>
                      </a:endParaRPr>
                    </a:p>
                  </a:txBody>
                  <a:tcPr marL="6350" marR="6350" marT="6350" marB="0" anchor="b">
                    <a:solidFill>
                      <a:srgbClr val="002060"/>
                    </a:solidFill>
                  </a:tcPr>
                </a:tc>
                <a:tc>
                  <a:txBody>
                    <a:bodyPr/>
                    <a:lstStyle/>
                    <a:p>
                      <a:pPr algn="ctr" fontAlgn="b"/>
                      <a:r>
                        <a:rPr lang="en-US" sz="1400" u="none" strike="noStrike">
                          <a:solidFill>
                            <a:schemeClr val="bg1"/>
                          </a:solidFill>
                          <a:effectLst/>
                        </a:rPr>
                        <a:t>SPRINT (72 responses)</a:t>
                      </a:r>
                      <a:endParaRPr lang="en-US" sz="1400" b="0" i="0" u="none" strike="noStrike">
                        <a:solidFill>
                          <a:schemeClr val="bg1"/>
                        </a:solidFill>
                        <a:effectLst/>
                        <a:latin typeface="Aptos Narrow" panose="020B0004020202020204" pitchFamily="34" charset="0"/>
                      </a:endParaRPr>
                    </a:p>
                  </a:txBody>
                  <a:tcPr marL="6350" marR="6350" marT="6350" marB="0" anchor="b">
                    <a:solidFill>
                      <a:srgbClr val="002060"/>
                    </a:solidFill>
                  </a:tcPr>
                </a:tc>
                <a:tc>
                  <a:txBody>
                    <a:bodyPr/>
                    <a:lstStyle/>
                    <a:p>
                      <a:pPr algn="ctr" fontAlgn="b"/>
                      <a:r>
                        <a:rPr lang="en-US" sz="1400" u="none" strike="noStrike">
                          <a:solidFill>
                            <a:schemeClr val="bg1"/>
                          </a:solidFill>
                          <a:effectLst/>
                        </a:rPr>
                        <a:t>Total (98 responses)</a:t>
                      </a:r>
                      <a:endParaRPr lang="en-US" sz="1400" b="0" i="0" u="none" strike="noStrike">
                        <a:solidFill>
                          <a:schemeClr val="bg1"/>
                        </a:solidFill>
                        <a:effectLst/>
                        <a:latin typeface="Aptos Narrow" panose="020B0004020202020204" pitchFamily="34" charset="0"/>
                      </a:endParaRPr>
                    </a:p>
                  </a:txBody>
                  <a:tcPr marL="6350" marR="6350" marT="6350" marB="0" anchor="b">
                    <a:solidFill>
                      <a:srgbClr val="002060"/>
                    </a:solidFill>
                  </a:tcPr>
                </a:tc>
                <a:extLst>
                  <a:ext uri="{0D108BD9-81ED-4DB2-BD59-A6C34878D82A}">
                    <a16:rowId xmlns:a16="http://schemas.microsoft.com/office/drawing/2014/main" val="4008448222"/>
                  </a:ext>
                </a:extLst>
              </a:tr>
              <a:tr h="323146">
                <a:tc>
                  <a:txBody>
                    <a:bodyPr/>
                    <a:lstStyle/>
                    <a:p>
                      <a:pPr algn="r" fontAlgn="b"/>
                      <a:r>
                        <a:rPr lang="en-US" sz="1400" u="none" strike="noStrike">
                          <a:solidFill>
                            <a:schemeClr val="bg1"/>
                          </a:solidFill>
                          <a:effectLst/>
                        </a:rPr>
                        <a:t>Administrator</a:t>
                      </a:r>
                      <a:endParaRPr lang="en-US" sz="1400" b="0" i="0" u="none" strike="noStrike">
                        <a:solidFill>
                          <a:schemeClr val="bg1"/>
                        </a:solidFill>
                        <a:effectLst/>
                        <a:latin typeface="Aptos Narrow" panose="020B0004020202020204" pitchFamily="34" charset="0"/>
                      </a:endParaRPr>
                    </a:p>
                  </a:txBody>
                  <a:tcPr marL="6350" marR="6350" marT="6350" marB="0" anchor="b">
                    <a:solidFill>
                      <a:srgbClr val="002060"/>
                    </a:solidFill>
                  </a:tcPr>
                </a:tc>
                <a:tc>
                  <a:txBody>
                    <a:bodyPr/>
                    <a:lstStyle/>
                    <a:p>
                      <a:pPr algn="r" fontAlgn="b"/>
                      <a:r>
                        <a:rPr lang="en-US" sz="1800" u="none" strike="noStrike">
                          <a:effectLst/>
                        </a:rPr>
                        <a:t>73%</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18%</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10%</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20%</a:t>
                      </a:r>
                      <a:endParaRPr lang="en-US" sz="18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200728287"/>
                  </a:ext>
                </a:extLst>
              </a:tr>
              <a:tr h="323146">
                <a:tc>
                  <a:txBody>
                    <a:bodyPr/>
                    <a:lstStyle/>
                    <a:p>
                      <a:pPr algn="r" fontAlgn="b"/>
                      <a:r>
                        <a:rPr lang="en-US" sz="1400" u="none" strike="noStrike">
                          <a:solidFill>
                            <a:schemeClr val="bg1"/>
                          </a:solidFill>
                          <a:effectLst/>
                        </a:rPr>
                        <a:t>Investigator</a:t>
                      </a:r>
                      <a:endParaRPr lang="en-US" sz="1400" b="0" i="0" u="none" strike="noStrike">
                        <a:solidFill>
                          <a:schemeClr val="bg1"/>
                        </a:solidFill>
                        <a:effectLst/>
                        <a:latin typeface="Aptos Narrow" panose="020B0004020202020204" pitchFamily="34" charset="0"/>
                      </a:endParaRPr>
                    </a:p>
                  </a:txBody>
                  <a:tcPr marL="6350" marR="6350" marT="6350" marB="0" anchor="b">
                    <a:solidFill>
                      <a:srgbClr val="002060"/>
                    </a:solidFill>
                  </a:tcPr>
                </a:tc>
                <a:tc>
                  <a:txBody>
                    <a:bodyPr/>
                    <a:lstStyle/>
                    <a:p>
                      <a:pPr algn="r" fontAlgn="b"/>
                      <a:r>
                        <a:rPr lang="en-US" sz="1800" u="none" strike="noStrike">
                          <a:effectLst/>
                        </a:rPr>
                        <a:t>47%</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9%</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92%</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76%</a:t>
                      </a:r>
                      <a:endParaRPr lang="en-US" sz="18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553837227"/>
                  </a:ext>
                </a:extLst>
              </a:tr>
              <a:tr h="323146">
                <a:tc>
                  <a:txBody>
                    <a:bodyPr/>
                    <a:lstStyle/>
                    <a:p>
                      <a:pPr algn="r" fontAlgn="b"/>
                      <a:r>
                        <a:rPr lang="en-US" sz="1400" u="none" strike="noStrike">
                          <a:solidFill>
                            <a:schemeClr val="bg1"/>
                          </a:solidFill>
                          <a:effectLst/>
                        </a:rPr>
                        <a:t>Clinician</a:t>
                      </a:r>
                      <a:endParaRPr lang="en-US" sz="1400" b="0" i="0" u="none" strike="noStrike">
                        <a:solidFill>
                          <a:schemeClr val="bg1"/>
                        </a:solidFill>
                        <a:effectLst/>
                        <a:latin typeface="Aptos Narrow" panose="020B0004020202020204" pitchFamily="34" charset="0"/>
                      </a:endParaRPr>
                    </a:p>
                  </a:txBody>
                  <a:tcPr marL="6350" marR="6350" marT="6350" marB="0" anchor="b">
                    <a:solidFill>
                      <a:srgbClr val="002060"/>
                    </a:solidFill>
                  </a:tcPr>
                </a:tc>
                <a:tc>
                  <a:txBody>
                    <a:bodyPr/>
                    <a:lstStyle/>
                    <a:p>
                      <a:pPr algn="r" fontAlgn="b"/>
                      <a:r>
                        <a:rPr lang="en-US" sz="1800" u="none" strike="noStrike">
                          <a:effectLst/>
                        </a:rPr>
                        <a:t>7%</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0%</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36%</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28%</a:t>
                      </a:r>
                      <a:endParaRPr lang="en-US" sz="18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954208097"/>
                  </a:ext>
                </a:extLst>
              </a:tr>
              <a:tr h="323146">
                <a:tc>
                  <a:txBody>
                    <a:bodyPr/>
                    <a:lstStyle/>
                    <a:p>
                      <a:pPr algn="r" fontAlgn="b"/>
                      <a:r>
                        <a:rPr lang="en-US" sz="1400" u="none" strike="noStrike">
                          <a:solidFill>
                            <a:schemeClr val="bg1"/>
                          </a:solidFill>
                          <a:effectLst/>
                        </a:rPr>
                        <a:t>Veteran</a:t>
                      </a:r>
                      <a:endParaRPr lang="en-US" sz="1400" b="0" i="0" u="none" strike="noStrike">
                        <a:solidFill>
                          <a:schemeClr val="bg1"/>
                        </a:solidFill>
                        <a:effectLst/>
                        <a:latin typeface="Aptos Narrow" panose="020B0004020202020204" pitchFamily="34" charset="0"/>
                      </a:endParaRPr>
                    </a:p>
                  </a:txBody>
                  <a:tcPr marL="6350" marR="6350" marT="6350" marB="0" anchor="b">
                    <a:solidFill>
                      <a:srgbClr val="002060"/>
                    </a:solidFill>
                  </a:tcPr>
                </a:tc>
                <a:tc>
                  <a:txBody>
                    <a:bodyPr/>
                    <a:lstStyle/>
                    <a:p>
                      <a:pPr algn="r" fontAlgn="b"/>
                      <a:r>
                        <a:rPr lang="en-US" sz="1800" u="none" strike="noStrike">
                          <a:effectLst/>
                        </a:rPr>
                        <a:t>0%</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82%</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1%</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10%</a:t>
                      </a:r>
                      <a:endParaRPr lang="en-US" sz="18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881014662"/>
                  </a:ext>
                </a:extLst>
              </a:tr>
            </a:tbl>
          </a:graphicData>
        </a:graphic>
      </p:graphicFrame>
      <p:sp>
        <p:nvSpPr>
          <p:cNvPr id="7" name="TextBox 6">
            <a:extLst>
              <a:ext uri="{FF2B5EF4-FFF2-40B4-BE49-F238E27FC236}">
                <a16:creationId xmlns:a16="http://schemas.microsoft.com/office/drawing/2014/main" id="{7B17F906-0454-EA96-9507-409714CFD768}"/>
              </a:ext>
            </a:extLst>
          </p:cNvPr>
          <p:cNvSpPr txBox="1"/>
          <p:nvPr/>
        </p:nvSpPr>
        <p:spPr>
          <a:xfrm>
            <a:off x="285750" y="2958024"/>
            <a:ext cx="10515600" cy="523220"/>
          </a:xfrm>
          <a:prstGeom prst="rect">
            <a:avLst/>
          </a:prstGeom>
          <a:noFill/>
        </p:spPr>
        <p:txBody>
          <a:bodyPr wrap="square" rtlCol="0">
            <a:spAutoFit/>
          </a:bodyPr>
          <a:lstStyle/>
          <a:p>
            <a:r>
              <a:rPr lang="en-US" sz="2800" i="1"/>
              <a:t>Stakeholder Roles across Distribution Groups</a:t>
            </a:r>
          </a:p>
        </p:txBody>
      </p:sp>
      <p:sp>
        <p:nvSpPr>
          <p:cNvPr id="9" name="TextBox 8">
            <a:extLst>
              <a:ext uri="{FF2B5EF4-FFF2-40B4-BE49-F238E27FC236}">
                <a16:creationId xmlns:a16="http://schemas.microsoft.com/office/drawing/2014/main" id="{9A9C9752-EC73-D4CF-74C3-5D229591FEDE}"/>
              </a:ext>
            </a:extLst>
          </p:cNvPr>
          <p:cNvSpPr txBox="1"/>
          <p:nvPr/>
        </p:nvSpPr>
        <p:spPr>
          <a:xfrm>
            <a:off x="758767" y="5309905"/>
            <a:ext cx="10515600" cy="646331"/>
          </a:xfrm>
          <a:prstGeom prst="rect">
            <a:avLst/>
          </a:prstGeom>
          <a:noFill/>
        </p:spPr>
        <p:txBody>
          <a:bodyPr wrap="square" rtlCol="0">
            <a:spAutoFit/>
          </a:bodyPr>
          <a:lstStyle/>
          <a:p>
            <a:endParaRPr lang="en-US" i="1"/>
          </a:p>
          <a:p>
            <a:pPr algn="r"/>
            <a:r>
              <a:rPr lang="en-US" i="1"/>
              <a:t>*Respondents could select multiple roles, the columns &amp; rows can exceed 100% </a:t>
            </a:r>
          </a:p>
        </p:txBody>
      </p:sp>
    </p:spTree>
    <p:extLst>
      <p:ext uri="{BB962C8B-B14F-4D97-AF65-F5344CB8AC3E}">
        <p14:creationId xmlns:p14="http://schemas.microsoft.com/office/powerpoint/2010/main" val="3887780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8595E-0FD2-9233-870C-C54D5E72092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1B4BB50-056C-D897-6F9E-D4D818A343DB}"/>
              </a:ext>
            </a:extLst>
          </p:cNvPr>
          <p:cNvSpPr>
            <a:spLocks noGrp="1"/>
          </p:cNvSpPr>
          <p:nvPr>
            <p:ph type="title"/>
          </p:nvPr>
        </p:nvSpPr>
        <p:spPr/>
        <p:txBody>
          <a:bodyPr/>
          <a:lstStyle/>
          <a:p>
            <a:r>
              <a:rPr lang="en-US" sz="3200"/>
              <a:t>3.1 Survey SPRINT, Chief Mental Health Officers, and Veterans on Priorities – Domain Rating</a:t>
            </a:r>
          </a:p>
        </p:txBody>
      </p:sp>
      <p:sp>
        <p:nvSpPr>
          <p:cNvPr id="4" name="TextBox 3">
            <a:extLst>
              <a:ext uri="{FF2B5EF4-FFF2-40B4-BE49-F238E27FC236}">
                <a16:creationId xmlns:a16="http://schemas.microsoft.com/office/drawing/2014/main" id="{2D5F0024-CCDE-F749-7BF1-CB5B9622C642}"/>
              </a:ext>
            </a:extLst>
          </p:cNvPr>
          <p:cNvSpPr txBox="1"/>
          <p:nvPr/>
        </p:nvSpPr>
        <p:spPr>
          <a:xfrm>
            <a:off x="10395797" y="1121783"/>
            <a:ext cx="1703924" cy="1754326"/>
          </a:xfrm>
          <a:prstGeom prst="rect">
            <a:avLst/>
          </a:prstGeom>
          <a:noFill/>
        </p:spPr>
        <p:txBody>
          <a:bodyPr wrap="square" rtlCol="0">
            <a:spAutoFit/>
          </a:bodyPr>
          <a:lstStyle/>
          <a:p>
            <a:r>
              <a:rPr lang="en-US" i="1"/>
              <a:t>The weighted results consider the number of responders in each survey group</a:t>
            </a:r>
          </a:p>
        </p:txBody>
      </p:sp>
      <p:graphicFrame>
        <p:nvGraphicFramePr>
          <p:cNvPr id="8" name="Table 7">
            <a:extLst>
              <a:ext uri="{FF2B5EF4-FFF2-40B4-BE49-F238E27FC236}">
                <a16:creationId xmlns:a16="http://schemas.microsoft.com/office/drawing/2014/main" id="{9DA5424C-5EBD-D52A-C263-464AA7DA2EF1}"/>
              </a:ext>
            </a:extLst>
          </p:cNvPr>
          <p:cNvGraphicFramePr>
            <a:graphicFrameLocks noGrp="1"/>
          </p:cNvGraphicFramePr>
          <p:nvPr/>
        </p:nvGraphicFramePr>
        <p:xfrm>
          <a:off x="131202" y="1061753"/>
          <a:ext cx="10002700" cy="4974209"/>
        </p:xfrm>
        <a:graphic>
          <a:graphicData uri="http://schemas.openxmlformats.org/drawingml/2006/table">
            <a:tbl>
              <a:tblPr bandRow="1">
                <a:tableStyleId>{F5AB1C69-6EDB-4FF4-983F-18BD219EF322}</a:tableStyleId>
              </a:tblPr>
              <a:tblGrid>
                <a:gridCol w="3227577">
                  <a:extLst>
                    <a:ext uri="{9D8B030D-6E8A-4147-A177-3AD203B41FA5}">
                      <a16:colId xmlns:a16="http://schemas.microsoft.com/office/drawing/2014/main" val="1383053462"/>
                    </a:ext>
                  </a:extLst>
                </a:gridCol>
                <a:gridCol w="1137633">
                  <a:extLst>
                    <a:ext uri="{9D8B030D-6E8A-4147-A177-3AD203B41FA5}">
                      <a16:colId xmlns:a16="http://schemas.microsoft.com/office/drawing/2014/main" val="2824556422"/>
                    </a:ext>
                  </a:extLst>
                </a:gridCol>
                <a:gridCol w="1289353">
                  <a:extLst>
                    <a:ext uri="{9D8B030D-6E8A-4147-A177-3AD203B41FA5}">
                      <a16:colId xmlns:a16="http://schemas.microsoft.com/office/drawing/2014/main" val="265961989"/>
                    </a:ext>
                  </a:extLst>
                </a:gridCol>
                <a:gridCol w="1347328">
                  <a:extLst>
                    <a:ext uri="{9D8B030D-6E8A-4147-A177-3AD203B41FA5}">
                      <a16:colId xmlns:a16="http://schemas.microsoft.com/office/drawing/2014/main" val="533799180"/>
                    </a:ext>
                  </a:extLst>
                </a:gridCol>
                <a:gridCol w="1537451">
                  <a:extLst>
                    <a:ext uri="{9D8B030D-6E8A-4147-A177-3AD203B41FA5}">
                      <a16:colId xmlns:a16="http://schemas.microsoft.com/office/drawing/2014/main" val="2245004670"/>
                    </a:ext>
                  </a:extLst>
                </a:gridCol>
                <a:gridCol w="1463358">
                  <a:extLst>
                    <a:ext uri="{9D8B030D-6E8A-4147-A177-3AD203B41FA5}">
                      <a16:colId xmlns:a16="http://schemas.microsoft.com/office/drawing/2014/main" val="2620660942"/>
                    </a:ext>
                  </a:extLst>
                </a:gridCol>
              </a:tblGrid>
              <a:tr h="367443">
                <a:tc>
                  <a:txBody>
                    <a:bodyPr/>
                    <a:lstStyle/>
                    <a:p>
                      <a:pPr algn="l" fontAlgn="b"/>
                      <a:r>
                        <a:rPr lang="en-US" sz="1000" u="none" strike="noStrike">
                          <a:solidFill>
                            <a:schemeClr val="bg1"/>
                          </a:solidFill>
                          <a:effectLst/>
                        </a:rPr>
                        <a:t>Domains</a:t>
                      </a:r>
                      <a:endParaRPr lang="en-US" sz="1000" b="0" i="0" u="none" strike="noStrike">
                        <a:solidFill>
                          <a:schemeClr val="bg1"/>
                        </a:solidFill>
                        <a:effectLst/>
                        <a:latin typeface="Aptos Narrow" panose="020B0004020202020204" pitchFamily="34" charset="0"/>
                      </a:endParaRPr>
                    </a:p>
                  </a:txBody>
                  <a:tcPr marL="3192" marR="3192" marT="3192" marB="0" anchor="b">
                    <a:solidFill>
                      <a:srgbClr val="002060"/>
                    </a:solidFill>
                  </a:tcPr>
                </a:tc>
                <a:tc>
                  <a:txBody>
                    <a:bodyPr/>
                    <a:lstStyle/>
                    <a:p>
                      <a:pPr algn="l" fontAlgn="b"/>
                      <a:r>
                        <a:rPr lang="en-US" sz="1200" u="none" strike="noStrike">
                          <a:solidFill>
                            <a:schemeClr val="bg1"/>
                          </a:solidFill>
                          <a:effectLst/>
                        </a:rPr>
                        <a:t>VEC Rating (11)</a:t>
                      </a:r>
                      <a:endParaRPr lang="en-US" sz="1200" b="0" i="0" u="none" strike="noStrike">
                        <a:solidFill>
                          <a:schemeClr val="bg1"/>
                        </a:solidFill>
                        <a:effectLst/>
                        <a:latin typeface="Aptos Narrow" panose="020B0004020202020204" pitchFamily="34" charset="0"/>
                      </a:endParaRPr>
                    </a:p>
                  </a:txBody>
                  <a:tcPr marL="3192" marR="3192" marT="3192" marB="0" anchor="b">
                    <a:solidFill>
                      <a:srgbClr val="002060"/>
                    </a:solidFill>
                  </a:tcPr>
                </a:tc>
                <a:tc>
                  <a:txBody>
                    <a:bodyPr/>
                    <a:lstStyle/>
                    <a:p>
                      <a:pPr algn="l" fontAlgn="b"/>
                      <a:r>
                        <a:rPr lang="en-US" sz="1200" u="none" strike="noStrike">
                          <a:solidFill>
                            <a:schemeClr val="bg1"/>
                          </a:solidFill>
                          <a:effectLst/>
                        </a:rPr>
                        <a:t>SPRINT Rating (68)</a:t>
                      </a:r>
                      <a:endParaRPr lang="en-US" sz="1200" b="0" i="0" u="none" strike="noStrike">
                        <a:solidFill>
                          <a:schemeClr val="bg1"/>
                        </a:solidFill>
                        <a:effectLst/>
                        <a:latin typeface="Aptos Narrow" panose="020B0004020202020204" pitchFamily="34" charset="0"/>
                      </a:endParaRPr>
                    </a:p>
                  </a:txBody>
                  <a:tcPr marL="3192" marR="3192" marT="3192" marB="0" anchor="b">
                    <a:solidFill>
                      <a:srgbClr val="002060"/>
                    </a:solidFill>
                  </a:tcPr>
                </a:tc>
                <a:tc>
                  <a:txBody>
                    <a:bodyPr/>
                    <a:lstStyle/>
                    <a:p>
                      <a:pPr algn="l" fontAlgn="b"/>
                      <a:r>
                        <a:rPr lang="en-US" sz="1200" u="none" strike="noStrike">
                          <a:solidFill>
                            <a:schemeClr val="bg1"/>
                          </a:solidFill>
                          <a:effectLst/>
                        </a:rPr>
                        <a:t>CMHO Rating (15)</a:t>
                      </a:r>
                      <a:endParaRPr lang="en-US" sz="1200" b="0" i="0" u="none" strike="noStrike">
                        <a:solidFill>
                          <a:schemeClr val="bg1"/>
                        </a:solidFill>
                        <a:effectLst/>
                        <a:latin typeface="Aptos Narrow" panose="020B0004020202020204" pitchFamily="34" charset="0"/>
                      </a:endParaRPr>
                    </a:p>
                  </a:txBody>
                  <a:tcPr marL="3192" marR="3192" marT="3192" marB="0" anchor="b">
                    <a:solidFill>
                      <a:srgbClr val="002060"/>
                    </a:solidFill>
                  </a:tcPr>
                </a:tc>
                <a:tc>
                  <a:txBody>
                    <a:bodyPr/>
                    <a:lstStyle/>
                    <a:p>
                      <a:pPr algn="l" fontAlgn="b"/>
                      <a:r>
                        <a:rPr lang="en-US" sz="1200" u="none" strike="noStrike">
                          <a:solidFill>
                            <a:schemeClr val="bg1"/>
                          </a:solidFill>
                          <a:effectLst/>
                        </a:rPr>
                        <a:t>Average Rating - Unweighted</a:t>
                      </a:r>
                      <a:endParaRPr lang="en-US" sz="1200" b="0" i="0" u="none" strike="noStrike">
                        <a:solidFill>
                          <a:schemeClr val="bg1"/>
                        </a:solidFill>
                        <a:effectLst/>
                        <a:latin typeface="Aptos Narrow" panose="020B0004020202020204" pitchFamily="34" charset="0"/>
                      </a:endParaRPr>
                    </a:p>
                  </a:txBody>
                  <a:tcPr marL="3192" marR="3192" marT="3192" marB="0" anchor="b">
                    <a:solidFill>
                      <a:srgbClr val="002060"/>
                    </a:solidFill>
                  </a:tcPr>
                </a:tc>
                <a:tc>
                  <a:txBody>
                    <a:bodyPr/>
                    <a:lstStyle/>
                    <a:p>
                      <a:pPr algn="l" fontAlgn="b"/>
                      <a:r>
                        <a:rPr lang="en-US" sz="1200" u="none" strike="noStrike">
                          <a:solidFill>
                            <a:schemeClr val="bg1"/>
                          </a:solidFill>
                          <a:effectLst/>
                        </a:rPr>
                        <a:t>Average Rating - Weighted</a:t>
                      </a:r>
                      <a:endParaRPr lang="en-US" sz="1200" b="0" i="0" u="none" strike="noStrike">
                        <a:solidFill>
                          <a:schemeClr val="bg1"/>
                        </a:solidFill>
                        <a:effectLst/>
                        <a:latin typeface="Aptos Narrow" panose="020B0004020202020204" pitchFamily="34" charset="0"/>
                      </a:endParaRPr>
                    </a:p>
                  </a:txBody>
                  <a:tcPr marL="3192" marR="3192" marT="3192" marB="0" anchor="b">
                    <a:solidFill>
                      <a:srgbClr val="002060"/>
                    </a:solidFill>
                  </a:tcPr>
                </a:tc>
                <a:extLst>
                  <a:ext uri="{0D108BD9-81ED-4DB2-BD59-A6C34878D82A}">
                    <a16:rowId xmlns:a16="http://schemas.microsoft.com/office/drawing/2014/main" val="2847261132"/>
                  </a:ext>
                </a:extLst>
              </a:tr>
              <a:tr h="337088">
                <a:tc>
                  <a:txBody>
                    <a:bodyPr/>
                    <a:lstStyle/>
                    <a:p>
                      <a:pPr algn="ctr" fontAlgn="b"/>
                      <a:r>
                        <a:rPr lang="en-US" sz="1100" u="none" strike="noStrike">
                          <a:solidFill>
                            <a:schemeClr val="tx1"/>
                          </a:solidFill>
                          <a:effectLst/>
                        </a:rPr>
                        <a:t>Lethal Means Safety approaches to suicide prevention</a:t>
                      </a:r>
                      <a:endParaRPr lang="en-US" sz="1100" b="0" i="0" u="none" strike="noStrike">
                        <a:solidFill>
                          <a:schemeClr val="tx1"/>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3.91</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4.3</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4.15</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4.12</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4.23</a:t>
                      </a:r>
                      <a:endParaRPr lang="en-US" sz="1600" b="0" i="0" u="none" strike="noStrike">
                        <a:solidFill>
                          <a:srgbClr val="000000"/>
                        </a:solidFill>
                        <a:effectLst/>
                        <a:latin typeface="Aptos Narrow" panose="020B0004020202020204" pitchFamily="34" charset="0"/>
                      </a:endParaRPr>
                    </a:p>
                  </a:txBody>
                  <a:tcPr marL="3192" marR="3192" marT="3192" marB="0" anchor="b"/>
                </a:tc>
                <a:extLst>
                  <a:ext uri="{0D108BD9-81ED-4DB2-BD59-A6C34878D82A}">
                    <a16:rowId xmlns:a16="http://schemas.microsoft.com/office/drawing/2014/main" val="847513639"/>
                  </a:ext>
                </a:extLst>
              </a:tr>
              <a:tr h="337088">
                <a:tc>
                  <a:txBody>
                    <a:bodyPr/>
                    <a:lstStyle/>
                    <a:p>
                      <a:pPr algn="ctr" fontAlgn="b"/>
                      <a:r>
                        <a:rPr lang="en-US" sz="1100" u="none" strike="noStrike">
                          <a:solidFill>
                            <a:schemeClr val="tx1"/>
                          </a:solidFill>
                          <a:effectLst/>
                        </a:rPr>
                        <a:t>Community-based interventions for suicide prevention</a:t>
                      </a:r>
                      <a:endParaRPr lang="en-US" sz="1100" b="0" i="0" u="none" strike="noStrike">
                        <a:solidFill>
                          <a:schemeClr val="tx1"/>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4.36</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4.24</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3.46</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4.02</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4.13</a:t>
                      </a:r>
                      <a:endParaRPr lang="en-US" sz="1600" b="0" i="0" u="none" strike="noStrike">
                        <a:solidFill>
                          <a:srgbClr val="000000"/>
                        </a:solidFill>
                        <a:effectLst/>
                        <a:latin typeface="Aptos Narrow" panose="020B0004020202020204" pitchFamily="34" charset="0"/>
                      </a:endParaRPr>
                    </a:p>
                  </a:txBody>
                  <a:tcPr marL="3192" marR="3192" marT="3192" marB="0" anchor="b"/>
                </a:tc>
                <a:extLst>
                  <a:ext uri="{0D108BD9-81ED-4DB2-BD59-A6C34878D82A}">
                    <a16:rowId xmlns:a16="http://schemas.microsoft.com/office/drawing/2014/main" val="577888449"/>
                  </a:ext>
                </a:extLst>
              </a:tr>
              <a:tr h="392871">
                <a:tc>
                  <a:txBody>
                    <a:bodyPr/>
                    <a:lstStyle/>
                    <a:p>
                      <a:pPr algn="ctr" fontAlgn="b"/>
                      <a:r>
                        <a:rPr lang="en-US" sz="1100" u="none" strike="noStrike">
                          <a:solidFill>
                            <a:schemeClr val="tx1"/>
                          </a:solidFill>
                          <a:effectLst/>
                        </a:rPr>
                        <a:t>Psychotherapies and other non-somatic interventions for suicide prevention</a:t>
                      </a:r>
                      <a:endParaRPr lang="en-US" sz="1100" b="0" i="0" u="none" strike="noStrike">
                        <a:solidFill>
                          <a:schemeClr val="tx1"/>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3.36</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4.18</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3.69</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3.74</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4.01</a:t>
                      </a:r>
                      <a:endParaRPr lang="en-US" sz="1600" b="0" i="0" u="none" strike="noStrike">
                        <a:solidFill>
                          <a:srgbClr val="000000"/>
                        </a:solidFill>
                        <a:effectLst/>
                        <a:latin typeface="Aptos Narrow" panose="020B0004020202020204" pitchFamily="34" charset="0"/>
                      </a:endParaRPr>
                    </a:p>
                  </a:txBody>
                  <a:tcPr marL="3192" marR="3192" marT="3192" marB="0" anchor="b"/>
                </a:tc>
                <a:extLst>
                  <a:ext uri="{0D108BD9-81ED-4DB2-BD59-A6C34878D82A}">
                    <a16:rowId xmlns:a16="http://schemas.microsoft.com/office/drawing/2014/main" val="65281414"/>
                  </a:ext>
                </a:extLst>
              </a:tr>
              <a:tr h="392871">
                <a:tc>
                  <a:txBody>
                    <a:bodyPr/>
                    <a:lstStyle/>
                    <a:p>
                      <a:pPr algn="ctr" fontAlgn="b"/>
                      <a:r>
                        <a:rPr lang="en-US" sz="1100" u="none" strike="noStrike">
                          <a:solidFill>
                            <a:schemeClr val="tx1"/>
                          </a:solidFill>
                          <a:effectLst/>
                        </a:rPr>
                        <a:t>Family and social network-based interventions and postventions</a:t>
                      </a:r>
                      <a:endParaRPr lang="en-US" sz="1100" b="0" i="0" u="none" strike="noStrike">
                        <a:solidFill>
                          <a:schemeClr val="tx1"/>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4.09</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4.07</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3.69</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3.95</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4.01</a:t>
                      </a:r>
                      <a:endParaRPr lang="en-US" sz="1600" b="0" i="0" u="none" strike="noStrike">
                        <a:solidFill>
                          <a:srgbClr val="000000"/>
                        </a:solidFill>
                        <a:effectLst/>
                        <a:latin typeface="Aptos Narrow" panose="020B0004020202020204" pitchFamily="34" charset="0"/>
                      </a:endParaRPr>
                    </a:p>
                  </a:txBody>
                  <a:tcPr marL="3192" marR="3192" marT="3192" marB="0" anchor="b"/>
                </a:tc>
                <a:extLst>
                  <a:ext uri="{0D108BD9-81ED-4DB2-BD59-A6C34878D82A}">
                    <a16:rowId xmlns:a16="http://schemas.microsoft.com/office/drawing/2014/main" val="2180916307"/>
                  </a:ext>
                </a:extLst>
              </a:tr>
              <a:tr h="337088">
                <a:tc>
                  <a:txBody>
                    <a:bodyPr/>
                    <a:lstStyle/>
                    <a:p>
                      <a:pPr algn="ctr" fontAlgn="b"/>
                      <a:r>
                        <a:rPr lang="en-US" sz="1100" u="none" strike="noStrike">
                          <a:solidFill>
                            <a:schemeClr val="tx1"/>
                          </a:solidFill>
                          <a:effectLst/>
                        </a:rPr>
                        <a:t>Suicide risk screening, evaluation effectiveness, and processes within VA</a:t>
                      </a:r>
                      <a:endParaRPr lang="en-US" sz="1100" b="0" i="0" u="none" strike="noStrike">
                        <a:solidFill>
                          <a:schemeClr val="tx1"/>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3.45</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3.79</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4.62</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3.95</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3.88</a:t>
                      </a:r>
                      <a:endParaRPr lang="en-US" sz="1600" b="0" i="0" u="none" strike="noStrike">
                        <a:solidFill>
                          <a:srgbClr val="000000"/>
                        </a:solidFill>
                        <a:effectLst/>
                        <a:latin typeface="Aptos Narrow" panose="020B0004020202020204" pitchFamily="34" charset="0"/>
                      </a:endParaRPr>
                    </a:p>
                  </a:txBody>
                  <a:tcPr marL="3192" marR="3192" marT="3192" marB="0" anchor="b"/>
                </a:tc>
                <a:extLst>
                  <a:ext uri="{0D108BD9-81ED-4DB2-BD59-A6C34878D82A}">
                    <a16:rowId xmlns:a16="http://schemas.microsoft.com/office/drawing/2014/main" val="3942722620"/>
                  </a:ext>
                </a:extLst>
              </a:tr>
              <a:tr h="785741">
                <a:tc>
                  <a:txBody>
                    <a:bodyPr/>
                    <a:lstStyle/>
                    <a:p>
                      <a:pPr algn="ctr" fontAlgn="b"/>
                      <a:r>
                        <a:rPr lang="en-US" sz="1100" u="none" strike="noStrike">
                          <a:solidFill>
                            <a:schemeClr val="tx1"/>
                          </a:solidFill>
                          <a:effectLst/>
                        </a:rPr>
                        <a:t>Technology, including wearable devices and text data, to assess for suicide risk and to provide suicide prevention interventions and self-management strategies</a:t>
                      </a:r>
                      <a:endParaRPr lang="en-US" sz="1100" b="0" i="0" u="none" strike="noStrike">
                        <a:solidFill>
                          <a:schemeClr val="tx1"/>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3.55</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3.51</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3.38</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3.48</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3.49</a:t>
                      </a:r>
                      <a:endParaRPr lang="en-US" sz="1600" b="0" i="0" u="none" strike="noStrike">
                        <a:solidFill>
                          <a:srgbClr val="000000"/>
                        </a:solidFill>
                        <a:effectLst/>
                        <a:latin typeface="Aptos Narrow" panose="020B0004020202020204" pitchFamily="34" charset="0"/>
                      </a:endParaRPr>
                    </a:p>
                  </a:txBody>
                  <a:tcPr marL="3192" marR="3192" marT="3192" marB="0" anchor="b"/>
                </a:tc>
                <a:extLst>
                  <a:ext uri="{0D108BD9-81ED-4DB2-BD59-A6C34878D82A}">
                    <a16:rowId xmlns:a16="http://schemas.microsoft.com/office/drawing/2014/main" val="3910817336"/>
                  </a:ext>
                </a:extLst>
              </a:tr>
              <a:tr h="504042">
                <a:tc>
                  <a:txBody>
                    <a:bodyPr/>
                    <a:lstStyle/>
                    <a:p>
                      <a:pPr algn="ctr" fontAlgn="b"/>
                      <a:r>
                        <a:rPr lang="en-US" sz="1100" u="none" strike="noStrike">
                          <a:solidFill>
                            <a:schemeClr val="tx1"/>
                          </a:solidFill>
                          <a:effectLst/>
                        </a:rPr>
                        <a:t>Educational or messaging offerings to stakeholders (Veterans, community, clinicians, families/peers, </a:t>
                      </a:r>
                      <a:r>
                        <a:rPr lang="en-US" sz="1100" u="none" strike="noStrike" err="1">
                          <a:solidFill>
                            <a:schemeClr val="tx1"/>
                          </a:solidFill>
                          <a:effectLst/>
                        </a:rPr>
                        <a:t>etc</a:t>
                      </a:r>
                      <a:r>
                        <a:rPr lang="en-US" sz="1100" u="none" strike="noStrike">
                          <a:solidFill>
                            <a:schemeClr val="tx1"/>
                          </a:solidFill>
                          <a:effectLst/>
                        </a:rPr>
                        <a:t>)</a:t>
                      </a:r>
                      <a:endParaRPr lang="en-US" sz="1100" b="0" i="0" u="none" strike="noStrike">
                        <a:solidFill>
                          <a:schemeClr val="tx1"/>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3.73</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3.38</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2.62</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3.24</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3.3</a:t>
                      </a:r>
                      <a:endParaRPr lang="en-US" sz="1600" b="0" i="0" u="none" strike="noStrike">
                        <a:solidFill>
                          <a:srgbClr val="000000"/>
                        </a:solidFill>
                        <a:effectLst/>
                        <a:latin typeface="Aptos Narrow" panose="020B0004020202020204" pitchFamily="34" charset="0"/>
                      </a:endParaRPr>
                    </a:p>
                  </a:txBody>
                  <a:tcPr marL="3192" marR="3192" marT="3192" marB="0" anchor="b"/>
                </a:tc>
                <a:extLst>
                  <a:ext uri="{0D108BD9-81ED-4DB2-BD59-A6C34878D82A}">
                    <a16:rowId xmlns:a16="http://schemas.microsoft.com/office/drawing/2014/main" val="433865039"/>
                  </a:ext>
                </a:extLst>
              </a:tr>
              <a:tr h="785741">
                <a:tc>
                  <a:txBody>
                    <a:bodyPr/>
                    <a:lstStyle/>
                    <a:p>
                      <a:pPr algn="ctr" fontAlgn="b"/>
                      <a:r>
                        <a:rPr lang="en-US" sz="1100" u="none" strike="noStrike">
                          <a:solidFill>
                            <a:schemeClr val="tx1"/>
                          </a:solidFill>
                          <a:effectLst/>
                          <a:highlight>
                            <a:srgbClr val="C0C0C0"/>
                          </a:highlight>
                        </a:rPr>
                        <a:t>Machine-based suicide risk algorithms that utilize large existing data sets to improve risk accuracy or developing precision-medicine approaches to suicide prevention</a:t>
                      </a:r>
                      <a:endParaRPr lang="en-US" sz="1100" b="0" i="0" u="none" strike="noStrike">
                        <a:solidFill>
                          <a:schemeClr val="tx1"/>
                        </a:solidFill>
                        <a:effectLst/>
                        <a:highlight>
                          <a:srgbClr val="C0C0C0"/>
                        </a:highlight>
                        <a:latin typeface="Aptos Narrow" panose="020B0004020202020204" pitchFamily="34" charset="0"/>
                      </a:endParaRPr>
                    </a:p>
                  </a:txBody>
                  <a:tcPr marL="3192" marR="3192" marT="3192" marB="0" anchor="b"/>
                </a:tc>
                <a:tc>
                  <a:txBody>
                    <a:bodyPr/>
                    <a:lstStyle/>
                    <a:p>
                      <a:pPr algn="r" fontAlgn="b"/>
                      <a:r>
                        <a:rPr lang="en-US" sz="1600" u="none" strike="noStrike">
                          <a:effectLst/>
                        </a:rPr>
                        <a:t>2.73</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3.31</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3.62</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3.22</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3.29</a:t>
                      </a:r>
                      <a:endParaRPr lang="en-US" sz="1600" b="0" i="0" u="none" strike="noStrike">
                        <a:solidFill>
                          <a:srgbClr val="000000"/>
                        </a:solidFill>
                        <a:effectLst/>
                        <a:latin typeface="Aptos Narrow" panose="020B0004020202020204" pitchFamily="34" charset="0"/>
                      </a:endParaRPr>
                    </a:p>
                  </a:txBody>
                  <a:tcPr marL="3192" marR="3192" marT="3192" marB="0" anchor="b"/>
                </a:tc>
                <a:extLst>
                  <a:ext uri="{0D108BD9-81ED-4DB2-BD59-A6C34878D82A}">
                    <a16:rowId xmlns:a16="http://schemas.microsoft.com/office/drawing/2014/main" val="1382767837"/>
                  </a:ext>
                </a:extLst>
              </a:tr>
              <a:tr h="392871">
                <a:tc>
                  <a:txBody>
                    <a:bodyPr/>
                    <a:lstStyle/>
                    <a:p>
                      <a:pPr algn="ctr" fontAlgn="b"/>
                      <a:r>
                        <a:rPr lang="en-US" sz="1100" u="none" strike="noStrike">
                          <a:solidFill>
                            <a:schemeClr val="tx1"/>
                          </a:solidFill>
                          <a:effectLst/>
                        </a:rPr>
                        <a:t>Psychopharmacological and other somatic interventions (e.g., TMS) to prevent suicide</a:t>
                      </a:r>
                      <a:endParaRPr lang="en-US" sz="1100" b="0" i="0" u="none" strike="noStrike">
                        <a:solidFill>
                          <a:schemeClr val="tx1"/>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2.36</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3.19</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3.62</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3.06</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3.16</a:t>
                      </a:r>
                      <a:endParaRPr lang="en-US" sz="1600" b="0" i="0" u="none" strike="noStrike">
                        <a:solidFill>
                          <a:srgbClr val="000000"/>
                        </a:solidFill>
                        <a:effectLst/>
                        <a:latin typeface="Aptos Narrow" panose="020B0004020202020204" pitchFamily="34" charset="0"/>
                      </a:endParaRPr>
                    </a:p>
                  </a:txBody>
                  <a:tcPr marL="3192" marR="3192" marT="3192" marB="0" anchor="b"/>
                </a:tc>
                <a:extLst>
                  <a:ext uri="{0D108BD9-81ED-4DB2-BD59-A6C34878D82A}">
                    <a16:rowId xmlns:a16="http://schemas.microsoft.com/office/drawing/2014/main" val="1795451966"/>
                  </a:ext>
                </a:extLst>
              </a:tr>
              <a:tr h="337088">
                <a:tc>
                  <a:txBody>
                    <a:bodyPr/>
                    <a:lstStyle/>
                    <a:p>
                      <a:pPr algn="ctr" fontAlgn="b"/>
                      <a:r>
                        <a:rPr lang="en-US" sz="1100" u="none" strike="noStrike">
                          <a:solidFill>
                            <a:schemeClr val="tx1"/>
                          </a:solidFill>
                          <a:effectLst/>
                        </a:rPr>
                        <a:t>Biological mechanisms and genetic contributions to suicide</a:t>
                      </a:r>
                      <a:endParaRPr lang="en-US" sz="1100" b="0" i="0" u="none" strike="noStrike">
                        <a:solidFill>
                          <a:schemeClr val="tx1"/>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2.91</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2.76</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3.54</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3.07</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2.9</a:t>
                      </a:r>
                      <a:endParaRPr lang="en-US" sz="1600" b="0" i="0" u="none" strike="noStrike">
                        <a:solidFill>
                          <a:srgbClr val="000000"/>
                        </a:solidFill>
                        <a:effectLst/>
                        <a:latin typeface="Aptos Narrow" panose="020B0004020202020204" pitchFamily="34" charset="0"/>
                      </a:endParaRPr>
                    </a:p>
                  </a:txBody>
                  <a:tcPr marL="3192" marR="3192" marT="3192" marB="0" anchor="b"/>
                </a:tc>
                <a:extLst>
                  <a:ext uri="{0D108BD9-81ED-4DB2-BD59-A6C34878D82A}">
                    <a16:rowId xmlns:a16="http://schemas.microsoft.com/office/drawing/2014/main" val="2348782776"/>
                  </a:ext>
                </a:extLst>
              </a:tr>
            </a:tbl>
          </a:graphicData>
        </a:graphic>
      </p:graphicFrame>
      <p:cxnSp>
        <p:nvCxnSpPr>
          <p:cNvPr id="3" name="Straight Connector 2">
            <a:extLst>
              <a:ext uri="{FF2B5EF4-FFF2-40B4-BE49-F238E27FC236}">
                <a16:creationId xmlns:a16="http://schemas.microsoft.com/office/drawing/2014/main" id="{E58FDEA7-955D-1830-FD2D-C2FEC032E876}"/>
              </a:ext>
            </a:extLst>
          </p:cNvPr>
          <p:cNvCxnSpPr/>
          <p:nvPr/>
        </p:nvCxnSpPr>
        <p:spPr>
          <a:xfrm>
            <a:off x="92279" y="3213243"/>
            <a:ext cx="10050011" cy="0"/>
          </a:xfrm>
          <a:prstGeom prst="line">
            <a:avLst/>
          </a:prstGeom>
          <a:ln>
            <a:solidFill>
              <a:srgbClr val="FF000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898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80B81-C8C1-A369-952F-EBACC1A2C33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6DDC3DE-AE28-76BD-9701-C0E1CF712FB0}"/>
              </a:ext>
            </a:extLst>
          </p:cNvPr>
          <p:cNvSpPr>
            <a:spLocks noGrp="1"/>
          </p:cNvSpPr>
          <p:nvPr>
            <p:ph type="title"/>
          </p:nvPr>
        </p:nvSpPr>
        <p:spPr>
          <a:xfrm>
            <a:off x="285749" y="166264"/>
            <a:ext cx="11469645" cy="618385"/>
          </a:xfrm>
        </p:spPr>
        <p:txBody>
          <a:bodyPr/>
          <a:lstStyle/>
          <a:p>
            <a:r>
              <a:rPr lang="en-US" sz="3200"/>
              <a:t>3.1 Survey SPRINT, Chief Mental Health Officers, and Veterans on Priorities – High Priority Domain Rating</a:t>
            </a:r>
          </a:p>
        </p:txBody>
      </p:sp>
      <p:sp>
        <p:nvSpPr>
          <p:cNvPr id="3" name="TextBox 2">
            <a:extLst>
              <a:ext uri="{FF2B5EF4-FFF2-40B4-BE49-F238E27FC236}">
                <a16:creationId xmlns:a16="http://schemas.microsoft.com/office/drawing/2014/main" id="{2334B14C-1253-5ADF-F77A-2A45A336FA3E}"/>
              </a:ext>
            </a:extLst>
          </p:cNvPr>
          <p:cNvSpPr txBox="1"/>
          <p:nvPr/>
        </p:nvSpPr>
        <p:spPr>
          <a:xfrm>
            <a:off x="6531547" y="1119343"/>
            <a:ext cx="5315980" cy="1477328"/>
          </a:xfrm>
          <a:prstGeom prst="rect">
            <a:avLst/>
          </a:prstGeom>
          <a:noFill/>
        </p:spPr>
        <p:txBody>
          <a:bodyPr wrap="square" rtlCol="0">
            <a:spAutoFit/>
          </a:bodyPr>
          <a:lstStyle/>
          <a:p>
            <a:r>
              <a:rPr lang="en-US" i="1"/>
              <a:t>Weighted Methods:</a:t>
            </a:r>
          </a:p>
          <a:p>
            <a:r>
              <a:rPr lang="en-US" i="1"/>
              <a:t>- A Ranking of 1 gives the domain a score of 10, down to a Ranking of 10 gives the domain a score of 1. Combining all rankings across all responses results in these overall ranks. </a:t>
            </a:r>
          </a:p>
        </p:txBody>
      </p:sp>
      <p:graphicFrame>
        <p:nvGraphicFramePr>
          <p:cNvPr id="7" name="Table 6">
            <a:extLst>
              <a:ext uri="{FF2B5EF4-FFF2-40B4-BE49-F238E27FC236}">
                <a16:creationId xmlns:a16="http://schemas.microsoft.com/office/drawing/2014/main" id="{AF19131A-0E48-A847-832B-094A953D376A}"/>
              </a:ext>
            </a:extLst>
          </p:cNvPr>
          <p:cNvGraphicFramePr>
            <a:graphicFrameLocks noGrp="1"/>
          </p:cNvGraphicFramePr>
          <p:nvPr/>
        </p:nvGraphicFramePr>
        <p:xfrm>
          <a:off x="154805" y="958697"/>
          <a:ext cx="6237285" cy="4760279"/>
        </p:xfrm>
        <a:graphic>
          <a:graphicData uri="http://schemas.openxmlformats.org/drawingml/2006/table">
            <a:tbl>
              <a:tblPr bandRow="1">
                <a:tableStyleId>{F5AB1C69-6EDB-4FF4-983F-18BD219EF322}</a:tableStyleId>
              </a:tblPr>
              <a:tblGrid>
                <a:gridCol w="2458547">
                  <a:extLst>
                    <a:ext uri="{9D8B030D-6E8A-4147-A177-3AD203B41FA5}">
                      <a16:colId xmlns:a16="http://schemas.microsoft.com/office/drawing/2014/main" val="1383053462"/>
                    </a:ext>
                  </a:extLst>
                </a:gridCol>
                <a:gridCol w="800967">
                  <a:extLst>
                    <a:ext uri="{9D8B030D-6E8A-4147-A177-3AD203B41FA5}">
                      <a16:colId xmlns:a16="http://schemas.microsoft.com/office/drawing/2014/main" val="4272838991"/>
                    </a:ext>
                  </a:extLst>
                </a:gridCol>
                <a:gridCol w="628775">
                  <a:extLst>
                    <a:ext uri="{9D8B030D-6E8A-4147-A177-3AD203B41FA5}">
                      <a16:colId xmlns:a16="http://schemas.microsoft.com/office/drawing/2014/main" val="2931788318"/>
                    </a:ext>
                  </a:extLst>
                </a:gridCol>
                <a:gridCol w="772594">
                  <a:extLst>
                    <a:ext uri="{9D8B030D-6E8A-4147-A177-3AD203B41FA5}">
                      <a16:colId xmlns:a16="http://schemas.microsoft.com/office/drawing/2014/main" val="3858660965"/>
                    </a:ext>
                  </a:extLst>
                </a:gridCol>
                <a:gridCol w="788201">
                  <a:extLst>
                    <a:ext uri="{9D8B030D-6E8A-4147-A177-3AD203B41FA5}">
                      <a16:colId xmlns:a16="http://schemas.microsoft.com/office/drawing/2014/main" val="759330265"/>
                    </a:ext>
                  </a:extLst>
                </a:gridCol>
                <a:gridCol w="788201">
                  <a:extLst>
                    <a:ext uri="{9D8B030D-6E8A-4147-A177-3AD203B41FA5}">
                      <a16:colId xmlns:a16="http://schemas.microsoft.com/office/drawing/2014/main" val="2016302907"/>
                    </a:ext>
                  </a:extLst>
                </a:gridCol>
              </a:tblGrid>
              <a:tr h="185163">
                <a:tc>
                  <a:txBody>
                    <a:bodyPr/>
                    <a:lstStyle/>
                    <a:p>
                      <a:pPr algn="l" fontAlgn="b"/>
                      <a:r>
                        <a:rPr lang="en-US" sz="1000" u="none" strike="noStrike">
                          <a:solidFill>
                            <a:schemeClr val="bg1"/>
                          </a:solidFill>
                          <a:effectLst/>
                        </a:rPr>
                        <a:t>Domains</a:t>
                      </a:r>
                      <a:endParaRPr lang="en-US" sz="1000" b="0" i="0" u="none" strike="noStrike">
                        <a:solidFill>
                          <a:schemeClr val="bg1"/>
                        </a:solidFill>
                        <a:effectLst/>
                        <a:latin typeface="Aptos Narrow" panose="020B0004020202020204" pitchFamily="34" charset="0"/>
                      </a:endParaRPr>
                    </a:p>
                  </a:txBody>
                  <a:tcPr marL="3192" marR="3192" marT="3192" marB="0" anchor="b">
                    <a:solidFill>
                      <a:srgbClr val="002060"/>
                    </a:solidFill>
                  </a:tcPr>
                </a:tc>
                <a:tc>
                  <a:txBody>
                    <a:bodyPr/>
                    <a:lstStyle/>
                    <a:p>
                      <a:pPr algn="l" fontAlgn="b"/>
                      <a:r>
                        <a:rPr lang="en-US" sz="1000" u="none" strike="noStrike">
                          <a:solidFill>
                            <a:schemeClr val="bg1"/>
                          </a:solidFill>
                          <a:effectLst/>
                        </a:rPr>
                        <a:t>VEC Ranking (incomplete)*</a:t>
                      </a:r>
                      <a:endParaRPr lang="en-US" sz="1000" b="0" i="0" u="none" strike="noStrike">
                        <a:solidFill>
                          <a:schemeClr val="bg1"/>
                        </a:solidFill>
                        <a:effectLst/>
                        <a:latin typeface="Aptos Narrow" panose="020B0004020202020204" pitchFamily="34" charset="0"/>
                      </a:endParaRPr>
                    </a:p>
                  </a:txBody>
                  <a:tcPr marL="3192" marR="3192" marT="3192" marB="0" anchor="b">
                    <a:solidFill>
                      <a:srgbClr val="002060"/>
                    </a:solidFill>
                  </a:tcPr>
                </a:tc>
                <a:tc>
                  <a:txBody>
                    <a:bodyPr/>
                    <a:lstStyle/>
                    <a:p>
                      <a:pPr algn="l" fontAlgn="b"/>
                      <a:r>
                        <a:rPr lang="en-US" sz="1000" u="none" strike="noStrike">
                          <a:solidFill>
                            <a:schemeClr val="bg1"/>
                          </a:solidFill>
                          <a:effectLst/>
                        </a:rPr>
                        <a:t>SPRINT </a:t>
                      </a:r>
                      <a:br>
                        <a:rPr lang="en-US" sz="1000" u="none" strike="noStrike">
                          <a:solidFill>
                            <a:schemeClr val="bg1"/>
                          </a:solidFill>
                          <a:effectLst/>
                        </a:rPr>
                      </a:br>
                      <a:r>
                        <a:rPr lang="en-US" sz="1000" u="none" strike="noStrike">
                          <a:solidFill>
                            <a:schemeClr val="bg1"/>
                          </a:solidFill>
                          <a:effectLst/>
                        </a:rPr>
                        <a:t>Ranking</a:t>
                      </a:r>
                      <a:endParaRPr lang="en-US" sz="1000" b="0" i="0" u="none" strike="noStrike">
                        <a:solidFill>
                          <a:schemeClr val="bg1"/>
                        </a:solidFill>
                        <a:effectLst/>
                        <a:latin typeface="Aptos Narrow" panose="020B0004020202020204" pitchFamily="34" charset="0"/>
                      </a:endParaRPr>
                    </a:p>
                  </a:txBody>
                  <a:tcPr marL="3192" marR="3192" marT="3192" marB="0" anchor="b">
                    <a:solidFill>
                      <a:srgbClr val="002060"/>
                    </a:solidFill>
                  </a:tcPr>
                </a:tc>
                <a:tc>
                  <a:txBody>
                    <a:bodyPr/>
                    <a:lstStyle/>
                    <a:p>
                      <a:pPr algn="l" fontAlgn="b"/>
                      <a:r>
                        <a:rPr lang="en-US" sz="1000" u="none" strike="noStrike">
                          <a:solidFill>
                            <a:schemeClr val="bg1"/>
                          </a:solidFill>
                          <a:effectLst/>
                        </a:rPr>
                        <a:t>CMHO Ranking </a:t>
                      </a:r>
                      <a:endParaRPr lang="en-US" sz="1000" b="0" i="0" u="none" strike="noStrike">
                        <a:solidFill>
                          <a:schemeClr val="bg1"/>
                        </a:solidFill>
                        <a:effectLst/>
                        <a:latin typeface="Aptos Narrow" panose="020B0004020202020204" pitchFamily="34" charset="0"/>
                      </a:endParaRPr>
                    </a:p>
                  </a:txBody>
                  <a:tcPr marL="3192" marR="3192" marT="3192" marB="0" anchor="b">
                    <a:solidFill>
                      <a:srgbClr val="002060"/>
                    </a:solidFill>
                  </a:tcPr>
                </a:tc>
                <a:tc>
                  <a:txBody>
                    <a:bodyPr/>
                    <a:lstStyle/>
                    <a:p>
                      <a:pPr algn="l" fontAlgn="b"/>
                      <a:r>
                        <a:rPr lang="en-US" sz="1000" u="none" strike="noStrike">
                          <a:solidFill>
                            <a:schemeClr val="bg1"/>
                          </a:solidFill>
                          <a:effectLst/>
                        </a:rPr>
                        <a:t>Aggregate Ranking</a:t>
                      </a:r>
                      <a:endParaRPr lang="en-US" sz="1000" b="0" i="0" u="none" strike="noStrike">
                        <a:solidFill>
                          <a:schemeClr val="bg1"/>
                        </a:solidFill>
                        <a:effectLst/>
                        <a:latin typeface="Aptos Narrow" panose="020B0004020202020204" pitchFamily="34" charset="0"/>
                      </a:endParaRPr>
                    </a:p>
                  </a:txBody>
                  <a:tcPr marL="3192" marR="3192" marT="3192" marB="0" anchor="b">
                    <a:solidFill>
                      <a:srgbClr val="002060"/>
                    </a:solidFill>
                  </a:tcPr>
                </a:tc>
                <a:tc>
                  <a:txBody>
                    <a:bodyPr/>
                    <a:lstStyle/>
                    <a:p>
                      <a:pPr algn="l" fontAlgn="b"/>
                      <a:r>
                        <a:rPr lang="en-US" sz="1000" b="0" i="0" u="none" strike="noStrike">
                          <a:solidFill>
                            <a:schemeClr val="bg1"/>
                          </a:solidFill>
                          <a:effectLst/>
                          <a:latin typeface="Aptos Narrow" panose="020B0004020202020204" pitchFamily="34" charset="0"/>
                        </a:rPr>
                        <a:t>Aggregate No. 1 Rankings</a:t>
                      </a:r>
                    </a:p>
                  </a:txBody>
                  <a:tcPr marL="3192" marR="3192" marT="3192" marB="0" anchor="b">
                    <a:solidFill>
                      <a:srgbClr val="002060"/>
                    </a:solidFill>
                  </a:tcPr>
                </a:tc>
                <a:extLst>
                  <a:ext uri="{0D108BD9-81ED-4DB2-BD59-A6C34878D82A}">
                    <a16:rowId xmlns:a16="http://schemas.microsoft.com/office/drawing/2014/main" val="2847261132"/>
                  </a:ext>
                </a:extLst>
              </a:tr>
              <a:tr h="277745">
                <a:tc>
                  <a:txBody>
                    <a:bodyPr/>
                    <a:lstStyle/>
                    <a:p>
                      <a:pPr algn="l" fontAlgn="b"/>
                      <a:r>
                        <a:rPr lang="en-US" sz="1100" u="none" strike="noStrike">
                          <a:effectLst/>
                        </a:rPr>
                        <a:t>Lethal Means Safety approaches to suicide prevention</a:t>
                      </a:r>
                      <a:endParaRPr lang="en-US" sz="1100" b="0" i="0" u="none" strike="noStrike">
                        <a:solidFill>
                          <a:srgbClr val="4EA72E"/>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20</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342</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29</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391</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b="0" i="0" u="none" strike="noStrike">
                          <a:solidFill>
                            <a:srgbClr val="000000"/>
                          </a:solidFill>
                          <a:effectLst/>
                          <a:latin typeface="Aptos Narrow" panose="020B0004020202020204" pitchFamily="34" charset="0"/>
                        </a:rPr>
                        <a:t>12</a:t>
                      </a:r>
                    </a:p>
                  </a:txBody>
                  <a:tcPr marL="3192" marR="3192" marT="3192" marB="0" anchor="b"/>
                </a:tc>
                <a:extLst>
                  <a:ext uri="{0D108BD9-81ED-4DB2-BD59-A6C34878D82A}">
                    <a16:rowId xmlns:a16="http://schemas.microsoft.com/office/drawing/2014/main" val="847513639"/>
                  </a:ext>
                </a:extLst>
              </a:tr>
              <a:tr h="277745">
                <a:tc>
                  <a:txBody>
                    <a:bodyPr/>
                    <a:lstStyle/>
                    <a:p>
                      <a:pPr algn="l" fontAlgn="b"/>
                      <a:r>
                        <a:rPr lang="en-US" sz="1100" u="none" strike="noStrike">
                          <a:effectLst/>
                        </a:rPr>
                        <a:t>Community-based interventions for suicide prevention</a:t>
                      </a:r>
                      <a:endParaRPr lang="en-US" sz="1100" b="0" i="0" u="none" strike="noStrike">
                        <a:solidFill>
                          <a:srgbClr val="4EA72E"/>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18</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467</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19</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504</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b="0" i="0" u="none" strike="noStrike">
                          <a:solidFill>
                            <a:srgbClr val="000000"/>
                          </a:solidFill>
                          <a:effectLst/>
                          <a:latin typeface="Aptos Narrow" panose="020B0004020202020204" pitchFamily="34" charset="0"/>
                        </a:rPr>
                        <a:t>6</a:t>
                      </a:r>
                    </a:p>
                  </a:txBody>
                  <a:tcPr marL="3192" marR="3192" marT="3192" marB="0" anchor="b"/>
                </a:tc>
                <a:extLst>
                  <a:ext uri="{0D108BD9-81ED-4DB2-BD59-A6C34878D82A}">
                    <a16:rowId xmlns:a16="http://schemas.microsoft.com/office/drawing/2014/main" val="577888449"/>
                  </a:ext>
                </a:extLst>
              </a:tr>
              <a:tr h="370327">
                <a:tc>
                  <a:txBody>
                    <a:bodyPr/>
                    <a:lstStyle/>
                    <a:p>
                      <a:pPr algn="l" fontAlgn="b"/>
                      <a:r>
                        <a:rPr lang="en-US" sz="1100" u="none" strike="noStrike">
                          <a:effectLst/>
                        </a:rPr>
                        <a:t>Psychotherapies and other non-somatic interventions for suicide prevention</a:t>
                      </a:r>
                      <a:endParaRPr lang="en-US" sz="1100" b="0" i="0" u="none" strike="noStrike">
                        <a:solidFill>
                          <a:srgbClr val="4EA72E"/>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7</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350</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35</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392</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b="0" i="0" u="none" strike="noStrike">
                          <a:solidFill>
                            <a:srgbClr val="000000"/>
                          </a:solidFill>
                          <a:effectLst/>
                          <a:latin typeface="Aptos Narrow" panose="020B0004020202020204" pitchFamily="34" charset="0"/>
                        </a:rPr>
                        <a:t>14</a:t>
                      </a:r>
                    </a:p>
                  </a:txBody>
                  <a:tcPr marL="3192" marR="3192" marT="3192" marB="0" anchor="b"/>
                </a:tc>
                <a:extLst>
                  <a:ext uri="{0D108BD9-81ED-4DB2-BD59-A6C34878D82A}">
                    <a16:rowId xmlns:a16="http://schemas.microsoft.com/office/drawing/2014/main" val="65281414"/>
                  </a:ext>
                </a:extLst>
              </a:tr>
              <a:tr h="370327">
                <a:tc>
                  <a:txBody>
                    <a:bodyPr/>
                    <a:lstStyle/>
                    <a:p>
                      <a:pPr algn="l" fontAlgn="b"/>
                      <a:r>
                        <a:rPr lang="en-US" sz="1100" u="none" strike="noStrike">
                          <a:effectLst/>
                        </a:rPr>
                        <a:t>Family and social network-based interventions and postventions</a:t>
                      </a:r>
                      <a:endParaRPr lang="en-US" sz="1100" b="0" i="0" u="none" strike="noStrike">
                        <a:solidFill>
                          <a:srgbClr val="4EA72E"/>
                        </a:solidFill>
                        <a:effectLst/>
                        <a:latin typeface="Aptos Narrow" panose="020B0004020202020204" pitchFamily="34" charset="0"/>
                      </a:endParaRPr>
                    </a:p>
                  </a:txBody>
                  <a:tcPr marL="3192" marR="3192" marT="319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374</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0</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374</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b="0" i="0" u="none" strike="noStrike">
                          <a:solidFill>
                            <a:srgbClr val="000000"/>
                          </a:solidFill>
                          <a:effectLst/>
                          <a:latin typeface="Aptos Narrow" panose="020B0004020202020204" pitchFamily="34" charset="0"/>
                        </a:rPr>
                        <a:t>4</a:t>
                      </a:r>
                    </a:p>
                  </a:txBody>
                  <a:tcPr marL="3192" marR="3192" marT="3192" marB="0" anchor="b"/>
                </a:tc>
                <a:extLst>
                  <a:ext uri="{0D108BD9-81ED-4DB2-BD59-A6C34878D82A}">
                    <a16:rowId xmlns:a16="http://schemas.microsoft.com/office/drawing/2014/main" val="2180916307"/>
                  </a:ext>
                </a:extLst>
              </a:tr>
              <a:tr h="277745">
                <a:tc>
                  <a:txBody>
                    <a:bodyPr/>
                    <a:lstStyle/>
                    <a:p>
                      <a:pPr algn="l" fontAlgn="b"/>
                      <a:r>
                        <a:rPr lang="en-US" sz="1100" u="none" strike="noStrike">
                          <a:effectLst/>
                        </a:rPr>
                        <a:t>Suicide risk screening, evaluation effectiveness, and processes within VA</a:t>
                      </a:r>
                      <a:endParaRPr lang="en-US" sz="1100" b="0" i="0" u="none" strike="noStrike">
                        <a:solidFill>
                          <a:srgbClr val="4EA72E"/>
                        </a:solidFill>
                        <a:effectLst/>
                        <a:latin typeface="Aptos Narrow" panose="020B0004020202020204" pitchFamily="34" charset="0"/>
                      </a:endParaRPr>
                    </a:p>
                  </a:txBody>
                  <a:tcPr marL="3192" marR="3192" marT="319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138</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31</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169</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b="0" i="0" u="none" strike="noStrike">
                          <a:solidFill>
                            <a:srgbClr val="000000"/>
                          </a:solidFill>
                          <a:effectLst/>
                          <a:latin typeface="Aptos Narrow" panose="020B0004020202020204" pitchFamily="34" charset="0"/>
                        </a:rPr>
                        <a:t>2</a:t>
                      </a:r>
                    </a:p>
                  </a:txBody>
                  <a:tcPr marL="3192" marR="3192" marT="3192" marB="0" anchor="b"/>
                </a:tc>
                <a:extLst>
                  <a:ext uri="{0D108BD9-81ED-4DB2-BD59-A6C34878D82A}">
                    <a16:rowId xmlns:a16="http://schemas.microsoft.com/office/drawing/2014/main" val="3942722620"/>
                  </a:ext>
                </a:extLst>
              </a:tr>
              <a:tr h="740653">
                <a:tc>
                  <a:txBody>
                    <a:bodyPr/>
                    <a:lstStyle/>
                    <a:p>
                      <a:pPr algn="l" fontAlgn="b"/>
                      <a:r>
                        <a:rPr lang="en-US" sz="1100" u="none" strike="noStrike">
                          <a:effectLst/>
                        </a:rPr>
                        <a:t>Technology, including wearable devices and text data, to assess for suicide risk and to provide suicide prevention interventions and self-management strategies</a:t>
                      </a:r>
                      <a:endParaRPr lang="en-US" sz="1100" b="0" i="0" u="none" strike="noStrike">
                        <a:solidFill>
                          <a:srgbClr val="000000"/>
                        </a:solidFill>
                        <a:effectLst/>
                        <a:latin typeface="Aptos Narrow" panose="020B0004020202020204" pitchFamily="34" charset="0"/>
                      </a:endParaRPr>
                    </a:p>
                  </a:txBody>
                  <a:tcPr marL="3192" marR="3192" marT="319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209</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15</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224</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b="0" i="0" u="none" strike="noStrike">
                          <a:solidFill>
                            <a:srgbClr val="000000"/>
                          </a:solidFill>
                          <a:effectLst/>
                          <a:latin typeface="Aptos Narrow" panose="020B0004020202020204" pitchFamily="34" charset="0"/>
                        </a:rPr>
                        <a:t>0</a:t>
                      </a:r>
                    </a:p>
                  </a:txBody>
                  <a:tcPr marL="3192" marR="3192" marT="3192" marB="0" anchor="b"/>
                </a:tc>
                <a:extLst>
                  <a:ext uri="{0D108BD9-81ED-4DB2-BD59-A6C34878D82A}">
                    <a16:rowId xmlns:a16="http://schemas.microsoft.com/office/drawing/2014/main" val="3910817336"/>
                  </a:ext>
                </a:extLst>
              </a:tr>
              <a:tr h="462908">
                <a:tc>
                  <a:txBody>
                    <a:bodyPr/>
                    <a:lstStyle/>
                    <a:p>
                      <a:pPr algn="l" fontAlgn="b"/>
                      <a:r>
                        <a:rPr lang="en-US" sz="1100" u="none" strike="noStrike">
                          <a:effectLst/>
                        </a:rPr>
                        <a:t>Educational or messaging offerings to stakeholders (Veterans, community, clinicians, families/peers, etc)</a:t>
                      </a:r>
                      <a:endParaRPr lang="en-US" sz="11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9</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57</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0</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66</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b="0" i="0" u="none" strike="noStrike">
                          <a:solidFill>
                            <a:srgbClr val="000000"/>
                          </a:solidFill>
                          <a:effectLst/>
                          <a:latin typeface="Aptos Narrow" panose="020B0004020202020204" pitchFamily="34" charset="0"/>
                        </a:rPr>
                        <a:t>1</a:t>
                      </a:r>
                    </a:p>
                  </a:txBody>
                  <a:tcPr marL="3192" marR="3192" marT="3192" marB="0" anchor="b"/>
                </a:tc>
                <a:extLst>
                  <a:ext uri="{0D108BD9-81ED-4DB2-BD59-A6C34878D82A}">
                    <a16:rowId xmlns:a16="http://schemas.microsoft.com/office/drawing/2014/main" val="433865039"/>
                  </a:ext>
                </a:extLst>
              </a:tr>
              <a:tr h="740653">
                <a:tc>
                  <a:txBody>
                    <a:bodyPr/>
                    <a:lstStyle/>
                    <a:p>
                      <a:pPr algn="l" fontAlgn="b"/>
                      <a:r>
                        <a:rPr lang="en-US" sz="1100" u="none" strike="noStrike">
                          <a:effectLst/>
                        </a:rPr>
                        <a:t>Machine-based suicide risk algorithms that utilize large existing data sets to improve risk accuracy or developing precision-medicine approaches to suicide prevention</a:t>
                      </a:r>
                      <a:endParaRPr lang="en-US" sz="11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9</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145</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19</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173</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b="0" i="0" u="none" strike="noStrike">
                          <a:solidFill>
                            <a:srgbClr val="000000"/>
                          </a:solidFill>
                          <a:effectLst/>
                          <a:latin typeface="Aptos Narrow" panose="020B0004020202020204" pitchFamily="34" charset="0"/>
                        </a:rPr>
                        <a:t>3</a:t>
                      </a:r>
                    </a:p>
                  </a:txBody>
                  <a:tcPr marL="3192" marR="3192" marT="3192" marB="0" anchor="b"/>
                </a:tc>
                <a:extLst>
                  <a:ext uri="{0D108BD9-81ED-4DB2-BD59-A6C34878D82A}">
                    <a16:rowId xmlns:a16="http://schemas.microsoft.com/office/drawing/2014/main" val="1382767837"/>
                  </a:ext>
                </a:extLst>
              </a:tr>
              <a:tr h="370327">
                <a:tc>
                  <a:txBody>
                    <a:bodyPr/>
                    <a:lstStyle/>
                    <a:p>
                      <a:pPr algn="l" fontAlgn="b"/>
                      <a:r>
                        <a:rPr lang="en-US" sz="1100" u="none" strike="noStrike">
                          <a:effectLst/>
                        </a:rPr>
                        <a:t>Psychopharmacological and other somatic interventions (e.g., TMS) to prevent suicide</a:t>
                      </a:r>
                      <a:endParaRPr lang="en-US" sz="1100" b="0" i="0" u="none" strike="noStrike">
                        <a:solidFill>
                          <a:srgbClr val="000000"/>
                        </a:solidFill>
                        <a:effectLst/>
                        <a:latin typeface="Aptos Narrow" panose="020B0004020202020204" pitchFamily="34" charset="0"/>
                      </a:endParaRPr>
                    </a:p>
                  </a:txBody>
                  <a:tcPr marL="3192" marR="3192" marT="319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200</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17</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217</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b="0" i="0" u="none" strike="noStrike">
                          <a:solidFill>
                            <a:srgbClr val="000000"/>
                          </a:solidFill>
                          <a:effectLst/>
                          <a:latin typeface="Aptos Narrow" panose="020B0004020202020204" pitchFamily="34" charset="0"/>
                        </a:rPr>
                        <a:t>1</a:t>
                      </a:r>
                    </a:p>
                  </a:txBody>
                  <a:tcPr marL="3192" marR="3192" marT="3192" marB="0" anchor="b"/>
                </a:tc>
                <a:extLst>
                  <a:ext uri="{0D108BD9-81ED-4DB2-BD59-A6C34878D82A}">
                    <a16:rowId xmlns:a16="http://schemas.microsoft.com/office/drawing/2014/main" val="1795451966"/>
                  </a:ext>
                </a:extLst>
              </a:tr>
              <a:tr h="277745">
                <a:tc>
                  <a:txBody>
                    <a:bodyPr/>
                    <a:lstStyle/>
                    <a:p>
                      <a:pPr algn="l" fontAlgn="b"/>
                      <a:r>
                        <a:rPr lang="en-US" sz="1100" u="none" strike="noStrike">
                          <a:effectLst/>
                        </a:rPr>
                        <a:t>Biological mechanisms and genetic contributions to suicide</a:t>
                      </a:r>
                      <a:endParaRPr lang="en-US" sz="1100" b="0" i="0" u="none" strike="noStrike">
                        <a:solidFill>
                          <a:srgbClr val="000000"/>
                        </a:solidFill>
                        <a:effectLst/>
                        <a:latin typeface="Aptos Narrow" panose="020B0004020202020204" pitchFamily="34" charset="0"/>
                      </a:endParaRPr>
                    </a:p>
                  </a:txBody>
                  <a:tcPr marL="3192" marR="3192" marT="319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72</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17</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89</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b="0" i="0" u="none" strike="noStrike">
                          <a:solidFill>
                            <a:srgbClr val="000000"/>
                          </a:solidFill>
                          <a:effectLst/>
                          <a:latin typeface="Aptos Narrow" panose="020B0004020202020204" pitchFamily="34" charset="0"/>
                        </a:rPr>
                        <a:t>3</a:t>
                      </a:r>
                    </a:p>
                  </a:txBody>
                  <a:tcPr marL="3192" marR="3192" marT="3192" marB="0" anchor="b"/>
                </a:tc>
                <a:extLst>
                  <a:ext uri="{0D108BD9-81ED-4DB2-BD59-A6C34878D82A}">
                    <a16:rowId xmlns:a16="http://schemas.microsoft.com/office/drawing/2014/main" val="2348782776"/>
                  </a:ext>
                </a:extLst>
              </a:tr>
            </a:tbl>
          </a:graphicData>
        </a:graphic>
      </p:graphicFrame>
    </p:spTree>
    <p:extLst>
      <p:ext uri="{BB962C8B-B14F-4D97-AF65-F5344CB8AC3E}">
        <p14:creationId xmlns:p14="http://schemas.microsoft.com/office/powerpoint/2010/main" val="3655486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EA375-B1FF-E6B0-843B-B1412B34B69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818AB9E-A2C1-E1A1-0E31-720586E7FDF0}"/>
              </a:ext>
            </a:extLst>
          </p:cNvPr>
          <p:cNvSpPr>
            <a:spLocks noGrp="1"/>
          </p:cNvSpPr>
          <p:nvPr>
            <p:ph type="title"/>
          </p:nvPr>
        </p:nvSpPr>
        <p:spPr/>
        <p:txBody>
          <a:bodyPr/>
          <a:lstStyle/>
          <a:p>
            <a:r>
              <a:rPr lang="en-US" sz="3200"/>
              <a:t>3.1 Survey SPRINT, Chief Mental Health Officers, and Veterans on Priorities – High Priority Domain Example Responses</a:t>
            </a:r>
          </a:p>
        </p:txBody>
      </p:sp>
      <p:sp>
        <p:nvSpPr>
          <p:cNvPr id="5" name="Slide Number Placeholder 4">
            <a:extLst>
              <a:ext uri="{FF2B5EF4-FFF2-40B4-BE49-F238E27FC236}">
                <a16:creationId xmlns:a16="http://schemas.microsoft.com/office/drawing/2014/main" id="{182F23DC-EDEB-5966-B641-93CA2EE516C7}"/>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43</a:t>
            </a:fld>
            <a:endParaRPr lang="en-US"/>
          </a:p>
        </p:txBody>
      </p:sp>
      <p:graphicFrame>
        <p:nvGraphicFramePr>
          <p:cNvPr id="4" name="Content Placeholder 3">
            <a:extLst>
              <a:ext uri="{FF2B5EF4-FFF2-40B4-BE49-F238E27FC236}">
                <a16:creationId xmlns:a16="http://schemas.microsoft.com/office/drawing/2014/main" id="{D41FC09B-9BD3-DC6D-2CB6-1DD9A8FD2C99}"/>
              </a:ext>
            </a:extLst>
          </p:cNvPr>
          <p:cNvGraphicFramePr>
            <a:graphicFrameLocks noGrp="1"/>
          </p:cNvGraphicFramePr>
          <p:nvPr>
            <p:ph idx="4294967295"/>
          </p:nvPr>
        </p:nvGraphicFramePr>
        <p:xfrm>
          <a:off x="123097" y="918755"/>
          <a:ext cx="11945806" cy="584200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189669045"/>
                    </a:ext>
                  </a:extLst>
                </a:gridCol>
                <a:gridCol w="8364406">
                  <a:extLst>
                    <a:ext uri="{9D8B030D-6E8A-4147-A177-3AD203B41FA5}">
                      <a16:colId xmlns:a16="http://schemas.microsoft.com/office/drawing/2014/main" val="2635512918"/>
                    </a:ext>
                  </a:extLst>
                </a:gridCol>
              </a:tblGrid>
              <a:tr h="370840">
                <a:tc>
                  <a:txBody>
                    <a:bodyPr/>
                    <a:lstStyle/>
                    <a:p>
                      <a:r>
                        <a:rPr lang="en-US"/>
                        <a:t>Domains</a:t>
                      </a:r>
                    </a:p>
                  </a:txBody>
                  <a:tcPr/>
                </a:tc>
                <a:tc>
                  <a:txBody>
                    <a:bodyPr/>
                    <a:lstStyle/>
                    <a:p>
                      <a:r>
                        <a:rPr lang="en-US"/>
                        <a:t>Selected Free Responses</a:t>
                      </a:r>
                    </a:p>
                  </a:txBody>
                  <a:tcPr/>
                </a:tc>
                <a:extLst>
                  <a:ext uri="{0D108BD9-81ED-4DB2-BD59-A6C34878D82A}">
                    <a16:rowId xmlns:a16="http://schemas.microsoft.com/office/drawing/2014/main" val="40507853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effectLst/>
                          <a:latin typeface="+mn-lt"/>
                          <a:ea typeface="+mn-ea"/>
                          <a:cs typeface="+mn-cs"/>
                        </a:rPr>
                        <a:t>Lethal Means Safety approaches to suicide prevention</a:t>
                      </a:r>
                      <a:endParaRPr lang="en-US" sz="1400" kern="1200">
                        <a:solidFill>
                          <a:schemeClr val="dk1"/>
                        </a:solidFill>
                        <a:effectLst/>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effectLst/>
                          <a:latin typeface="+mn-lt"/>
                          <a:ea typeface="+mn-ea"/>
                          <a:cs typeface="+mn-cs"/>
                        </a:rPr>
                        <a:t>Focus resources on rapidly implementing and assessing the impact of current best practice lethal means safety for suicide prevention.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effectLst/>
                          <a:latin typeface="+mn-lt"/>
                          <a:ea typeface="+mn-ea"/>
                          <a:cs typeface="+mn-cs"/>
                        </a:rPr>
                        <a:t>Examining the impact of Lethal Means Safety Counseling Interventions on Behavior (e.g., use of safe storage); examining the impact of LMS programs and distribution of safe storage on suicidal behaviors and death</a:t>
                      </a:r>
                    </a:p>
                  </a:txBody>
                  <a:tcPr/>
                </a:tc>
                <a:extLst>
                  <a:ext uri="{0D108BD9-81ED-4DB2-BD59-A6C34878D82A}">
                    <a16:rowId xmlns:a16="http://schemas.microsoft.com/office/drawing/2014/main" val="13150646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effectLst/>
                          <a:latin typeface="+mn-lt"/>
                          <a:ea typeface="+mn-ea"/>
                          <a:cs typeface="+mn-cs"/>
                        </a:rPr>
                        <a:t>Suicide risk screening, evaluation effectiveness, and processes within VA</a:t>
                      </a:r>
                      <a:endParaRPr lang="en-US" sz="1400" kern="1200">
                        <a:solidFill>
                          <a:schemeClr val="dk1"/>
                        </a:solidFill>
                        <a:effectLst/>
                        <a:latin typeface="+mn-lt"/>
                        <a:ea typeface="+mn-ea"/>
                        <a:cs typeface="+mn-cs"/>
                      </a:endParaRPr>
                    </a:p>
                    <a:p>
                      <a:endParaRPr lang="en-US" sz="105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effectLst/>
                          <a:latin typeface="+mn-lt"/>
                          <a:ea typeface="+mn-ea"/>
                          <a:cs typeface="+mn-cs"/>
                        </a:rPr>
                        <a:t>Identification of Veterans at low to moderate risk who should be targeted through public health approaches, particularly those outside of mental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effectLst/>
                          <a:latin typeface="+mn-lt"/>
                          <a:ea typeface="+mn-ea"/>
                          <a:cs typeface="+mn-cs"/>
                        </a:rPr>
                        <a:t>evaluation of effectiveness of traditional screening within VA. Does filling out a CSSRS impact clinical outcomes</a:t>
                      </a:r>
                    </a:p>
                    <a:p>
                      <a:pPr marL="171450" indent="-171450">
                        <a:buFont typeface="Arial" panose="020B0604020202020204" pitchFamily="34" charset="0"/>
                        <a:buChar char="•"/>
                      </a:pPr>
                      <a:endParaRPr lang="en-US" sz="1050"/>
                    </a:p>
                  </a:txBody>
                  <a:tcPr/>
                </a:tc>
                <a:extLst>
                  <a:ext uri="{0D108BD9-81ED-4DB2-BD59-A6C34878D82A}">
                    <a16:rowId xmlns:a16="http://schemas.microsoft.com/office/drawing/2014/main" val="6589577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effectLst/>
                          <a:latin typeface="+mn-lt"/>
                          <a:ea typeface="+mn-ea"/>
                          <a:cs typeface="+mn-cs"/>
                        </a:rPr>
                        <a:t>Family and social network-based interventions and postventions</a:t>
                      </a:r>
                      <a:endParaRPr lang="en-US" sz="1400" kern="1200">
                        <a:solidFill>
                          <a:schemeClr val="dk1"/>
                        </a:solidFill>
                        <a:effectLst/>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effectLst/>
                          <a:latin typeface="+mn-lt"/>
                          <a:ea typeface="+mn-ea"/>
                          <a:cs typeface="+mn-cs"/>
                        </a:rPr>
                        <a:t>Interventions to improve support and helpfulness of family members and professional caregivers in their efforts to support a Veteran at risk for suicide </a:t>
                      </a:r>
                    </a:p>
                  </a:txBody>
                  <a:tcPr/>
                </a:tc>
                <a:extLst>
                  <a:ext uri="{0D108BD9-81ED-4DB2-BD59-A6C34878D82A}">
                    <a16:rowId xmlns:a16="http://schemas.microsoft.com/office/drawing/2014/main" val="38220016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effectLst/>
                          <a:latin typeface="+mn-lt"/>
                          <a:ea typeface="+mn-ea"/>
                          <a:cs typeface="+mn-cs"/>
                        </a:rPr>
                        <a:t>Psychotherapies and other non-somatic interventions for suicide prevention</a:t>
                      </a:r>
                      <a:endParaRPr lang="en-US" sz="1400" kern="1200">
                        <a:solidFill>
                          <a:schemeClr val="dk1"/>
                        </a:solidFill>
                        <a:effectLst/>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effectLst/>
                          <a:latin typeface="+mn-lt"/>
                          <a:ea typeface="+mn-ea"/>
                          <a:cs typeface="+mn-cs"/>
                        </a:rPr>
                        <a:t>We need more work aimed at figuring out the most cost effective approaches for reducing suicide risk through therapy. It's not clear how much CBT-SP does over and above safety planning alone; group format's need to be explored as well as web-based and digital interventions. We need to try to get the interventions that are known to work to as many at risk Veterans as possible. </a:t>
                      </a:r>
                    </a:p>
                    <a:p>
                      <a:pPr marL="171450" indent="-171450">
                        <a:buFont typeface="Arial" panose="020B0604020202020204" pitchFamily="34" charset="0"/>
                        <a:buChar char="•"/>
                      </a:pPr>
                      <a:r>
                        <a:rPr lang="en-US" sz="1400"/>
                        <a:t>Developing novel psychotherapies to address suicide risk and conducting randomized controlled trials to build their evidence base</a:t>
                      </a:r>
                    </a:p>
                    <a:p>
                      <a:pPr marL="171450" indent="-171450">
                        <a:buFont typeface="Arial" panose="020B0604020202020204" pitchFamily="34" charset="0"/>
                        <a:buChar char="•"/>
                      </a:pPr>
                      <a:r>
                        <a:rPr lang="en-US" sz="1400"/>
                        <a:t>Developing a large network of sites for large multi-site clinical trials.</a:t>
                      </a:r>
                    </a:p>
                  </a:txBody>
                  <a:tcPr/>
                </a:tc>
                <a:extLst>
                  <a:ext uri="{0D108BD9-81ED-4DB2-BD59-A6C34878D82A}">
                    <a16:rowId xmlns:a16="http://schemas.microsoft.com/office/drawing/2014/main" val="29571757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effectLst/>
                          <a:latin typeface="+mn-lt"/>
                          <a:ea typeface="+mn-ea"/>
                          <a:cs typeface="+mn-cs"/>
                        </a:rPr>
                        <a:t>Community-based interventions for suicide prevention</a:t>
                      </a:r>
                      <a:endParaRPr lang="en-US" sz="1400" kern="1200">
                        <a:solidFill>
                          <a:schemeClr val="dk1"/>
                        </a:solidFill>
                        <a:effectLst/>
                        <a:latin typeface="+mn-lt"/>
                        <a:ea typeface="+mn-ea"/>
                        <a:cs typeface="+mn-cs"/>
                      </a:endParaRPr>
                    </a:p>
                    <a:p>
                      <a:endParaRPr lang="en-US" sz="105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effectLst/>
                          <a:latin typeface="+mn-lt"/>
                          <a:ea typeface="+mn-ea"/>
                          <a:cs typeface="+mn-cs"/>
                        </a:rPr>
                        <a:t>I agree with those who note that VA work must be paired with community interventions to help those who will never enter a VA (the majority of suicides). We know very little in this area.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effectLst/>
                          <a:latin typeface="+mn-lt"/>
                          <a:ea typeface="+mn-ea"/>
                          <a:cs typeface="+mn-cs"/>
                        </a:rPr>
                        <a:t>Developing strategies to engage non-VHA users in SP programming at VA including LMS counseling.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effectLst/>
                          <a:latin typeface="+mn-lt"/>
                          <a:ea typeface="+mn-ea"/>
                          <a:cs typeface="+mn-cs"/>
                        </a:rPr>
                        <a:t>building collaborations with community partners and leveraging community resources to create shifts/changes in suicide outcomes over the longer term</a:t>
                      </a:r>
                    </a:p>
                    <a:p>
                      <a:pPr marL="171450" indent="-171450">
                        <a:buFont typeface="Arial" panose="020B0604020202020204" pitchFamily="34" charset="0"/>
                        <a:buChar char="•"/>
                      </a:pPr>
                      <a:endParaRPr lang="en-US" sz="1050"/>
                    </a:p>
                  </a:txBody>
                  <a:tcPr/>
                </a:tc>
                <a:extLst>
                  <a:ext uri="{0D108BD9-81ED-4DB2-BD59-A6C34878D82A}">
                    <a16:rowId xmlns:a16="http://schemas.microsoft.com/office/drawing/2014/main" val="2290161249"/>
                  </a:ext>
                </a:extLst>
              </a:tr>
            </a:tbl>
          </a:graphicData>
        </a:graphic>
      </p:graphicFrame>
    </p:spTree>
    <p:extLst>
      <p:ext uri="{BB962C8B-B14F-4D97-AF65-F5344CB8AC3E}">
        <p14:creationId xmlns:p14="http://schemas.microsoft.com/office/powerpoint/2010/main" val="1830233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4C872D-1FE2-2208-DC4E-784919971C17}"/>
              </a:ext>
            </a:extLst>
          </p:cNvPr>
          <p:cNvSpPr>
            <a:spLocks noGrp="1"/>
          </p:cNvSpPr>
          <p:nvPr>
            <p:ph type="title"/>
          </p:nvPr>
        </p:nvSpPr>
        <p:spPr/>
        <p:txBody>
          <a:bodyPr/>
          <a:lstStyle/>
          <a:p>
            <a:pPr marL="0" indent="0">
              <a:buNone/>
            </a:pPr>
            <a:r>
              <a:rPr lang="en-US"/>
              <a:t>3.3 Survey Subject Matter Experts on their Priority Field</a:t>
            </a:r>
          </a:p>
        </p:txBody>
      </p:sp>
      <p:sp>
        <p:nvSpPr>
          <p:cNvPr id="4" name="Content Placeholder 3">
            <a:extLst>
              <a:ext uri="{FF2B5EF4-FFF2-40B4-BE49-F238E27FC236}">
                <a16:creationId xmlns:a16="http://schemas.microsoft.com/office/drawing/2014/main" id="{5C43F8F3-EE9A-3405-02C4-BA1DC02103BC}"/>
              </a:ext>
            </a:extLst>
          </p:cNvPr>
          <p:cNvSpPr>
            <a:spLocks noGrp="1"/>
          </p:cNvSpPr>
          <p:nvPr>
            <p:ph idx="1"/>
          </p:nvPr>
        </p:nvSpPr>
        <p:spPr>
          <a:xfrm>
            <a:off x="371475" y="1433384"/>
            <a:ext cx="10515600" cy="4539047"/>
          </a:xfrm>
        </p:spPr>
        <p:txBody>
          <a:bodyPr/>
          <a:lstStyle/>
          <a:p>
            <a:pPr marL="457200" indent="-457200">
              <a:buFont typeface="+mj-lt"/>
              <a:buAutoNum type="arabicPeriod"/>
            </a:pPr>
            <a:r>
              <a:rPr lang="en-US" sz="2000"/>
              <a:t>Based on your knowledge of the state of the science, can you identify 1 to 3 research questions that would be especially important to answer and/or key next steps for developing our knowledge about [Priority Area]</a:t>
            </a:r>
          </a:p>
          <a:p>
            <a:pPr marL="457200" indent="-457200">
              <a:buFont typeface="+mj-lt"/>
              <a:buAutoNum type="arabicPeriod"/>
            </a:pPr>
            <a:r>
              <a:rPr lang="en-US" sz="2000"/>
              <a:t>What type of research strategies would best help to answer these research questions?  For example, do you believe that advancement would be best realized through clinical trial research, implementation science investigations, development of novel interventions, or improve understanding of the mechanisms through which this topic area is associated with suicide?</a:t>
            </a:r>
          </a:p>
          <a:p>
            <a:pPr marL="457200" indent="-457200">
              <a:buFont typeface="+mj-lt"/>
              <a:buAutoNum type="arabicPeriod"/>
            </a:pPr>
            <a:r>
              <a:rPr lang="en-US" sz="2000"/>
              <a:t>In considering your response above, do you believe that organizations should prioritize funding smaller numbers of large trials to improve confidence in existing findings or more numerous smaller investigations that may lead to improved or novel strategies?</a:t>
            </a:r>
          </a:p>
          <a:p>
            <a:pPr marL="457200" indent="-457200">
              <a:buFont typeface="+mj-lt"/>
              <a:buAutoNum type="arabicPeriod"/>
            </a:pPr>
            <a:r>
              <a:rPr lang="en-US" sz="2000"/>
              <a:t>Given the state of the science, what outcomes would be most appropriate for the type of research that you are recommending?</a:t>
            </a:r>
          </a:p>
          <a:p>
            <a:pPr lvl="1"/>
            <a:endParaRPr lang="en-US"/>
          </a:p>
        </p:txBody>
      </p:sp>
    </p:spTree>
    <p:extLst>
      <p:ext uri="{BB962C8B-B14F-4D97-AF65-F5344CB8AC3E}">
        <p14:creationId xmlns:p14="http://schemas.microsoft.com/office/powerpoint/2010/main" val="2155865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415F9-8EAD-7682-BC0E-D3B97A70897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96F20AB-9DCA-0F4C-6163-8E23A9DCDF24}"/>
              </a:ext>
            </a:extLst>
          </p:cNvPr>
          <p:cNvSpPr>
            <a:spLocks noGrp="1"/>
          </p:cNvSpPr>
          <p:nvPr>
            <p:ph type="title"/>
          </p:nvPr>
        </p:nvSpPr>
        <p:spPr/>
        <p:txBody>
          <a:bodyPr/>
          <a:lstStyle/>
          <a:p>
            <a:pPr marL="0" indent="0">
              <a:buNone/>
            </a:pPr>
            <a:r>
              <a:rPr lang="en-US" sz="2800"/>
              <a:t>3.3 Survey Subject Matter Experts on their Priority Field - Stakeholders</a:t>
            </a:r>
          </a:p>
        </p:txBody>
      </p:sp>
      <p:graphicFrame>
        <p:nvGraphicFramePr>
          <p:cNvPr id="3" name="Content Placeholder 2">
            <a:extLst>
              <a:ext uri="{FF2B5EF4-FFF2-40B4-BE49-F238E27FC236}">
                <a16:creationId xmlns:a16="http://schemas.microsoft.com/office/drawing/2014/main" id="{0B1ADBD4-8A9B-4ABC-6C5A-8DA6B50BBD1E}"/>
              </a:ext>
            </a:extLst>
          </p:cNvPr>
          <p:cNvGraphicFramePr>
            <a:graphicFrameLocks noGrp="1"/>
          </p:cNvGraphicFramePr>
          <p:nvPr>
            <p:ph idx="4294967295"/>
            <p:extLst>
              <p:ext uri="{D42A27DB-BD31-4B8C-83A1-F6EECF244321}">
                <p14:modId xmlns:p14="http://schemas.microsoft.com/office/powerpoint/2010/main" val="3880024176"/>
              </p:ext>
            </p:extLst>
          </p:nvPr>
        </p:nvGraphicFramePr>
        <p:xfrm>
          <a:off x="291155" y="1645345"/>
          <a:ext cx="11609690" cy="2834640"/>
        </p:xfrm>
        <a:graphic>
          <a:graphicData uri="http://schemas.openxmlformats.org/drawingml/2006/table">
            <a:tbl>
              <a:tblPr firstRow="1" bandRow="1">
                <a:tableStyleId>{5C22544A-7EE6-4342-B048-85BDC9FD1C3A}</a:tableStyleId>
              </a:tblPr>
              <a:tblGrid>
                <a:gridCol w="2095910">
                  <a:extLst>
                    <a:ext uri="{9D8B030D-6E8A-4147-A177-3AD203B41FA5}">
                      <a16:colId xmlns:a16="http://schemas.microsoft.com/office/drawing/2014/main" val="399092338"/>
                    </a:ext>
                  </a:extLst>
                </a:gridCol>
                <a:gridCol w="2338939">
                  <a:extLst>
                    <a:ext uri="{9D8B030D-6E8A-4147-A177-3AD203B41FA5}">
                      <a16:colId xmlns:a16="http://schemas.microsoft.com/office/drawing/2014/main" val="2152900818"/>
                    </a:ext>
                  </a:extLst>
                </a:gridCol>
                <a:gridCol w="1992430">
                  <a:extLst>
                    <a:ext uri="{9D8B030D-6E8A-4147-A177-3AD203B41FA5}">
                      <a16:colId xmlns:a16="http://schemas.microsoft.com/office/drawing/2014/main" val="56390940"/>
                    </a:ext>
                  </a:extLst>
                </a:gridCol>
                <a:gridCol w="2860473">
                  <a:extLst>
                    <a:ext uri="{9D8B030D-6E8A-4147-A177-3AD203B41FA5}">
                      <a16:colId xmlns:a16="http://schemas.microsoft.com/office/drawing/2014/main" val="1917935195"/>
                    </a:ext>
                  </a:extLst>
                </a:gridCol>
                <a:gridCol w="2321938">
                  <a:extLst>
                    <a:ext uri="{9D8B030D-6E8A-4147-A177-3AD203B41FA5}">
                      <a16:colId xmlns:a16="http://schemas.microsoft.com/office/drawing/2014/main" val="2648590509"/>
                    </a:ext>
                  </a:extLst>
                </a:gridCol>
              </a:tblGrid>
              <a:tr h="725429">
                <a:tc>
                  <a:txBody>
                    <a:bodyPr/>
                    <a:lstStyle/>
                    <a:p>
                      <a:r>
                        <a:rPr lang="en-US" sz="1800"/>
                        <a:t>Lethal Means Safety</a:t>
                      </a:r>
                    </a:p>
                  </a:txBody>
                  <a:tcPr/>
                </a:tc>
                <a:tc>
                  <a:txBody>
                    <a:bodyPr/>
                    <a:lstStyle/>
                    <a:p>
                      <a:r>
                        <a:rPr lang="en-US" sz="1800"/>
                        <a:t>Community-Facing SP Research</a:t>
                      </a:r>
                    </a:p>
                  </a:txBody>
                  <a:tcPr/>
                </a:tc>
                <a:tc>
                  <a:txBody>
                    <a:bodyPr/>
                    <a:lstStyle/>
                    <a:p>
                      <a:r>
                        <a:rPr lang="en-US" sz="1800"/>
                        <a:t>Psychotherapies Research</a:t>
                      </a:r>
                    </a:p>
                  </a:txBody>
                  <a:tcPr/>
                </a:tc>
                <a:tc>
                  <a:txBody>
                    <a:bodyPr/>
                    <a:lstStyle/>
                    <a:p>
                      <a:r>
                        <a:rPr lang="en-US" sz="1800"/>
                        <a:t>Family and social network-based interventions and postventions</a:t>
                      </a:r>
                    </a:p>
                  </a:txBody>
                  <a:tcPr/>
                </a:tc>
                <a:tc>
                  <a:txBody>
                    <a:bodyPr/>
                    <a:lstStyle/>
                    <a:p>
                      <a:r>
                        <a:rPr lang="en-US" sz="1800"/>
                        <a:t>Suicide risk screening, predictive analytics</a:t>
                      </a:r>
                    </a:p>
                  </a:txBody>
                  <a:tcPr/>
                </a:tc>
                <a:extLst>
                  <a:ext uri="{0D108BD9-81ED-4DB2-BD59-A6C34878D82A}">
                    <a16:rowId xmlns:a16="http://schemas.microsoft.com/office/drawing/2014/main" val="3627261430"/>
                  </a:ext>
                </a:extLst>
              </a:tr>
              <a:tr h="265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0" i="0" kern="1200">
                          <a:solidFill>
                            <a:schemeClr val="dk1"/>
                          </a:solidFill>
                          <a:effectLst/>
                          <a:latin typeface="+mn-lt"/>
                          <a:ea typeface="+mn-ea"/>
                          <a:cs typeface="+mn-cs"/>
                        </a:rPr>
                        <a:t>Steve Dobscha (VA)</a:t>
                      </a:r>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a:t>Gala True (VA)</a:t>
                      </a:r>
                    </a:p>
                  </a:txBody>
                  <a:tcPr/>
                </a:tc>
                <a:tc>
                  <a:txBody>
                    <a:bodyPr/>
                    <a:lstStyle/>
                    <a:p>
                      <a:r>
                        <a:rPr lang="en-US" sz="1600"/>
                        <a:t>Peter Britton (VA)</a:t>
                      </a:r>
                    </a:p>
                  </a:txBody>
                  <a:tcPr/>
                </a:tc>
                <a:tc>
                  <a:txBody>
                    <a:bodyPr/>
                    <a:lstStyle/>
                    <a:p>
                      <a:pPr marL="0" algn="l" defTabSz="914400" rtl="0" eaLnBrk="1" latinLnBrk="0" hangingPunct="1"/>
                      <a:r>
                        <a:rPr lang="en-US" sz="1600" kern="1200">
                          <a:solidFill>
                            <a:schemeClr val="dk1"/>
                          </a:solidFill>
                          <a:latin typeface="+mn-lt"/>
                          <a:ea typeface="+mn-ea"/>
                          <a:cs typeface="+mn-cs"/>
                        </a:rPr>
                        <a:t>Marianne Goodman (VA)</a:t>
                      </a:r>
                    </a:p>
                  </a:txBody>
                  <a:tcPr/>
                </a:tc>
                <a:tc>
                  <a:txBody>
                    <a:bodyPr/>
                    <a:lstStyle/>
                    <a:p>
                      <a:pPr marL="0" algn="l" defTabSz="914400" rtl="0" eaLnBrk="1" latinLnBrk="0" hangingPunct="1"/>
                      <a:r>
                        <a:rPr lang="it-IT" sz="1600" kern="1200">
                          <a:solidFill>
                            <a:schemeClr val="dk1"/>
                          </a:solidFill>
                          <a:latin typeface="+mn-lt"/>
                          <a:ea typeface="+mn-ea"/>
                          <a:cs typeface="+mn-cs"/>
                        </a:rPr>
                        <a:t>Nasi Bahraini (VA)</a:t>
                      </a:r>
                    </a:p>
                  </a:txBody>
                  <a:tcPr/>
                </a:tc>
                <a:extLst>
                  <a:ext uri="{0D108BD9-81ED-4DB2-BD59-A6C34878D82A}">
                    <a16:rowId xmlns:a16="http://schemas.microsoft.com/office/drawing/2014/main" val="1478981034"/>
                  </a:ext>
                </a:extLst>
              </a:tr>
              <a:tr h="459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0" i="0" kern="1200">
                          <a:solidFill>
                            <a:schemeClr val="dk1"/>
                          </a:solidFill>
                          <a:effectLst/>
                          <a:latin typeface="+mn-lt"/>
                          <a:ea typeface="+mn-ea"/>
                          <a:cs typeface="+mn-cs"/>
                        </a:rPr>
                        <a:t>Emmy Betz (non-VA)</a:t>
                      </a:r>
                    </a:p>
                  </a:txBody>
                  <a:tcPr/>
                </a:tc>
                <a:tc>
                  <a:txBody>
                    <a:bodyPr/>
                    <a:lstStyle/>
                    <a:p>
                      <a:r>
                        <a:rPr lang="en-US" sz="1600"/>
                        <a:t>Rajeev </a:t>
                      </a:r>
                      <a:r>
                        <a:rPr lang="en-US" sz="1600" err="1"/>
                        <a:t>Ramchand</a:t>
                      </a:r>
                      <a:r>
                        <a:rPr lang="en-US" sz="1600"/>
                        <a:t> (non--VA)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Craig Bryan (VA)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err="1">
                          <a:solidFill>
                            <a:schemeClr val="dk1"/>
                          </a:solidFill>
                          <a:latin typeface="+mn-lt"/>
                          <a:ea typeface="+mn-ea"/>
                          <a:cs typeface="+mn-cs"/>
                        </a:rPr>
                        <a:t>BryAnn</a:t>
                      </a:r>
                      <a:r>
                        <a:rPr lang="en-US" sz="1600" kern="1200">
                          <a:solidFill>
                            <a:schemeClr val="dk1"/>
                          </a:solidFill>
                          <a:latin typeface="+mn-lt"/>
                          <a:ea typeface="+mn-ea"/>
                          <a:cs typeface="+mn-cs"/>
                        </a:rPr>
                        <a:t> </a:t>
                      </a:r>
                      <a:r>
                        <a:rPr lang="en-US" sz="1600" kern="1200" err="1">
                          <a:solidFill>
                            <a:schemeClr val="dk1"/>
                          </a:solidFill>
                          <a:latin typeface="+mn-lt"/>
                          <a:ea typeface="+mn-ea"/>
                          <a:cs typeface="+mn-cs"/>
                        </a:rPr>
                        <a:t>Debeer</a:t>
                      </a:r>
                      <a:r>
                        <a:rPr lang="en-US" sz="1600" kern="1200">
                          <a:solidFill>
                            <a:schemeClr val="dk1"/>
                          </a:solidFill>
                          <a:latin typeface="+mn-lt"/>
                          <a:ea typeface="+mn-ea"/>
                          <a:cs typeface="+mn-cs"/>
                        </a:rPr>
                        <a:t> (VA)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a:solidFill>
                            <a:schemeClr val="dk1"/>
                          </a:solidFill>
                          <a:latin typeface="+mn-lt"/>
                          <a:ea typeface="+mn-ea"/>
                          <a:cs typeface="+mn-cs"/>
                        </a:rPr>
                        <a:t>Ron Kessler (non-VA)</a:t>
                      </a:r>
                    </a:p>
                  </a:txBody>
                  <a:tcPr/>
                </a:tc>
                <a:extLst>
                  <a:ext uri="{0D108BD9-81ED-4DB2-BD59-A6C34878D82A}">
                    <a16:rowId xmlns:a16="http://schemas.microsoft.com/office/drawing/2014/main" val="792543354"/>
                  </a:ext>
                </a:extLst>
              </a:tr>
              <a:tr h="265991">
                <a:tc>
                  <a:txBody>
                    <a:bodyPr/>
                    <a:lstStyle/>
                    <a:p>
                      <a:r>
                        <a:rPr lang="it-IT" sz="1600" b="0" i="0" kern="1200">
                          <a:solidFill>
                            <a:schemeClr val="dk1"/>
                          </a:solidFill>
                          <a:effectLst/>
                          <a:latin typeface="+mn-lt"/>
                          <a:ea typeface="+mn-ea"/>
                          <a:cs typeface="+mn-cs"/>
                        </a:rPr>
                        <a:t>Joe Simonetti (VA)</a:t>
                      </a:r>
                      <a:endParaRPr lang="en-US" sz="1600"/>
                    </a:p>
                  </a:txBody>
                  <a:tcPr/>
                </a:tc>
                <a:tc>
                  <a:txBody>
                    <a:bodyPr/>
                    <a:lstStyle/>
                    <a:p>
                      <a:r>
                        <a:rPr lang="en-US" sz="1600"/>
                        <a:t>Lindsey Monteith (VA)</a:t>
                      </a:r>
                    </a:p>
                  </a:txBody>
                  <a:tcPr/>
                </a:tc>
                <a:tc>
                  <a:txBody>
                    <a:bodyPr/>
                    <a:lstStyle/>
                    <a:p>
                      <a:r>
                        <a:rPr lang="en-US" sz="1600"/>
                        <a:t>Mark </a:t>
                      </a:r>
                      <a:r>
                        <a:rPr lang="en-US" sz="1600" err="1"/>
                        <a:t>Ilgen</a:t>
                      </a:r>
                      <a:r>
                        <a:rPr lang="en-US" sz="1600"/>
                        <a:t> (VA)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Steve Sayers (VA)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a:solidFill>
                            <a:schemeClr val="dk1"/>
                          </a:solidFill>
                          <a:latin typeface="+mn-lt"/>
                          <a:ea typeface="+mn-ea"/>
                          <a:cs typeface="+mn-cs"/>
                        </a:rPr>
                        <a:t>Nate Kimbrell (VA)</a:t>
                      </a:r>
                    </a:p>
                  </a:txBody>
                  <a:tcPr/>
                </a:tc>
                <a:extLst>
                  <a:ext uri="{0D108BD9-81ED-4DB2-BD59-A6C34878D82A}">
                    <a16:rowId xmlns:a16="http://schemas.microsoft.com/office/drawing/2014/main" val="678069852"/>
                  </a:ext>
                </a:extLst>
              </a:tr>
              <a:tr h="265991">
                <a:tc>
                  <a:txBody>
                    <a:bodyPr/>
                    <a:lstStyle/>
                    <a:p>
                      <a:r>
                        <a:rPr lang="it-IT" sz="1600" b="0" i="0" kern="1200">
                          <a:solidFill>
                            <a:schemeClr val="dk1"/>
                          </a:solidFill>
                          <a:effectLst/>
                          <a:latin typeface="+mn-lt"/>
                          <a:ea typeface="+mn-ea"/>
                          <a:cs typeface="+mn-cs"/>
                        </a:rPr>
                        <a:t>Mike Anestis (non-VA)</a:t>
                      </a:r>
                      <a:endParaRPr lang="en-US" sz="1600"/>
                    </a:p>
                  </a:txBody>
                  <a:tcPr/>
                </a:tc>
                <a:tc>
                  <a:txBody>
                    <a:bodyPr/>
                    <a:lstStyle/>
                    <a:p>
                      <a:r>
                        <a:rPr lang="en-US" sz="1600"/>
                        <a:t>Aaron Eagan (VA)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David Rudd (non-VA)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mn-lt"/>
                          <a:ea typeface="+mn-ea"/>
                          <a:cs typeface="+mn-cs"/>
                        </a:rPr>
                        <a:t>Jason Chen (VA)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a:solidFill>
                            <a:schemeClr val="dk1"/>
                          </a:solidFill>
                          <a:latin typeface="+mn-lt"/>
                          <a:ea typeface="+mn-ea"/>
                          <a:cs typeface="+mn-cs"/>
                        </a:rPr>
                        <a:t>John McCarthy (VA)</a:t>
                      </a:r>
                    </a:p>
                  </a:txBody>
                  <a:tcPr/>
                </a:tc>
                <a:extLst>
                  <a:ext uri="{0D108BD9-81ED-4DB2-BD59-A6C34878D82A}">
                    <a16:rowId xmlns:a16="http://schemas.microsoft.com/office/drawing/2014/main" val="1930787512"/>
                  </a:ext>
                </a:extLst>
              </a:tr>
              <a:tr h="314119">
                <a:tc>
                  <a:txBody>
                    <a:bodyPr/>
                    <a:lstStyle/>
                    <a:p>
                      <a:endParaRPr lang="en-US" sz="1600"/>
                    </a:p>
                  </a:txBody>
                  <a:tcPr>
                    <a:noFill/>
                  </a:tcPr>
                </a:tc>
                <a:tc>
                  <a:txBody>
                    <a:bodyPr/>
                    <a:lstStyle/>
                    <a:p>
                      <a:endParaRPr lang="en-US" sz="160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noFill/>
                  </a:tcPr>
                </a:tc>
                <a:tc>
                  <a:txBody>
                    <a:bodyPr/>
                    <a:lstStyle/>
                    <a:p>
                      <a:endParaRPr lang="en-US" sz="160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a:solidFill>
                            <a:schemeClr val="dk1"/>
                          </a:solidFill>
                          <a:latin typeface="+mn-lt"/>
                          <a:ea typeface="+mn-ea"/>
                          <a:cs typeface="+mn-cs"/>
                        </a:rPr>
                        <a:t>Greg Simon (non-VA)</a:t>
                      </a:r>
                    </a:p>
                  </a:txBody>
                  <a:tcPr/>
                </a:tc>
                <a:extLst>
                  <a:ext uri="{0D108BD9-81ED-4DB2-BD59-A6C34878D82A}">
                    <a16:rowId xmlns:a16="http://schemas.microsoft.com/office/drawing/2014/main" val="3321312375"/>
                  </a:ext>
                </a:extLst>
              </a:tr>
            </a:tbl>
          </a:graphicData>
        </a:graphic>
      </p:graphicFrame>
      <p:sp>
        <p:nvSpPr>
          <p:cNvPr id="5" name="Slide Number Placeholder 4">
            <a:extLst>
              <a:ext uri="{FF2B5EF4-FFF2-40B4-BE49-F238E27FC236}">
                <a16:creationId xmlns:a16="http://schemas.microsoft.com/office/drawing/2014/main" id="{5B11A402-7821-415F-1C96-CF62784309EB}"/>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45</a:t>
            </a:fld>
            <a:endParaRPr lang="en-US"/>
          </a:p>
        </p:txBody>
      </p:sp>
    </p:spTree>
    <p:extLst>
      <p:ext uri="{BB962C8B-B14F-4D97-AF65-F5344CB8AC3E}">
        <p14:creationId xmlns:p14="http://schemas.microsoft.com/office/powerpoint/2010/main" val="41109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4D61B4-5388-E672-04C5-27C84B28386A}"/>
              </a:ext>
            </a:extLst>
          </p:cNvPr>
          <p:cNvSpPr>
            <a:spLocks noGrp="1"/>
          </p:cNvSpPr>
          <p:nvPr>
            <p:ph type="body" sz="quarter" idx="10"/>
          </p:nvPr>
        </p:nvSpPr>
        <p:spPr>
          <a:xfrm>
            <a:off x="982000" y="1837593"/>
            <a:ext cx="10404037" cy="1859764"/>
          </a:xfrm>
        </p:spPr>
        <p:txBody>
          <a:bodyPr/>
          <a:lstStyle/>
          <a:p>
            <a:endParaRPr lang="en-US"/>
          </a:p>
          <a:p>
            <a:r>
              <a:rPr lang="en-US"/>
              <a:t>Phase 1: Understanding Existing Suicide Prevention Priorities in Federal Research</a:t>
            </a:r>
          </a:p>
        </p:txBody>
      </p:sp>
      <p:sp>
        <p:nvSpPr>
          <p:cNvPr id="4" name="TextBox 3">
            <a:extLst>
              <a:ext uri="{FF2B5EF4-FFF2-40B4-BE49-F238E27FC236}">
                <a16:creationId xmlns:a16="http://schemas.microsoft.com/office/drawing/2014/main" id="{FE9C0DCB-1855-29F2-CD8D-A9BB446D1C50}"/>
              </a:ext>
            </a:extLst>
          </p:cNvPr>
          <p:cNvSpPr txBox="1"/>
          <p:nvPr/>
        </p:nvSpPr>
        <p:spPr>
          <a:xfrm>
            <a:off x="982001" y="3783231"/>
            <a:ext cx="9778764" cy="2031325"/>
          </a:xfrm>
          <a:prstGeom prst="rect">
            <a:avLst/>
          </a:prstGeom>
          <a:noFill/>
        </p:spPr>
        <p:txBody>
          <a:bodyPr wrap="square" rtlCol="0">
            <a:spAutoFit/>
          </a:bodyPr>
          <a:lstStyle/>
          <a:p>
            <a:r>
              <a:rPr lang="en-US" sz="1800">
                <a:solidFill>
                  <a:schemeClr val="bg1"/>
                </a:solidFill>
                <a:cs typeface="Calibri"/>
              </a:rPr>
              <a:t>The first step in Priority Setting was to understand existing suicide prevention research priorities across the federal research landscape. In November 2023, with support from the VA Quality Enhancement Research Initiative (QUERI), the Portfolio workgroup collected and categorized 186 priorities set by various federal agencies into a scoring matrix that served as a framework to map VA Stakeholder priority areas of interest in the next Phase. </a:t>
            </a:r>
          </a:p>
          <a:p>
            <a:endParaRPr lang="en-US" sz="1800">
              <a:solidFill>
                <a:schemeClr val="bg1"/>
              </a:solidFill>
              <a:latin typeface="Calibri" panose="020F0502020204030204"/>
            </a:endParaRPr>
          </a:p>
          <a:p>
            <a:endParaRPr lang="en-US"/>
          </a:p>
        </p:txBody>
      </p:sp>
    </p:spTree>
    <p:extLst>
      <p:ext uri="{BB962C8B-B14F-4D97-AF65-F5344CB8AC3E}">
        <p14:creationId xmlns:p14="http://schemas.microsoft.com/office/powerpoint/2010/main" val="318631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ABCAD-A739-9DDE-93EB-50336B97B2A2}"/>
              </a:ext>
            </a:extLst>
          </p:cNvPr>
          <p:cNvSpPr>
            <a:spLocks noGrp="1"/>
          </p:cNvSpPr>
          <p:nvPr>
            <p:ph type="title"/>
          </p:nvPr>
        </p:nvSpPr>
        <p:spPr>
          <a:xfrm>
            <a:off x="285750" y="166264"/>
            <a:ext cx="11584974" cy="618385"/>
          </a:xfrm>
        </p:spPr>
        <p:txBody>
          <a:bodyPr/>
          <a:lstStyle/>
          <a:p>
            <a:r>
              <a:rPr lang="en-US" sz="2800"/>
              <a:t>Phase 1: Understanding Existing Suicide Prevention Priorities in Federal Research</a:t>
            </a:r>
          </a:p>
        </p:txBody>
      </p:sp>
      <p:sp>
        <p:nvSpPr>
          <p:cNvPr id="3" name="Content Placeholder 2">
            <a:extLst>
              <a:ext uri="{FF2B5EF4-FFF2-40B4-BE49-F238E27FC236}">
                <a16:creationId xmlns:a16="http://schemas.microsoft.com/office/drawing/2014/main" id="{26D4FC24-3996-ED9D-754F-110D078F8FF9}"/>
              </a:ext>
            </a:extLst>
          </p:cNvPr>
          <p:cNvSpPr>
            <a:spLocks noGrp="1"/>
          </p:cNvSpPr>
          <p:nvPr>
            <p:ph idx="1"/>
          </p:nvPr>
        </p:nvSpPr>
        <p:spPr/>
        <p:txBody>
          <a:bodyPr/>
          <a:lstStyle/>
          <a:p>
            <a:pPr marL="0" indent="0">
              <a:buNone/>
            </a:pPr>
            <a:r>
              <a:rPr lang="en-US" sz="2800" i="1">
                <a:cs typeface="Calibri"/>
              </a:rPr>
              <a:t>Phase 1 had three key steps:</a:t>
            </a:r>
            <a:endParaRPr lang="en-US"/>
          </a:p>
          <a:p>
            <a:pPr marL="0" indent="0">
              <a:buNone/>
            </a:pPr>
            <a:r>
              <a:rPr lang="en-US"/>
              <a:t>1.1 Identify existing Suicide Prevention Priority Sources</a:t>
            </a:r>
          </a:p>
          <a:p>
            <a:pPr marL="0" indent="0">
              <a:buNone/>
            </a:pPr>
            <a:r>
              <a:rPr lang="en-US"/>
              <a:t>1.2 Categorize Priorities into Methods or Risk Factors</a:t>
            </a:r>
            <a:endParaRPr lang="en-US">
              <a:highlight>
                <a:srgbClr val="FFFF00"/>
              </a:highlight>
            </a:endParaRPr>
          </a:p>
          <a:p>
            <a:pPr marL="0" indent="0">
              <a:buNone/>
            </a:pPr>
            <a:r>
              <a:rPr lang="en-US"/>
              <a:t>1.3 Develop a Priority Matrix</a:t>
            </a:r>
          </a:p>
          <a:p>
            <a:endParaRPr lang="en-US"/>
          </a:p>
        </p:txBody>
      </p:sp>
      <p:sp>
        <p:nvSpPr>
          <p:cNvPr id="4" name="Slide Number Placeholder 3">
            <a:extLst>
              <a:ext uri="{FF2B5EF4-FFF2-40B4-BE49-F238E27FC236}">
                <a16:creationId xmlns:a16="http://schemas.microsoft.com/office/drawing/2014/main" id="{5C38EE9D-8D88-20E3-EC0A-7BCACCDDF77A}"/>
              </a:ext>
            </a:extLst>
          </p:cNvPr>
          <p:cNvSpPr>
            <a:spLocks noGrp="1"/>
          </p:cNvSpPr>
          <p:nvPr>
            <p:ph type="sldNum" sz="quarter" idx="12"/>
          </p:nvPr>
        </p:nvSpPr>
        <p:spPr/>
        <p:txBody>
          <a:bodyPr/>
          <a:lstStyle/>
          <a:p>
            <a:fld id="{670A9334-4E67-F94F-A05E-0CE8B74A054E}" type="slidenum">
              <a:rPr lang="en-US" smtClean="0"/>
              <a:t>6</a:t>
            </a:fld>
            <a:endParaRPr lang="en-US"/>
          </a:p>
        </p:txBody>
      </p:sp>
    </p:spTree>
    <p:extLst>
      <p:ext uri="{BB962C8B-B14F-4D97-AF65-F5344CB8AC3E}">
        <p14:creationId xmlns:p14="http://schemas.microsoft.com/office/powerpoint/2010/main" val="23396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5C82-5F7A-8596-DD57-4395E39BC366}"/>
              </a:ext>
            </a:extLst>
          </p:cNvPr>
          <p:cNvSpPr>
            <a:spLocks noGrp="1"/>
          </p:cNvSpPr>
          <p:nvPr>
            <p:ph type="title"/>
          </p:nvPr>
        </p:nvSpPr>
        <p:spPr>
          <a:xfrm>
            <a:off x="285750" y="166264"/>
            <a:ext cx="11751444" cy="618385"/>
          </a:xfrm>
        </p:spPr>
        <p:txBody>
          <a:bodyPr/>
          <a:lstStyle/>
          <a:p>
            <a:r>
              <a:rPr lang="en-US"/>
              <a:t>1.1 Identify existing Suicide Prevention Priority Sources</a:t>
            </a:r>
          </a:p>
        </p:txBody>
      </p:sp>
      <p:sp>
        <p:nvSpPr>
          <p:cNvPr id="7" name="TextBox 6">
            <a:extLst>
              <a:ext uri="{FF2B5EF4-FFF2-40B4-BE49-F238E27FC236}">
                <a16:creationId xmlns:a16="http://schemas.microsoft.com/office/drawing/2014/main" id="{CDCFA6F2-90CE-B23D-9045-C820361A5045}"/>
              </a:ext>
            </a:extLst>
          </p:cNvPr>
          <p:cNvSpPr txBox="1"/>
          <p:nvPr/>
        </p:nvSpPr>
        <p:spPr>
          <a:xfrm>
            <a:off x="305858" y="1130875"/>
            <a:ext cx="113358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The Suicide Prevention AMP workgroup gathered suicide prevention research priorities from 12 leading organizations and agencies. </a:t>
            </a:r>
            <a:r>
              <a:rPr lang="en-US">
                <a:solidFill>
                  <a:prstClr val="black"/>
                </a:solidFill>
                <a:latin typeface="Calibri" panose="020F0502020204030204"/>
              </a:rPr>
              <a:t>Some organizations had multiple publications around Suicide Prevention priorities and others also referred to research articles. The group sourced priorities from a total of 26 sources from the 12 organizations below.</a:t>
            </a:r>
            <a:endParaRPr kumimoji="0" lang="en-US" b="0" i="0" u="none" strike="noStrike" kern="1200" cap="none" spc="0" normalizeH="0" baseline="0" noProof="0">
              <a:ln>
                <a:noFill/>
              </a:ln>
              <a:solidFill>
                <a:prstClr val="black"/>
              </a:solidFill>
              <a:effectLst/>
              <a:highlight>
                <a:srgbClr val="FF0000"/>
              </a:highlight>
              <a:uLnTx/>
              <a:uFillTx/>
              <a:latin typeface="Calibri" panose="020F0502020204030204"/>
              <a:ea typeface="+mn-ea"/>
              <a:cs typeface="+mn-cs"/>
            </a:endParaRPr>
          </a:p>
        </p:txBody>
      </p:sp>
      <p:graphicFrame>
        <p:nvGraphicFramePr>
          <p:cNvPr id="10" name="Diagram 9">
            <a:extLst>
              <a:ext uri="{FF2B5EF4-FFF2-40B4-BE49-F238E27FC236}">
                <a16:creationId xmlns:a16="http://schemas.microsoft.com/office/drawing/2014/main" id="{A44B4183-3B52-06DD-23D9-8E9E8D42288F}"/>
              </a:ext>
            </a:extLst>
          </p:cNvPr>
          <p:cNvGraphicFramePr/>
          <p:nvPr>
            <p:extLst>
              <p:ext uri="{D42A27DB-BD31-4B8C-83A1-F6EECF244321}">
                <p14:modId xmlns:p14="http://schemas.microsoft.com/office/powerpoint/2010/main" val="2122005891"/>
              </p:ext>
            </p:extLst>
          </p:nvPr>
        </p:nvGraphicFramePr>
        <p:xfrm>
          <a:off x="305858" y="2427002"/>
          <a:ext cx="11468131" cy="2824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C8FCA906-3311-20D4-071B-38F33B0B43C0}"/>
              </a:ext>
            </a:extLst>
          </p:cNvPr>
          <p:cNvSpPr txBox="1"/>
          <p:nvPr/>
        </p:nvSpPr>
        <p:spPr>
          <a:xfrm>
            <a:off x="285750" y="5758249"/>
            <a:ext cx="11131893" cy="307777"/>
          </a:xfrm>
          <a:prstGeom prst="rect">
            <a:avLst/>
          </a:prstGeom>
          <a:noFill/>
        </p:spPr>
        <p:txBody>
          <a:bodyPr wrap="square" rtlCol="0">
            <a:spAutoFit/>
          </a:bodyPr>
          <a:lstStyle/>
          <a:p>
            <a:r>
              <a:rPr lang="en-US" sz="1400" i="1"/>
              <a:t>Note: A full list of sources is located on slide 33 in the Appendix </a:t>
            </a:r>
          </a:p>
        </p:txBody>
      </p:sp>
    </p:spTree>
    <p:extLst>
      <p:ext uri="{BB962C8B-B14F-4D97-AF65-F5344CB8AC3E}">
        <p14:creationId xmlns:p14="http://schemas.microsoft.com/office/powerpoint/2010/main" val="1066131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5C82-5F7A-8596-DD57-4395E39BC366}"/>
              </a:ext>
            </a:extLst>
          </p:cNvPr>
          <p:cNvSpPr>
            <a:spLocks noGrp="1"/>
          </p:cNvSpPr>
          <p:nvPr>
            <p:ph type="title"/>
          </p:nvPr>
        </p:nvSpPr>
        <p:spPr/>
        <p:txBody>
          <a:bodyPr/>
          <a:lstStyle/>
          <a:p>
            <a:r>
              <a:rPr lang="en-US"/>
              <a:t>1.2 Categorize Priorities into Methods and Risk Factors</a:t>
            </a:r>
          </a:p>
        </p:txBody>
      </p:sp>
      <p:sp>
        <p:nvSpPr>
          <p:cNvPr id="3" name="Slide Number Placeholder 2">
            <a:extLst>
              <a:ext uri="{FF2B5EF4-FFF2-40B4-BE49-F238E27FC236}">
                <a16:creationId xmlns:a16="http://schemas.microsoft.com/office/drawing/2014/main" id="{F168EB58-4D72-BD92-701D-30D3953767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3" name="Table 12">
            <a:extLst>
              <a:ext uri="{FF2B5EF4-FFF2-40B4-BE49-F238E27FC236}">
                <a16:creationId xmlns:a16="http://schemas.microsoft.com/office/drawing/2014/main" id="{68C6C700-64E7-196C-C6C8-5A53F2C00C30}"/>
              </a:ext>
            </a:extLst>
          </p:cNvPr>
          <p:cNvGraphicFramePr>
            <a:graphicFrameLocks noGrp="1"/>
          </p:cNvGraphicFramePr>
          <p:nvPr>
            <p:extLst>
              <p:ext uri="{D42A27DB-BD31-4B8C-83A1-F6EECF244321}">
                <p14:modId xmlns:p14="http://schemas.microsoft.com/office/powerpoint/2010/main" val="2953377037"/>
              </p:ext>
            </p:extLst>
          </p:nvPr>
        </p:nvGraphicFramePr>
        <p:xfrm>
          <a:off x="390524" y="2122423"/>
          <a:ext cx="11074645" cy="2473960"/>
        </p:xfrm>
        <a:graphic>
          <a:graphicData uri="http://schemas.openxmlformats.org/drawingml/2006/table">
            <a:tbl>
              <a:tblPr firstRow="1" bandRow="1">
                <a:tableStyleId>{5C22544A-7EE6-4342-B048-85BDC9FD1C3A}</a:tableStyleId>
              </a:tblPr>
              <a:tblGrid>
                <a:gridCol w="3182147">
                  <a:extLst>
                    <a:ext uri="{9D8B030D-6E8A-4147-A177-3AD203B41FA5}">
                      <a16:colId xmlns:a16="http://schemas.microsoft.com/office/drawing/2014/main" val="3162619471"/>
                    </a:ext>
                  </a:extLst>
                </a:gridCol>
                <a:gridCol w="7892498">
                  <a:extLst>
                    <a:ext uri="{9D8B030D-6E8A-4147-A177-3AD203B41FA5}">
                      <a16:colId xmlns:a16="http://schemas.microsoft.com/office/drawing/2014/main" val="3134914383"/>
                    </a:ext>
                  </a:extLst>
                </a:gridCol>
              </a:tblGrid>
              <a:tr h="370840">
                <a:tc gridSpan="2">
                  <a:txBody>
                    <a:bodyPr/>
                    <a:lstStyle/>
                    <a:p>
                      <a:pPr algn="ctr"/>
                      <a:r>
                        <a:rPr lang="en-US"/>
                        <a:t>Evaluation of Priorities</a:t>
                      </a:r>
                    </a:p>
                  </a:txBody>
                  <a:tcPr/>
                </a:tc>
                <a:tc hMerge="1">
                  <a:txBody>
                    <a:bodyPr/>
                    <a:lstStyle/>
                    <a:p>
                      <a:endParaRPr lang="en-US"/>
                    </a:p>
                  </a:txBody>
                  <a:tcPr/>
                </a:tc>
                <a:extLst>
                  <a:ext uri="{0D108BD9-81ED-4DB2-BD59-A6C34878D82A}">
                    <a16:rowId xmlns:a16="http://schemas.microsoft.com/office/drawing/2014/main" val="2155649447"/>
                  </a:ext>
                </a:extLst>
              </a:tr>
              <a:tr h="370840">
                <a:tc>
                  <a:txBody>
                    <a:bodyPr/>
                    <a:lstStyle/>
                    <a:p>
                      <a:r>
                        <a:rPr lang="en-US"/>
                        <a:t>Process</a:t>
                      </a:r>
                    </a:p>
                  </a:txBody>
                  <a:tcPr/>
                </a:tc>
                <a:tc>
                  <a:txBody>
                    <a:bodyPr/>
                    <a:lstStyle/>
                    <a:p>
                      <a:pPr marL="0" indent="0">
                        <a:buNone/>
                      </a:pPr>
                      <a:r>
                        <a:rPr lang="en-US"/>
                        <a:t>Create “keyword” categories based on the priority language. These categories were either a research method (e.g., biology/genomics, continuous monitoring) or a suicide risk factor (e.g., firearms, substance abuse)</a:t>
                      </a:r>
                    </a:p>
                  </a:txBody>
                  <a:tcPr/>
                </a:tc>
                <a:extLst>
                  <a:ext uri="{0D108BD9-81ED-4DB2-BD59-A6C34878D82A}">
                    <a16:rowId xmlns:a16="http://schemas.microsoft.com/office/drawing/2014/main" val="3372622239"/>
                  </a:ext>
                </a:extLst>
              </a:tr>
              <a:tr h="370840">
                <a:tc>
                  <a:txBody>
                    <a:bodyPr/>
                    <a:lstStyle/>
                    <a:p>
                      <a:r>
                        <a:rPr lang="en-US"/>
                        <a:t>Decision Rule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5 or more occurrences of a keyword within the priorities resulted in a new “category.”  For example, “Community Interventions” appeared 5+ times across the priorities so it was determined to be a “method” category</a:t>
                      </a:r>
                    </a:p>
                    <a:p>
                      <a:endParaRPr lang="en-US"/>
                    </a:p>
                  </a:txBody>
                  <a:tcPr/>
                </a:tc>
                <a:extLst>
                  <a:ext uri="{0D108BD9-81ED-4DB2-BD59-A6C34878D82A}">
                    <a16:rowId xmlns:a16="http://schemas.microsoft.com/office/drawing/2014/main" val="1525078980"/>
                  </a:ext>
                </a:extLst>
              </a:tr>
            </a:tbl>
          </a:graphicData>
        </a:graphic>
      </p:graphicFrame>
      <p:sp>
        <p:nvSpPr>
          <p:cNvPr id="4" name="TextBox 3">
            <a:extLst>
              <a:ext uri="{FF2B5EF4-FFF2-40B4-BE49-F238E27FC236}">
                <a16:creationId xmlns:a16="http://schemas.microsoft.com/office/drawing/2014/main" id="{E586E002-32F1-0155-7991-D7844D072B58}"/>
              </a:ext>
            </a:extLst>
          </p:cNvPr>
          <p:cNvSpPr txBox="1"/>
          <p:nvPr/>
        </p:nvSpPr>
        <p:spPr>
          <a:xfrm>
            <a:off x="322820" y="1143180"/>
            <a:ext cx="11407861" cy="646331"/>
          </a:xfrm>
          <a:prstGeom prst="rect">
            <a:avLst/>
          </a:prstGeom>
          <a:noFill/>
        </p:spPr>
        <p:txBody>
          <a:bodyPr wrap="square" rtlCol="0">
            <a:spAutoFit/>
          </a:bodyPr>
          <a:lstStyle/>
          <a:p>
            <a:r>
              <a:rPr lang="en-US"/>
              <a:t>The group gathered a total of 186 suicide prevention research priorities and then defined a process to evaluate and categorize these priorities.</a:t>
            </a:r>
          </a:p>
        </p:txBody>
      </p:sp>
    </p:spTree>
    <p:extLst>
      <p:ext uri="{BB962C8B-B14F-4D97-AF65-F5344CB8AC3E}">
        <p14:creationId xmlns:p14="http://schemas.microsoft.com/office/powerpoint/2010/main" val="2247765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DEB06A-9E14-65AB-01F1-0C624191605A}"/>
              </a:ext>
            </a:extLst>
          </p:cNvPr>
          <p:cNvSpPr>
            <a:spLocks noGrp="1" noRot="1" noMove="1" noResize="1" noEditPoints="1" noAdjustHandles="1" noChangeArrowheads="1" noChangeShapeType="1"/>
          </p:cNvSpPr>
          <p:nvPr/>
        </p:nvSpPr>
        <p:spPr>
          <a:xfrm>
            <a:off x="-5499" y="6094689"/>
            <a:ext cx="12192000" cy="8884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3A5C82-5F7A-8596-DD57-4395E39BC366}"/>
              </a:ext>
            </a:extLst>
          </p:cNvPr>
          <p:cNvSpPr>
            <a:spLocks noGrp="1"/>
          </p:cNvSpPr>
          <p:nvPr>
            <p:ph type="title"/>
          </p:nvPr>
        </p:nvSpPr>
        <p:spPr/>
        <p:txBody>
          <a:bodyPr/>
          <a:lstStyle/>
          <a:p>
            <a:r>
              <a:rPr lang="en-US"/>
              <a:t>1.3 Develop a Priority Matrix</a:t>
            </a:r>
          </a:p>
        </p:txBody>
      </p:sp>
      <p:graphicFrame>
        <p:nvGraphicFramePr>
          <p:cNvPr id="6" name="Table 5">
            <a:extLst>
              <a:ext uri="{FF2B5EF4-FFF2-40B4-BE49-F238E27FC236}">
                <a16:creationId xmlns:a16="http://schemas.microsoft.com/office/drawing/2014/main" id="{BC2087DD-8312-5C80-1899-E5E45C22F6B1}"/>
              </a:ext>
            </a:extLst>
          </p:cNvPr>
          <p:cNvGraphicFramePr>
            <a:graphicFrameLocks noGrp="1"/>
          </p:cNvGraphicFramePr>
          <p:nvPr>
            <p:extLst>
              <p:ext uri="{D42A27DB-BD31-4B8C-83A1-F6EECF244321}">
                <p14:modId xmlns:p14="http://schemas.microsoft.com/office/powerpoint/2010/main" val="4075870562"/>
              </p:ext>
            </p:extLst>
          </p:nvPr>
        </p:nvGraphicFramePr>
        <p:xfrm>
          <a:off x="252100" y="2038898"/>
          <a:ext cx="11462103" cy="4770646"/>
        </p:xfrm>
        <a:graphic>
          <a:graphicData uri="http://schemas.openxmlformats.org/drawingml/2006/table">
            <a:tbl>
              <a:tblPr/>
              <a:tblGrid>
                <a:gridCol w="1603077">
                  <a:extLst>
                    <a:ext uri="{9D8B030D-6E8A-4147-A177-3AD203B41FA5}">
                      <a16:colId xmlns:a16="http://schemas.microsoft.com/office/drawing/2014/main" val="2771522495"/>
                    </a:ext>
                  </a:extLst>
                </a:gridCol>
                <a:gridCol w="554093">
                  <a:extLst>
                    <a:ext uri="{9D8B030D-6E8A-4147-A177-3AD203B41FA5}">
                      <a16:colId xmlns:a16="http://schemas.microsoft.com/office/drawing/2014/main" val="2337279277"/>
                    </a:ext>
                  </a:extLst>
                </a:gridCol>
                <a:gridCol w="774784">
                  <a:extLst>
                    <a:ext uri="{9D8B030D-6E8A-4147-A177-3AD203B41FA5}">
                      <a16:colId xmlns:a16="http://schemas.microsoft.com/office/drawing/2014/main" val="1635669319"/>
                    </a:ext>
                  </a:extLst>
                </a:gridCol>
                <a:gridCol w="774784">
                  <a:extLst>
                    <a:ext uri="{9D8B030D-6E8A-4147-A177-3AD203B41FA5}">
                      <a16:colId xmlns:a16="http://schemas.microsoft.com/office/drawing/2014/main" val="4209492326"/>
                    </a:ext>
                  </a:extLst>
                </a:gridCol>
                <a:gridCol w="774784">
                  <a:extLst>
                    <a:ext uri="{9D8B030D-6E8A-4147-A177-3AD203B41FA5}">
                      <a16:colId xmlns:a16="http://schemas.microsoft.com/office/drawing/2014/main" val="542281327"/>
                    </a:ext>
                  </a:extLst>
                </a:gridCol>
                <a:gridCol w="828924">
                  <a:extLst>
                    <a:ext uri="{9D8B030D-6E8A-4147-A177-3AD203B41FA5}">
                      <a16:colId xmlns:a16="http://schemas.microsoft.com/office/drawing/2014/main" val="1429606140"/>
                    </a:ext>
                  </a:extLst>
                </a:gridCol>
                <a:gridCol w="720645">
                  <a:extLst>
                    <a:ext uri="{9D8B030D-6E8A-4147-A177-3AD203B41FA5}">
                      <a16:colId xmlns:a16="http://schemas.microsoft.com/office/drawing/2014/main" val="3122736378"/>
                    </a:ext>
                  </a:extLst>
                </a:gridCol>
                <a:gridCol w="774784">
                  <a:extLst>
                    <a:ext uri="{9D8B030D-6E8A-4147-A177-3AD203B41FA5}">
                      <a16:colId xmlns:a16="http://schemas.microsoft.com/office/drawing/2014/main" val="4091270058"/>
                    </a:ext>
                  </a:extLst>
                </a:gridCol>
                <a:gridCol w="774784">
                  <a:extLst>
                    <a:ext uri="{9D8B030D-6E8A-4147-A177-3AD203B41FA5}">
                      <a16:colId xmlns:a16="http://schemas.microsoft.com/office/drawing/2014/main" val="251283850"/>
                    </a:ext>
                  </a:extLst>
                </a:gridCol>
                <a:gridCol w="323454">
                  <a:extLst>
                    <a:ext uri="{9D8B030D-6E8A-4147-A177-3AD203B41FA5}">
                      <a16:colId xmlns:a16="http://schemas.microsoft.com/office/drawing/2014/main" val="2437542011"/>
                    </a:ext>
                  </a:extLst>
                </a:gridCol>
                <a:gridCol w="774784">
                  <a:extLst>
                    <a:ext uri="{9D8B030D-6E8A-4147-A177-3AD203B41FA5}">
                      <a16:colId xmlns:a16="http://schemas.microsoft.com/office/drawing/2014/main" val="1684053101"/>
                    </a:ext>
                  </a:extLst>
                </a:gridCol>
                <a:gridCol w="458854">
                  <a:extLst>
                    <a:ext uri="{9D8B030D-6E8A-4147-A177-3AD203B41FA5}">
                      <a16:colId xmlns:a16="http://schemas.microsoft.com/office/drawing/2014/main" val="1825459345"/>
                    </a:ext>
                  </a:extLst>
                </a:gridCol>
                <a:gridCol w="774784">
                  <a:extLst>
                    <a:ext uri="{9D8B030D-6E8A-4147-A177-3AD203B41FA5}">
                      <a16:colId xmlns:a16="http://schemas.microsoft.com/office/drawing/2014/main" val="64544994"/>
                    </a:ext>
                  </a:extLst>
                </a:gridCol>
                <a:gridCol w="774784">
                  <a:extLst>
                    <a:ext uri="{9D8B030D-6E8A-4147-A177-3AD203B41FA5}">
                      <a16:colId xmlns:a16="http://schemas.microsoft.com/office/drawing/2014/main" val="574499883"/>
                    </a:ext>
                  </a:extLst>
                </a:gridCol>
                <a:gridCol w="774784">
                  <a:extLst>
                    <a:ext uri="{9D8B030D-6E8A-4147-A177-3AD203B41FA5}">
                      <a16:colId xmlns:a16="http://schemas.microsoft.com/office/drawing/2014/main" val="506386657"/>
                    </a:ext>
                  </a:extLst>
                </a:gridCol>
              </a:tblGrid>
              <a:tr h="303682">
                <a:tc>
                  <a:txBody>
                    <a:bodyPr/>
                    <a:lstStyle/>
                    <a:p>
                      <a:pPr algn="ctr" fontAlgn="ctr"/>
                      <a:r>
                        <a:rPr lang="en-US" sz="1050" b="1" i="0" u="none" strike="noStrike" dirty="0">
                          <a:solidFill>
                            <a:schemeClr val="tx1"/>
                          </a:solidFill>
                          <a:effectLst/>
                          <a:latin typeface="Calibri" panose="020F0502020204030204" pitchFamily="34" charset="0"/>
                        </a:rPr>
                        <a:t>Category</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dirty="0">
                          <a:solidFill>
                            <a:schemeClr val="tx1"/>
                          </a:solidFill>
                          <a:effectLst/>
                          <a:latin typeface="Calibri" panose="020F0502020204030204" pitchFamily="34" charset="0"/>
                        </a:rPr>
                        <a:t>Firearms</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a:solidFill>
                            <a:schemeClr val="tx1"/>
                          </a:solidFill>
                          <a:effectLst/>
                          <a:latin typeface="Calibri" panose="020F0502020204030204" pitchFamily="34" charset="0"/>
                        </a:rPr>
                        <a:t>Older Veterans</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dirty="0">
                          <a:solidFill>
                            <a:schemeClr val="tx1"/>
                          </a:solidFill>
                          <a:effectLst/>
                          <a:latin typeface="Calibri" panose="020F0502020204030204" pitchFamily="34" charset="0"/>
                        </a:rPr>
                        <a:t>Younger Veterans</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a:solidFill>
                            <a:schemeClr val="tx1"/>
                          </a:solidFill>
                          <a:effectLst/>
                          <a:latin typeface="Calibri" panose="020F0502020204030204" pitchFamily="34" charset="0"/>
                        </a:rPr>
                        <a:t>Female Veterans</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dirty="0">
                          <a:solidFill>
                            <a:schemeClr val="tx1"/>
                          </a:solidFill>
                          <a:effectLst/>
                          <a:latin typeface="Calibri" panose="020F0502020204030204" pitchFamily="34" charset="0"/>
                        </a:rPr>
                        <a:t>Race/Ethnicity</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a:solidFill>
                            <a:schemeClr val="tx1"/>
                          </a:solidFill>
                          <a:effectLst/>
                          <a:latin typeface="Calibri" panose="020F0502020204030204" pitchFamily="34" charset="0"/>
                        </a:rPr>
                        <a:t>SDOH</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a:solidFill>
                            <a:schemeClr val="tx1"/>
                          </a:solidFill>
                          <a:effectLst/>
                          <a:latin typeface="Calibri" panose="020F0502020204030204" pitchFamily="34" charset="0"/>
                        </a:rPr>
                        <a:t>Substance Abuse</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a:solidFill>
                            <a:schemeClr val="tx1"/>
                          </a:solidFill>
                          <a:effectLst/>
                          <a:latin typeface="Calibri" panose="020F0502020204030204" pitchFamily="34" charset="0"/>
                        </a:rPr>
                        <a:t>Medical Disease</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a:solidFill>
                            <a:schemeClr val="tx1"/>
                          </a:solidFill>
                          <a:effectLst/>
                          <a:latin typeface="Calibri" panose="020F0502020204030204" pitchFamily="34" charset="0"/>
                        </a:rPr>
                        <a:t>TBI</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a:solidFill>
                            <a:schemeClr val="tx1"/>
                          </a:solidFill>
                          <a:effectLst/>
                          <a:latin typeface="Calibri" panose="020F0502020204030204" pitchFamily="34" charset="0"/>
                        </a:rPr>
                        <a:t>Justice Involvement</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a:solidFill>
                            <a:schemeClr val="tx1"/>
                          </a:solidFill>
                          <a:effectLst/>
                          <a:latin typeface="Calibri" panose="020F0502020204030204" pitchFamily="34" charset="0"/>
                        </a:rPr>
                        <a:t>LGBTQ</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dirty="0">
                          <a:solidFill>
                            <a:schemeClr val="tx1"/>
                          </a:solidFill>
                          <a:effectLst/>
                          <a:latin typeface="Calibri" panose="020F0502020204030204" pitchFamily="34" charset="0"/>
                        </a:rPr>
                        <a:t>Trauma/ Moral Injury</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dirty="0">
                          <a:solidFill>
                            <a:schemeClr val="tx1"/>
                          </a:solidFill>
                          <a:effectLst/>
                          <a:latin typeface="Calibri" panose="020F0502020204030204" pitchFamily="34" charset="0"/>
                        </a:rPr>
                        <a:t>Mental Health</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50" b="1" i="0" u="none" strike="noStrike" dirty="0">
                          <a:solidFill>
                            <a:schemeClr val="tx1"/>
                          </a:solidFill>
                          <a:effectLst/>
                          <a:latin typeface="Calibri" panose="020F0502020204030204" pitchFamily="34" charset="0"/>
                        </a:rPr>
                        <a:t>Cross-Cutting</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3555884"/>
                  </a:ext>
                </a:extLst>
              </a:tr>
              <a:tr h="310950">
                <a:tc>
                  <a:txBody>
                    <a:bodyPr/>
                    <a:lstStyle/>
                    <a:p>
                      <a:pPr algn="ctr" fontAlgn="ctr"/>
                      <a:r>
                        <a:rPr lang="en-US" sz="1050" b="1" i="0" u="none" strike="noStrike" dirty="0">
                          <a:solidFill>
                            <a:schemeClr val="tx1"/>
                          </a:solidFill>
                          <a:effectLst/>
                          <a:latin typeface="Calibri" panose="020F0502020204030204" pitchFamily="34" charset="0"/>
                        </a:rPr>
                        <a:t>Biological mechanisms and genetic contributions</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1130906956"/>
                  </a:ext>
                </a:extLst>
              </a:tr>
              <a:tr h="469344">
                <a:tc>
                  <a:txBody>
                    <a:bodyPr/>
                    <a:lstStyle/>
                    <a:p>
                      <a:pPr algn="ctr" fontAlgn="ctr"/>
                      <a:r>
                        <a:rPr lang="en-US" sz="1050" b="1" i="0" u="none" strike="noStrike" dirty="0">
                          <a:solidFill>
                            <a:schemeClr val="tx1"/>
                          </a:solidFill>
                          <a:effectLst/>
                          <a:latin typeface="Calibri" panose="020F0502020204030204" pitchFamily="34" charset="0"/>
                        </a:rPr>
                        <a:t>Suicide risk screening, evaluation effectiveness, and processes within VA</a:t>
                      </a: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extLst>
                  <a:ext uri="{0D108BD9-81ED-4DB2-BD59-A6C34878D82A}">
                    <a16:rowId xmlns:a16="http://schemas.microsoft.com/office/drawing/2014/main" val="3410557552"/>
                  </a:ext>
                </a:extLst>
              </a:tr>
              <a:tr h="466427">
                <a:tc>
                  <a:txBody>
                    <a:bodyPr/>
                    <a:lstStyle/>
                    <a:p>
                      <a:pPr algn="ctr" fontAlgn="ctr"/>
                      <a:r>
                        <a:rPr lang="en-US" sz="1050" b="1" i="0" u="none" strike="noStrike" dirty="0">
                          <a:solidFill>
                            <a:schemeClr val="tx1"/>
                          </a:solidFill>
                          <a:effectLst/>
                          <a:latin typeface="Calibri" panose="020F0502020204030204" pitchFamily="34" charset="0"/>
                        </a:rPr>
                        <a:t>Machine-based suicide risk algorithms</a:t>
                      </a: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extLst>
                  <a:ext uri="{0D108BD9-81ED-4DB2-BD59-A6C34878D82A}">
                    <a16:rowId xmlns:a16="http://schemas.microsoft.com/office/drawing/2014/main" val="2087316599"/>
                  </a:ext>
                </a:extLst>
              </a:tr>
              <a:tr h="604227">
                <a:tc>
                  <a:txBody>
                    <a:bodyPr/>
                    <a:lstStyle/>
                    <a:p>
                      <a:pPr algn="ctr" fontAlgn="ctr"/>
                      <a:r>
                        <a:rPr lang="en-US" sz="1050" b="1" i="0" u="none" strike="noStrike" dirty="0">
                          <a:solidFill>
                            <a:schemeClr val="tx1"/>
                          </a:solidFill>
                          <a:effectLst/>
                          <a:latin typeface="Calibri" panose="020F0502020204030204" pitchFamily="34" charset="0"/>
                        </a:rPr>
                        <a:t>Technology to assess risk and provide interventions, self-management strategies</a:t>
                      </a: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extLst>
                  <a:ext uri="{0D108BD9-81ED-4DB2-BD59-A6C34878D82A}">
                    <a16:rowId xmlns:a16="http://schemas.microsoft.com/office/drawing/2014/main" val="1558306068"/>
                  </a:ext>
                </a:extLst>
              </a:tr>
              <a:tr h="453955">
                <a:tc>
                  <a:txBody>
                    <a:bodyPr/>
                    <a:lstStyle/>
                    <a:p>
                      <a:pPr algn="ctr" fontAlgn="ctr"/>
                      <a:r>
                        <a:rPr lang="en-US" sz="1050" b="1" i="0" u="none" strike="noStrike" dirty="0">
                          <a:solidFill>
                            <a:schemeClr val="tx1"/>
                          </a:solidFill>
                          <a:effectLst/>
                          <a:latin typeface="Calibri" panose="020F0502020204030204" pitchFamily="34" charset="0"/>
                        </a:rPr>
                        <a:t>Family and social network-based interventions and postventions</a:t>
                      </a: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extLst>
                  <a:ext uri="{0D108BD9-81ED-4DB2-BD59-A6C34878D82A}">
                    <a16:rowId xmlns:a16="http://schemas.microsoft.com/office/drawing/2014/main" val="742385557"/>
                  </a:ext>
                </a:extLst>
              </a:tr>
              <a:tr h="469344">
                <a:tc>
                  <a:txBody>
                    <a:bodyPr/>
                    <a:lstStyle/>
                    <a:p>
                      <a:pPr algn="ctr" fontAlgn="ctr"/>
                      <a:r>
                        <a:rPr lang="en-US" sz="1050" b="1" i="0" u="none" strike="noStrike" dirty="0">
                          <a:solidFill>
                            <a:schemeClr val="tx1"/>
                          </a:solidFill>
                          <a:effectLst/>
                          <a:latin typeface="Calibri" panose="020F0502020204030204" pitchFamily="34" charset="0"/>
                        </a:rPr>
                        <a:t>Psychotherapies and other non-somatic interventions </a:t>
                      </a: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extLst>
                  <a:ext uri="{0D108BD9-81ED-4DB2-BD59-A6C34878D82A}">
                    <a16:rowId xmlns:a16="http://schemas.microsoft.com/office/drawing/2014/main" val="1859882358"/>
                  </a:ext>
                </a:extLst>
              </a:tr>
              <a:tr h="466427">
                <a:tc>
                  <a:txBody>
                    <a:bodyPr/>
                    <a:lstStyle/>
                    <a:p>
                      <a:pPr algn="ctr" fontAlgn="ctr"/>
                      <a:r>
                        <a:rPr lang="en-US" sz="1050" b="1" i="0" u="none" strike="noStrike">
                          <a:solidFill>
                            <a:schemeClr val="tx1"/>
                          </a:solidFill>
                          <a:effectLst/>
                          <a:latin typeface="Calibri" panose="020F0502020204030204" pitchFamily="34" charset="0"/>
                        </a:rPr>
                        <a:t>Psychotherapy and other Non-Somatic Interventions</a:t>
                      </a: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extLst>
                  <a:ext uri="{0D108BD9-81ED-4DB2-BD59-A6C34878D82A}">
                    <a16:rowId xmlns:a16="http://schemas.microsoft.com/office/drawing/2014/main" val="1460950175"/>
                  </a:ext>
                </a:extLst>
              </a:tr>
              <a:tr h="310950">
                <a:tc>
                  <a:txBody>
                    <a:bodyPr/>
                    <a:lstStyle/>
                    <a:p>
                      <a:pPr algn="ctr" fontAlgn="ctr"/>
                      <a:r>
                        <a:rPr lang="en-US" sz="1050" b="1" i="0" u="none" strike="noStrike" dirty="0">
                          <a:solidFill>
                            <a:schemeClr val="tx1"/>
                          </a:solidFill>
                          <a:effectLst/>
                          <a:latin typeface="Calibri" panose="020F0502020204030204" pitchFamily="34" charset="0"/>
                        </a:rPr>
                        <a:t>Community-based interventions </a:t>
                      </a: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extLst>
                  <a:ext uri="{0D108BD9-81ED-4DB2-BD59-A6C34878D82A}">
                    <a16:rowId xmlns:a16="http://schemas.microsoft.com/office/drawing/2014/main" val="92356644"/>
                  </a:ext>
                </a:extLst>
              </a:tr>
              <a:tr h="328869">
                <a:tc>
                  <a:txBody>
                    <a:bodyPr/>
                    <a:lstStyle/>
                    <a:p>
                      <a:pPr algn="ctr" fontAlgn="ctr"/>
                      <a:r>
                        <a:rPr lang="en-US" sz="1050" b="1" i="0" u="none" strike="noStrike" dirty="0">
                          <a:solidFill>
                            <a:schemeClr val="tx1"/>
                          </a:solidFill>
                          <a:effectLst/>
                          <a:latin typeface="Calibri" panose="020F0502020204030204" pitchFamily="34" charset="0"/>
                        </a:rPr>
                        <a:t>Educational or messaging offerings</a:t>
                      </a: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extLst>
                  <a:ext uri="{0D108BD9-81ED-4DB2-BD59-A6C34878D82A}">
                    <a16:rowId xmlns:a16="http://schemas.microsoft.com/office/drawing/2014/main" val="133891611"/>
                  </a:ext>
                </a:extLst>
              </a:tr>
              <a:tr h="166134">
                <a:tc>
                  <a:txBody>
                    <a:bodyPr/>
                    <a:lstStyle/>
                    <a:p>
                      <a:pPr algn="ctr" fontAlgn="ctr"/>
                      <a:r>
                        <a:rPr lang="en-US" sz="1050" b="1" i="0" u="none" strike="noStrike">
                          <a:solidFill>
                            <a:schemeClr val="tx1"/>
                          </a:solidFill>
                          <a:effectLst/>
                          <a:latin typeface="Calibri" panose="020F0502020204030204" pitchFamily="34" charset="0"/>
                        </a:rPr>
                        <a:t>Precision Medicine </a:t>
                      </a: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extLst>
                  <a:ext uri="{0D108BD9-81ED-4DB2-BD59-A6C34878D82A}">
                    <a16:rowId xmlns:a16="http://schemas.microsoft.com/office/drawing/2014/main" val="1160943672"/>
                  </a:ext>
                </a:extLst>
              </a:tr>
              <a:tr h="166134">
                <a:tc>
                  <a:txBody>
                    <a:bodyPr/>
                    <a:lstStyle/>
                    <a:p>
                      <a:pPr algn="ctr" fontAlgn="ctr"/>
                      <a:r>
                        <a:rPr lang="en-US" sz="1050" b="1" i="0" u="none" strike="noStrike" dirty="0">
                          <a:solidFill>
                            <a:schemeClr val="tx1"/>
                          </a:solidFill>
                          <a:effectLst/>
                          <a:latin typeface="Calibri" panose="020F0502020204030204" pitchFamily="34" charset="0"/>
                        </a:rPr>
                        <a:t>Postvention</a:t>
                      </a: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extLst>
                  <a:ext uri="{0D108BD9-81ED-4DB2-BD59-A6C34878D82A}">
                    <a16:rowId xmlns:a16="http://schemas.microsoft.com/office/drawing/2014/main" val="2365351470"/>
                  </a:ext>
                </a:extLst>
              </a:tr>
              <a:tr h="16613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1" i="0" u="none" strike="noStrike" dirty="0">
                          <a:solidFill>
                            <a:schemeClr val="tx1"/>
                          </a:solidFill>
                          <a:effectLst/>
                          <a:latin typeface="Calibri" panose="020F0502020204030204" pitchFamily="34" charset="0"/>
                        </a:rPr>
                        <a:t>Cross-Cutting</a:t>
                      </a:r>
                    </a:p>
                  </a:txBody>
                  <a:tcPr marL="3342" marR="3342" marT="3342" marB="0" anchor="ctr">
                    <a:lnL>
                      <a:noFill/>
                    </a:lnL>
                    <a:lnR>
                      <a:noFill/>
                    </a:lnR>
                    <a:lnT>
                      <a:noFill/>
                    </a:lnT>
                    <a:lnB>
                      <a:noFill/>
                    </a:lnB>
                  </a:tcPr>
                </a:tc>
                <a:tc>
                  <a:txBody>
                    <a:bodyPr/>
                    <a:lstStyle/>
                    <a:p>
                      <a:pPr algn="ct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ct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extLst>
                  <a:ext uri="{0D108BD9-81ED-4DB2-BD59-A6C34878D82A}">
                    <a16:rowId xmlns:a16="http://schemas.microsoft.com/office/drawing/2014/main" val="558684084"/>
                  </a:ext>
                </a:extLst>
              </a:tr>
            </a:tbl>
          </a:graphicData>
        </a:graphic>
      </p:graphicFrame>
      <p:sp>
        <p:nvSpPr>
          <p:cNvPr id="4" name="TextBox 3">
            <a:extLst>
              <a:ext uri="{FF2B5EF4-FFF2-40B4-BE49-F238E27FC236}">
                <a16:creationId xmlns:a16="http://schemas.microsoft.com/office/drawing/2014/main" id="{DB456507-71BB-D60B-5B62-100EE2A457DC}"/>
              </a:ext>
            </a:extLst>
          </p:cNvPr>
          <p:cNvSpPr txBox="1"/>
          <p:nvPr/>
        </p:nvSpPr>
        <p:spPr>
          <a:xfrm>
            <a:off x="390525" y="915425"/>
            <a:ext cx="11323680" cy="923330"/>
          </a:xfrm>
          <a:prstGeom prst="rect">
            <a:avLst/>
          </a:prstGeom>
          <a:noFill/>
        </p:spPr>
        <p:txBody>
          <a:bodyPr wrap="square" rtlCol="0">
            <a:spAutoFit/>
          </a:bodyPr>
          <a:lstStyle/>
          <a:p>
            <a:r>
              <a:rPr lang="en-US"/>
              <a:t>The categories created from the federal agency’s priorities formed this priority matrix. Each category resulted in either a </a:t>
            </a:r>
            <a:r>
              <a:rPr lang="en-US" u="sng"/>
              <a:t>method or procedure </a:t>
            </a:r>
            <a:r>
              <a:rPr lang="en-US"/>
              <a:t>listed in the columns of the matrix, or a </a:t>
            </a:r>
            <a:r>
              <a:rPr lang="en-US" u="sng"/>
              <a:t>risk factor</a:t>
            </a:r>
            <a:r>
              <a:rPr lang="en-US"/>
              <a:t> listed in the rows of the matrix. The matrix acted as a framework to map VA Stakeholder priority areas of interest in Phase 2. </a:t>
            </a:r>
          </a:p>
        </p:txBody>
      </p:sp>
      <p:sp>
        <p:nvSpPr>
          <p:cNvPr id="10" name="TextBox 9">
            <a:extLst>
              <a:ext uri="{FF2B5EF4-FFF2-40B4-BE49-F238E27FC236}">
                <a16:creationId xmlns:a16="http://schemas.microsoft.com/office/drawing/2014/main" id="{D4BB8992-9B83-02E4-EF1A-B26024DBDE52}"/>
              </a:ext>
            </a:extLst>
          </p:cNvPr>
          <p:cNvSpPr txBox="1"/>
          <p:nvPr/>
        </p:nvSpPr>
        <p:spPr>
          <a:xfrm rot="16200000">
            <a:off x="-1433825" y="3675776"/>
            <a:ext cx="3152775" cy="246221"/>
          </a:xfrm>
          <a:prstGeom prst="rect">
            <a:avLst/>
          </a:prstGeom>
          <a:noFill/>
        </p:spPr>
        <p:txBody>
          <a:bodyPr wrap="square" rtlCol="0">
            <a:spAutoFit/>
          </a:bodyPr>
          <a:lstStyle/>
          <a:p>
            <a:r>
              <a:rPr lang="en-US" sz="1000" i="1"/>
              <a:t>Research Methods/Procedures</a:t>
            </a:r>
          </a:p>
        </p:txBody>
      </p:sp>
      <p:sp>
        <p:nvSpPr>
          <p:cNvPr id="11" name="TextBox 10">
            <a:extLst>
              <a:ext uri="{FF2B5EF4-FFF2-40B4-BE49-F238E27FC236}">
                <a16:creationId xmlns:a16="http://schemas.microsoft.com/office/drawing/2014/main" id="{D50E3613-3783-9BAE-C9FA-03816755E992}"/>
              </a:ext>
            </a:extLst>
          </p:cNvPr>
          <p:cNvSpPr txBox="1"/>
          <p:nvPr/>
        </p:nvSpPr>
        <p:spPr>
          <a:xfrm>
            <a:off x="5528950" y="1792676"/>
            <a:ext cx="3152775" cy="246221"/>
          </a:xfrm>
          <a:prstGeom prst="rect">
            <a:avLst/>
          </a:prstGeom>
          <a:noFill/>
        </p:spPr>
        <p:txBody>
          <a:bodyPr wrap="square" rtlCol="0">
            <a:spAutoFit/>
          </a:bodyPr>
          <a:lstStyle/>
          <a:p>
            <a:r>
              <a:rPr lang="en-US" sz="1000" i="1"/>
              <a:t>Risk Factors</a:t>
            </a:r>
          </a:p>
        </p:txBody>
      </p:sp>
    </p:spTree>
    <p:extLst>
      <p:ext uri="{BB962C8B-B14F-4D97-AF65-F5344CB8AC3E}">
        <p14:creationId xmlns:p14="http://schemas.microsoft.com/office/powerpoint/2010/main" val="2334741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LANGUAGE_ID" val="1033"/>
  <p:tag name="EE4P_STYLE_ID" val="6cd991bf-f022-4378-96e7-2c338aeb3f5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5.xml><?xml version="1.0" encoding="utf-8"?>
<p:tagLst xmlns:a="http://schemas.openxmlformats.org/drawingml/2006/main" xmlns:r="http://schemas.openxmlformats.org/officeDocument/2006/relationships" xmlns:p="http://schemas.openxmlformats.org/presentationml/2006/main">
  <p:tag name="EE4P_SLIDEID" val="7da6640a-acb8-4d5d-957f-ab6eef13c412"/>
</p:tagLst>
</file>

<file path=ppt/tags/tag36.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37.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Topic"/>
  <p:tag name="EE4P_AGENDAWIZARD_CONTENT" val="/Appendix"/>
  <p:tag name="EE4P_AGENDAWIZARD_PROPERTIES" val="76.01134/454.8526/317.33/30.64748"/>
</p:tagLst>
</file>

<file path=ppt/tags/tag38.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ItemNo"/>
  <p:tag name="EE4P_AGENDAWIZARD_CONTENT" val="/5"/>
  <p:tag name="EE4P_AGENDAWIZARD_PROPERTIES" val="40.49992/454.8526/30.6474/30.64748"/>
</p:tagLst>
</file>

<file path=ppt/tags/tag39.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Topic"/>
  <p:tag name="EE4P_AGENDAWIZARD_CONTENT" val="/Executive Summary"/>
  <p:tag name="EE4P_AGENDAWIZARD_PROPERTIES" val="76.01134/135.25/317.33/30.64748"/>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ItemNo"/>
  <p:tag name="EE4P_AGENDAWIZARD_CONTENT" val="/1"/>
  <p:tag name="EE4P_AGENDAWIZARD_PROPERTIES" val="40.49992/135.25/30.6474/30.64748"/>
</p:tagLst>
</file>

<file path=ppt/tags/tag41.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Topic"/>
  <p:tag name="EE4P_AGENDAWIZARD_CONTENT" val="/Appendix"/>
  <p:tag name="EE4P_AGENDAWIZARD_PROPERTIES" val="76.01134/454.8526/317.33/30.64748"/>
</p:tagLst>
</file>

<file path=ppt/tags/tag42.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ItemNo"/>
  <p:tag name="EE4P_AGENDAWIZARD_CONTENT" val="/5"/>
  <p:tag name="EE4P_AGENDAWIZARD_PROPERTIES" val="40.49992/454.8526/30.6474/30.64748"/>
</p:tagLst>
</file>

<file path=ppt/tags/tag43.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Topic"/>
  <p:tag name="EE4P_AGENDAWIZARD_CONTENT" val="/Methods"/>
  <p:tag name="EE4P_AGENDAWIZARD_PROPERTIES" val="76.01134/383.8298/317.33/30.6474"/>
</p:tagLst>
</file>

<file path=ppt/tags/tag44.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ItemNo"/>
  <p:tag name="EE4P_AGENDAWIZARD_CONTENT" val="/3"/>
  <p:tag name="EE4P_AGENDAWIZARD_PROPERTIES" val="40.49992/383.8298/30.6474/30.6474"/>
</p:tagLst>
</file>

<file path=ppt/tags/tag45.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Topic"/>
  <p:tag name="EE4P_AGENDAWIZARD_CONTENT" val="/Key Findings"/>
  <p:tag name="EE4P_AGENDAWIZARD_PROPERTIES" val="76.01134/170.7614/317.33/30.6474"/>
</p:tagLst>
</file>

<file path=ppt/tags/tag46.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ItemNo"/>
  <p:tag name="EE4P_AGENDAWIZARD_CONTENT" val="/2"/>
  <p:tag name="EE4P_AGENDAWIZARD_PROPERTIES" val="40.49992/170.7614/30.6474/30.6474"/>
</p:tagLst>
</file>

<file path=ppt/tags/tag47.xml><?xml version="1.0" encoding="utf-8"?>
<p:tagLst xmlns:a="http://schemas.openxmlformats.org/drawingml/2006/main" xmlns:r="http://schemas.openxmlformats.org/officeDocument/2006/relationships" xmlns:p="http://schemas.openxmlformats.org/presentationml/2006/main">
  <p:tag name="EE4P_TEMPLATESTYLE" val="5"/>
</p:tagLst>
</file>

<file path=ppt/tags/tag48.xml><?xml version="1.0" encoding="utf-8"?>
<p:tagLst xmlns:a="http://schemas.openxmlformats.org/drawingml/2006/main" xmlns:r="http://schemas.openxmlformats.org/officeDocument/2006/relationships" xmlns:p="http://schemas.openxmlformats.org/presentationml/2006/main">
  <p:tag name="EE4P_TEMPLATESTYLE" val="5"/>
</p:tagLst>
</file>

<file path=ppt/tags/tag49.xml><?xml version="1.0" encoding="utf-8"?>
<p:tagLst xmlns:a="http://schemas.openxmlformats.org/drawingml/2006/main" xmlns:r="http://schemas.openxmlformats.org/officeDocument/2006/relationships" xmlns:p="http://schemas.openxmlformats.org/presentationml/2006/main">
  <p:tag name="EE4P_TEMPLATESTYLE" val="5"/>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EE4P_TEMPLATESTYLE" val="5"/>
</p:tagLst>
</file>

<file path=ppt/tags/tag51.xml><?xml version="1.0" encoding="utf-8"?>
<p:tagLst xmlns:a="http://schemas.openxmlformats.org/drawingml/2006/main" xmlns:r="http://schemas.openxmlformats.org/officeDocument/2006/relationships" xmlns:p="http://schemas.openxmlformats.org/presentationml/2006/main">
  <p:tag name="EE4P_TEMPLATESTYLE" val="3"/>
</p:tagLst>
</file>

<file path=ppt/tags/tag52.xml><?xml version="1.0" encoding="utf-8"?>
<p:tagLst xmlns:a="http://schemas.openxmlformats.org/drawingml/2006/main" xmlns:r="http://schemas.openxmlformats.org/officeDocument/2006/relationships" xmlns:p="http://schemas.openxmlformats.org/presentationml/2006/main">
  <p:tag name="EE4P_TEMPLATESTYLE" val="3"/>
</p:tagLst>
</file>

<file path=ppt/tags/tag53.xml><?xml version="1.0" encoding="utf-8"?>
<p:tagLst xmlns:a="http://schemas.openxmlformats.org/drawingml/2006/main" xmlns:r="http://schemas.openxmlformats.org/officeDocument/2006/relationships" xmlns:p="http://schemas.openxmlformats.org/presentationml/2006/main">
  <p:tag name="EE4P_TEMPLATESTYLE" val="3"/>
</p:tagLst>
</file>

<file path=ppt/tags/tag54.xml><?xml version="1.0" encoding="utf-8"?>
<p:tagLst xmlns:a="http://schemas.openxmlformats.org/drawingml/2006/main" xmlns:r="http://schemas.openxmlformats.org/officeDocument/2006/relationships" xmlns:p="http://schemas.openxmlformats.org/presentationml/2006/main">
  <p:tag name="EE4P_TEMPLATESTYLE" val="3"/>
</p:tagLst>
</file>

<file path=ppt/tags/tag55.xml><?xml version="1.0" encoding="utf-8"?>
<p:tagLst xmlns:a="http://schemas.openxmlformats.org/drawingml/2006/main" xmlns:r="http://schemas.openxmlformats.org/officeDocument/2006/relationships" xmlns:p="http://schemas.openxmlformats.org/presentationml/2006/main">
  <p:tag name="EE4P_TEMPLATESTYLE" val="5"/>
</p:tagLst>
</file>

<file path=ppt/tags/tag56.xml><?xml version="1.0" encoding="utf-8"?>
<p:tagLst xmlns:a="http://schemas.openxmlformats.org/drawingml/2006/main" xmlns:r="http://schemas.openxmlformats.org/officeDocument/2006/relationships" xmlns:p="http://schemas.openxmlformats.org/presentationml/2006/main">
  <p:tag name="EE4P_TEMPLATESTYLE" val="18"/>
</p:tagLst>
</file>

<file path=ppt/tags/tag57.xml><?xml version="1.0" encoding="utf-8"?>
<p:tagLst xmlns:a="http://schemas.openxmlformats.org/drawingml/2006/main" xmlns:r="http://schemas.openxmlformats.org/officeDocument/2006/relationships" xmlns:p="http://schemas.openxmlformats.org/presentationml/2006/main">
  <p:tag name="EE4P_TEMPLATESTYLE" val="5"/>
</p:tagLst>
</file>

<file path=ppt/tags/tag58.xml><?xml version="1.0" encoding="utf-8"?>
<p:tagLst xmlns:a="http://schemas.openxmlformats.org/drawingml/2006/main" xmlns:r="http://schemas.openxmlformats.org/officeDocument/2006/relationships" xmlns:p="http://schemas.openxmlformats.org/presentationml/2006/main">
  <p:tag name="EE4P_TEMPLATESTYLE" val="18"/>
</p:tagLst>
</file>

<file path=ppt/tags/tag59.xml><?xml version="1.0" encoding="utf-8"?>
<p:tagLst xmlns:a="http://schemas.openxmlformats.org/drawingml/2006/main" xmlns:r="http://schemas.openxmlformats.org/officeDocument/2006/relationships" xmlns:p="http://schemas.openxmlformats.org/presentationml/2006/main">
  <p:tag name="EE4P_TEMPLATESTYLE" val="5"/>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60.xml><?xml version="1.0" encoding="utf-8"?>
<p:tagLst xmlns:a="http://schemas.openxmlformats.org/drawingml/2006/main" xmlns:r="http://schemas.openxmlformats.org/officeDocument/2006/relationships" xmlns:p="http://schemas.openxmlformats.org/presentationml/2006/main">
  <p:tag name="EE4P_TEMPLATESTYLE" val="18"/>
</p:tagLst>
</file>

<file path=ppt/tags/tag61.xml><?xml version="1.0" encoding="utf-8"?>
<p:tagLst xmlns:a="http://schemas.openxmlformats.org/drawingml/2006/main" xmlns:r="http://schemas.openxmlformats.org/officeDocument/2006/relationships" xmlns:p="http://schemas.openxmlformats.org/presentationml/2006/main">
  <p:tag name="EE4P_TEMPLATESTYLE" val="5"/>
</p:tagLst>
</file>

<file path=ppt/tags/tag62.xml><?xml version="1.0" encoding="utf-8"?>
<p:tagLst xmlns:a="http://schemas.openxmlformats.org/drawingml/2006/main" xmlns:r="http://schemas.openxmlformats.org/officeDocument/2006/relationships" xmlns:p="http://schemas.openxmlformats.org/presentationml/2006/main">
  <p:tag name="EE4P_TEMPLATESTYLE" val="18"/>
</p:tagLst>
</file>

<file path=ppt/tags/tag63.xml><?xml version="1.0" encoding="utf-8"?>
<p:tagLst xmlns:a="http://schemas.openxmlformats.org/drawingml/2006/main" xmlns:r="http://schemas.openxmlformats.org/officeDocument/2006/relationships" xmlns:p="http://schemas.openxmlformats.org/presentationml/2006/main">
  <p:tag name="EE4P_TEMPLATESTYLE" val="5"/>
</p:tagLst>
</file>

<file path=ppt/tags/tag64.xml><?xml version="1.0" encoding="utf-8"?>
<p:tagLst xmlns:a="http://schemas.openxmlformats.org/drawingml/2006/main" xmlns:r="http://schemas.openxmlformats.org/officeDocument/2006/relationships" xmlns:p="http://schemas.openxmlformats.org/presentationml/2006/main">
  <p:tag name="EE4P_TEMPLATESTYLE" val="18"/>
</p:tagLst>
</file>

<file path=ppt/tags/tag65.xml><?xml version="1.0" encoding="utf-8"?>
<p:tagLst xmlns:a="http://schemas.openxmlformats.org/drawingml/2006/main" xmlns:r="http://schemas.openxmlformats.org/officeDocument/2006/relationships" xmlns:p="http://schemas.openxmlformats.org/presentationml/2006/main">
  <p:tag name="EE4P_TEMPLATESTYLE" val="5"/>
</p:tagLst>
</file>

<file path=ppt/tags/tag66.xml><?xml version="1.0" encoding="utf-8"?>
<p:tagLst xmlns:a="http://schemas.openxmlformats.org/drawingml/2006/main" xmlns:r="http://schemas.openxmlformats.org/officeDocument/2006/relationships" xmlns:p="http://schemas.openxmlformats.org/presentationml/2006/main">
  <p:tag name="EE4P_TEMPLATESTYLE" val="18"/>
</p:tagLst>
</file>

<file path=ppt/tags/tag67.xml><?xml version="1.0" encoding="utf-8"?>
<p:tagLst xmlns:a="http://schemas.openxmlformats.org/drawingml/2006/main" xmlns:r="http://schemas.openxmlformats.org/officeDocument/2006/relationships" xmlns:p="http://schemas.openxmlformats.org/presentationml/2006/main">
  <p:tag name="EE4P_TEMPLATESTYLE" val="5"/>
</p:tagLst>
</file>

<file path=ppt/tags/tag68.xml><?xml version="1.0" encoding="utf-8"?>
<p:tagLst xmlns:a="http://schemas.openxmlformats.org/drawingml/2006/main" xmlns:r="http://schemas.openxmlformats.org/officeDocument/2006/relationships" xmlns:p="http://schemas.openxmlformats.org/presentationml/2006/main">
  <p:tag name="EE4P_TEMPLATESTYLE" val="18"/>
</p:tagLst>
</file>

<file path=ppt/tags/tag69.xml><?xml version="1.0" encoding="utf-8"?>
<p:tagLst xmlns:a="http://schemas.openxmlformats.org/drawingml/2006/main" xmlns:r="http://schemas.openxmlformats.org/officeDocument/2006/relationships" xmlns:p="http://schemas.openxmlformats.org/presentationml/2006/main">
  <p:tag name="EE4P_TEMPLATESTYLE" val="5"/>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EE4P_TEMPLATESTYLE" val="18"/>
</p:tagLst>
</file>

<file path=ppt/tags/tag71.xml><?xml version="1.0" encoding="utf-8"?>
<p:tagLst xmlns:a="http://schemas.openxmlformats.org/drawingml/2006/main" xmlns:r="http://schemas.openxmlformats.org/officeDocument/2006/relationships" xmlns:p="http://schemas.openxmlformats.org/presentationml/2006/main">
  <p:tag name="EE4P_TEMPLATESTYLE" val="5"/>
</p:tagLst>
</file>

<file path=ppt/tags/tag72.xml><?xml version="1.0" encoding="utf-8"?>
<p:tagLst xmlns:a="http://schemas.openxmlformats.org/drawingml/2006/main" xmlns:r="http://schemas.openxmlformats.org/officeDocument/2006/relationships" xmlns:p="http://schemas.openxmlformats.org/presentationml/2006/main">
  <p:tag name="EE4P_TEMPLATESTYLE" val="18"/>
</p:tagLst>
</file>

<file path=ppt/tags/tag73.xml><?xml version="1.0" encoding="utf-8"?>
<p:tagLst xmlns:a="http://schemas.openxmlformats.org/drawingml/2006/main" xmlns:r="http://schemas.openxmlformats.org/officeDocument/2006/relationships" xmlns:p="http://schemas.openxmlformats.org/presentationml/2006/main">
  <p:tag name="EE4P_TEMPLATESTYLE" val="5"/>
</p:tagLst>
</file>

<file path=ppt/tags/tag74.xml><?xml version="1.0" encoding="utf-8"?>
<p:tagLst xmlns:a="http://schemas.openxmlformats.org/drawingml/2006/main" xmlns:r="http://schemas.openxmlformats.org/officeDocument/2006/relationships" xmlns:p="http://schemas.openxmlformats.org/presentationml/2006/main">
  <p:tag name="EE4P_TEMPLATESTYLE" val="5"/>
</p:tagLst>
</file>

<file path=ppt/tags/tag75.xml><?xml version="1.0" encoding="utf-8"?>
<p:tagLst xmlns:a="http://schemas.openxmlformats.org/drawingml/2006/main" xmlns:r="http://schemas.openxmlformats.org/officeDocument/2006/relationships" xmlns:p="http://schemas.openxmlformats.org/presentationml/2006/main">
  <p:tag name="EE4P_TEMPLATESTYLE" val="3"/>
</p:tagLst>
</file>

<file path=ppt/tags/tag76.xml><?xml version="1.0" encoding="utf-8"?>
<p:tagLst xmlns:a="http://schemas.openxmlformats.org/drawingml/2006/main" xmlns:r="http://schemas.openxmlformats.org/officeDocument/2006/relationships" xmlns:p="http://schemas.openxmlformats.org/presentationml/2006/main">
  <p:tag name="EE4P_TEMPLATESTYLE" val="3"/>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A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VA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VA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VA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99"/>
        </a:solidFill>
        <a:ln w="9525" cap="flat" cmpd="sng" algn="ctr">
          <a:solidFill>
            <a:srgbClr val="858585">
              <a:lumMod val="100000"/>
            </a:srgbClr>
          </a:solidFill>
          <a:prstDash val="solid"/>
          <a:miter lim="800000"/>
          <a:headEnd type="none" w="med" len="med"/>
          <a:tailEnd type="none" w="med" len="med"/>
        </a:ln>
      </a:spPr>
      <a:bodyPr rtlCol="0" anchor="t"/>
      <a:lstStyle>
        <a:defPPr marL="0" marR="0" indent="0" algn="l" defTabSz="914400" rtl="0" eaLnBrk="1" fontAlgn="auto" latinLnBrk="0" hangingPunct="1">
          <a:lnSpc>
            <a:spcPct val="100000"/>
          </a:lnSpc>
          <a:spcBef>
            <a:spcPts val="0"/>
          </a:spcBef>
          <a:spcAft>
            <a:spcPts val="0"/>
          </a:spcAft>
          <a:buClrTx/>
          <a:buSzTx/>
          <a:buFontTx/>
          <a:buNone/>
          <a:tabLst/>
          <a:defRPr kumimoji="0" sz="1200" b="1" i="0" u="none" strike="noStrike" kern="1200" cap="none" spc="0" normalizeH="0" baseline="0" noProof="0" dirty="0">
            <a:ln>
              <a:noFill/>
            </a:ln>
            <a:solidFill>
              <a:srgbClr val="000000"/>
            </a:solidFill>
            <a:effectLst/>
            <a:uLnTx/>
            <a:uFillTx/>
            <a:latin typeface="Calibri" panose="020F0502020204030204"/>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VA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9b1282d-8bc9-4807-8fb9-a970b2ec8430">
      <UserInfo>
        <DisplayName>Bridget Malicki</DisplayName>
        <AccountId>2115</AccountId>
        <AccountType/>
      </UserInfo>
      <UserInfo>
        <DisplayName>Rachel Balceniuk</DisplayName>
        <AccountId>1977</AccountId>
        <AccountType/>
      </UserInfo>
      <UserInfo>
        <DisplayName>Aman Mehmood</DisplayName>
        <AccountId>2229</AccountId>
        <AccountType/>
      </UserInfo>
      <UserInfo>
        <DisplayName>Maharsi Naidu</DisplayName>
        <AccountId>2107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B1E07F2C274044A140D89A2848318B" ma:contentTypeVersion="10" ma:contentTypeDescription="Create a new document." ma:contentTypeScope="" ma:versionID="5865abdceee12cf2e0ce8f310ad82bd3">
  <xsd:schema xmlns:xsd="http://www.w3.org/2001/XMLSchema" xmlns:xs="http://www.w3.org/2001/XMLSchema" xmlns:p="http://schemas.microsoft.com/office/2006/metadata/properties" xmlns:ns2="2c6b27b9-eb57-4c2b-88ac-cc5deecff08c" xmlns:ns3="69b1282d-8bc9-4807-8fb9-a970b2ec8430" targetNamespace="http://schemas.microsoft.com/office/2006/metadata/properties" ma:root="true" ma:fieldsID="be54130c8802c171fc5bb87a0787409a" ns2:_="" ns3:_="">
    <xsd:import namespace="2c6b27b9-eb57-4c2b-88ac-cc5deecff08c"/>
    <xsd:import namespace="69b1282d-8bc9-4807-8fb9-a970b2ec843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6b27b9-eb57-4c2b-88ac-cc5deecff0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b1282d-8bc9-4807-8fb9-a970b2ec843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52C2E2-D62D-4296-A40F-B6964A3CDB46}">
  <ds:schemaRefs>
    <ds:schemaRef ds:uri="http://schemas.microsoft.com/sharepoint/v3/contenttype/forms"/>
  </ds:schemaRefs>
</ds:datastoreItem>
</file>

<file path=customXml/itemProps2.xml><?xml version="1.0" encoding="utf-8"?>
<ds:datastoreItem xmlns:ds="http://schemas.openxmlformats.org/officeDocument/2006/customXml" ds:itemID="{A0B96507-E5D4-420B-A5FB-051D94A2753B}">
  <ds:schemaRefs>
    <ds:schemaRef ds:uri="http://schemas.microsoft.com/sharepoint/v3"/>
    <ds:schemaRef ds:uri="50f0e209-8335-4762-bc61-35d878d3e9d9"/>
    <ds:schemaRef ds:uri="http://purl.org/dc/elements/1.1/"/>
    <ds:schemaRef ds:uri="http://purl.org/dc/term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6aa70152-e7f0-4492-8b74-233e905943de"/>
    <ds:schemaRef ds:uri="http://purl.org/dc/dcmitype/"/>
  </ds:schemaRefs>
</ds:datastoreItem>
</file>

<file path=customXml/itemProps3.xml><?xml version="1.0" encoding="utf-8"?>
<ds:datastoreItem xmlns:ds="http://schemas.openxmlformats.org/officeDocument/2006/customXml" ds:itemID="{E9CFF7CF-350F-40A3-AE30-9FB3B336859A}"/>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otalTime>138</TotalTime>
  <Words>6917</Words>
  <Application>Microsoft Office PowerPoint</Application>
  <PresentationFormat>Widescreen</PresentationFormat>
  <Paragraphs>965</Paragraphs>
  <Slides>45</Slides>
  <Notes>7</Notes>
  <HiddenSlides>0</HiddenSlides>
  <MMClips>0</MMClips>
  <ScaleCrop>false</ScaleCrop>
  <HeadingPairs>
    <vt:vector size="8" baseType="variant">
      <vt:variant>
        <vt:lpstr>Fonts Used</vt:lpstr>
      </vt:variant>
      <vt:variant>
        <vt:i4>6</vt:i4>
      </vt:variant>
      <vt:variant>
        <vt:lpstr>Theme</vt:lpstr>
      </vt:variant>
      <vt:variant>
        <vt:i4>9</vt:i4>
      </vt:variant>
      <vt:variant>
        <vt:lpstr>Embedded OLE Servers</vt:lpstr>
      </vt:variant>
      <vt:variant>
        <vt:i4>1</vt:i4>
      </vt:variant>
      <vt:variant>
        <vt:lpstr>Slide Titles</vt:lpstr>
      </vt:variant>
      <vt:variant>
        <vt:i4>45</vt:i4>
      </vt:variant>
    </vt:vector>
  </HeadingPairs>
  <TitlesOfParts>
    <vt:vector size="61" baseType="lpstr">
      <vt:lpstr>Aptos Narrow</vt:lpstr>
      <vt:lpstr>Arial</vt:lpstr>
      <vt:lpstr>Calibri</vt:lpstr>
      <vt:lpstr>Calibri Light</vt:lpstr>
      <vt:lpstr>Georgia</vt:lpstr>
      <vt:lpstr>Wingdings</vt:lpstr>
      <vt:lpstr>8_Office Theme</vt:lpstr>
      <vt:lpstr>VA Template</vt:lpstr>
      <vt:lpstr>1_VA Template</vt:lpstr>
      <vt:lpstr>3_VA Template</vt:lpstr>
      <vt:lpstr>2_VA Template</vt:lpstr>
      <vt:lpstr>5_VA Template</vt:lpstr>
      <vt:lpstr>9_Office Theme</vt:lpstr>
      <vt:lpstr>11_Office Theme</vt:lpstr>
      <vt:lpstr>6_Office Theme</vt:lpstr>
      <vt:lpstr>think-cell Slide</vt:lpstr>
      <vt:lpstr>ISRM FY24 Portfolio Report:  Suicide Prevention Priority Setting Process</vt:lpstr>
      <vt:lpstr>Table of Contents</vt:lpstr>
      <vt:lpstr>Executive Summary | Background and Analysis Objective</vt:lpstr>
      <vt:lpstr>Executive Summary | Suicide Prevention AMP – Priority Setting</vt:lpstr>
      <vt:lpstr>PowerPoint Presentation</vt:lpstr>
      <vt:lpstr>Phase 1: Understanding Existing Suicide Prevention Priorities in Federal Research</vt:lpstr>
      <vt:lpstr>1.1 Identify existing Suicide Prevention Priority Sources</vt:lpstr>
      <vt:lpstr>1.2 Categorize Priorities into Methods and Risk Factors</vt:lpstr>
      <vt:lpstr>1.3 Develop a Priority Matrix</vt:lpstr>
      <vt:lpstr>PowerPoint Presentation</vt:lpstr>
      <vt:lpstr>Phase 2: Collecting Key VA Stakeholder Priorities</vt:lpstr>
      <vt:lpstr>2.1 Survey SPRINT Stakeholders on Priorities</vt:lpstr>
      <vt:lpstr>2.2 Populate Priority Matrix with SPRINT Stakeholder Priorities</vt:lpstr>
      <vt:lpstr>2.2 Populate Priority Matrix with SPRINT Stakeholder Priorities</vt:lpstr>
      <vt:lpstr>2.3 Collect Live Stakeholder Feedback</vt:lpstr>
      <vt:lpstr>2.3 Collect Live Stakeholder Feedback:  Veteran Engagement Council</vt:lpstr>
      <vt:lpstr>2.3 Collect Live Stakeholder Feedback:  Leads of Veteran Integrated Service Network</vt:lpstr>
      <vt:lpstr>2.3 Collect Live Stakeholder Feedback: Chief Mental Health Officers</vt:lpstr>
      <vt:lpstr>2.3 Collect Live Stakeholder Feedback: Suicide Prevention Research Impact Network</vt:lpstr>
      <vt:lpstr>2.4 Determine Top 10 Priorities</vt:lpstr>
      <vt:lpstr>PowerPoint Presentation</vt:lpstr>
      <vt:lpstr>Phase 3: Finalizing the Suicide Prevention AMP Critical Research Priorities</vt:lpstr>
      <vt:lpstr>3.1 Survey SPRINT, Chief Mental Health Officers, and Veterans on Priorities</vt:lpstr>
      <vt:lpstr>3.2 Determine Top 5 Critical Research Priorities</vt:lpstr>
      <vt:lpstr>3.3 Survey Subject Matter Experts on their Priority Field</vt:lpstr>
      <vt:lpstr>3.3 Survey Subject Matter Experts on their Priority Field Research Questions on Priority 1. Lethal Means Safety Approaches</vt:lpstr>
      <vt:lpstr>3.3 Survey Subject Matter Experts on their Priority Field Research Questions on Priority 2. Community-based Interventions</vt:lpstr>
      <vt:lpstr>3.3 Survey Subject Matter Experts on their Priority Field Research Questions on Priority 3. Family, Social Network-based Interventions &amp; Postventions</vt:lpstr>
      <vt:lpstr>3.3 Survey Subject Matter Experts on their Priority Field Research Questions On Priority 4. Psychotherapies and Other Non-somatic Interventions </vt:lpstr>
      <vt:lpstr>3.3 Survey Subject Matter Experts on their Priority Field Research Questions on Priority 5. Risk Screening, Predictive Analytics</vt:lpstr>
      <vt:lpstr>3.3 Survey Subject Matter Experts on their Priority Field Perceived Advantages &amp; Disadvantages to Funding each Priority Area</vt:lpstr>
      <vt:lpstr>3.4 Advisory Group Temperature Check</vt:lpstr>
      <vt:lpstr>3.5 Consensus Panel Meeting</vt:lpstr>
      <vt:lpstr>1.1 Identify existing Suicide Prevention Priority Sources</vt:lpstr>
      <vt:lpstr>2.1 Survey SPRINT Stakeholders on Priorities</vt:lpstr>
      <vt:lpstr>3.1 Survey SPRINT, Chief Mental Health Officers, and Veterans on Priorities</vt:lpstr>
      <vt:lpstr>3.1 Survey SPRINT, Chief Mental Health Officers, and Veterans on Priorities</vt:lpstr>
      <vt:lpstr>3.1 Survey SPRINT, Chief Mental Health Officers, and Veterans on Priorities</vt:lpstr>
      <vt:lpstr>3.1 Survey SPRINT, Chief Mental Health Officers, and Veterans on Priorities</vt:lpstr>
      <vt:lpstr>3.1 Survey SPRINT, Chief Mental Health Officers, and Veterans on Priorities - Responders</vt:lpstr>
      <vt:lpstr>3.1 Survey SPRINT, Chief Mental Health Officers, and Veterans on Priorities – Domain Rating</vt:lpstr>
      <vt:lpstr>3.1 Survey SPRINT, Chief Mental Health Officers, and Veterans on Priorities – High Priority Domain Rating</vt:lpstr>
      <vt:lpstr>3.1 Survey SPRINT, Chief Mental Health Officers, and Veterans on Priorities – High Priority Domain Example Responses</vt:lpstr>
      <vt:lpstr>3.3 Survey Subject Matter Experts on their Priority Field</vt:lpstr>
      <vt:lpstr>3.3 Survey Subject Matter Experts on their Priority Field - Stakeholders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Elements Box Style</dc:title>
  <dc:creator>Aman Mehmood</dc:creator>
  <cp:lastModifiedBy>Constans, Joseph (VACO)</cp:lastModifiedBy>
  <cp:revision>2</cp:revision>
  <cp:lastPrinted>2000-01-01T05:00:00Z</cp:lastPrinted>
  <dcterms:created xsi:type="dcterms:W3CDTF">2023-06-27T19:40:50Z</dcterms:created>
  <dcterms:modified xsi:type="dcterms:W3CDTF">2024-05-27T19:47:19Z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97ea9d-daff-4c91-a4f1-55d953dbb0fc_Enabled">
    <vt:lpwstr>true</vt:lpwstr>
  </property>
  <property fmtid="{D5CDD505-2E9C-101B-9397-08002B2CF9AE}" pid="3" name="MSIP_Label_7f97ea9d-daff-4c91-a4f1-55d953dbb0fc_SetDate">
    <vt:lpwstr>2023-06-28T12:19:57Z</vt:lpwstr>
  </property>
  <property fmtid="{D5CDD505-2E9C-101B-9397-08002B2CF9AE}" pid="4" name="MSIP_Label_7f97ea9d-daff-4c91-a4f1-55d953dbb0fc_Method">
    <vt:lpwstr>Standard</vt:lpwstr>
  </property>
  <property fmtid="{D5CDD505-2E9C-101B-9397-08002B2CF9AE}" pid="5" name="MSIP_Label_7f97ea9d-daff-4c91-a4f1-55d953dbb0fc_Name">
    <vt:lpwstr>Public</vt:lpwstr>
  </property>
  <property fmtid="{D5CDD505-2E9C-101B-9397-08002B2CF9AE}" pid="6" name="MSIP_Label_7f97ea9d-daff-4c91-a4f1-55d953dbb0fc_SiteId">
    <vt:lpwstr>58196b33-812d-4eb0-ad27-fc2dd9de53eb</vt:lpwstr>
  </property>
  <property fmtid="{D5CDD505-2E9C-101B-9397-08002B2CF9AE}" pid="7" name="MSIP_Label_7f97ea9d-daff-4c91-a4f1-55d953dbb0fc_ActionId">
    <vt:lpwstr>fece6b17-bbdf-4f28-b62d-17f06533eefa</vt:lpwstr>
  </property>
  <property fmtid="{D5CDD505-2E9C-101B-9397-08002B2CF9AE}" pid="8" name="MSIP_Label_7f97ea9d-daff-4c91-a4f1-55d953dbb0fc_ContentBits">
    <vt:lpwstr>0</vt:lpwstr>
  </property>
  <property fmtid="{D5CDD505-2E9C-101B-9397-08002B2CF9AE}" pid="9" name="ContentTypeId">
    <vt:lpwstr>0x01010045B1E07F2C274044A140D89A2848318B</vt:lpwstr>
  </property>
  <property fmtid="{D5CDD505-2E9C-101B-9397-08002B2CF9AE}" pid="10" name="MediaServiceImageTags">
    <vt:lpwstr/>
  </property>
</Properties>
</file>