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4"/>
  </p:sldMasterIdLst>
  <p:notesMasterIdLst>
    <p:notesMasterId r:id="rId18"/>
  </p:notesMasterIdLst>
  <p:sldIdLst>
    <p:sldId id="2134807165" r:id="rId5"/>
    <p:sldId id="263" r:id="rId6"/>
    <p:sldId id="2147479416" r:id="rId7"/>
    <p:sldId id="2147479698" r:id="rId8"/>
    <p:sldId id="2147479684" r:id="rId9"/>
    <p:sldId id="2147479693" r:id="rId10"/>
    <p:sldId id="2147479695" r:id="rId11"/>
    <p:sldId id="2147479697" r:id="rId12"/>
    <p:sldId id="2147479701" r:id="rId13"/>
    <p:sldId id="2147479696" r:id="rId14"/>
    <p:sldId id="2147479700" r:id="rId15"/>
    <p:sldId id="2147479475" r:id="rId16"/>
    <p:sldId id="2147479432" r:id="rId17"/>
  </p:sldIdLst>
  <p:sldSz cx="12192000" cy="6858000"/>
  <p:notesSz cx="7099300" cy="10234613"/>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6CB479B-6EED-45C1-96A2-CEC4215EB4E0}">
          <p14:sldIdLst>
            <p14:sldId id="2134807165"/>
            <p14:sldId id="263"/>
            <p14:sldId id="2147479416"/>
            <p14:sldId id="2147479698"/>
            <p14:sldId id="2147479684"/>
            <p14:sldId id="2147479693"/>
            <p14:sldId id="2147479695"/>
            <p14:sldId id="2147479697"/>
            <p14:sldId id="2147479701"/>
            <p14:sldId id="2147479696"/>
            <p14:sldId id="2147479700"/>
            <p14:sldId id="2147479475"/>
            <p14:sldId id="2147479432"/>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F08203-6ACB-C6A8-406B-6C86054AB8E5}" name="Dobscha, Steven (Portland)" initials="DS(" userId="S::Steven.Dobscha@va.gov::7d707a23-e294-449f-b613-f4c77ca2a86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hepach"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a:srgbClr val="DAD7D7"/>
    <a:srgbClr val="A29C9C"/>
    <a:srgbClr val="EC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D1702F-56F6-4F0A-8D77-D5427CCAA0D3}" v="13" dt="2024-05-28T16:54:57.100"/>
  </p1510:revLst>
</p1510:revInfo>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4875" autoAdjust="0"/>
  </p:normalViewPr>
  <p:slideViewPr>
    <p:cSldViewPr snapToGrid="0">
      <p:cViewPr varScale="1">
        <p:scale>
          <a:sx n="114" d="100"/>
          <a:sy n="114" d="100"/>
        </p:scale>
        <p:origin x="474" y="102"/>
      </p:cViewPr>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stans, Joseph (VACO)" userId="90aafe61-5857-41d9-9d56-a03f27a6d727" providerId="ADAL" clId="{D5D1702F-56F6-4F0A-8D77-D5427CCAA0D3}"/>
    <pc:docChg chg="undo custSel addSld delSld modSld sldOrd modSection">
      <pc:chgData name="Constans, Joseph (VACO)" userId="90aafe61-5857-41d9-9d56-a03f27a6d727" providerId="ADAL" clId="{D5D1702F-56F6-4F0A-8D77-D5427CCAA0D3}" dt="2024-05-28T17:49:25.774" v="977" actId="47"/>
      <pc:docMkLst>
        <pc:docMk/>
      </pc:docMkLst>
      <pc:sldChg chg="modSp mod">
        <pc:chgData name="Constans, Joseph (VACO)" userId="90aafe61-5857-41d9-9d56-a03f27a6d727" providerId="ADAL" clId="{D5D1702F-56F6-4F0A-8D77-D5427CCAA0D3}" dt="2024-05-28T14:48:05.607" v="344" actId="20577"/>
        <pc:sldMkLst>
          <pc:docMk/>
          <pc:sldMk cId="3352216488" sldId="263"/>
        </pc:sldMkLst>
        <pc:graphicFrameChg chg="mod modGraphic">
          <ac:chgData name="Constans, Joseph (VACO)" userId="90aafe61-5857-41d9-9d56-a03f27a6d727" providerId="ADAL" clId="{D5D1702F-56F6-4F0A-8D77-D5427CCAA0D3}" dt="2024-05-28T14:48:05.607" v="344" actId="20577"/>
          <ac:graphicFrameMkLst>
            <pc:docMk/>
            <pc:sldMk cId="3352216488" sldId="263"/>
            <ac:graphicFrameMk id="3" creationId="{A27C9BC4-6B16-CF4D-A6EB-65EF194F970C}"/>
          </ac:graphicFrameMkLst>
        </pc:graphicFrameChg>
      </pc:sldChg>
      <pc:sldChg chg="modSp mod">
        <pc:chgData name="Constans, Joseph (VACO)" userId="90aafe61-5857-41d9-9d56-a03f27a6d727" providerId="ADAL" clId="{D5D1702F-56F6-4F0A-8D77-D5427CCAA0D3}" dt="2024-05-28T14:28:35.543" v="2" actId="20577"/>
        <pc:sldMkLst>
          <pc:docMk/>
          <pc:sldMk cId="277998133" sldId="2134807165"/>
        </pc:sldMkLst>
        <pc:spChg chg="mod">
          <ac:chgData name="Constans, Joseph (VACO)" userId="90aafe61-5857-41d9-9d56-a03f27a6d727" providerId="ADAL" clId="{D5D1702F-56F6-4F0A-8D77-D5427CCAA0D3}" dt="2024-05-28T14:28:35.543" v="2" actId="20577"/>
          <ac:spMkLst>
            <pc:docMk/>
            <pc:sldMk cId="277998133" sldId="2134807165"/>
            <ac:spMk id="4" creationId="{A542717B-EFDD-26C1-22D7-48B192576474}"/>
          </ac:spMkLst>
        </pc:spChg>
      </pc:sldChg>
      <pc:sldChg chg="addSp delSp modSp del mod">
        <pc:chgData name="Constans, Joseph (VACO)" userId="90aafe61-5857-41d9-9d56-a03f27a6d727" providerId="ADAL" clId="{D5D1702F-56F6-4F0A-8D77-D5427CCAA0D3}" dt="2024-05-28T17:49:25.774" v="977" actId="47"/>
        <pc:sldMkLst>
          <pc:docMk/>
          <pc:sldMk cId="3359927071" sldId="2147479413"/>
        </pc:sldMkLst>
        <pc:spChg chg="del">
          <ac:chgData name="Constans, Joseph (VACO)" userId="90aafe61-5857-41d9-9d56-a03f27a6d727" providerId="ADAL" clId="{D5D1702F-56F6-4F0A-8D77-D5427CCAA0D3}" dt="2024-05-28T15:59:27.666" v="609" actId="478"/>
          <ac:spMkLst>
            <pc:docMk/>
            <pc:sldMk cId="3359927071" sldId="2147479413"/>
            <ac:spMk id="2" creationId="{68C2C630-E6D6-A7FA-A094-A84A518493FA}"/>
          </ac:spMkLst>
        </pc:spChg>
        <pc:spChg chg="mod">
          <ac:chgData name="Constans, Joseph (VACO)" userId="90aafe61-5857-41d9-9d56-a03f27a6d727" providerId="ADAL" clId="{D5D1702F-56F6-4F0A-8D77-D5427CCAA0D3}" dt="2024-05-28T15:58:30.245" v="563" actId="20577"/>
          <ac:spMkLst>
            <pc:docMk/>
            <pc:sldMk cId="3359927071" sldId="2147479413"/>
            <ac:spMk id="3" creationId="{B2A1C353-F89E-2C16-B66D-7E2C52301F01}"/>
          </ac:spMkLst>
        </pc:spChg>
        <pc:spChg chg="del">
          <ac:chgData name="Constans, Joseph (VACO)" userId="90aafe61-5857-41d9-9d56-a03f27a6d727" providerId="ADAL" clId="{D5D1702F-56F6-4F0A-8D77-D5427CCAA0D3}" dt="2024-05-28T15:59:11.817" v="592" actId="478"/>
          <ac:spMkLst>
            <pc:docMk/>
            <pc:sldMk cId="3359927071" sldId="2147479413"/>
            <ac:spMk id="4" creationId="{EC42E8C3-809D-B9DD-FD25-43B2B19E949A}"/>
          </ac:spMkLst>
        </pc:spChg>
        <pc:spChg chg="add del mod">
          <ac:chgData name="Constans, Joseph (VACO)" userId="90aafe61-5857-41d9-9d56-a03f27a6d727" providerId="ADAL" clId="{D5D1702F-56F6-4F0A-8D77-D5427CCAA0D3}" dt="2024-05-28T15:59:32.010" v="610" actId="478"/>
          <ac:spMkLst>
            <pc:docMk/>
            <pc:sldMk cId="3359927071" sldId="2147479413"/>
            <ac:spMk id="8" creationId="{4B3D5B8E-12AD-C567-3068-D16498494718}"/>
          </ac:spMkLst>
        </pc:spChg>
        <pc:spChg chg="add mod">
          <ac:chgData name="Constans, Joseph (VACO)" userId="90aafe61-5857-41d9-9d56-a03f27a6d727" providerId="ADAL" clId="{D5D1702F-56F6-4F0A-8D77-D5427CCAA0D3}" dt="2024-05-28T15:59:32.010" v="610" actId="478"/>
          <ac:spMkLst>
            <pc:docMk/>
            <pc:sldMk cId="3359927071" sldId="2147479413"/>
            <ac:spMk id="10" creationId="{90C6680C-36B8-528C-C9D8-6702038354D8}"/>
          </ac:spMkLst>
        </pc:spChg>
      </pc:sldChg>
      <pc:sldChg chg="modSp mod">
        <pc:chgData name="Constans, Joseph (VACO)" userId="90aafe61-5857-41d9-9d56-a03f27a6d727" providerId="ADAL" clId="{D5D1702F-56F6-4F0A-8D77-D5427CCAA0D3}" dt="2024-05-28T14:46:38.858" v="256" actId="20577"/>
        <pc:sldMkLst>
          <pc:docMk/>
          <pc:sldMk cId="3053077602" sldId="2147479416"/>
        </pc:sldMkLst>
        <pc:spChg chg="mod">
          <ac:chgData name="Constans, Joseph (VACO)" userId="90aafe61-5857-41d9-9d56-a03f27a6d727" providerId="ADAL" clId="{D5D1702F-56F6-4F0A-8D77-D5427CCAA0D3}" dt="2024-05-28T14:46:38.858" v="256" actId="20577"/>
          <ac:spMkLst>
            <pc:docMk/>
            <pc:sldMk cId="3053077602" sldId="2147479416"/>
            <ac:spMk id="6" creationId="{997401CE-E7BC-DDC0-3F71-C1BAA4D5F825}"/>
          </ac:spMkLst>
        </pc:spChg>
      </pc:sldChg>
      <pc:sldChg chg="del">
        <pc:chgData name="Constans, Joseph (VACO)" userId="90aafe61-5857-41d9-9d56-a03f27a6d727" providerId="ADAL" clId="{D5D1702F-56F6-4F0A-8D77-D5427CCAA0D3}" dt="2024-05-28T17:49:25.774" v="977" actId="47"/>
        <pc:sldMkLst>
          <pc:docMk/>
          <pc:sldMk cId="3114627332" sldId="2147479430"/>
        </pc:sldMkLst>
      </pc:sldChg>
      <pc:sldChg chg="del">
        <pc:chgData name="Constans, Joseph (VACO)" userId="90aafe61-5857-41d9-9d56-a03f27a6d727" providerId="ADAL" clId="{D5D1702F-56F6-4F0A-8D77-D5427CCAA0D3}" dt="2024-05-28T17:49:25.774" v="977" actId="47"/>
        <pc:sldMkLst>
          <pc:docMk/>
          <pc:sldMk cId="1991709842" sldId="2147479431"/>
        </pc:sldMkLst>
      </pc:sldChg>
      <pc:sldChg chg="modSp mod ord">
        <pc:chgData name="Constans, Joseph (VACO)" userId="90aafe61-5857-41d9-9d56-a03f27a6d727" providerId="ADAL" clId="{D5D1702F-56F6-4F0A-8D77-D5427CCAA0D3}" dt="2024-05-28T17:49:09.019" v="976" actId="20577"/>
        <pc:sldMkLst>
          <pc:docMk/>
          <pc:sldMk cId="6570250" sldId="2147479432"/>
        </pc:sldMkLst>
        <pc:spChg chg="mod">
          <ac:chgData name="Constans, Joseph (VACO)" userId="90aafe61-5857-41d9-9d56-a03f27a6d727" providerId="ADAL" clId="{D5D1702F-56F6-4F0A-8D77-D5427CCAA0D3}" dt="2024-05-28T17:49:09.019" v="976" actId="20577"/>
          <ac:spMkLst>
            <pc:docMk/>
            <pc:sldMk cId="6570250" sldId="2147479432"/>
            <ac:spMk id="7" creationId="{3955E655-D653-4571-2CB2-7A7C60807098}"/>
          </ac:spMkLst>
        </pc:spChg>
      </pc:sldChg>
      <pc:sldChg chg="del">
        <pc:chgData name="Constans, Joseph (VACO)" userId="90aafe61-5857-41d9-9d56-a03f27a6d727" providerId="ADAL" clId="{D5D1702F-56F6-4F0A-8D77-D5427CCAA0D3}" dt="2024-05-28T17:49:25.774" v="977" actId="47"/>
        <pc:sldMkLst>
          <pc:docMk/>
          <pc:sldMk cId="3750821754" sldId="2147479435"/>
        </pc:sldMkLst>
      </pc:sldChg>
      <pc:sldChg chg="del ord">
        <pc:chgData name="Constans, Joseph (VACO)" userId="90aafe61-5857-41d9-9d56-a03f27a6d727" providerId="ADAL" clId="{D5D1702F-56F6-4F0A-8D77-D5427CCAA0D3}" dt="2024-05-28T17:49:25.774" v="977" actId="47"/>
        <pc:sldMkLst>
          <pc:docMk/>
          <pc:sldMk cId="2874092118" sldId="2147479453"/>
        </pc:sldMkLst>
      </pc:sldChg>
      <pc:sldChg chg="del">
        <pc:chgData name="Constans, Joseph (VACO)" userId="90aafe61-5857-41d9-9d56-a03f27a6d727" providerId="ADAL" clId="{D5D1702F-56F6-4F0A-8D77-D5427CCAA0D3}" dt="2024-05-28T17:49:25.774" v="977" actId="47"/>
        <pc:sldMkLst>
          <pc:docMk/>
          <pc:sldMk cId="3905921425" sldId="2147479454"/>
        </pc:sldMkLst>
      </pc:sldChg>
      <pc:sldChg chg="del">
        <pc:chgData name="Constans, Joseph (VACO)" userId="90aafe61-5857-41d9-9d56-a03f27a6d727" providerId="ADAL" clId="{D5D1702F-56F6-4F0A-8D77-D5427CCAA0D3}" dt="2024-05-28T17:49:25.774" v="977" actId="47"/>
        <pc:sldMkLst>
          <pc:docMk/>
          <pc:sldMk cId="3317697777" sldId="2147479467"/>
        </pc:sldMkLst>
      </pc:sldChg>
      <pc:sldChg chg="del">
        <pc:chgData name="Constans, Joseph (VACO)" userId="90aafe61-5857-41d9-9d56-a03f27a6d727" providerId="ADAL" clId="{D5D1702F-56F6-4F0A-8D77-D5427CCAA0D3}" dt="2024-05-28T17:49:25.774" v="977" actId="47"/>
        <pc:sldMkLst>
          <pc:docMk/>
          <pc:sldMk cId="1263743018" sldId="2147479468"/>
        </pc:sldMkLst>
      </pc:sldChg>
      <pc:sldChg chg="del">
        <pc:chgData name="Constans, Joseph (VACO)" userId="90aafe61-5857-41d9-9d56-a03f27a6d727" providerId="ADAL" clId="{D5D1702F-56F6-4F0A-8D77-D5427CCAA0D3}" dt="2024-05-28T17:49:25.774" v="977" actId="47"/>
        <pc:sldMkLst>
          <pc:docMk/>
          <pc:sldMk cId="4106091340" sldId="2147479469"/>
        </pc:sldMkLst>
      </pc:sldChg>
      <pc:sldChg chg="del">
        <pc:chgData name="Constans, Joseph (VACO)" userId="90aafe61-5857-41d9-9d56-a03f27a6d727" providerId="ADAL" clId="{D5D1702F-56F6-4F0A-8D77-D5427CCAA0D3}" dt="2024-05-28T17:49:25.774" v="977" actId="47"/>
        <pc:sldMkLst>
          <pc:docMk/>
          <pc:sldMk cId="2031774316" sldId="2147479470"/>
        </pc:sldMkLst>
      </pc:sldChg>
      <pc:sldChg chg="del">
        <pc:chgData name="Constans, Joseph (VACO)" userId="90aafe61-5857-41d9-9d56-a03f27a6d727" providerId="ADAL" clId="{D5D1702F-56F6-4F0A-8D77-D5427CCAA0D3}" dt="2024-05-28T17:49:25.774" v="977" actId="47"/>
        <pc:sldMkLst>
          <pc:docMk/>
          <pc:sldMk cId="4194275875" sldId="2147479471"/>
        </pc:sldMkLst>
      </pc:sldChg>
      <pc:sldChg chg="del">
        <pc:chgData name="Constans, Joseph (VACO)" userId="90aafe61-5857-41d9-9d56-a03f27a6d727" providerId="ADAL" clId="{D5D1702F-56F6-4F0A-8D77-D5427CCAA0D3}" dt="2024-05-28T17:49:25.774" v="977" actId="47"/>
        <pc:sldMkLst>
          <pc:docMk/>
          <pc:sldMk cId="635071978" sldId="2147479472"/>
        </pc:sldMkLst>
      </pc:sldChg>
      <pc:sldChg chg="del">
        <pc:chgData name="Constans, Joseph (VACO)" userId="90aafe61-5857-41d9-9d56-a03f27a6d727" providerId="ADAL" clId="{D5D1702F-56F6-4F0A-8D77-D5427CCAA0D3}" dt="2024-05-28T17:49:25.774" v="977" actId="47"/>
        <pc:sldMkLst>
          <pc:docMk/>
          <pc:sldMk cId="4263732598" sldId="2147479473"/>
        </pc:sldMkLst>
      </pc:sldChg>
      <pc:sldChg chg="del">
        <pc:chgData name="Constans, Joseph (VACO)" userId="90aafe61-5857-41d9-9d56-a03f27a6d727" providerId="ADAL" clId="{D5D1702F-56F6-4F0A-8D77-D5427CCAA0D3}" dt="2024-05-28T17:49:25.774" v="977" actId="47"/>
        <pc:sldMkLst>
          <pc:docMk/>
          <pc:sldMk cId="3352987318" sldId="2147479474"/>
        </pc:sldMkLst>
      </pc:sldChg>
      <pc:sldChg chg="ord">
        <pc:chgData name="Constans, Joseph (VACO)" userId="90aafe61-5857-41d9-9d56-a03f27a6d727" providerId="ADAL" clId="{D5D1702F-56F6-4F0A-8D77-D5427CCAA0D3}" dt="2024-05-28T17:43:23.238" v="842"/>
        <pc:sldMkLst>
          <pc:docMk/>
          <pc:sldMk cId="3326922166" sldId="2147479475"/>
        </pc:sldMkLst>
      </pc:sldChg>
      <pc:sldChg chg="del">
        <pc:chgData name="Constans, Joseph (VACO)" userId="90aafe61-5857-41d9-9d56-a03f27a6d727" providerId="ADAL" clId="{D5D1702F-56F6-4F0A-8D77-D5427CCAA0D3}" dt="2024-05-28T17:49:25.774" v="977" actId="47"/>
        <pc:sldMkLst>
          <pc:docMk/>
          <pc:sldMk cId="3396274652" sldId="2147479477"/>
        </pc:sldMkLst>
      </pc:sldChg>
      <pc:sldChg chg="del">
        <pc:chgData name="Constans, Joseph (VACO)" userId="90aafe61-5857-41d9-9d56-a03f27a6d727" providerId="ADAL" clId="{D5D1702F-56F6-4F0A-8D77-D5427CCAA0D3}" dt="2024-05-28T17:49:25.774" v="977" actId="47"/>
        <pc:sldMkLst>
          <pc:docMk/>
          <pc:sldMk cId="1176315132" sldId="2147479478"/>
        </pc:sldMkLst>
      </pc:sldChg>
      <pc:sldChg chg="del">
        <pc:chgData name="Constans, Joseph (VACO)" userId="90aafe61-5857-41d9-9d56-a03f27a6d727" providerId="ADAL" clId="{D5D1702F-56F6-4F0A-8D77-D5427CCAA0D3}" dt="2024-05-28T17:49:25.774" v="977" actId="47"/>
        <pc:sldMkLst>
          <pc:docMk/>
          <pc:sldMk cId="572960129" sldId="2147479479"/>
        </pc:sldMkLst>
      </pc:sldChg>
      <pc:sldChg chg="modSp add del mod">
        <pc:chgData name="Constans, Joseph (VACO)" userId="90aafe61-5857-41d9-9d56-a03f27a6d727" providerId="ADAL" clId="{D5D1702F-56F6-4F0A-8D77-D5427CCAA0D3}" dt="2024-05-28T15:18:12.789" v="487" actId="20577"/>
        <pc:sldMkLst>
          <pc:docMk/>
          <pc:sldMk cId="1810435716" sldId="2147479684"/>
        </pc:sldMkLst>
        <pc:spChg chg="mod">
          <ac:chgData name="Constans, Joseph (VACO)" userId="90aafe61-5857-41d9-9d56-a03f27a6d727" providerId="ADAL" clId="{D5D1702F-56F6-4F0A-8D77-D5427CCAA0D3}" dt="2024-05-28T15:18:12.789" v="487" actId="20577"/>
          <ac:spMkLst>
            <pc:docMk/>
            <pc:sldMk cId="1810435716" sldId="2147479684"/>
            <ac:spMk id="6" creationId="{47B9F52D-EE91-A825-94B5-3AE087919D73}"/>
          </ac:spMkLst>
        </pc:spChg>
      </pc:sldChg>
      <pc:sldChg chg="modSp add del mod">
        <pc:chgData name="Constans, Joseph (VACO)" userId="90aafe61-5857-41d9-9d56-a03f27a6d727" providerId="ADAL" clId="{D5D1702F-56F6-4F0A-8D77-D5427CCAA0D3}" dt="2024-05-28T15:18:23.227" v="491" actId="20577"/>
        <pc:sldMkLst>
          <pc:docMk/>
          <pc:sldMk cId="1614258396" sldId="2147479693"/>
        </pc:sldMkLst>
        <pc:spChg chg="mod">
          <ac:chgData name="Constans, Joseph (VACO)" userId="90aafe61-5857-41d9-9d56-a03f27a6d727" providerId="ADAL" clId="{D5D1702F-56F6-4F0A-8D77-D5427CCAA0D3}" dt="2024-05-28T15:18:23.227" v="491" actId="20577"/>
          <ac:spMkLst>
            <pc:docMk/>
            <pc:sldMk cId="1614258396" sldId="2147479693"/>
            <ac:spMk id="2" creationId="{C9B3B52E-1BCC-ED06-FDB4-C42E80D4DF93}"/>
          </ac:spMkLst>
        </pc:spChg>
      </pc:sldChg>
      <pc:sldChg chg="modSp add del mod">
        <pc:chgData name="Constans, Joseph (VACO)" userId="90aafe61-5857-41d9-9d56-a03f27a6d727" providerId="ADAL" clId="{D5D1702F-56F6-4F0A-8D77-D5427CCAA0D3}" dt="2024-05-28T16:55:20.744" v="839" actId="47"/>
        <pc:sldMkLst>
          <pc:docMk/>
          <pc:sldMk cId="1020415594" sldId="2147479694"/>
        </pc:sldMkLst>
        <pc:spChg chg="mod">
          <ac:chgData name="Constans, Joseph (VACO)" userId="90aafe61-5857-41d9-9d56-a03f27a6d727" providerId="ADAL" clId="{D5D1702F-56F6-4F0A-8D77-D5427CCAA0D3}" dt="2024-05-28T15:03:38.006" v="480" actId="20577"/>
          <ac:spMkLst>
            <pc:docMk/>
            <pc:sldMk cId="1020415594" sldId="2147479694"/>
            <ac:spMk id="6" creationId="{47B9F52D-EE91-A825-94B5-3AE087919D73}"/>
          </ac:spMkLst>
        </pc:spChg>
        <pc:spChg chg="mod">
          <ac:chgData name="Constans, Joseph (VACO)" userId="90aafe61-5857-41d9-9d56-a03f27a6d727" providerId="ADAL" clId="{D5D1702F-56F6-4F0A-8D77-D5427CCAA0D3}" dt="2024-05-28T15:03:43.443" v="481" actId="13926"/>
          <ac:spMkLst>
            <pc:docMk/>
            <pc:sldMk cId="1020415594" sldId="2147479694"/>
            <ac:spMk id="7" creationId="{8BF1C878-5A4C-27C4-9E84-8D8EBAEB8903}"/>
          </ac:spMkLst>
        </pc:spChg>
      </pc:sldChg>
      <pc:sldChg chg="del">
        <pc:chgData name="Constans, Joseph (VACO)" userId="90aafe61-5857-41d9-9d56-a03f27a6d727" providerId="ADAL" clId="{D5D1702F-56F6-4F0A-8D77-D5427CCAA0D3}" dt="2024-05-28T14:46:39.234" v="257"/>
        <pc:sldMkLst>
          <pc:docMk/>
          <pc:sldMk cId="2492738629" sldId="2147479694"/>
        </pc:sldMkLst>
      </pc:sldChg>
      <pc:sldChg chg="modSp add mod ord">
        <pc:chgData name="Constans, Joseph (VACO)" userId="90aafe61-5857-41d9-9d56-a03f27a6d727" providerId="ADAL" clId="{D5D1702F-56F6-4F0A-8D77-D5427CCAA0D3}" dt="2024-05-28T15:23:36.296" v="543" actId="20577"/>
        <pc:sldMkLst>
          <pc:docMk/>
          <pc:sldMk cId="2953859308" sldId="2147479695"/>
        </pc:sldMkLst>
        <pc:spChg chg="mod">
          <ac:chgData name="Constans, Joseph (VACO)" userId="90aafe61-5857-41d9-9d56-a03f27a6d727" providerId="ADAL" clId="{D5D1702F-56F6-4F0A-8D77-D5427CCAA0D3}" dt="2024-05-28T15:23:36.296" v="543" actId="20577"/>
          <ac:spMkLst>
            <pc:docMk/>
            <pc:sldMk cId="2953859308" sldId="2147479695"/>
            <ac:spMk id="6" creationId="{997401CE-E7BC-DDC0-3F71-C1BAA4D5F825}"/>
          </ac:spMkLst>
        </pc:spChg>
      </pc:sldChg>
      <pc:sldChg chg="modSp add mod">
        <pc:chgData name="Constans, Joseph (VACO)" userId="90aafe61-5857-41d9-9d56-a03f27a6d727" providerId="ADAL" clId="{D5D1702F-56F6-4F0A-8D77-D5427CCAA0D3}" dt="2024-05-28T15:02:48.826" v="476" actId="20577"/>
        <pc:sldMkLst>
          <pc:docMk/>
          <pc:sldMk cId="2891593209" sldId="2147479696"/>
        </pc:sldMkLst>
        <pc:spChg chg="mod">
          <ac:chgData name="Constans, Joseph (VACO)" userId="90aafe61-5857-41d9-9d56-a03f27a6d727" providerId="ADAL" clId="{D5D1702F-56F6-4F0A-8D77-D5427CCAA0D3}" dt="2024-05-28T15:02:48.826" v="476" actId="20577"/>
          <ac:spMkLst>
            <pc:docMk/>
            <pc:sldMk cId="2891593209" sldId="2147479696"/>
            <ac:spMk id="6" creationId="{997401CE-E7BC-DDC0-3F71-C1BAA4D5F825}"/>
          </ac:spMkLst>
        </pc:spChg>
      </pc:sldChg>
      <pc:sldChg chg="addSp delSp modSp add mod ord setBg">
        <pc:chgData name="Constans, Joseph (VACO)" userId="90aafe61-5857-41d9-9d56-a03f27a6d727" providerId="ADAL" clId="{D5D1702F-56F6-4F0A-8D77-D5427CCAA0D3}" dt="2024-05-28T16:54:53.674" v="837"/>
        <pc:sldMkLst>
          <pc:docMk/>
          <pc:sldMk cId="4100156047" sldId="2147479697"/>
        </pc:sldMkLst>
        <pc:spChg chg="add del mod">
          <ac:chgData name="Constans, Joseph (VACO)" userId="90aafe61-5857-41d9-9d56-a03f27a6d727" providerId="ADAL" clId="{D5D1702F-56F6-4F0A-8D77-D5427CCAA0D3}" dt="2024-05-28T15:20:39.015" v="495"/>
          <ac:spMkLst>
            <pc:docMk/>
            <pc:sldMk cId="4100156047" sldId="2147479697"/>
            <ac:spMk id="3" creationId="{6BF9ABFD-6B55-CC9A-20F8-B12C759F00C1}"/>
          </ac:spMkLst>
        </pc:spChg>
        <pc:spChg chg="mod">
          <ac:chgData name="Constans, Joseph (VACO)" userId="90aafe61-5857-41d9-9d56-a03f27a6d727" providerId="ADAL" clId="{D5D1702F-56F6-4F0A-8D77-D5427CCAA0D3}" dt="2024-05-28T15:22:35.740" v="539" actId="20577"/>
          <ac:spMkLst>
            <pc:docMk/>
            <pc:sldMk cId="4100156047" sldId="2147479697"/>
            <ac:spMk id="6" creationId="{47B9F52D-EE91-A825-94B5-3AE087919D73}"/>
          </ac:spMkLst>
        </pc:spChg>
        <pc:spChg chg="del">
          <ac:chgData name="Constans, Joseph (VACO)" userId="90aafe61-5857-41d9-9d56-a03f27a6d727" providerId="ADAL" clId="{D5D1702F-56F6-4F0A-8D77-D5427CCAA0D3}" dt="2024-05-28T15:20:32.912" v="494" actId="478"/>
          <ac:spMkLst>
            <pc:docMk/>
            <pc:sldMk cId="4100156047" sldId="2147479697"/>
            <ac:spMk id="7" creationId="{8BF1C878-5A4C-27C4-9E84-8D8EBAEB8903}"/>
          </ac:spMkLst>
        </pc:spChg>
        <pc:spChg chg="add">
          <ac:chgData name="Constans, Joseph (VACO)" userId="90aafe61-5857-41d9-9d56-a03f27a6d727" providerId="ADAL" clId="{D5D1702F-56F6-4F0A-8D77-D5427CCAA0D3}" dt="2024-05-28T15:21:32.083" v="501" actId="26606"/>
          <ac:spMkLst>
            <pc:docMk/>
            <pc:sldMk cId="4100156047" sldId="2147479697"/>
            <ac:spMk id="11" creationId="{D12DDE76-C203-4047-9998-63900085B5E8}"/>
          </ac:spMkLst>
        </pc:spChg>
        <pc:graphicFrameChg chg="add mod modGraphic">
          <ac:chgData name="Constans, Joseph (VACO)" userId="90aafe61-5857-41d9-9d56-a03f27a6d727" providerId="ADAL" clId="{D5D1702F-56F6-4F0A-8D77-D5427CCAA0D3}" dt="2024-05-28T15:21:58.972" v="502" actId="1076"/>
          <ac:graphicFrameMkLst>
            <pc:docMk/>
            <pc:sldMk cId="4100156047" sldId="2147479697"/>
            <ac:graphicFrameMk id="4" creationId="{9C1DF81B-6869-EEA3-C080-C28609389C3F}"/>
          </ac:graphicFrameMkLst>
        </pc:graphicFrameChg>
      </pc:sldChg>
      <pc:sldChg chg="add">
        <pc:chgData name="Constans, Joseph (VACO)" userId="90aafe61-5857-41d9-9d56-a03f27a6d727" providerId="ADAL" clId="{D5D1702F-56F6-4F0A-8D77-D5427CCAA0D3}" dt="2024-05-28T15:16:42.951" v="483"/>
        <pc:sldMkLst>
          <pc:docMk/>
          <pc:sldMk cId="1257049158" sldId="2147479698"/>
        </pc:sldMkLst>
      </pc:sldChg>
      <pc:sldChg chg="addSp delSp modSp add del mod">
        <pc:chgData name="Constans, Joseph (VACO)" userId="90aafe61-5857-41d9-9d56-a03f27a6d727" providerId="ADAL" clId="{D5D1702F-56F6-4F0A-8D77-D5427CCAA0D3}" dt="2024-05-28T16:55:24.242" v="840" actId="47"/>
        <pc:sldMkLst>
          <pc:docMk/>
          <pc:sldMk cId="1059368324" sldId="2147479699"/>
        </pc:sldMkLst>
        <pc:spChg chg="add mod">
          <ac:chgData name="Constans, Joseph (VACO)" userId="90aafe61-5857-41d9-9d56-a03f27a6d727" providerId="ADAL" clId="{D5D1702F-56F6-4F0A-8D77-D5427CCAA0D3}" dt="2024-05-28T15:59:04.700" v="591" actId="20577"/>
          <ac:spMkLst>
            <pc:docMk/>
            <pc:sldMk cId="1059368324" sldId="2147479699"/>
            <ac:spMk id="3" creationId="{FCF0C180-7F0F-00D5-2848-C173B1A124C0}"/>
          </ac:spMkLst>
        </pc:spChg>
        <pc:spChg chg="del">
          <ac:chgData name="Constans, Joseph (VACO)" userId="90aafe61-5857-41d9-9d56-a03f27a6d727" providerId="ADAL" clId="{D5D1702F-56F6-4F0A-8D77-D5427CCAA0D3}" dt="2024-05-28T15:58:50.893" v="565" actId="478"/>
          <ac:spMkLst>
            <pc:docMk/>
            <pc:sldMk cId="1059368324" sldId="2147479699"/>
            <ac:spMk id="7" creationId="{8BF1C878-5A4C-27C4-9E84-8D8EBAEB8903}"/>
          </ac:spMkLst>
        </pc:spChg>
      </pc:sldChg>
      <pc:sldChg chg="new del">
        <pc:chgData name="Constans, Joseph (VACO)" userId="90aafe61-5857-41d9-9d56-a03f27a6d727" providerId="ADAL" clId="{D5D1702F-56F6-4F0A-8D77-D5427CCAA0D3}" dt="2024-05-28T15:20:22.306" v="493" actId="680"/>
        <pc:sldMkLst>
          <pc:docMk/>
          <pc:sldMk cId="2302964479" sldId="2147479699"/>
        </pc:sldMkLst>
      </pc:sldChg>
      <pc:sldChg chg="addSp modSp add mod">
        <pc:chgData name="Constans, Joseph (VACO)" userId="90aafe61-5857-41d9-9d56-a03f27a6d727" providerId="ADAL" clId="{D5D1702F-56F6-4F0A-8D77-D5427CCAA0D3}" dt="2024-05-28T17:47:25.821" v="872" actId="20577"/>
        <pc:sldMkLst>
          <pc:docMk/>
          <pc:sldMk cId="276086314" sldId="2147479700"/>
        </pc:sldMkLst>
        <pc:spChg chg="mod">
          <ac:chgData name="Constans, Joseph (VACO)" userId="90aafe61-5857-41d9-9d56-a03f27a6d727" providerId="ADAL" clId="{D5D1702F-56F6-4F0A-8D77-D5427CCAA0D3}" dt="2024-05-28T17:47:25.821" v="872" actId="20577"/>
          <ac:spMkLst>
            <pc:docMk/>
            <pc:sldMk cId="276086314" sldId="2147479700"/>
            <ac:spMk id="3" creationId="{FCF0C180-7F0F-00D5-2848-C173B1A124C0}"/>
          </ac:spMkLst>
        </pc:spChg>
        <pc:spChg chg="mod">
          <ac:chgData name="Constans, Joseph (VACO)" userId="90aafe61-5857-41d9-9d56-a03f27a6d727" providerId="ADAL" clId="{D5D1702F-56F6-4F0A-8D77-D5427CCAA0D3}" dt="2024-05-28T16:00:02.163" v="613" actId="14100"/>
          <ac:spMkLst>
            <pc:docMk/>
            <pc:sldMk cId="276086314" sldId="2147479700"/>
            <ac:spMk id="6" creationId="{47B9F52D-EE91-A825-94B5-3AE087919D73}"/>
          </ac:spMkLst>
        </pc:spChg>
        <pc:picChg chg="add mod">
          <ac:chgData name="Constans, Joseph (VACO)" userId="90aafe61-5857-41d9-9d56-a03f27a6d727" providerId="ADAL" clId="{D5D1702F-56F6-4F0A-8D77-D5427CCAA0D3}" dt="2024-05-28T17:46:39.858" v="852" actId="14100"/>
          <ac:picMkLst>
            <pc:docMk/>
            <pc:sldMk cId="276086314" sldId="2147479700"/>
            <ac:picMk id="4" creationId="{D8A71DC2-5154-1D25-8D84-AE23FA45E1DE}"/>
          </ac:picMkLst>
        </pc:picChg>
      </pc:sldChg>
      <pc:sldChg chg="add">
        <pc:chgData name="Constans, Joseph (VACO)" userId="90aafe61-5857-41d9-9d56-a03f27a6d727" providerId="ADAL" clId="{D5D1702F-56F6-4F0A-8D77-D5427CCAA0D3}" dt="2024-05-28T16:54:57.094" v="838"/>
        <pc:sldMkLst>
          <pc:docMk/>
          <pc:sldMk cId="1017699616" sldId="21474797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50734ABB-FDD8-470C-94A0-E35EFCF8BF46}" type="datetimeFigureOut">
              <a:rPr lang="en-US" smtClean="0"/>
              <a:pPr/>
              <a:t>5/28/2024</a:t>
            </a:fld>
            <a:endParaRPr lang="en-US" dirty="0"/>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US"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6E0020C-34B3-4644-B138-3A9503ECB28E}" type="slidenum">
              <a:rPr lang="en-US" smtClean="0"/>
              <a:pPr/>
              <a:t>‹#›</a:t>
            </a:fld>
            <a:endParaRPr lang="en-US" dirty="0"/>
          </a:p>
        </p:txBody>
      </p:sp>
    </p:spTree>
    <p:extLst>
      <p:ext uri="{BB962C8B-B14F-4D97-AF65-F5344CB8AC3E}">
        <p14:creationId xmlns:p14="http://schemas.microsoft.com/office/powerpoint/2010/main" val="3083881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panose="020F0502020204030204"/>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DB82-DFC6-414B-85AD-EA7020C8DE2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12838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a:xfrm>
            <a:off x="9293994"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47170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2429588961"/>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93613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681816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9274743"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71696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Blank_no_bottom_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EE0F0B21-0107-480B-A6FF-33E8F92913BC}"/>
              </a:ext>
            </a:extLst>
          </p:cNvPr>
          <p:cNvSpPr/>
          <p:nvPr userDrawn="1"/>
        </p:nvSpPr>
        <p:spPr>
          <a:xfrm>
            <a:off x="0" y="6131277"/>
            <a:ext cx="12191994" cy="745011"/>
          </a:xfrm>
          <a:prstGeom prst="rect">
            <a:avLst/>
          </a:prstGeom>
          <a:solidFill>
            <a:schemeClr val="bg1"/>
          </a:solidFill>
          <a:ln w="5501">
            <a:noFill/>
          </a:ln>
        </p:spPr>
        <p:style>
          <a:lnRef idx="2">
            <a:schemeClr val="accent1">
              <a:shade val="50000"/>
            </a:schemeClr>
          </a:lnRef>
          <a:fillRef idx="1">
            <a:schemeClr val="accent1"/>
          </a:fillRef>
          <a:effectRef idx="0">
            <a:schemeClr val="accent1"/>
          </a:effectRef>
          <a:fontRef idx="minor">
            <a:schemeClr val="lt1"/>
          </a:fontRef>
        </p:style>
        <p:txBody>
          <a:bodyPr lIns="79210" tIns="39605" rIns="79210" bIns="39605" rtlCol="0" anchor="t"/>
          <a:lstStyle/>
          <a:p>
            <a:pPr marL="91440" marR="0" lvl="0" indent="-91440" algn="l" defTabSz="914400" rtl="0" eaLnBrk="1" fontAlgn="auto" latinLnBrk="0" hangingPunct="1">
              <a:lnSpc>
                <a:spcPct val="100000"/>
              </a:lnSpc>
              <a:spcBef>
                <a:spcPts val="100"/>
              </a:spcBef>
              <a:spcAft>
                <a:spcPts val="100"/>
              </a:spcAft>
              <a:buClrTx/>
              <a:buSzTx/>
              <a:buFont typeface="Arial" panose="020B0604020202020204" pitchFamily="34" charset="0"/>
              <a:buChar char="•"/>
              <a:tabLst/>
              <a:defRPr/>
            </a:pPr>
            <a:endParaRPr lang="en-US" sz="1200" u="sng">
              <a:solidFill>
                <a:srgbClr val="C55A11"/>
              </a:solidFill>
              <a:latin typeface="Calibri" panose="020F0502020204030204"/>
            </a:endParaRPr>
          </a:p>
        </p:txBody>
      </p:sp>
    </p:spTree>
    <p:extLst>
      <p:ext uri="{BB962C8B-B14F-4D97-AF65-F5344CB8AC3E}">
        <p14:creationId xmlns:p14="http://schemas.microsoft.com/office/powerpoint/2010/main" val="866656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rgbClr val="002F56"/>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DE3D11B-5FAF-4A20-BC91-DC09E07A8D6B}"/>
              </a:ext>
            </a:extLst>
          </p:cNvPr>
          <p:cNvCxnSpPr>
            <a:cxnSpLocks/>
          </p:cNvCxnSpPr>
          <p:nvPr userDrawn="1"/>
        </p:nvCxnSpPr>
        <p:spPr>
          <a:xfrm>
            <a:off x="955497" y="3705225"/>
            <a:ext cx="1123650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8EFF66FB-DCA5-48F3-A735-3BE74D09ACD8}"/>
              </a:ext>
            </a:extLst>
          </p:cNvPr>
          <p:cNvSpPr>
            <a:spLocks noGrp="1"/>
          </p:cNvSpPr>
          <p:nvPr>
            <p:ph type="body" sz="quarter" idx="10"/>
          </p:nvPr>
        </p:nvSpPr>
        <p:spPr>
          <a:xfrm>
            <a:off x="955497" y="3705225"/>
            <a:ext cx="9144000" cy="1828800"/>
          </a:xfrm>
        </p:spPr>
        <p:txBody>
          <a:bodyPr/>
          <a:lstStyle>
            <a:lvl1pPr marL="0" indent="0">
              <a:buNone/>
              <a:defRPr sz="40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28492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FF0C9-A759-41CD-91B1-9887B3481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1BB956-B822-4E72-8D4C-5B8C855282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0591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20800" y="198438"/>
            <a:ext cx="10261600" cy="487362"/>
          </a:xfrm>
          <a:prstGeom prst="rect">
            <a:avLst/>
          </a:prstGeom>
        </p:spPr>
        <p:txBody>
          <a:bodyPr vert="horz"/>
          <a:lstStyle>
            <a:lvl1pPr algn="l">
              <a:defRPr sz="2200" cap="all" baseline="0">
                <a:solidFill>
                  <a:schemeClr val="bg1"/>
                </a:solidFill>
                <a:latin typeface="Georgia"/>
              </a:defRPr>
            </a:lvl1pPr>
          </a:lstStyle>
          <a:p>
            <a:r>
              <a:rPr lang="en-US"/>
              <a:t>Click to edit Master title style</a:t>
            </a:r>
          </a:p>
        </p:txBody>
      </p:sp>
      <p:sp>
        <p:nvSpPr>
          <p:cNvPr id="6" name="Content Placeholder 2"/>
          <p:cNvSpPr>
            <a:spLocks noGrp="1"/>
          </p:cNvSpPr>
          <p:nvPr>
            <p:ph idx="1"/>
          </p:nvPr>
        </p:nvSpPr>
        <p:spPr>
          <a:xfrm>
            <a:off x="609600" y="1600201"/>
            <a:ext cx="10972800" cy="4525963"/>
          </a:xfrm>
          <a:prstGeom prst="rect">
            <a:avLst/>
          </a:prstGeom>
        </p:spPr>
        <p:txBody>
          <a:bodyPr/>
          <a:lstStyle>
            <a:lvl1pPr>
              <a:defRPr>
                <a:solidFill>
                  <a:srgbClr val="174782"/>
                </a:solidFill>
                <a:latin typeface="Georgia"/>
              </a:defRPr>
            </a:lvl1pPr>
            <a:lvl2pPr>
              <a:defRPr>
                <a:latin typeface="Georgia"/>
              </a:defRPr>
            </a:lvl2pPr>
            <a:lvl3pPr>
              <a:defRPr>
                <a:latin typeface="Georgia"/>
              </a:defRPr>
            </a:lvl3pPr>
            <a:lvl4pPr>
              <a:defRPr>
                <a:latin typeface="Georgia"/>
              </a:defRPr>
            </a:lvl4pPr>
            <a:lvl5pPr>
              <a:defRPr>
                <a:latin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8"/>
          <p:cNvSpPr>
            <a:spLocks noGrp="1"/>
          </p:cNvSpPr>
          <p:nvPr>
            <p:ph type="dt" sz="half" idx="10"/>
          </p:nvPr>
        </p:nvSpPr>
        <p:spPr/>
        <p:txBody>
          <a:bodyPr/>
          <a:lstStyle>
            <a:lvl1pPr>
              <a:defRPr/>
            </a:lvl1pPr>
          </a:lstStyle>
          <a:p>
            <a:pPr>
              <a:defRPr/>
            </a:pPr>
            <a:r>
              <a:rPr lang="en-US"/>
              <a:t>DATE</a:t>
            </a:r>
          </a:p>
        </p:txBody>
      </p:sp>
      <p:sp>
        <p:nvSpPr>
          <p:cNvPr id="5" name="Footer Placeholder 9"/>
          <p:cNvSpPr>
            <a:spLocks noGrp="1"/>
          </p:cNvSpPr>
          <p:nvPr>
            <p:ph type="ftr" sz="quarter" idx="11"/>
          </p:nvPr>
        </p:nvSpPr>
        <p:spPr/>
        <p:txBody>
          <a:bodyPr/>
          <a:lstStyle>
            <a:lvl1pPr>
              <a:defRPr/>
            </a:lvl1pPr>
          </a:lstStyle>
          <a:p>
            <a:pPr>
              <a:defRPr/>
            </a:pPr>
            <a:r>
              <a:rPr lang="en-US"/>
              <a:t>DOCUMENT TYPE/STATUS</a:t>
            </a:r>
          </a:p>
        </p:txBody>
      </p:sp>
      <p:sp>
        <p:nvSpPr>
          <p:cNvPr id="7" name="Slide Number Placeholder 10"/>
          <p:cNvSpPr>
            <a:spLocks noGrp="1"/>
          </p:cNvSpPr>
          <p:nvPr>
            <p:ph type="sldNum" sz="quarter" idx="12"/>
          </p:nvPr>
        </p:nvSpPr>
        <p:spPr/>
        <p:txBody>
          <a:bodyPr/>
          <a:lstStyle>
            <a:lvl1pPr>
              <a:defRPr/>
            </a:lvl1pPr>
          </a:lstStyle>
          <a:p>
            <a:pPr>
              <a:defRPr/>
            </a:pPr>
            <a:fld id="{149DAFAA-7812-4B15-926F-EFC797A2885C}" type="slidenum">
              <a:rPr lang="en-US" altLang="en-US"/>
              <a:pPr>
                <a:defRPr/>
              </a:pPr>
              <a:t>‹#›</a:t>
            </a:fld>
            <a:endParaRPr lang="en-US" altLang="en-US"/>
          </a:p>
        </p:txBody>
      </p:sp>
    </p:spTree>
    <p:extLst>
      <p:ext uri="{BB962C8B-B14F-4D97-AF65-F5344CB8AC3E}">
        <p14:creationId xmlns:p14="http://schemas.microsoft.com/office/powerpoint/2010/main" val="3435943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3.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10"/>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2" imgW="395" imgH="396" progId="TCLayout.ActiveDocument.1">
                  <p:embed/>
                </p:oleObj>
              </mc:Choice>
              <mc:Fallback>
                <p:oleObj name="think-cell Slide" r:id="rId12"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13"/>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11"/>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14"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15"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338954004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8" r:id="rId7"/>
    <p:sldLayoutId id="2147483689" r:id="rId8"/>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forms.office.com/Pages/AnalysisPage.aspx?AnalyzerToken=IrXP3Rgj5GexGDUHhhvttY2BsVaFwMPu&amp;id=M2sZWC2BsE6tJ_wt2d5T6_NEV-hUi1pChqTbWawz5AdUN0ozRjdVWVJTT1RMMFRZNlZVWDlVUkFQNi4u" TargetMode="External"/><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forms.office.com/r/r72CAzbPL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BC3891-451A-2EF0-AB3A-15594EEEAD26}"/>
              </a:ext>
            </a:extLst>
          </p:cNvPr>
          <p:cNvSpPr>
            <a:spLocks noGrp="1"/>
          </p:cNvSpPr>
          <p:nvPr>
            <p:ph type="ctrTitle"/>
          </p:nvPr>
        </p:nvSpPr>
        <p:spPr/>
        <p:txBody>
          <a:bodyPr/>
          <a:lstStyle/>
          <a:p>
            <a:r>
              <a:rPr lang="en-US" dirty="0"/>
              <a:t>Suicide Prevention: Advisory Group </a:t>
            </a:r>
            <a:br>
              <a:rPr lang="en-US" dirty="0"/>
            </a:br>
            <a:r>
              <a:rPr lang="en-US" dirty="0"/>
              <a:t>Monthly Meeting</a:t>
            </a:r>
          </a:p>
        </p:txBody>
      </p:sp>
      <p:sp>
        <p:nvSpPr>
          <p:cNvPr id="4" name="Subtitle 3">
            <a:extLst>
              <a:ext uri="{FF2B5EF4-FFF2-40B4-BE49-F238E27FC236}">
                <a16:creationId xmlns:a16="http://schemas.microsoft.com/office/drawing/2014/main" id="{A542717B-EFDD-26C1-22D7-48B192576474}"/>
              </a:ext>
            </a:extLst>
          </p:cNvPr>
          <p:cNvSpPr>
            <a:spLocks noGrp="1"/>
          </p:cNvSpPr>
          <p:nvPr>
            <p:ph type="subTitle" idx="1"/>
          </p:nvPr>
        </p:nvSpPr>
        <p:spPr/>
        <p:txBody>
          <a:bodyPr/>
          <a:lstStyle/>
          <a:p>
            <a:r>
              <a:rPr lang="en-US" dirty="0"/>
              <a:t>May 28, 2024</a:t>
            </a:r>
          </a:p>
        </p:txBody>
      </p:sp>
      <p:sp>
        <p:nvSpPr>
          <p:cNvPr id="6" name="Text Placeholder 5">
            <a:extLst>
              <a:ext uri="{FF2B5EF4-FFF2-40B4-BE49-F238E27FC236}">
                <a16:creationId xmlns:a16="http://schemas.microsoft.com/office/drawing/2014/main" id="{20F394ED-F0AD-444D-9E10-C01BD00671FA}"/>
              </a:ext>
            </a:extLst>
          </p:cNvPr>
          <p:cNvSpPr>
            <a:spLocks noGrp="1"/>
          </p:cNvSpPr>
          <p:nvPr>
            <p:ph type="body" sz="quarter" idx="10"/>
          </p:nvPr>
        </p:nvSpPr>
        <p:spPr/>
        <p:txBody>
          <a:bodyPr/>
          <a:lstStyle/>
          <a:p>
            <a:r>
              <a:rPr lang="en-US" dirty="0"/>
              <a:t>Joe </a:t>
            </a:r>
            <a:r>
              <a:rPr lang="en-US" dirty="0" err="1"/>
              <a:t>Constans</a:t>
            </a:r>
            <a:endParaRPr lang="en-US" dirty="0"/>
          </a:p>
        </p:txBody>
      </p:sp>
    </p:spTree>
    <p:extLst>
      <p:ext uri="{BB962C8B-B14F-4D97-AF65-F5344CB8AC3E}">
        <p14:creationId xmlns:p14="http://schemas.microsoft.com/office/powerpoint/2010/main" val="277998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Informing the field of Suicide Prevention AMP Priority Process</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10</a:t>
            </a:fld>
            <a:endParaRPr lang="en-US"/>
          </a:p>
        </p:txBody>
      </p:sp>
    </p:spTree>
    <p:extLst>
      <p:ext uri="{BB962C8B-B14F-4D97-AF65-F5344CB8AC3E}">
        <p14:creationId xmlns:p14="http://schemas.microsoft.com/office/powerpoint/2010/main" val="2891593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B9F52D-EE91-A825-94B5-3AE087919D73}"/>
              </a:ext>
            </a:extLst>
          </p:cNvPr>
          <p:cNvSpPr>
            <a:spLocks noGrp="1"/>
          </p:cNvSpPr>
          <p:nvPr>
            <p:ph type="title"/>
          </p:nvPr>
        </p:nvSpPr>
        <p:spPr>
          <a:xfrm>
            <a:off x="285749" y="166264"/>
            <a:ext cx="11525949" cy="618385"/>
          </a:xfrm>
        </p:spPr>
        <p:txBody>
          <a:bodyPr/>
          <a:lstStyle/>
          <a:p>
            <a:r>
              <a:rPr lang="en-US" dirty="0"/>
              <a:t>Informing the field of Suicide Prevention AMP Priority Process</a:t>
            </a:r>
          </a:p>
        </p:txBody>
      </p:sp>
      <p:sp>
        <p:nvSpPr>
          <p:cNvPr id="3" name="Content Placeholder 2">
            <a:extLst>
              <a:ext uri="{FF2B5EF4-FFF2-40B4-BE49-F238E27FC236}">
                <a16:creationId xmlns:a16="http://schemas.microsoft.com/office/drawing/2014/main" id="{FCF0C180-7F0F-00D5-2848-C173B1A124C0}"/>
              </a:ext>
            </a:extLst>
          </p:cNvPr>
          <p:cNvSpPr>
            <a:spLocks noGrp="1"/>
          </p:cNvSpPr>
          <p:nvPr>
            <p:ph idx="1"/>
          </p:nvPr>
        </p:nvSpPr>
        <p:spPr/>
        <p:txBody>
          <a:bodyPr/>
          <a:lstStyle/>
          <a:p>
            <a:r>
              <a:rPr lang="en-US" dirty="0"/>
              <a:t>Consider publication </a:t>
            </a:r>
          </a:p>
          <a:p>
            <a:pPr lvl="1"/>
            <a:r>
              <a:rPr lang="en-US" dirty="0"/>
              <a:t>Comparable to VA/DoD SP CPG process?</a:t>
            </a:r>
            <a:endParaRPr lang="en-US" i="1" dirty="0"/>
          </a:p>
          <a:p>
            <a:pPr lvl="1"/>
            <a:r>
              <a:rPr lang="en-US" i="1" dirty="0"/>
              <a:t>Suicide and Life-Threatening Behavior?</a:t>
            </a:r>
          </a:p>
          <a:p>
            <a:pPr lvl="1"/>
            <a:endParaRPr lang="en-US" i="1" dirty="0"/>
          </a:p>
          <a:p>
            <a:pPr lvl="1"/>
            <a:endParaRPr lang="en-US" i="1" dirty="0"/>
          </a:p>
          <a:p>
            <a:pPr lvl="1"/>
            <a:endParaRPr lang="en-US" i="1" dirty="0"/>
          </a:p>
          <a:p>
            <a:pPr lvl="1"/>
            <a:endParaRPr lang="en-US" i="1" dirty="0"/>
          </a:p>
          <a:p>
            <a:pPr lvl="1"/>
            <a:endParaRPr lang="en-US" i="1" dirty="0"/>
          </a:p>
          <a:p>
            <a:r>
              <a:rPr lang="en-US" dirty="0"/>
              <a:t>Presentation at the VA/DoD Suicide Prevention Meeting (July, 2024)</a:t>
            </a:r>
          </a:p>
        </p:txBody>
      </p:sp>
      <p:pic>
        <p:nvPicPr>
          <p:cNvPr id="4" name="Picture 3">
            <a:extLst>
              <a:ext uri="{FF2B5EF4-FFF2-40B4-BE49-F238E27FC236}">
                <a16:creationId xmlns:a16="http://schemas.microsoft.com/office/drawing/2014/main" id="{D8A71DC2-5154-1D25-8D84-AE23FA45E1DE}"/>
              </a:ext>
            </a:extLst>
          </p:cNvPr>
          <p:cNvPicPr>
            <a:picLocks noChangeAspect="1"/>
          </p:cNvPicPr>
          <p:nvPr/>
        </p:nvPicPr>
        <p:blipFill>
          <a:blip r:embed="rId2"/>
          <a:stretch>
            <a:fillRect/>
          </a:stretch>
        </p:blipFill>
        <p:spPr>
          <a:xfrm>
            <a:off x="3045204" y="2678545"/>
            <a:ext cx="5646214" cy="1745674"/>
          </a:xfrm>
          <a:prstGeom prst="rect">
            <a:avLst/>
          </a:prstGeom>
        </p:spPr>
      </p:pic>
    </p:spTree>
    <p:extLst>
      <p:ext uri="{BB962C8B-B14F-4D97-AF65-F5344CB8AC3E}">
        <p14:creationId xmlns:p14="http://schemas.microsoft.com/office/powerpoint/2010/main" val="276086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Next Steps</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12</a:t>
            </a:fld>
            <a:endParaRPr lang="en-US"/>
          </a:p>
        </p:txBody>
      </p:sp>
    </p:spTree>
    <p:extLst>
      <p:ext uri="{BB962C8B-B14F-4D97-AF65-F5344CB8AC3E}">
        <p14:creationId xmlns:p14="http://schemas.microsoft.com/office/powerpoint/2010/main" val="3326922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5EF841-0FE1-900D-8DE4-3B21186277EB}"/>
              </a:ext>
            </a:extLst>
          </p:cNvPr>
          <p:cNvSpPr>
            <a:spLocks noGrp="1"/>
          </p:cNvSpPr>
          <p:nvPr>
            <p:ph type="title"/>
          </p:nvPr>
        </p:nvSpPr>
        <p:spPr/>
        <p:txBody>
          <a:bodyPr/>
          <a:lstStyle/>
          <a:p>
            <a:r>
              <a:rPr lang="en-US" dirty="0"/>
              <a:t>Next Steps</a:t>
            </a:r>
          </a:p>
        </p:txBody>
      </p:sp>
      <p:sp>
        <p:nvSpPr>
          <p:cNvPr id="7" name="Content Placeholder 6">
            <a:extLst>
              <a:ext uri="{FF2B5EF4-FFF2-40B4-BE49-F238E27FC236}">
                <a16:creationId xmlns:a16="http://schemas.microsoft.com/office/drawing/2014/main" id="{3955E655-D653-4571-2CB2-7A7C60807098}"/>
              </a:ext>
            </a:extLst>
          </p:cNvPr>
          <p:cNvSpPr>
            <a:spLocks noGrp="1"/>
          </p:cNvSpPr>
          <p:nvPr>
            <p:ph idx="1"/>
          </p:nvPr>
        </p:nvSpPr>
        <p:spPr>
          <a:xfrm>
            <a:off x="371475" y="1361620"/>
            <a:ext cx="10515600" cy="4829629"/>
          </a:xfrm>
        </p:spPr>
        <p:txBody>
          <a:bodyPr/>
          <a:lstStyle/>
          <a:p>
            <a:r>
              <a:rPr lang="en-US" sz="3200" dirty="0"/>
              <a:t>June 25 – NOSIs</a:t>
            </a:r>
          </a:p>
          <a:p>
            <a:pPr lvl="1"/>
            <a:r>
              <a:rPr lang="en-US" sz="2800" dirty="0"/>
              <a:t>Broad</a:t>
            </a:r>
          </a:p>
          <a:p>
            <a:pPr lvl="1"/>
            <a:r>
              <a:rPr lang="en-US" sz="2800" dirty="0"/>
              <a:t>Priority NOSI</a:t>
            </a:r>
          </a:p>
          <a:p>
            <a:endParaRPr lang="en-US" sz="3200" dirty="0"/>
          </a:p>
          <a:p>
            <a:r>
              <a:rPr lang="en-US" sz="3200" dirty="0"/>
              <a:t>July 25</a:t>
            </a:r>
          </a:p>
          <a:p>
            <a:pPr lvl="1"/>
            <a:r>
              <a:rPr lang="en-US" dirty="0"/>
              <a:t>Review of existing portfolio</a:t>
            </a:r>
          </a:p>
          <a:p>
            <a:pPr lvl="1"/>
            <a:r>
              <a:rPr lang="en-US" dirty="0"/>
              <a:t>Review budget for FY25</a:t>
            </a:r>
          </a:p>
        </p:txBody>
      </p:sp>
      <p:sp>
        <p:nvSpPr>
          <p:cNvPr id="5" name="Slide Number Placeholder 4">
            <a:extLst>
              <a:ext uri="{FF2B5EF4-FFF2-40B4-BE49-F238E27FC236}">
                <a16:creationId xmlns:a16="http://schemas.microsoft.com/office/drawing/2014/main" id="{644DAB78-453F-6B48-DB00-57B9046E74A7}"/>
              </a:ext>
            </a:extLst>
          </p:cNvPr>
          <p:cNvSpPr>
            <a:spLocks noGrp="1"/>
          </p:cNvSpPr>
          <p:nvPr>
            <p:ph type="sldNum" sz="quarter" idx="12"/>
          </p:nvPr>
        </p:nvSpPr>
        <p:spPr/>
        <p:txBody>
          <a:bodyPr/>
          <a:lstStyle/>
          <a:p>
            <a:fld id="{670A9334-4E67-F94F-A05E-0CE8B74A054E}" type="slidenum">
              <a:rPr lang="en-US" smtClean="0"/>
              <a:pPr/>
              <a:t>13</a:t>
            </a:fld>
            <a:endParaRPr lang="en-US"/>
          </a:p>
        </p:txBody>
      </p:sp>
    </p:spTree>
    <p:extLst>
      <p:ext uri="{BB962C8B-B14F-4D97-AF65-F5344CB8AC3E}">
        <p14:creationId xmlns:p14="http://schemas.microsoft.com/office/powerpoint/2010/main" val="6570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27C9BC4-6B16-CF4D-A6EB-65EF194F970C}"/>
              </a:ext>
            </a:extLst>
          </p:cNvPr>
          <p:cNvGraphicFramePr>
            <a:graphicFrameLocks noGrp="1"/>
          </p:cNvGraphicFramePr>
          <p:nvPr>
            <p:extLst>
              <p:ext uri="{D42A27DB-BD31-4B8C-83A1-F6EECF244321}">
                <p14:modId xmlns:p14="http://schemas.microsoft.com/office/powerpoint/2010/main" val="3797885080"/>
              </p:ext>
            </p:extLst>
          </p:nvPr>
        </p:nvGraphicFramePr>
        <p:xfrm>
          <a:off x="390525" y="986593"/>
          <a:ext cx="11443656" cy="3759764"/>
        </p:xfrm>
        <a:graphic>
          <a:graphicData uri="http://schemas.openxmlformats.org/drawingml/2006/table">
            <a:tbl>
              <a:tblPr>
                <a:tableStyleId>{5C22544A-7EE6-4342-B048-85BDC9FD1C3A}</a:tableStyleId>
              </a:tblPr>
              <a:tblGrid>
                <a:gridCol w="1576621">
                  <a:extLst>
                    <a:ext uri="{9D8B030D-6E8A-4147-A177-3AD203B41FA5}">
                      <a16:colId xmlns:a16="http://schemas.microsoft.com/office/drawing/2014/main" val="1012313156"/>
                    </a:ext>
                  </a:extLst>
                </a:gridCol>
                <a:gridCol w="3642312">
                  <a:extLst>
                    <a:ext uri="{9D8B030D-6E8A-4147-A177-3AD203B41FA5}">
                      <a16:colId xmlns:a16="http://schemas.microsoft.com/office/drawing/2014/main" val="383571781"/>
                    </a:ext>
                  </a:extLst>
                </a:gridCol>
                <a:gridCol w="6224723">
                  <a:extLst>
                    <a:ext uri="{9D8B030D-6E8A-4147-A177-3AD203B41FA5}">
                      <a16:colId xmlns:a16="http://schemas.microsoft.com/office/drawing/2014/main" val="566159063"/>
                    </a:ext>
                  </a:extLst>
                </a:gridCol>
              </a:tblGrid>
              <a:tr h="389625">
                <a:tc>
                  <a:txBody>
                    <a:bodyPr/>
                    <a:lstStyle/>
                    <a:p>
                      <a:r>
                        <a:rPr lang="en-US" sz="1800" b="1" dirty="0"/>
                        <a:t>Time</a:t>
                      </a:r>
                    </a:p>
                  </a:txBody>
                  <a:tcP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1"/>
                        <a:t>Item</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1"/>
                        <a:t>Objective</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9528925"/>
                  </a:ext>
                </a:extLst>
              </a:tr>
              <a:tr h="983855">
                <a:tc>
                  <a:txBody>
                    <a:bodyPr/>
                    <a:lstStyle/>
                    <a:p>
                      <a:pPr algn="ctr"/>
                      <a:r>
                        <a:rPr lang="en-US" sz="1800" b="0" dirty="0"/>
                        <a:t>3:00 – 3:10</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0" dirty="0"/>
                        <a:t>Review Priority Setting </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Review priority setting process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Results of temperature check next month</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3781680"/>
                  </a:ext>
                </a:extLst>
              </a:tr>
              <a:tr h="749493">
                <a:tc>
                  <a:txBody>
                    <a:bodyPr/>
                    <a:lstStyle/>
                    <a:p>
                      <a:pPr marL="0" lvl="0" indent="0" algn="ctr">
                        <a:lnSpc>
                          <a:spcPct val="100000"/>
                        </a:lnSpc>
                        <a:spcBef>
                          <a:spcPts val="0"/>
                        </a:spcBef>
                        <a:spcAft>
                          <a:spcPts val="0"/>
                        </a:spcAft>
                        <a:buNone/>
                      </a:pPr>
                      <a:r>
                        <a:rPr lang="en-US" sz="1800" dirty="0">
                          <a:solidFill>
                            <a:schemeClr val="tx1"/>
                          </a:solidFill>
                        </a:rPr>
                        <a:t>3:10 – 3:30</a:t>
                      </a:r>
                      <a:endParaRPr lang="en-US" sz="1800" dirty="0"/>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lvl="0" indent="0" algn="l">
                        <a:lnSpc>
                          <a:spcPct val="100000"/>
                        </a:lnSpc>
                        <a:spcBef>
                          <a:spcPts val="0"/>
                        </a:spcBef>
                        <a:spcAft>
                          <a:spcPts val="0"/>
                        </a:spcAft>
                        <a:buNone/>
                      </a:pPr>
                      <a:r>
                        <a:rPr lang="en-US" sz="1800" dirty="0">
                          <a:solidFill>
                            <a:schemeClr val="tx1"/>
                          </a:solidFill>
                        </a:rPr>
                        <a:t>Voting Session preview</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a:lnSpc>
                          <a:spcPct val="100000"/>
                        </a:lnSpc>
                        <a:spcBef>
                          <a:spcPts val="0"/>
                        </a:spcBef>
                        <a:spcAft>
                          <a:spcPts val="0"/>
                        </a:spcAft>
                        <a:buClr>
                          <a:srgbClr val="000000"/>
                        </a:buClr>
                        <a:buFont typeface="Arial,Sans-Serif"/>
                        <a:buChar char="•"/>
                      </a:pPr>
                      <a:r>
                        <a:rPr lang="en-US" sz="1800" b="0" i="0" u="none" strike="noStrike" noProof="0" dirty="0">
                          <a:solidFill>
                            <a:schemeClr val="tx1"/>
                          </a:solidFill>
                          <a:latin typeface="+mn-lt"/>
                        </a:rPr>
                        <a:t>Review voting members</a:t>
                      </a:r>
                    </a:p>
                    <a:p>
                      <a:pPr marL="285750" marR="0" lvl="0" indent="-285750" algn="l">
                        <a:lnSpc>
                          <a:spcPct val="100000"/>
                        </a:lnSpc>
                        <a:spcBef>
                          <a:spcPts val="0"/>
                        </a:spcBef>
                        <a:spcAft>
                          <a:spcPts val="0"/>
                        </a:spcAft>
                        <a:buClr>
                          <a:srgbClr val="000000"/>
                        </a:buClr>
                        <a:buFont typeface="Arial,Sans-Serif"/>
                        <a:buChar char="•"/>
                      </a:pPr>
                      <a:r>
                        <a:rPr lang="en-US" sz="1800" b="0" i="0" u="none" strike="noStrike" noProof="0" dirty="0">
                          <a:solidFill>
                            <a:schemeClr val="tx1"/>
                          </a:solidFill>
                          <a:latin typeface="+mn-lt"/>
                        </a:rPr>
                        <a:t>Demonstration of voting process</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274520"/>
                  </a:ext>
                </a:extLst>
              </a:tr>
              <a:tr h="634207">
                <a:tc>
                  <a:txBody>
                    <a:bodyPr/>
                    <a:lstStyle/>
                    <a:p>
                      <a:pPr marL="0" lvl="0" indent="0" algn="ctr">
                        <a:lnSpc>
                          <a:spcPct val="100000"/>
                        </a:lnSpc>
                        <a:spcBef>
                          <a:spcPts val="0"/>
                        </a:spcBef>
                        <a:spcAft>
                          <a:spcPts val="0"/>
                        </a:spcAft>
                        <a:buNone/>
                      </a:pPr>
                      <a:r>
                        <a:rPr lang="en-US" sz="1800" dirty="0"/>
                        <a:t>3:30 – 3:35</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Priority setting document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0">
                      <a:noFill/>
                    </a:lnTlToBr>
                    <a:lnBlToTr w="0">
                      <a:noFill/>
                    </a:lnBlToTr>
                    <a:solidFill>
                      <a:schemeClr val="bg1"/>
                    </a:solidFill>
                  </a:tcPr>
                </a:tc>
                <a:tc>
                  <a:txBody>
                    <a:bodyPr/>
                    <a:lstStyle/>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Consider publication?</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0">
                      <a:noFill/>
                    </a:lnTlToBr>
                    <a:lnBlToTr w="0">
                      <a:noFill/>
                    </a:lnBlToTr>
                    <a:solidFill>
                      <a:schemeClr val="bg1"/>
                    </a:solidFill>
                  </a:tcPr>
                </a:tc>
                <a:extLst>
                  <a:ext uri="{0D108BD9-81ED-4DB2-BD59-A6C34878D82A}">
                    <a16:rowId xmlns:a16="http://schemas.microsoft.com/office/drawing/2014/main" val="3501849064"/>
                  </a:ext>
                </a:extLst>
              </a:tr>
              <a:tr h="1002584">
                <a:tc>
                  <a:txBody>
                    <a:bodyPr/>
                    <a:lstStyle/>
                    <a:p>
                      <a:pPr marL="0" lvl="0" indent="0" algn="ctr">
                        <a:lnSpc>
                          <a:spcPct val="100000"/>
                        </a:lnSpc>
                        <a:spcBef>
                          <a:spcPts val="0"/>
                        </a:spcBef>
                        <a:spcAft>
                          <a:spcPts val="0"/>
                        </a:spcAft>
                        <a:buNone/>
                      </a:pPr>
                      <a:r>
                        <a:rPr lang="en-US" sz="1800" dirty="0"/>
                        <a:t>3:35 – 3:45</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Next Steps</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NOSI development</a:t>
                      </a:r>
                    </a:p>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Review of studies in AMP portfolio</a:t>
                      </a:r>
                    </a:p>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Likely budget for FY25</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extLst>
                  <a:ext uri="{0D108BD9-81ED-4DB2-BD59-A6C34878D82A}">
                    <a16:rowId xmlns:a16="http://schemas.microsoft.com/office/drawing/2014/main" val="3951114324"/>
                  </a:ext>
                </a:extLst>
              </a:tr>
            </a:tbl>
          </a:graphicData>
        </a:graphic>
      </p:graphicFrame>
      <p:sp>
        <p:nvSpPr>
          <p:cNvPr id="5" name="Title 1">
            <a:extLst>
              <a:ext uri="{FF2B5EF4-FFF2-40B4-BE49-F238E27FC236}">
                <a16:creationId xmlns:a16="http://schemas.microsoft.com/office/drawing/2014/main" id="{FFF15D91-524A-7758-B837-22DDE07C410F}"/>
              </a:ext>
            </a:extLst>
          </p:cNvPr>
          <p:cNvSpPr txBox="1">
            <a:spLocks/>
          </p:cNvSpPr>
          <p:nvPr/>
        </p:nvSpPr>
        <p:spPr>
          <a:xfrm>
            <a:off x="390525" y="97245"/>
            <a:ext cx="10515600" cy="680223"/>
          </a:xfrm>
          <a:prstGeom prst="rect">
            <a:avLst/>
          </a:prstGeom>
        </p:spPr>
        <p:txBody>
          <a:bodyPr anchor="ctr" anchorCtr="0"/>
          <a:lst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b="1" i="0" u="none" strike="noStrike" kern="1200" cap="none" spc="0" normalizeH="0" baseline="0" noProof="0">
                <a:ln>
                  <a:noFill/>
                </a:ln>
                <a:solidFill>
                  <a:prstClr val="white"/>
                </a:solidFill>
                <a:effectLst/>
                <a:uLnTx/>
                <a:uFillTx/>
                <a:latin typeface="Calibri Light" panose="020F0302020204030204"/>
                <a:ea typeface="+mj-ea"/>
                <a:cs typeface="Calibri Light"/>
              </a:rPr>
              <a:t>Agenda</a:t>
            </a:r>
          </a:p>
        </p:txBody>
      </p:sp>
    </p:spTree>
    <p:extLst>
      <p:ext uri="{BB962C8B-B14F-4D97-AF65-F5344CB8AC3E}">
        <p14:creationId xmlns:p14="http://schemas.microsoft.com/office/powerpoint/2010/main" val="3352216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Priority Setting for Suicide Prevention Portfolio</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3</a:t>
            </a:fld>
            <a:endParaRPr lang="en-US"/>
          </a:p>
        </p:txBody>
      </p:sp>
    </p:spTree>
    <p:extLst>
      <p:ext uri="{BB962C8B-B14F-4D97-AF65-F5344CB8AC3E}">
        <p14:creationId xmlns:p14="http://schemas.microsoft.com/office/powerpoint/2010/main" val="3053077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E7075-4ADD-10E7-B5E0-A098A76022D3}"/>
              </a:ext>
            </a:extLst>
          </p:cNvPr>
          <p:cNvSpPr>
            <a:spLocks noGrp="1"/>
          </p:cNvSpPr>
          <p:nvPr>
            <p:ph type="title"/>
          </p:nvPr>
        </p:nvSpPr>
        <p:spPr/>
        <p:txBody>
          <a:bodyPr/>
          <a:lstStyle/>
          <a:p>
            <a:r>
              <a:rPr lang="en-US" dirty="0"/>
              <a:t>Key Priority Areas</a:t>
            </a:r>
          </a:p>
        </p:txBody>
      </p:sp>
      <p:sp>
        <p:nvSpPr>
          <p:cNvPr id="4" name="TextBox 3">
            <a:extLst>
              <a:ext uri="{FF2B5EF4-FFF2-40B4-BE49-F238E27FC236}">
                <a16:creationId xmlns:a16="http://schemas.microsoft.com/office/drawing/2014/main" id="{1F0EEC4B-07C0-AA06-4430-180B9A81078E}"/>
              </a:ext>
            </a:extLst>
          </p:cNvPr>
          <p:cNvSpPr txBox="1"/>
          <p:nvPr/>
        </p:nvSpPr>
        <p:spPr>
          <a:xfrm>
            <a:off x="390525" y="1120676"/>
            <a:ext cx="11244126" cy="5539978"/>
          </a:xfrm>
          <a:prstGeom prst="rect">
            <a:avLst/>
          </a:prstGeom>
          <a:noFill/>
        </p:spPr>
        <p:txBody>
          <a:bodyPr wrap="square">
            <a:spAutoFit/>
          </a:bodyPr>
          <a:lstStyle/>
          <a:p>
            <a:pPr marR="0" algn="l">
              <a:spcBef>
                <a:spcPts val="0"/>
              </a:spcBef>
              <a:spcAft>
                <a:spcPts val="0"/>
              </a:spcAft>
            </a:pPr>
            <a:r>
              <a:rPr lang="en-US" sz="2000" b="1" i="1" dirty="0">
                <a:solidFill>
                  <a:srgbClr val="242424"/>
                </a:solidFill>
                <a:effectLst/>
                <a:latin typeface="Calibri" panose="020F0502020204030204" pitchFamily="34" charset="0"/>
              </a:rPr>
              <a:t>Based on the analysis of the survey results, these 5 areas were deemed to be the key priority areas. Suicide Prevention Portfolio will focus on addressing one or more of these priorities in the coming fiscal years. </a:t>
            </a:r>
          </a:p>
          <a:p>
            <a:pPr marL="342900" marR="0" indent="-342900" algn="l">
              <a:spcBef>
                <a:spcPts val="0"/>
              </a:spcBef>
              <a:spcAft>
                <a:spcPts val="0"/>
              </a:spcAft>
              <a:buFont typeface="+mj-lt"/>
              <a:buAutoNum type="arabicPeriod"/>
            </a:pPr>
            <a:endParaRPr lang="en-US" dirty="0">
              <a:solidFill>
                <a:srgbClr val="242424"/>
              </a:solidFill>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Lethal Means Safety approaches to suicide prevention</a:t>
            </a:r>
          </a:p>
          <a:p>
            <a:pPr marL="342900" marR="0" indent="-342900" algn="l">
              <a:spcBef>
                <a:spcPts val="0"/>
              </a:spcBef>
              <a:spcAft>
                <a:spcPts val="0"/>
              </a:spcAft>
              <a:buFont typeface="+mj-lt"/>
              <a:buAutoNum type="arabicPeriod"/>
            </a:pPr>
            <a:endParaRPr lang="en-US" sz="2400" b="0" i="0" dirty="0">
              <a:solidFill>
                <a:srgbClr val="242424"/>
              </a:solidFill>
              <a:effectLst/>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Community-based interventions for suicide prevention</a:t>
            </a:r>
          </a:p>
          <a:p>
            <a:pPr marL="342900" marR="0" indent="-342900" algn="l">
              <a:spcBef>
                <a:spcPts val="0"/>
              </a:spcBef>
              <a:spcAft>
                <a:spcPts val="0"/>
              </a:spcAft>
              <a:buFont typeface="+mj-lt"/>
              <a:buAutoNum type="arabicPeriod"/>
            </a:pPr>
            <a:endParaRPr lang="en-US" sz="2400" b="0" i="0" dirty="0">
              <a:solidFill>
                <a:srgbClr val="242424"/>
              </a:solidFill>
              <a:effectLst/>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Family and social network-based interventions and postventions</a:t>
            </a:r>
          </a:p>
          <a:p>
            <a:pPr marL="342900" marR="0" indent="-342900" algn="l">
              <a:spcBef>
                <a:spcPts val="0"/>
              </a:spcBef>
              <a:spcAft>
                <a:spcPts val="0"/>
              </a:spcAft>
              <a:buFont typeface="+mj-lt"/>
              <a:buAutoNum type="arabicPeriod"/>
            </a:pPr>
            <a:endParaRPr lang="en-US" sz="2400" b="0" i="0" dirty="0">
              <a:solidFill>
                <a:srgbClr val="242424"/>
              </a:solidFill>
              <a:effectLst/>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Psychotherapies and other non-somatic interventions for suicide prevention</a:t>
            </a:r>
          </a:p>
          <a:p>
            <a:pPr marL="342900" marR="0" indent="-342900" algn="l">
              <a:spcBef>
                <a:spcPts val="0"/>
              </a:spcBef>
              <a:spcAft>
                <a:spcPts val="0"/>
              </a:spcAft>
              <a:buFont typeface="+mj-lt"/>
              <a:buAutoNum type="arabicPeriod"/>
            </a:pPr>
            <a:endParaRPr lang="en-US" sz="2400" b="0" i="0" dirty="0">
              <a:solidFill>
                <a:srgbClr val="242424"/>
              </a:solidFill>
              <a:effectLst/>
              <a:latin typeface="Calibri" panose="020F0502020204030204" pitchFamily="34" charset="0"/>
            </a:endParaRPr>
          </a:p>
          <a:p>
            <a:pPr marL="342900" marR="0" indent="-342900" algn="l">
              <a:spcBef>
                <a:spcPts val="0"/>
              </a:spcBef>
              <a:spcAft>
                <a:spcPts val="0"/>
              </a:spcAft>
              <a:buFont typeface="+mj-lt"/>
              <a:buAutoNum type="arabicPeriod"/>
            </a:pPr>
            <a:r>
              <a:rPr lang="en-US" sz="2400" b="0" i="0" dirty="0">
                <a:solidFill>
                  <a:srgbClr val="242424"/>
                </a:solidFill>
                <a:effectLst/>
                <a:latin typeface="Calibri" panose="020F0502020204030204" pitchFamily="34" charset="0"/>
              </a:rPr>
              <a:t>Suicide risk screening, evaluation effectiveness, and processes within VA; predictive analytics</a:t>
            </a:r>
          </a:p>
          <a:p>
            <a:pPr marL="342900" marR="0" indent="-342900" algn="l">
              <a:spcBef>
                <a:spcPts val="0"/>
              </a:spcBef>
              <a:spcAft>
                <a:spcPts val="0"/>
              </a:spcAft>
              <a:buFont typeface="+mj-lt"/>
              <a:buAutoNum type="arabicPeriod"/>
            </a:pPr>
            <a:endParaRPr lang="en-US" dirty="0">
              <a:solidFill>
                <a:srgbClr val="242424"/>
              </a:solidFill>
              <a:latin typeface="Calibri" panose="020F0502020204030204" pitchFamily="34" charset="0"/>
            </a:endParaRPr>
          </a:p>
          <a:p>
            <a:pPr marR="0" algn="l">
              <a:spcBef>
                <a:spcPts val="0"/>
              </a:spcBef>
              <a:spcAft>
                <a:spcPts val="0"/>
              </a:spcAft>
            </a:pPr>
            <a:endParaRPr lang="en-US" sz="1800" b="0" i="0" dirty="0">
              <a:solidFill>
                <a:srgbClr val="242424"/>
              </a:solidFill>
              <a:effectLst/>
              <a:latin typeface="Calibri" panose="020F0502020204030204" pitchFamily="34" charset="0"/>
            </a:endParaRPr>
          </a:p>
        </p:txBody>
      </p:sp>
    </p:spTree>
    <p:extLst>
      <p:ext uri="{BB962C8B-B14F-4D97-AF65-F5344CB8AC3E}">
        <p14:creationId xmlns:p14="http://schemas.microsoft.com/office/powerpoint/2010/main" val="125704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B9F52D-EE91-A825-94B5-3AE087919D73}"/>
              </a:ext>
            </a:extLst>
          </p:cNvPr>
          <p:cNvSpPr>
            <a:spLocks noGrp="1"/>
          </p:cNvSpPr>
          <p:nvPr>
            <p:ph type="title"/>
          </p:nvPr>
        </p:nvSpPr>
        <p:spPr>
          <a:xfrm>
            <a:off x="390524" y="97245"/>
            <a:ext cx="11236793" cy="680223"/>
          </a:xfrm>
        </p:spPr>
        <p:txBody>
          <a:bodyPr/>
          <a:lstStyle/>
          <a:p>
            <a:r>
              <a:rPr lang="en-US" sz="2400" dirty="0"/>
              <a:t>Survey Subject Matter Experts on their Priority Field</a:t>
            </a:r>
            <a:br>
              <a:rPr lang="en-US" sz="2400" dirty="0"/>
            </a:br>
            <a:r>
              <a:rPr lang="en-US" sz="2400" dirty="0"/>
              <a:t>Perceived Advantages &amp; Disadvantages to Funding each Priority Area</a:t>
            </a:r>
          </a:p>
        </p:txBody>
      </p:sp>
      <p:sp>
        <p:nvSpPr>
          <p:cNvPr id="3" name="Rectangle 2">
            <a:extLst>
              <a:ext uri="{FF2B5EF4-FFF2-40B4-BE49-F238E27FC236}">
                <a16:creationId xmlns:a16="http://schemas.microsoft.com/office/drawing/2014/main" id="{F64C79A5-B5E6-5C6B-BE62-C162359CDA4A}"/>
              </a:ext>
            </a:extLst>
          </p:cNvPr>
          <p:cNvSpPr/>
          <p:nvPr/>
        </p:nvSpPr>
        <p:spPr>
          <a:xfrm>
            <a:off x="4377089" y="2062193"/>
            <a:ext cx="3437823" cy="8374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solidFill>
              </a:rPr>
              <a:t>1. Lethal Means Safety Approaches</a:t>
            </a:r>
          </a:p>
        </p:txBody>
      </p:sp>
      <p:sp>
        <p:nvSpPr>
          <p:cNvPr id="4" name="Rectangle 3">
            <a:extLst>
              <a:ext uri="{FF2B5EF4-FFF2-40B4-BE49-F238E27FC236}">
                <a16:creationId xmlns:a16="http://schemas.microsoft.com/office/drawing/2014/main" id="{36FDAFF1-2CEB-C346-1478-09A26EADD565}"/>
              </a:ext>
            </a:extLst>
          </p:cNvPr>
          <p:cNvSpPr/>
          <p:nvPr/>
        </p:nvSpPr>
        <p:spPr>
          <a:xfrm>
            <a:off x="4377089" y="3002382"/>
            <a:ext cx="3437823" cy="8374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solidFill>
              </a:rPr>
              <a:t>2. Community-based Interventions</a:t>
            </a:r>
          </a:p>
        </p:txBody>
      </p:sp>
      <p:sp>
        <p:nvSpPr>
          <p:cNvPr id="8" name="Rectangle 7">
            <a:extLst>
              <a:ext uri="{FF2B5EF4-FFF2-40B4-BE49-F238E27FC236}">
                <a16:creationId xmlns:a16="http://schemas.microsoft.com/office/drawing/2014/main" id="{359BCC65-509A-2A71-F4E8-041C981C5995}"/>
              </a:ext>
            </a:extLst>
          </p:cNvPr>
          <p:cNvSpPr/>
          <p:nvPr/>
        </p:nvSpPr>
        <p:spPr>
          <a:xfrm>
            <a:off x="4377089" y="3941134"/>
            <a:ext cx="3437823" cy="8374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solidFill>
              </a:rPr>
              <a:t>3. Family, Social Network-based Interventions &amp; Postventions</a:t>
            </a:r>
          </a:p>
        </p:txBody>
      </p:sp>
      <p:sp>
        <p:nvSpPr>
          <p:cNvPr id="9" name="Rectangle 8">
            <a:extLst>
              <a:ext uri="{FF2B5EF4-FFF2-40B4-BE49-F238E27FC236}">
                <a16:creationId xmlns:a16="http://schemas.microsoft.com/office/drawing/2014/main" id="{47E78EDC-359B-AD95-E64E-730F9324D0A9}"/>
              </a:ext>
            </a:extLst>
          </p:cNvPr>
          <p:cNvSpPr/>
          <p:nvPr/>
        </p:nvSpPr>
        <p:spPr>
          <a:xfrm>
            <a:off x="4377089" y="4877346"/>
            <a:ext cx="3437823" cy="8374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solidFill>
              </a:rPr>
              <a:t>4. Psychotherapies and Other Non-somatic Interventions </a:t>
            </a:r>
          </a:p>
        </p:txBody>
      </p:sp>
      <p:sp>
        <p:nvSpPr>
          <p:cNvPr id="10" name="Rectangle 9">
            <a:extLst>
              <a:ext uri="{FF2B5EF4-FFF2-40B4-BE49-F238E27FC236}">
                <a16:creationId xmlns:a16="http://schemas.microsoft.com/office/drawing/2014/main" id="{D7767011-56E2-CB6B-A8E2-CDF4CB809DB4}"/>
              </a:ext>
            </a:extLst>
          </p:cNvPr>
          <p:cNvSpPr/>
          <p:nvPr/>
        </p:nvSpPr>
        <p:spPr>
          <a:xfrm>
            <a:off x="4377089" y="5839361"/>
            <a:ext cx="3437823" cy="8374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solidFill>
                  <a:schemeClr val="tx1"/>
                </a:solidFill>
              </a:rPr>
              <a:t>5. Risk Screening, Predictive Analytics</a:t>
            </a:r>
          </a:p>
        </p:txBody>
      </p:sp>
      <p:sp>
        <p:nvSpPr>
          <p:cNvPr id="11" name="Rectangle 10">
            <a:extLst>
              <a:ext uri="{FF2B5EF4-FFF2-40B4-BE49-F238E27FC236}">
                <a16:creationId xmlns:a16="http://schemas.microsoft.com/office/drawing/2014/main" id="{F76AE89B-5F27-37C6-5F96-7D6F9C71642D}"/>
              </a:ext>
            </a:extLst>
          </p:cNvPr>
          <p:cNvSpPr/>
          <p:nvPr/>
        </p:nvSpPr>
        <p:spPr>
          <a:xfrm>
            <a:off x="814939" y="2062193"/>
            <a:ext cx="3437823" cy="83744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indent="-285750">
              <a:buFont typeface="Arial" panose="020B0604020202020204" pitchFamily="34" charset="0"/>
              <a:buChar char="•"/>
            </a:pPr>
            <a:r>
              <a:rPr lang="en-US" sz="1200">
                <a:solidFill>
                  <a:schemeClr val="tx1"/>
                </a:solidFill>
              </a:rPr>
              <a:t>70% decedents die by firearm</a:t>
            </a:r>
          </a:p>
          <a:p>
            <a:pPr indent="-285750">
              <a:buFont typeface="Arial" panose="020B0604020202020204" pitchFamily="34" charset="0"/>
              <a:buChar char="•"/>
            </a:pPr>
            <a:r>
              <a:rPr lang="en-US" sz="1200">
                <a:solidFill>
                  <a:schemeClr val="tx1"/>
                </a:solidFill>
              </a:rPr>
              <a:t>Realistic chance to change # death</a:t>
            </a:r>
          </a:p>
          <a:p>
            <a:pPr indent="-285750">
              <a:buFont typeface="Arial" panose="020B0604020202020204" pitchFamily="34" charset="0"/>
              <a:buChar char="•"/>
            </a:pPr>
            <a:r>
              <a:rPr lang="en-US" sz="1200">
                <a:solidFill>
                  <a:schemeClr val="tx1"/>
                </a:solidFill>
              </a:rPr>
              <a:t>Have VA cohort who can conduct</a:t>
            </a:r>
          </a:p>
          <a:p>
            <a:pPr indent="-285750">
              <a:buFont typeface="Arial" panose="020B0604020202020204" pitchFamily="34" charset="0"/>
              <a:buChar char="•"/>
            </a:pPr>
            <a:r>
              <a:rPr lang="en-US" sz="1200">
                <a:solidFill>
                  <a:schemeClr val="tx1"/>
                </a:solidFill>
              </a:rPr>
              <a:t>Frequent congressional inquires</a:t>
            </a:r>
          </a:p>
        </p:txBody>
      </p:sp>
      <p:sp>
        <p:nvSpPr>
          <p:cNvPr id="12" name="Rectangle 11">
            <a:extLst>
              <a:ext uri="{FF2B5EF4-FFF2-40B4-BE49-F238E27FC236}">
                <a16:creationId xmlns:a16="http://schemas.microsoft.com/office/drawing/2014/main" id="{1DBD4C08-924F-67B8-89F5-D98AFD249277}"/>
              </a:ext>
            </a:extLst>
          </p:cNvPr>
          <p:cNvSpPr/>
          <p:nvPr/>
        </p:nvSpPr>
        <p:spPr>
          <a:xfrm>
            <a:off x="7939239" y="2062193"/>
            <a:ext cx="3437823" cy="837441"/>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200">
                <a:solidFill>
                  <a:schemeClr val="tx1"/>
                </a:solidFill>
              </a:rPr>
              <a:t>OMHSP has contracted for messaging</a:t>
            </a:r>
          </a:p>
          <a:p>
            <a:pPr marL="285750" indent="-285750">
              <a:buFont typeface="Arial" panose="020B0604020202020204" pitchFamily="34" charset="0"/>
              <a:buChar char="•"/>
            </a:pPr>
            <a:r>
              <a:rPr lang="en-US" sz="1200">
                <a:solidFill>
                  <a:schemeClr val="tx1"/>
                </a:solidFill>
              </a:rPr>
              <a:t>Measuring attitudinal/behavior change = large expense</a:t>
            </a:r>
          </a:p>
        </p:txBody>
      </p:sp>
      <p:sp>
        <p:nvSpPr>
          <p:cNvPr id="13" name="Rectangle 12">
            <a:extLst>
              <a:ext uri="{FF2B5EF4-FFF2-40B4-BE49-F238E27FC236}">
                <a16:creationId xmlns:a16="http://schemas.microsoft.com/office/drawing/2014/main" id="{6BC54C9F-337E-3C7C-5C79-61A7A612DCB0}"/>
              </a:ext>
            </a:extLst>
          </p:cNvPr>
          <p:cNvSpPr/>
          <p:nvPr/>
        </p:nvSpPr>
        <p:spPr>
          <a:xfrm>
            <a:off x="814939" y="3028275"/>
            <a:ext cx="3437823" cy="83744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200">
                <a:solidFill>
                  <a:schemeClr val="tx1"/>
                </a:solidFill>
              </a:rPr>
              <a:t>Highly valued by VEC</a:t>
            </a:r>
          </a:p>
          <a:p>
            <a:pPr marL="285750" indent="-285750">
              <a:buFont typeface="Arial" panose="020B0604020202020204" pitchFamily="34" charset="0"/>
              <a:buChar char="•"/>
            </a:pPr>
            <a:r>
              <a:rPr lang="en-US" sz="1200">
                <a:solidFill>
                  <a:schemeClr val="tx1"/>
                </a:solidFill>
              </a:rPr>
              <a:t>2/3 decedents outside of VA</a:t>
            </a:r>
          </a:p>
          <a:p>
            <a:pPr marL="285750" indent="-285750">
              <a:buFont typeface="Arial" panose="020B0604020202020204" pitchFamily="34" charset="0"/>
              <a:buChar char="•"/>
            </a:pPr>
            <a:r>
              <a:rPr lang="en-US" sz="1200">
                <a:solidFill>
                  <a:schemeClr val="tx1"/>
                </a:solidFill>
              </a:rPr>
              <a:t>Involve other priority domain</a:t>
            </a:r>
          </a:p>
        </p:txBody>
      </p:sp>
      <p:sp>
        <p:nvSpPr>
          <p:cNvPr id="14" name="Rectangle 13">
            <a:extLst>
              <a:ext uri="{FF2B5EF4-FFF2-40B4-BE49-F238E27FC236}">
                <a16:creationId xmlns:a16="http://schemas.microsoft.com/office/drawing/2014/main" id="{3941917E-7E6F-7AF6-BD61-72E75A2D6EDC}"/>
              </a:ext>
            </a:extLst>
          </p:cNvPr>
          <p:cNvSpPr/>
          <p:nvPr/>
        </p:nvSpPr>
        <p:spPr>
          <a:xfrm>
            <a:off x="7939238" y="3002376"/>
            <a:ext cx="3437823" cy="837441"/>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200">
                <a:solidFill>
                  <a:schemeClr val="tx1"/>
                </a:solidFill>
              </a:rPr>
              <a:t>Measuring impact very difficult</a:t>
            </a:r>
          </a:p>
          <a:p>
            <a:pPr marL="285750" indent="-285750">
              <a:buFont typeface="Arial" panose="020B0604020202020204" pitchFamily="34" charset="0"/>
              <a:buChar char="•"/>
            </a:pPr>
            <a:r>
              <a:rPr lang="en-US" sz="1200">
                <a:solidFill>
                  <a:schemeClr val="tx1"/>
                </a:solidFill>
              </a:rPr>
              <a:t>Unclear to have significant change</a:t>
            </a:r>
          </a:p>
          <a:p>
            <a:pPr marL="285750" indent="-285750">
              <a:buFont typeface="Arial" panose="020B0604020202020204" pitchFamily="34" charset="0"/>
              <a:buChar char="•"/>
            </a:pPr>
            <a:r>
              <a:rPr lang="en-US" sz="1200">
                <a:solidFill>
                  <a:schemeClr val="tx1"/>
                </a:solidFill>
              </a:rPr>
              <a:t>Unclear sufficient # of investigators.</a:t>
            </a:r>
          </a:p>
        </p:txBody>
      </p:sp>
      <p:sp>
        <p:nvSpPr>
          <p:cNvPr id="15" name="Rectangle 14">
            <a:extLst>
              <a:ext uri="{FF2B5EF4-FFF2-40B4-BE49-F238E27FC236}">
                <a16:creationId xmlns:a16="http://schemas.microsoft.com/office/drawing/2014/main" id="{1C02E854-CB28-D8BF-B217-345CF7A74EA1}"/>
              </a:ext>
            </a:extLst>
          </p:cNvPr>
          <p:cNvSpPr/>
          <p:nvPr/>
        </p:nvSpPr>
        <p:spPr>
          <a:xfrm>
            <a:off x="814939" y="3951171"/>
            <a:ext cx="3437823" cy="83744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200">
                <a:solidFill>
                  <a:schemeClr val="tx1"/>
                </a:solidFill>
              </a:rPr>
              <a:t>Understudied area</a:t>
            </a:r>
          </a:p>
          <a:p>
            <a:pPr marL="285750" indent="-285750">
              <a:buFont typeface="Arial" panose="020B0604020202020204" pitchFamily="34" charset="0"/>
              <a:buChar char="•"/>
            </a:pPr>
            <a:r>
              <a:rPr lang="en-US" sz="1200">
                <a:solidFill>
                  <a:schemeClr val="tx1"/>
                </a:solidFill>
              </a:rPr>
              <a:t>Veteran support</a:t>
            </a:r>
          </a:p>
          <a:p>
            <a:pPr marL="285750" indent="-285750">
              <a:buFont typeface="Arial" panose="020B0604020202020204" pitchFamily="34" charset="0"/>
              <a:buChar char="•"/>
            </a:pPr>
            <a:r>
              <a:rPr lang="en-US" sz="1200">
                <a:solidFill>
                  <a:schemeClr val="tx1"/>
                </a:solidFill>
              </a:rPr>
              <a:t>Involves other priority domains</a:t>
            </a:r>
          </a:p>
        </p:txBody>
      </p:sp>
      <p:sp>
        <p:nvSpPr>
          <p:cNvPr id="16" name="Rectangle 15">
            <a:extLst>
              <a:ext uri="{FF2B5EF4-FFF2-40B4-BE49-F238E27FC236}">
                <a16:creationId xmlns:a16="http://schemas.microsoft.com/office/drawing/2014/main" id="{E6E72F8E-7ADB-8396-9093-D46E775D314E}"/>
              </a:ext>
            </a:extLst>
          </p:cNvPr>
          <p:cNvSpPr/>
          <p:nvPr/>
        </p:nvSpPr>
        <p:spPr>
          <a:xfrm>
            <a:off x="7939239" y="3941123"/>
            <a:ext cx="3437823" cy="837441"/>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200">
                <a:solidFill>
                  <a:schemeClr val="tx1"/>
                </a:solidFill>
              </a:rPr>
              <a:t>Existing studies underdeveloped</a:t>
            </a:r>
          </a:p>
          <a:p>
            <a:pPr marL="285750" indent="-285750">
              <a:buFont typeface="Arial" panose="020B0604020202020204" pitchFamily="34" charset="0"/>
              <a:buChar char="•"/>
            </a:pPr>
            <a:r>
              <a:rPr lang="en-US" sz="1200">
                <a:solidFill>
                  <a:schemeClr val="tx1"/>
                </a:solidFill>
              </a:rPr>
              <a:t>Unlikely to have short term impact</a:t>
            </a:r>
          </a:p>
          <a:p>
            <a:pPr marL="285750" indent="-285750">
              <a:buFont typeface="Arial" panose="020B0604020202020204" pitchFamily="34" charset="0"/>
              <a:buChar char="•"/>
            </a:pPr>
            <a:endParaRPr lang="en-US" sz="1200">
              <a:solidFill>
                <a:schemeClr val="tx1"/>
              </a:solidFill>
            </a:endParaRPr>
          </a:p>
        </p:txBody>
      </p:sp>
      <p:sp>
        <p:nvSpPr>
          <p:cNvPr id="17" name="Rectangle 16">
            <a:extLst>
              <a:ext uri="{FF2B5EF4-FFF2-40B4-BE49-F238E27FC236}">
                <a16:creationId xmlns:a16="http://schemas.microsoft.com/office/drawing/2014/main" id="{E1B72479-2886-2038-D2C2-F69E93626F89}"/>
              </a:ext>
            </a:extLst>
          </p:cNvPr>
          <p:cNvSpPr/>
          <p:nvPr/>
        </p:nvSpPr>
        <p:spPr>
          <a:xfrm>
            <a:off x="814939" y="4871447"/>
            <a:ext cx="3437823" cy="83744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200">
                <a:solidFill>
                  <a:schemeClr val="tx1"/>
                </a:solidFill>
              </a:rPr>
              <a:t>Precision medicine synchronize with risk ID</a:t>
            </a:r>
          </a:p>
          <a:p>
            <a:pPr marL="285750" indent="-285750">
              <a:buFont typeface="Arial" panose="020B0604020202020204" pitchFamily="34" charset="0"/>
              <a:buChar char="•"/>
            </a:pPr>
            <a:r>
              <a:rPr lang="en-US" sz="1200">
                <a:solidFill>
                  <a:schemeClr val="tx1"/>
                </a:solidFill>
              </a:rPr>
              <a:t>Direct importance to clinicians</a:t>
            </a:r>
          </a:p>
        </p:txBody>
      </p:sp>
      <p:sp>
        <p:nvSpPr>
          <p:cNvPr id="18" name="Rectangle 17">
            <a:extLst>
              <a:ext uri="{FF2B5EF4-FFF2-40B4-BE49-F238E27FC236}">
                <a16:creationId xmlns:a16="http://schemas.microsoft.com/office/drawing/2014/main" id="{BF8D3BE3-D411-C762-18E4-B0D8EE06B39D}"/>
              </a:ext>
            </a:extLst>
          </p:cNvPr>
          <p:cNvSpPr/>
          <p:nvPr/>
        </p:nvSpPr>
        <p:spPr>
          <a:xfrm>
            <a:off x="7939238" y="4881398"/>
            <a:ext cx="3437823" cy="837441"/>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200">
                <a:solidFill>
                  <a:schemeClr val="tx1"/>
                </a:solidFill>
              </a:rPr>
              <a:t>Unclear feasibility of large trial</a:t>
            </a:r>
          </a:p>
          <a:p>
            <a:pPr marL="285750" indent="-285750">
              <a:buFont typeface="Arial" panose="020B0604020202020204" pitchFamily="34" charset="0"/>
              <a:buChar char="•"/>
            </a:pPr>
            <a:r>
              <a:rPr lang="en-US" sz="1200">
                <a:solidFill>
                  <a:schemeClr val="tx1"/>
                </a:solidFill>
              </a:rPr>
              <a:t>Unclear if will have impact on total number of deaths </a:t>
            </a:r>
          </a:p>
        </p:txBody>
      </p:sp>
      <p:sp>
        <p:nvSpPr>
          <p:cNvPr id="19" name="Rectangle 18">
            <a:extLst>
              <a:ext uri="{FF2B5EF4-FFF2-40B4-BE49-F238E27FC236}">
                <a16:creationId xmlns:a16="http://schemas.microsoft.com/office/drawing/2014/main" id="{A09E2398-2486-D4FF-AEA8-4D6F110D26F2}"/>
              </a:ext>
            </a:extLst>
          </p:cNvPr>
          <p:cNvSpPr/>
          <p:nvPr/>
        </p:nvSpPr>
        <p:spPr>
          <a:xfrm>
            <a:off x="814939" y="5827464"/>
            <a:ext cx="3437823" cy="83744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200">
                <a:solidFill>
                  <a:schemeClr val="tx1"/>
                </a:solidFill>
              </a:rPr>
              <a:t>SPC priority</a:t>
            </a:r>
          </a:p>
          <a:p>
            <a:pPr marL="285750" indent="-285750">
              <a:buFont typeface="Arial" panose="020B0604020202020204" pitchFamily="34" charset="0"/>
              <a:buChar char="•"/>
            </a:pPr>
            <a:r>
              <a:rPr lang="en-US" sz="1200">
                <a:solidFill>
                  <a:schemeClr val="tx1"/>
                </a:solidFill>
              </a:rPr>
              <a:t>Can reduce current burden</a:t>
            </a:r>
          </a:p>
          <a:p>
            <a:pPr marL="285750" indent="-285750">
              <a:buFont typeface="Arial" panose="020B0604020202020204" pitchFamily="34" charset="0"/>
              <a:buChar char="•"/>
            </a:pPr>
            <a:r>
              <a:rPr lang="en-US" sz="1200">
                <a:solidFill>
                  <a:schemeClr val="tx1"/>
                </a:solidFill>
              </a:rPr>
              <a:t>Can inform clinical touchpoints</a:t>
            </a:r>
          </a:p>
          <a:p>
            <a:pPr marL="285750" indent="-285750">
              <a:buFont typeface="Arial" panose="020B0604020202020204" pitchFamily="34" charset="0"/>
              <a:buChar char="•"/>
            </a:pPr>
            <a:r>
              <a:rPr lang="en-US" sz="1200">
                <a:solidFill>
                  <a:schemeClr val="tx1"/>
                </a:solidFill>
              </a:rPr>
              <a:t>Can advance precision medicine</a:t>
            </a:r>
          </a:p>
        </p:txBody>
      </p:sp>
      <p:sp>
        <p:nvSpPr>
          <p:cNvPr id="20" name="Rectangle 19">
            <a:extLst>
              <a:ext uri="{FF2B5EF4-FFF2-40B4-BE49-F238E27FC236}">
                <a16:creationId xmlns:a16="http://schemas.microsoft.com/office/drawing/2014/main" id="{4217AD84-05AE-CBF6-ACD7-6CE5681978FC}"/>
              </a:ext>
            </a:extLst>
          </p:cNvPr>
          <p:cNvSpPr/>
          <p:nvPr/>
        </p:nvSpPr>
        <p:spPr>
          <a:xfrm>
            <a:off x="7939238" y="5837508"/>
            <a:ext cx="3437823" cy="837441"/>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200">
                <a:solidFill>
                  <a:schemeClr val="tx1"/>
                </a:solidFill>
              </a:rPr>
              <a:t>Need OSP support</a:t>
            </a:r>
          </a:p>
          <a:p>
            <a:pPr marL="285750" indent="-285750">
              <a:buFont typeface="Arial" panose="020B0604020202020204" pitchFamily="34" charset="0"/>
              <a:buChar char="•"/>
            </a:pPr>
            <a:r>
              <a:rPr lang="en-US" sz="1200">
                <a:solidFill>
                  <a:schemeClr val="tx1"/>
                </a:solidFill>
              </a:rPr>
              <a:t>Can models be developed by OSP? </a:t>
            </a:r>
          </a:p>
        </p:txBody>
      </p:sp>
      <p:sp>
        <p:nvSpPr>
          <p:cNvPr id="21" name="Cross 20">
            <a:extLst>
              <a:ext uri="{FF2B5EF4-FFF2-40B4-BE49-F238E27FC236}">
                <a16:creationId xmlns:a16="http://schemas.microsoft.com/office/drawing/2014/main" id="{7D6D717B-6ADB-9DEC-647D-F745F47D6712}"/>
              </a:ext>
            </a:extLst>
          </p:cNvPr>
          <p:cNvSpPr/>
          <p:nvPr/>
        </p:nvSpPr>
        <p:spPr>
          <a:xfrm>
            <a:off x="1491915" y="1723428"/>
            <a:ext cx="320040" cy="303756"/>
          </a:xfrm>
          <a:prstGeom prst="plus">
            <a:avLst>
              <a:gd name="adj" fmla="val 35526"/>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TextBox 21">
            <a:extLst>
              <a:ext uri="{FF2B5EF4-FFF2-40B4-BE49-F238E27FC236}">
                <a16:creationId xmlns:a16="http://schemas.microsoft.com/office/drawing/2014/main" id="{056BD016-0853-A8F1-A1BC-7F8913FC8FA4}"/>
              </a:ext>
            </a:extLst>
          </p:cNvPr>
          <p:cNvSpPr txBox="1"/>
          <p:nvPr/>
        </p:nvSpPr>
        <p:spPr>
          <a:xfrm>
            <a:off x="1811956" y="1748554"/>
            <a:ext cx="1414822" cy="307777"/>
          </a:xfrm>
          <a:prstGeom prst="rect">
            <a:avLst/>
          </a:prstGeom>
          <a:noFill/>
        </p:spPr>
        <p:txBody>
          <a:bodyPr wrap="square" rtlCol="0">
            <a:spAutoFit/>
          </a:bodyPr>
          <a:lstStyle/>
          <a:p>
            <a:pPr algn="ctr"/>
            <a:r>
              <a:rPr lang="en-US" sz="1400"/>
              <a:t>Advantages</a:t>
            </a:r>
          </a:p>
        </p:txBody>
      </p:sp>
      <p:sp>
        <p:nvSpPr>
          <p:cNvPr id="23" name="TextBox 22">
            <a:extLst>
              <a:ext uri="{FF2B5EF4-FFF2-40B4-BE49-F238E27FC236}">
                <a16:creationId xmlns:a16="http://schemas.microsoft.com/office/drawing/2014/main" id="{024583A5-4939-A21F-5844-9ABFF6754D67}"/>
              </a:ext>
            </a:extLst>
          </p:cNvPr>
          <p:cNvSpPr txBox="1"/>
          <p:nvPr/>
        </p:nvSpPr>
        <p:spPr>
          <a:xfrm>
            <a:off x="8746156" y="1759980"/>
            <a:ext cx="1953929" cy="307777"/>
          </a:xfrm>
          <a:prstGeom prst="rect">
            <a:avLst/>
          </a:prstGeom>
          <a:noFill/>
        </p:spPr>
        <p:txBody>
          <a:bodyPr wrap="square" rtlCol="0">
            <a:spAutoFit/>
          </a:bodyPr>
          <a:lstStyle/>
          <a:p>
            <a:pPr algn="ctr"/>
            <a:r>
              <a:rPr lang="en-US" sz="1400"/>
              <a:t>Disadvantages</a:t>
            </a:r>
          </a:p>
        </p:txBody>
      </p:sp>
      <p:sp>
        <p:nvSpPr>
          <p:cNvPr id="24" name="Minus Sign 23">
            <a:extLst>
              <a:ext uri="{FF2B5EF4-FFF2-40B4-BE49-F238E27FC236}">
                <a16:creationId xmlns:a16="http://schemas.microsoft.com/office/drawing/2014/main" id="{68B96D35-788A-7880-A6B0-FA0F2F013C1A}"/>
              </a:ext>
            </a:extLst>
          </p:cNvPr>
          <p:cNvSpPr/>
          <p:nvPr/>
        </p:nvSpPr>
        <p:spPr>
          <a:xfrm>
            <a:off x="8442960" y="1697072"/>
            <a:ext cx="606392" cy="410739"/>
          </a:xfrm>
          <a:prstGeom prst="mathMinus">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TextBox 24">
            <a:extLst>
              <a:ext uri="{FF2B5EF4-FFF2-40B4-BE49-F238E27FC236}">
                <a16:creationId xmlns:a16="http://schemas.microsoft.com/office/drawing/2014/main" id="{C9D9E5AA-C10D-31A0-940D-4C07ECB03835}"/>
              </a:ext>
            </a:extLst>
          </p:cNvPr>
          <p:cNvSpPr txBox="1"/>
          <p:nvPr/>
        </p:nvSpPr>
        <p:spPr>
          <a:xfrm>
            <a:off x="290146" y="931985"/>
            <a:ext cx="11337171" cy="646331"/>
          </a:xfrm>
          <a:prstGeom prst="rect">
            <a:avLst/>
          </a:prstGeom>
          <a:noFill/>
        </p:spPr>
        <p:txBody>
          <a:bodyPr wrap="square" rtlCol="0">
            <a:spAutoFit/>
          </a:bodyPr>
          <a:lstStyle/>
          <a:p>
            <a:r>
              <a:rPr lang="en-US"/>
              <a:t>These advantages and disadvantages of funding research in each proposed priority were generated based on the analysis of responses from subject matter experts across the five priority fields. </a:t>
            </a:r>
          </a:p>
        </p:txBody>
      </p:sp>
    </p:spTree>
    <p:extLst>
      <p:ext uri="{BB962C8B-B14F-4D97-AF65-F5344CB8AC3E}">
        <p14:creationId xmlns:p14="http://schemas.microsoft.com/office/powerpoint/2010/main" val="1810435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3B52E-1BCC-ED06-FDB4-C42E80D4DF93}"/>
              </a:ext>
            </a:extLst>
          </p:cNvPr>
          <p:cNvSpPr>
            <a:spLocks noGrp="1"/>
          </p:cNvSpPr>
          <p:nvPr>
            <p:ph type="title"/>
          </p:nvPr>
        </p:nvSpPr>
        <p:spPr/>
        <p:txBody>
          <a:bodyPr/>
          <a:lstStyle/>
          <a:p>
            <a:r>
              <a:rPr lang="en-US" dirty="0"/>
              <a:t>Advisory Group Temperature Check</a:t>
            </a:r>
          </a:p>
        </p:txBody>
      </p:sp>
      <p:pic>
        <p:nvPicPr>
          <p:cNvPr id="4" name="Content Placeholder 8">
            <a:extLst>
              <a:ext uri="{FF2B5EF4-FFF2-40B4-BE49-F238E27FC236}">
                <a16:creationId xmlns:a16="http://schemas.microsoft.com/office/drawing/2014/main" id="{FE936CF1-6125-3881-4B65-11CB5E406266}"/>
              </a:ext>
            </a:extLst>
          </p:cNvPr>
          <p:cNvPicPr>
            <a:picLocks noChangeAspect="1"/>
          </p:cNvPicPr>
          <p:nvPr/>
        </p:nvPicPr>
        <p:blipFill>
          <a:blip r:embed="rId2"/>
          <a:stretch>
            <a:fillRect/>
          </a:stretch>
        </p:blipFill>
        <p:spPr>
          <a:xfrm>
            <a:off x="1234780" y="2031057"/>
            <a:ext cx="9175312" cy="3998623"/>
          </a:xfrm>
          <a:prstGeom prst="rect">
            <a:avLst/>
          </a:prstGeom>
        </p:spPr>
      </p:pic>
      <p:sp>
        <p:nvSpPr>
          <p:cNvPr id="5" name="TextBox 4">
            <a:extLst>
              <a:ext uri="{FF2B5EF4-FFF2-40B4-BE49-F238E27FC236}">
                <a16:creationId xmlns:a16="http://schemas.microsoft.com/office/drawing/2014/main" id="{DA4D2303-CA89-23F7-8246-8907DE09B161}"/>
              </a:ext>
            </a:extLst>
          </p:cNvPr>
          <p:cNvSpPr txBox="1"/>
          <p:nvPr/>
        </p:nvSpPr>
        <p:spPr>
          <a:xfrm>
            <a:off x="465992" y="6231861"/>
            <a:ext cx="10603523" cy="369332"/>
          </a:xfrm>
          <a:prstGeom prst="rect">
            <a:avLst/>
          </a:prstGeom>
          <a:noFill/>
        </p:spPr>
        <p:txBody>
          <a:bodyPr wrap="square">
            <a:spAutoFit/>
          </a:bodyPr>
          <a:lstStyle/>
          <a:p>
            <a:r>
              <a:rPr lang="en-US" i="1" dirty="0">
                <a:hlinkClick r:id="rId3"/>
              </a:rPr>
              <a:t>Survey Results Link</a:t>
            </a:r>
            <a:endParaRPr lang="en-US" i="1" dirty="0"/>
          </a:p>
        </p:txBody>
      </p:sp>
      <p:sp>
        <p:nvSpPr>
          <p:cNvPr id="6" name="TextBox 5">
            <a:extLst>
              <a:ext uri="{FF2B5EF4-FFF2-40B4-BE49-F238E27FC236}">
                <a16:creationId xmlns:a16="http://schemas.microsoft.com/office/drawing/2014/main" id="{E78F25A3-9B1E-272E-A149-95BBCDFE8A96}"/>
              </a:ext>
            </a:extLst>
          </p:cNvPr>
          <p:cNvSpPr txBox="1"/>
          <p:nvPr/>
        </p:nvSpPr>
        <p:spPr>
          <a:xfrm>
            <a:off x="545123" y="1090246"/>
            <a:ext cx="10814539" cy="1077218"/>
          </a:xfrm>
          <a:prstGeom prst="rect">
            <a:avLst/>
          </a:prstGeom>
          <a:noFill/>
        </p:spPr>
        <p:txBody>
          <a:bodyPr wrap="square" rtlCol="0">
            <a:spAutoFit/>
          </a:bodyPr>
          <a:lstStyle/>
          <a:p>
            <a:r>
              <a:rPr lang="en-US" sz="1600" dirty="0"/>
              <a:t>In advance of the Consensus Panel meeting, the advisory group was polled on April 23</a:t>
            </a:r>
            <a:r>
              <a:rPr lang="en-US" sz="1600" baseline="30000" dirty="0"/>
              <a:t>rd</a:t>
            </a:r>
            <a:r>
              <a:rPr lang="en-US" sz="1600" dirty="0"/>
              <a:t> on which topic area should the portfolio prioritize for research. This served as a temperature check on where the interest was across the priority areas. The two priorities that individuals indicated should be top priority were Risk, Predictive Analytics and Lethal Means Safety. The Consensus Panel meeting will be the next step and the formal survey. </a:t>
            </a:r>
          </a:p>
        </p:txBody>
      </p:sp>
    </p:spTree>
    <p:extLst>
      <p:ext uri="{BB962C8B-B14F-4D97-AF65-F5344CB8AC3E}">
        <p14:creationId xmlns:p14="http://schemas.microsoft.com/office/powerpoint/2010/main" val="1614258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Voting Session - Suicide Prevention Portfolio</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7</a:t>
            </a:fld>
            <a:endParaRPr lang="en-US"/>
          </a:p>
        </p:txBody>
      </p:sp>
    </p:spTree>
    <p:extLst>
      <p:ext uri="{BB962C8B-B14F-4D97-AF65-F5344CB8AC3E}">
        <p14:creationId xmlns:p14="http://schemas.microsoft.com/office/powerpoint/2010/main" val="2953859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lowchart: Document 10">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47B9F52D-EE91-A825-94B5-3AE087919D73}"/>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dirty="0">
                <a:solidFill>
                  <a:srgbClr val="FFFFFF"/>
                </a:solidFill>
                <a:latin typeface="+mj-lt"/>
                <a:ea typeface="+mj-ea"/>
                <a:cs typeface="+mj-cs"/>
              </a:rPr>
              <a:t>Consensus Panel Meeting – Voting Status Eligibility</a:t>
            </a:r>
          </a:p>
        </p:txBody>
      </p:sp>
      <p:graphicFrame>
        <p:nvGraphicFramePr>
          <p:cNvPr id="4" name="Content Placeholder 3">
            <a:extLst>
              <a:ext uri="{FF2B5EF4-FFF2-40B4-BE49-F238E27FC236}">
                <a16:creationId xmlns:a16="http://schemas.microsoft.com/office/drawing/2014/main" id="{9C1DF81B-6869-EEA3-C080-C28609389C3F}"/>
              </a:ext>
            </a:extLst>
          </p:cNvPr>
          <p:cNvGraphicFramePr>
            <a:graphicFrameLocks noGrp="1"/>
          </p:cNvGraphicFramePr>
          <p:nvPr>
            <p:ph idx="1"/>
            <p:extLst>
              <p:ext uri="{D42A27DB-BD31-4B8C-83A1-F6EECF244321}">
                <p14:modId xmlns:p14="http://schemas.microsoft.com/office/powerpoint/2010/main" val="2128233892"/>
              </p:ext>
            </p:extLst>
          </p:nvPr>
        </p:nvGraphicFramePr>
        <p:xfrm>
          <a:off x="4206287" y="298480"/>
          <a:ext cx="7347538" cy="5718355"/>
        </p:xfrm>
        <a:graphic>
          <a:graphicData uri="http://schemas.openxmlformats.org/drawingml/2006/table">
            <a:tbl>
              <a:tblPr firstRow="1" firstCol="1" bandRow="1"/>
              <a:tblGrid>
                <a:gridCol w="1228591">
                  <a:extLst>
                    <a:ext uri="{9D8B030D-6E8A-4147-A177-3AD203B41FA5}">
                      <a16:colId xmlns:a16="http://schemas.microsoft.com/office/drawing/2014/main" val="3412600276"/>
                    </a:ext>
                  </a:extLst>
                </a:gridCol>
                <a:gridCol w="4691314">
                  <a:extLst>
                    <a:ext uri="{9D8B030D-6E8A-4147-A177-3AD203B41FA5}">
                      <a16:colId xmlns:a16="http://schemas.microsoft.com/office/drawing/2014/main" val="1666522137"/>
                    </a:ext>
                  </a:extLst>
                </a:gridCol>
                <a:gridCol w="1427633">
                  <a:extLst>
                    <a:ext uri="{9D8B030D-6E8A-4147-A177-3AD203B41FA5}">
                      <a16:colId xmlns:a16="http://schemas.microsoft.com/office/drawing/2014/main" val="2301083556"/>
                    </a:ext>
                  </a:extLst>
                </a:gridCol>
              </a:tblGrid>
              <a:tr h="204573">
                <a:tc>
                  <a:txBody>
                    <a:bodyPr/>
                    <a:lstStyle/>
                    <a:p>
                      <a:pPr marL="0" marR="0" algn="l" fontAlgn="t">
                        <a:spcBef>
                          <a:spcPts val="0"/>
                        </a:spcBef>
                        <a:spcAft>
                          <a:spcPts val="0"/>
                        </a:spcAft>
                      </a:pPr>
                      <a:r>
                        <a:rPr lang="en-US" sz="1100" b="1" i="0" u="none" strike="noStrike">
                          <a:solidFill>
                            <a:srgbClr val="000000"/>
                          </a:solidFill>
                          <a:effectLst/>
                          <a:highlight>
                            <a:srgbClr val="BFBFBF"/>
                          </a:highlight>
                          <a:latin typeface="Calibri" panose="020F0502020204030204" pitchFamily="34" charset="0"/>
                          <a:ea typeface="Calibri" panose="020F0502020204030204" pitchFamily="34" charset="0"/>
                          <a:cs typeface="Calibri" panose="020F0502020204030204" pitchFamily="34" charset="0"/>
                        </a:rPr>
                        <a:t>Name</a:t>
                      </a:r>
                      <a:endParaRPr lang="en-US" sz="1700" b="0" i="0" u="none" strike="noStrike">
                        <a:effectLst/>
                        <a:highlight>
                          <a:srgbClr val="BFBFBF"/>
                        </a:highlight>
                        <a:latin typeface="Arial" panose="020B0604020202020204" pitchFamily="34" charset="0"/>
                      </a:endParaRPr>
                    </a:p>
                  </a:txBody>
                  <a:tcPr marL="65638" marR="65638" marT="9116" marB="0">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BFBFBF"/>
                    </a:solidFill>
                  </a:tcPr>
                </a:tc>
                <a:tc>
                  <a:txBody>
                    <a:bodyPr/>
                    <a:lstStyle/>
                    <a:p>
                      <a:pPr marL="0" marR="0" algn="l" fontAlgn="t">
                        <a:spcBef>
                          <a:spcPts val="0"/>
                        </a:spcBef>
                        <a:spcAft>
                          <a:spcPts val="0"/>
                        </a:spcAft>
                      </a:pPr>
                      <a:r>
                        <a:rPr lang="en-US" sz="1100" b="1" i="0" u="none" strike="noStrike">
                          <a:solidFill>
                            <a:srgbClr val="000000"/>
                          </a:solidFill>
                          <a:effectLst/>
                          <a:highlight>
                            <a:srgbClr val="BFBFBF"/>
                          </a:highlight>
                          <a:latin typeface="Calibri" panose="020F0502020204030204" pitchFamily="34" charset="0"/>
                          <a:ea typeface="Calibri" panose="020F0502020204030204" pitchFamily="34" charset="0"/>
                          <a:cs typeface="Calibri" panose="020F0502020204030204" pitchFamily="34" charset="0"/>
                        </a:rPr>
                        <a:t>Role </a:t>
                      </a:r>
                      <a:endParaRPr lang="en-US" sz="1700" b="0" i="0" u="none" strike="noStrike">
                        <a:effectLst/>
                        <a:highlight>
                          <a:srgbClr val="BFBFBF"/>
                        </a:highlight>
                        <a:latin typeface="Arial" panose="020B0604020202020204" pitchFamily="34" charset="0"/>
                      </a:endParaRPr>
                    </a:p>
                  </a:txBody>
                  <a:tcPr marL="65638" marR="65638" marT="9116"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BFBFBF"/>
                    </a:solidFill>
                  </a:tcPr>
                </a:tc>
                <a:tc>
                  <a:txBody>
                    <a:bodyPr/>
                    <a:lstStyle/>
                    <a:p>
                      <a:pPr marL="0" marR="0" algn="ctr" fontAlgn="t">
                        <a:spcBef>
                          <a:spcPts val="0"/>
                        </a:spcBef>
                        <a:spcAft>
                          <a:spcPts val="0"/>
                        </a:spcAft>
                      </a:pPr>
                      <a:r>
                        <a:rPr lang="en-US" sz="1100" b="1" i="0" u="none" strike="noStrike">
                          <a:solidFill>
                            <a:srgbClr val="000000"/>
                          </a:solidFill>
                          <a:effectLst/>
                          <a:highlight>
                            <a:srgbClr val="BFBFBF"/>
                          </a:highlight>
                          <a:latin typeface="Calibri" panose="020F0502020204030204" pitchFamily="34" charset="0"/>
                          <a:ea typeface="Calibri" panose="020F0502020204030204" pitchFamily="34" charset="0"/>
                          <a:cs typeface="Calibri" panose="020F0502020204030204" pitchFamily="34" charset="0"/>
                        </a:rPr>
                        <a:t>ESC Function</a:t>
                      </a:r>
                      <a:endParaRPr lang="en-US" sz="1700" b="0" i="0" u="none" strike="noStrike">
                        <a:effectLst/>
                        <a:highlight>
                          <a:srgbClr val="BFBFBF"/>
                        </a:highlight>
                        <a:latin typeface="Arial" panose="020B0604020202020204" pitchFamily="34" charset="0"/>
                      </a:endParaRPr>
                    </a:p>
                  </a:txBody>
                  <a:tcPr marL="65638" marR="65638" marT="9116" marB="0">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BFBFBF"/>
                    </a:solidFill>
                  </a:tcPr>
                </a:tc>
                <a:extLst>
                  <a:ext uri="{0D108BD9-81ED-4DB2-BD59-A6C34878D82A}">
                    <a16:rowId xmlns:a16="http://schemas.microsoft.com/office/drawing/2014/main" val="416277178"/>
                  </a:ext>
                </a:extLst>
              </a:tr>
              <a:tr h="282974">
                <a:tc gridSpan="2">
                  <a:txBody>
                    <a:bodyPr/>
                    <a:lstStyle/>
                    <a:p>
                      <a:pPr marL="0" marR="0" algn="l" fontAlgn="t">
                        <a:spcBef>
                          <a:spcPts val="0"/>
                        </a:spcBef>
                        <a:spcAft>
                          <a:spcPts val="0"/>
                        </a:spcAft>
                      </a:pPr>
                      <a:r>
                        <a:rPr lang="en-US" sz="1100" b="1" i="0" u="none" strike="noStrike">
                          <a:solidFill>
                            <a:srgbClr val="000000"/>
                          </a:solidFill>
                          <a:effectLst/>
                          <a:highlight>
                            <a:srgbClr val="B4C6E7"/>
                          </a:highlight>
                          <a:latin typeface="Calibri" panose="020F0502020204030204" pitchFamily="34" charset="0"/>
                          <a:ea typeface="Calibri" panose="020F0502020204030204" pitchFamily="34" charset="0"/>
                          <a:cs typeface="Calibri" panose="020F0502020204030204" pitchFamily="34" charset="0"/>
                        </a:rPr>
                        <a:t>Department of Veterans Affairs – Office of Research &amp; Development</a:t>
                      </a:r>
                      <a:endParaRPr lang="en-US" sz="1700" b="0" i="0" u="none" strike="noStrike">
                        <a:effectLst/>
                        <a:highlight>
                          <a:srgbClr val="B4C6E7"/>
                        </a:highlight>
                        <a:latin typeface="Arial" panose="020B0604020202020204" pitchFamily="34" charset="0"/>
                      </a:endParaRPr>
                    </a:p>
                  </a:txBody>
                  <a:tcPr marL="87518" marR="87518" marT="43759" marB="43759">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B4C6E7"/>
                    </a:solidFill>
                  </a:tcPr>
                </a:tc>
                <a:tc hMerge="1">
                  <a:txBody>
                    <a:bodyPr/>
                    <a:lstStyle/>
                    <a:p>
                      <a:endParaRPr lang="en-US"/>
                    </a:p>
                  </a:txBody>
                  <a:tcPr/>
                </a:tc>
                <a:tc>
                  <a:txBody>
                    <a:bodyPr/>
                    <a:lstStyle/>
                    <a:p>
                      <a:pPr marL="0" marR="0" algn="ctr" fontAlgn="ctr">
                        <a:spcBef>
                          <a:spcPts val="0"/>
                        </a:spcBef>
                        <a:spcAft>
                          <a:spcPts val="0"/>
                        </a:spcAft>
                      </a:pPr>
                      <a:r>
                        <a:rPr lang="en-US" sz="1100" b="1" i="0" u="none" strike="noStrike">
                          <a:solidFill>
                            <a:srgbClr val="000000"/>
                          </a:solidFill>
                          <a:effectLst/>
                          <a:highlight>
                            <a:srgbClr val="B4C6E7"/>
                          </a:highlight>
                          <a:latin typeface="Calibri" panose="020F0502020204030204" pitchFamily="34" charset="0"/>
                          <a:ea typeface="Calibri" panose="020F0502020204030204" pitchFamily="34" charset="0"/>
                          <a:cs typeface="Calibri" panose="020F0502020204030204" pitchFamily="34" charset="0"/>
                        </a:rPr>
                        <a:t>Constituency</a:t>
                      </a:r>
                      <a:endParaRPr lang="en-US" sz="1700" b="0" i="0" u="none" strike="noStrike">
                        <a:effectLst/>
                        <a:highlight>
                          <a:srgbClr val="B4C6E7"/>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B4C6E7"/>
                    </a:solidFill>
                  </a:tcPr>
                </a:tc>
                <a:extLst>
                  <a:ext uri="{0D108BD9-81ED-4DB2-BD59-A6C34878D82A}">
                    <a16:rowId xmlns:a16="http://schemas.microsoft.com/office/drawing/2014/main" val="3842475292"/>
                  </a:ext>
                </a:extLst>
              </a:tr>
              <a:tr h="365022">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Wendy Tenhula</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Deputy Chief Research and Development Officer (CRADO), ORD, Dept. of Veterans Affairs</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ctr" fontAlgn="ctr">
                        <a:spcBef>
                          <a:spcPts val="0"/>
                        </a:spcBef>
                        <a:spcAft>
                          <a:spcPts val="0"/>
                        </a:spcAft>
                      </a:pPr>
                      <a:r>
                        <a:rPr lang="en-US" sz="1100" b="0" i="0" u="none" strike="noStrike" dirty="0">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Voting Member</a:t>
                      </a:r>
                      <a:endParaRPr lang="en-US" sz="1700" b="0" i="0" u="none" strike="noStrike" dirty="0">
                        <a:effectLst/>
                        <a:highlight>
                          <a:srgbClr val="D9E2F3"/>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extLst>
                  <a:ext uri="{0D108BD9-81ED-4DB2-BD59-A6C34878D82A}">
                    <a16:rowId xmlns:a16="http://schemas.microsoft.com/office/drawing/2014/main" val="3927515053"/>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David Atkins</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Former Director, HSR&amp;D, Dept. of Veterans Affairs, VA WOC employee</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Voting Member</a:t>
                      </a:r>
                      <a:endParaRPr lang="en-US" sz="1700" b="0" i="0" u="none" strike="noStrike">
                        <a:effectLst/>
                        <a:highlight>
                          <a:srgbClr val="D9E2F3"/>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extLst>
                  <a:ext uri="{0D108BD9-81ED-4DB2-BD59-A6C34878D82A}">
                    <a16:rowId xmlns:a16="http://schemas.microsoft.com/office/drawing/2014/main" val="2886119399"/>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Kara Beck</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QUERI Representative, ORD, Dept. of Veterans Affairs</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Voting Member</a:t>
                      </a:r>
                      <a:endParaRPr lang="en-US" sz="1700" b="0" i="0" u="none" strike="noStrike">
                        <a:effectLst/>
                        <a:highlight>
                          <a:srgbClr val="D9E2F3"/>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extLst>
                  <a:ext uri="{0D108BD9-81ED-4DB2-BD59-A6C34878D82A}">
                    <a16:rowId xmlns:a16="http://schemas.microsoft.com/office/drawing/2014/main" val="2532393834"/>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Joseph Constans</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SP AMP Lead, ORD, Dept. of Veterans Affairs</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Non-Voting, Ex Officio</a:t>
                      </a:r>
                      <a:endParaRPr lang="en-US" sz="1700" b="0" i="0" u="none" strike="noStrike">
                        <a:effectLst/>
                        <a:highlight>
                          <a:srgbClr val="D9E2F3"/>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extLst>
                  <a:ext uri="{0D108BD9-81ED-4DB2-BD59-A6C34878D82A}">
                    <a16:rowId xmlns:a16="http://schemas.microsoft.com/office/drawing/2014/main" val="1898073681"/>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Robert O’Brien</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SPM, HSR&amp;D, ORD, Dept. of Veterans Affairs</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Non-Voting, Ex Officio</a:t>
                      </a:r>
                      <a:endParaRPr lang="en-US" sz="1700" b="0" i="0" u="none" strike="noStrike">
                        <a:effectLst/>
                        <a:highlight>
                          <a:srgbClr val="D9E2F3"/>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extLst>
                  <a:ext uri="{0D108BD9-81ED-4DB2-BD59-A6C34878D82A}">
                    <a16:rowId xmlns:a16="http://schemas.microsoft.com/office/drawing/2014/main" val="263549322"/>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Vetisha McClair</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SPM, CSR&amp;D, ORD, Dept. of Veterans Affairs</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Non-Voting, Ex Officio</a:t>
                      </a:r>
                      <a:endParaRPr lang="en-US" sz="1700" b="0" i="0" u="none" strike="noStrike">
                        <a:effectLst/>
                        <a:highlight>
                          <a:srgbClr val="D9E2F3"/>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extLst>
                  <a:ext uri="{0D108BD9-81ED-4DB2-BD59-A6C34878D82A}">
                    <a16:rowId xmlns:a16="http://schemas.microsoft.com/office/drawing/2014/main" val="4020895245"/>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Peter Hunt</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l" fontAlgn="t">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SPM, RR&amp;D,  ORD, Dept. of Veterans Affairs</a:t>
                      </a:r>
                      <a:endParaRPr lang="en-US" sz="1700" b="0" i="0" u="none" strike="noStrike">
                        <a:effectLst/>
                        <a:highlight>
                          <a:srgbClr val="D9E2F3"/>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D9E2F3"/>
                          </a:highlight>
                          <a:latin typeface="Calibri" panose="020F0502020204030204" pitchFamily="34" charset="0"/>
                          <a:ea typeface="Calibri" panose="020F0502020204030204" pitchFamily="34" charset="0"/>
                          <a:cs typeface="Calibri" panose="020F0502020204030204" pitchFamily="34" charset="0"/>
                        </a:rPr>
                        <a:t>Non-Voting, Ex Officio</a:t>
                      </a:r>
                      <a:endParaRPr lang="en-US" sz="1700" b="0" i="0" u="none" strike="noStrike">
                        <a:effectLst/>
                        <a:highlight>
                          <a:srgbClr val="D9E2F3"/>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9E2F3"/>
                    </a:solidFill>
                  </a:tcPr>
                </a:tc>
                <a:extLst>
                  <a:ext uri="{0D108BD9-81ED-4DB2-BD59-A6C34878D82A}">
                    <a16:rowId xmlns:a16="http://schemas.microsoft.com/office/drawing/2014/main" val="752093113"/>
                  </a:ext>
                </a:extLst>
              </a:tr>
              <a:tr h="282974">
                <a:tc gridSpan="2">
                  <a:txBody>
                    <a:bodyPr/>
                    <a:lstStyle/>
                    <a:p>
                      <a:pPr marL="0" marR="0" algn="l" fontAlgn="t">
                        <a:spcBef>
                          <a:spcPts val="0"/>
                        </a:spcBef>
                        <a:spcAft>
                          <a:spcPts val="0"/>
                        </a:spcAft>
                      </a:pPr>
                      <a:r>
                        <a:rPr lang="en-US" sz="1100" b="1" i="0" u="none" strike="noStrike">
                          <a:solidFill>
                            <a:srgbClr val="000000"/>
                          </a:solidFill>
                          <a:effectLst/>
                          <a:highlight>
                            <a:srgbClr val="F4B083"/>
                          </a:highlight>
                          <a:latin typeface="Calibri" panose="020F0502020204030204" pitchFamily="34" charset="0"/>
                          <a:ea typeface="Calibri" panose="020F0502020204030204" pitchFamily="34" charset="0"/>
                          <a:cs typeface="Calibri" panose="020F0502020204030204" pitchFamily="34" charset="0"/>
                        </a:rPr>
                        <a:t>Department of Veterans Affairs – ORD funded Suicide Prevention Research Centers </a:t>
                      </a:r>
                      <a:endParaRPr lang="en-US" sz="1700" b="0" i="0" u="none" strike="noStrike">
                        <a:effectLst/>
                        <a:highlight>
                          <a:srgbClr val="F4B083"/>
                        </a:highlight>
                        <a:latin typeface="Arial" panose="020B0604020202020204" pitchFamily="34" charset="0"/>
                      </a:endParaRPr>
                    </a:p>
                  </a:txBody>
                  <a:tcPr marL="87518" marR="87518" marT="43759" marB="43759">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4B083"/>
                    </a:solidFill>
                  </a:tcPr>
                </a:tc>
                <a:tc hMerge="1">
                  <a:txBody>
                    <a:bodyPr/>
                    <a:lstStyle/>
                    <a:p>
                      <a:endParaRPr lang="en-US"/>
                    </a:p>
                  </a:txBody>
                  <a:tcPr/>
                </a:tc>
                <a:tc>
                  <a:txBody>
                    <a:bodyPr/>
                    <a:lstStyle/>
                    <a:p>
                      <a:pPr marL="0" marR="0" algn="ctr" fontAlgn="ctr">
                        <a:spcBef>
                          <a:spcPts val="0"/>
                        </a:spcBef>
                        <a:spcAft>
                          <a:spcPts val="0"/>
                        </a:spcAft>
                      </a:pPr>
                      <a:r>
                        <a:rPr lang="en-US" sz="1100" b="1" i="0" u="none" strike="noStrike">
                          <a:solidFill>
                            <a:srgbClr val="000000"/>
                          </a:solidFill>
                          <a:effectLst/>
                          <a:highlight>
                            <a:srgbClr val="F4B083"/>
                          </a:highlight>
                          <a:latin typeface="Calibri" panose="020F0502020204030204" pitchFamily="34" charset="0"/>
                          <a:ea typeface="Calibri" panose="020F0502020204030204" pitchFamily="34" charset="0"/>
                          <a:cs typeface="Calibri" panose="020F0502020204030204" pitchFamily="34" charset="0"/>
                        </a:rPr>
                        <a:t>Constituency</a:t>
                      </a:r>
                      <a:endParaRPr lang="en-US" sz="1700" b="0" i="0" u="none" strike="noStrike">
                        <a:effectLst/>
                        <a:highlight>
                          <a:srgbClr val="F4B083"/>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4B083"/>
                    </a:solidFill>
                  </a:tcPr>
                </a:tc>
                <a:extLst>
                  <a:ext uri="{0D108BD9-81ED-4DB2-BD59-A6C34878D82A}">
                    <a16:rowId xmlns:a16="http://schemas.microsoft.com/office/drawing/2014/main" val="3129176873"/>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FBE4D5"/>
                          </a:highlight>
                          <a:latin typeface="Calibri" panose="020F0502020204030204" pitchFamily="34" charset="0"/>
                          <a:ea typeface="Calibri" panose="020F0502020204030204" pitchFamily="34" charset="0"/>
                          <a:cs typeface="Calibri" panose="020F0502020204030204" pitchFamily="34" charset="0"/>
                        </a:rPr>
                        <a:t>Steven Dobscha</a:t>
                      </a:r>
                      <a:endParaRPr lang="en-US" sz="1700" b="0" i="0" u="none" strike="noStrike">
                        <a:effectLst/>
                        <a:highlight>
                          <a:srgbClr val="FBE4D5"/>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BE4D5"/>
                    </a:solidFill>
                  </a:tcPr>
                </a:tc>
                <a:tc>
                  <a:txBody>
                    <a:bodyPr/>
                    <a:lstStyle/>
                    <a:p>
                      <a:pPr marL="0" marR="0" algn="l" fontAlgn="t">
                        <a:spcBef>
                          <a:spcPts val="0"/>
                        </a:spcBef>
                        <a:spcAft>
                          <a:spcPts val="0"/>
                        </a:spcAft>
                      </a:pPr>
                      <a:r>
                        <a:rPr lang="en-US" sz="1100" b="0" i="0" u="none" strike="noStrike">
                          <a:solidFill>
                            <a:srgbClr val="000000"/>
                          </a:solidFill>
                          <a:effectLst/>
                          <a:highlight>
                            <a:srgbClr val="FBE4D5"/>
                          </a:highlight>
                          <a:latin typeface="Calibri" panose="020F0502020204030204" pitchFamily="34" charset="0"/>
                          <a:ea typeface="Calibri" panose="020F0502020204030204" pitchFamily="34" charset="0"/>
                          <a:cs typeface="Calibri" panose="020F0502020204030204" pitchFamily="34" charset="0"/>
                        </a:rPr>
                        <a:t>Co-Director, Suicide Prevention Research Impact NeTwork (SPRINT) </a:t>
                      </a:r>
                      <a:endParaRPr lang="en-US" sz="1700" b="0" i="0" u="none" strike="noStrike">
                        <a:effectLst/>
                        <a:highlight>
                          <a:srgbClr val="FBE4D5"/>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BE4D5"/>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FBE4D5"/>
                          </a:highlight>
                          <a:latin typeface="Calibri" panose="020F0502020204030204" pitchFamily="34" charset="0"/>
                          <a:ea typeface="Calibri" panose="020F0502020204030204" pitchFamily="34" charset="0"/>
                          <a:cs typeface="Calibri" panose="020F0502020204030204" pitchFamily="34" charset="0"/>
                        </a:rPr>
                        <a:t>Non-Voting Member</a:t>
                      </a:r>
                      <a:endParaRPr lang="en-US" sz="1700" b="0" i="0" u="none" strike="noStrike">
                        <a:effectLst/>
                        <a:highlight>
                          <a:srgbClr val="FBE4D5"/>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BE4D5"/>
                    </a:solidFill>
                  </a:tcPr>
                </a:tc>
                <a:extLst>
                  <a:ext uri="{0D108BD9-81ED-4DB2-BD59-A6C34878D82A}">
                    <a16:rowId xmlns:a16="http://schemas.microsoft.com/office/drawing/2014/main" val="4257067480"/>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FBE4D5"/>
                          </a:highlight>
                          <a:latin typeface="Calibri" panose="020F0502020204030204" pitchFamily="34" charset="0"/>
                          <a:ea typeface="Calibri" panose="020F0502020204030204" pitchFamily="34" charset="0"/>
                          <a:cs typeface="Calibri" panose="020F0502020204030204" pitchFamily="34" charset="0"/>
                        </a:rPr>
                        <a:t>Brian Marx</a:t>
                      </a:r>
                      <a:endParaRPr lang="en-US" sz="1700" b="0" i="0" u="none" strike="noStrike">
                        <a:effectLst/>
                        <a:highlight>
                          <a:srgbClr val="FBE4D5"/>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BE4D5"/>
                    </a:solidFill>
                  </a:tcPr>
                </a:tc>
                <a:tc>
                  <a:txBody>
                    <a:bodyPr/>
                    <a:lstStyle/>
                    <a:p>
                      <a:pPr marL="0" marR="0" algn="l" fontAlgn="t">
                        <a:spcBef>
                          <a:spcPts val="0"/>
                        </a:spcBef>
                        <a:spcAft>
                          <a:spcPts val="0"/>
                        </a:spcAft>
                      </a:pPr>
                      <a:r>
                        <a:rPr lang="en-US" sz="1100" b="0" i="0" u="none" strike="noStrike">
                          <a:solidFill>
                            <a:srgbClr val="000000"/>
                          </a:solidFill>
                          <a:effectLst/>
                          <a:highlight>
                            <a:srgbClr val="FBE4D5"/>
                          </a:highlight>
                          <a:latin typeface="Calibri" panose="020F0502020204030204" pitchFamily="34" charset="0"/>
                          <a:ea typeface="Calibri" panose="020F0502020204030204" pitchFamily="34" charset="0"/>
                          <a:cs typeface="Calibri" panose="020F0502020204030204" pitchFamily="34" charset="0"/>
                        </a:rPr>
                        <a:t>Co-Director, Suicide Prevention Research Impact NeTwork (SPRINT) </a:t>
                      </a:r>
                      <a:endParaRPr lang="en-US" sz="1700" b="0" i="0" u="none" strike="noStrike">
                        <a:effectLst/>
                        <a:highlight>
                          <a:srgbClr val="FBE4D5"/>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BE4D5"/>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FBE4D5"/>
                          </a:highlight>
                          <a:latin typeface="Calibri" panose="020F0502020204030204" pitchFamily="34" charset="0"/>
                          <a:ea typeface="Calibri" panose="020F0502020204030204" pitchFamily="34" charset="0"/>
                          <a:cs typeface="Calibri" panose="020F0502020204030204" pitchFamily="34" charset="0"/>
                        </a:rPr>
                        <a:t>Non-Voting Member</a:t>
                      </a:r>
                      <a:endParaRPr lang="en-US" sz="1700" b="0" i="0" u="none" strike="noStrike">
                        <a:effectLst/>
                        <a:highlight>
                          <a:srgbClr val="FBE4D5"/>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BE4D5"/>
                    </a:solidFill>
                  </a:tcPr>
                </a:tc>
                <a:extLst>
                  <a:ext uri="{0D108BD9-81ED-4DB2-BD59-A6C34878D82A}">
                    <a16:rowId xmlns:a16="http://schemas.microsoft.com/office/drawing/2014/main" val="3979036704"/>
                  </a:ext>
                </a:extLst>
              </a:tr>
              <a:tr h="282974">
                <a:tc gridSpan="2">
                  <a:txBody>
                    <a:bodyPr/>
                    <a:lstStyle/>
                    <a:p>
                      <a:pPr marL="0" marR="0" algn="l" fontAlgn="t">
                        <a:spcBef>
                          <a:spcPts val="0"/>
                        </a:spcBef>
                        <a:spcAft>
                          <a:spcPts val="0"/>
                        </a:spcAft>
                      </a:pPr>
                      <a:r>
                        <a:rPr lang="en-US" sz="1100" b="1" i="0" u="none" strike="noStrike">
                          <a:solidFill>
                            <a:srgbClr val="000000"/>
                          </a:solidFill>
                          <a:effectLst/>
                          <a:highlight>
                            <a:srgbClr val="FFD966"/>
                          </a:highlight>
                          <a:latin typeface="Calibri" panose="020F0502020204030204" pitchFamily="34" charset="0"/>
                          <a:ea typeface="Calibri" panose="020F0502020204030204" pitchFamily="34" charset="0"/>
                          <a:cs typeface="Calibri" panose="020F0502020204030204" pitchFamily="34" charset="0"/>
                        </a:rPr>
                        <a:t>Department of Veterans Affairs – Office of Mental Health and Suicide Prevention</a:t>
                      </a:r>
                      <a:endParaRPr lang="en-US" sz="1700" b="0" i="0" u="none" strike="noStrike">
                        <a:effectLst/>
                        <a:highlight>
                          <a:srgbClr val="FFD966"/>
                        </a:highlight>
                        <a:latin typeface="Arial" panose="020B0604020202020204" pitchFamily="34" charset="0"/>
                      </a:endParaRPr>
                    </a:p>
                  </a:txBody>
                  <a:tcPr marL="87518" marR="87518" marT="43759" marB="43759">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D966"/>
                    </a:solidFill>
                  </a:tcPr>
                </a:tc>
                <a:tc hMerge="1">
                  <a:txBody>
                    <a:bodyPr/>
                    <a:lstStyle/>
                    <a:p>
                      <a:endParaRPr lang="en-US"/>
                    </a:p>
                  </a:txBody>
                  <a:tcPr/>
                </a:tc>
                <a:tc>
                  <a:txBody>
                    <a:bodyPr/>
                    <a:lstStyle/>
                    <a:p>
                      <a:pPr marL="0" marR="0" algn="ctr" fontAlgn="ctr">
                        <a:spcBef>
                          <a:spcPts val="0"/>
                        </a:spcBef>
                        <a:spcAft>
                          <a:spcPts val="0"/>
                        </a:spcAft>
                      </a:pPr>
                      <a:r>
                        <a:rPr lang="en-US" sz="1100" b="1" i="0" u="none" strike="noStrike">
                          <a:solidFill>
                            <a:srgbClr val="000000"/>
                          </a:solidFill>
                          <a:effectLst/>
                          <a:highlight>
                            <a:srgbClr val="FFD966"/>
                          </a:highlight>
                          <a:latin typeface="Calibri" panose="020F0502020204030204" pitchFamily="34" charset="0"/>
                          <a:ea typeface="Calibri" panose="020F0502020204030204" pitchFamily="34" charset="0"/>
                          <a:cs typeface="Calibri" panose="020F0502020204030204" pitchFamily="34" charset="0"/>
                        </a:rPr>
                        <a:t>Constituency</a:t>
                      </a:r>
                      <a:endParaRPr lang="en-US" sz="1700" b="0" i="0" u="none" strike="noStrike">
                        <a:effectLst/>
                        <a:highlight>
                          <a:srgbClr val="FFD966"/>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D966"/>
                    </a:solidFill>
                  </a:tcPr>
                </a:tc>
                <a:extLst>
                  <a:ext uri="{0D108BD9-81ED-4DB2-BD59-A6C34878D82A}">
                    <a16:rowId xmlns:a16="http://schemas.microsoft.com/office/drawing/2014/main" val="1547662597"/>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FFF2CC"/>
                          </a:highlight>
                          <a:latin typeface="Calibri" panose="020F0502020204030204" pitchFamily="34" charset="0"/>
                          <a:ea typeface="Calibri" panose="020F0502020204030204" pitchFamily="34" charset="0"/>
                          <a:cs typeface="Calibri" panose="020F0502020204030204" pitchFamily="34" charset="0"/>
                        </a:rPr>
                        <a:t>Matt Miller</a:t>
                      </a:r>
                      <a:endParaRPr lang="en-US" sz="1700" b="0" i="0" u="none" strike="noStrike">
                        <a:effectLst/>
                        <a:highlight>
                          <a:srgbClr val="FFF2CC"/>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F2CC"/>
                    </a:solidFill>
                  </a:tcPr>
                </a:tc>
                <a:tc>
                  <a:txBody>
                    <a:bodyPr/>
                    <a:lstStyle/>
                    <a:p>
                      <a:pPr marL="0" marR="0" algn="l" fontAlgn="t">
                        <a:spcBef>
                          <a:spcPts val="0"/>
                        </a:spcBef>
                        <a:spcAft>
                          <a:spcPts val="0"/>
                        </a:spcAft>
                      </a:pPr>
                      <a:r>
                        <a:rPr lang="en-US" sz="1100" b="0" i="0" u="none" strike="noStrike">
                          <a:solidFill>
                            <a:srgbClr val="000000"/>
                          </a:solidFill>
                          <a:effectLst/>
                          <a:highlight>
                            <a:srgbClr val="FFF2CC"/>
                          </a:highlight>
                          <a:latin typeface="Calibri" panose="020F0502020204030204" pitchFamily="34" charset="0"/>
                          <a:ea typeface="Calibri" panose="020F0502020204030204" pitchFamily="34" charset="0"/>
                          <a:cs typeface="Calibri" panose="020F0502020204030204" pitchFamily="34" charset="0"/>
                        </a:rPr>
                        <a:t>Director, Suicide Prevention, Office of Mental Health and Suicide Prevention</a:t>
                      </a:r>
                      <a:endParaRPr lang="en-US" sz="1700" b="0" i="0" u="none" strike="noStrike">
                        <a:effectLst/>
                        <a:highlight>
                          <a:srgbClr val="FFF2CC"/>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F2CC"/>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FFF2CC"/>
                          </a:highlight>
                          <a:latin typeface="Calibri" panose="020F0502020204030204" pitchFamily="34" charset="0"/>
                          <a:ea typeface="Calibri" panose="020F0502020204030204" pitchFamily="34" charset="0"/>
                          <a:cs typeface="Calibri" panose="020F0502020204030204" pitchFamily="34" charset="0"/>
                        </a:rPr>
                        <a:t>Voting Member</a:t>
                      </a:r>
                      <a:endParaRPr lang="en-US" sz="1700" b="0" i="0" u="none" strike="noStrike">
                        <a:effectLst/>
                        <a:highlight>
                          <a:srgbClr val="FFF2CC"/>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F2CC"/>
                    </a:solidFill>
                  </a:tcPr>
                </a:tc>
                <a:extLst>
                  <a:ext uri="{0D108BD9-81ED-4DB2-BD59-A6C34878D82A}">
                    <a16:rowId xmlns:a16="http://schemas.microsoft.com/office/drawing/2014/main" val="3902713699"/>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FFF2CC"/>
                          </a:highlight>
                          <a:latin typeface="Calibri" panose="020F0502020204030204" pitchFamily="34" charset="0"/>
                          <a:ea typeface="Calibri" panose="020F0502020204030204" pitchFamily="34" charset="0"/>
                          <a:cs typeface="Calibri" panose="020F0502020204030204" pitchFamily="34" charset="0"/>
                        </a:rPr>
                        <a:t>Susan Strickland</a:t>
                      </a:r>
                      <a:endParaRPr lang="en-US" sz="1700" b="0" i="0" u="none" strike="noStrike">
                        <a:effectLst/>
                        <a:highlight>
                          <a:srgbClr val="FFF2CC"/>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F2CC"/>
                    </a:solidFill>
                  </a:tcPr>
                </a:tc>
                <a:tc>
                  <a:txBody>
                    <a:bodyPr/>
                    <a:lstStyle/>
                    <a:p>
                      <a:pPr marL="0" marR="0" algn="l" fontAlgn="t">
                        <a:spcBef>
                          <a:spcPts val="0"/>
                        </a:spcBef>
                        <a:spcAft>
                          <a:spcPts val="0"/>
                        </a:spcAft>
                      </a:pPr>
                      <a:r>
                        <a:rPr lang="en-US" sz="1100" b="0" i="0" u="none" strike="noStrike">
                          <a:solidFill>
                            <a:srgbClr val="000000"/>
                          </a:solidFill>
                          <a:effectLst/>
                          <a:highlight>
                            <a:srgbClr val="FFF2CC"/>
                          </a:highlight>
                          <a:latin typeface="Calibri" panose="020F0502020204030204" pitchFamily="34" charset="0"/>
                          <a:ea typeface="Calibri" panose="020F0502020204030204" pitchFamily="34" charset="0"/>
                          <a:cs typeface="Calibri" panose="020F0502020204030204" pitchFamily="34" charset="0"/>
                        </a:rPr>
                        <a:t>Director of Research Coordination, Office of Mental Health and Suicide Prevention</a:t>
                      </a:r>
                      <a:endParaRPr lang="en-US" sz="1700" b="0" i="0" u="none" strike="noStrike">
                        <a:effectLst/>
                        <a:highlight>
                          <a:srgbClr val="FFF2CC"/>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F2CC"/>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FFF2CC"/>
                          </a:highlight>
                          <a:latin typeface="Calibri" panose="020F0502020204030204" pitchFamily="34" charset="0"/>
                          <a:ea typeface="Calibri" panose="020F0502020204030204" pitchFamily="34" charset="0"/>
                          <a:cs typeface="Calibri" panose="020F0502020204030204" pitchFamily="34" charset="0"/>
                        </a:rPr>
                        <a:t>Voting Member</a:t>
                      </a:r>
                      <a:endParaRPr lang="en-US" sz="1700" b="0" i="0" u="none" strike="noStrike">
                        <a:effectLst/>
                        <a:highlight>
                          <a:srgbClr val="FFF2CC"/>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F2CC"/>
                    </a:solidFill>
                  </a:tcPr>
                </a:tc>
                <a:extLst>
                  <a:ext uri="{0D108BD9-81ED-4DB2-BD59-A6C34878D82A}">
                    <a16:rowId xmlns:a16="http://schemas.microsoft.com/office/drawing/2014/main" val="50813660"/>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FFF2CC"/>
                          </a:highlight>
                          <a:latin typeface="Calibri" panose="020F0502020204030204" pitchFamily="34" charset="0"/>
                          <a:ea typeface="Calibri" panose="020F0502020204030204" pitchFamily="34" charset="0"/>
                          <a:cs typeface="Calibri" panose="020F0502020204030204" pitchFamily="34" charset="0"/>
                        </a:rPr>
                        <a:t>Edgar Villareal</a:t>
                      </a:r>
                      <a:endParaRPr lang="en-US" sz="1700" b="0" i="0" u="none" strike="noStrike">
                        <a:effectLst/>
                        <a:highlight>
                          <a:srgbClr val="FFF2CC"/>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F2CC"/>
                    </a:solidFill>
                  </a:tcPr>
                </a:tc>
                <a:tc>
                  <a:txBody>
                    <a:bodyPr/>
                    <a:lstStyle/>
                    <a:p>
                      <a:pPr marL="0" marR="0" algn="l" fontAlgn="t">
                        <a:spcBef>
                          <a:spcPts val="0"/>
                        </a:spcBef>
                        <a:spcAft>
                          <a:spcPts val="0"/>
                        </a:spcAft>
                      </a:pPr>
                      <a:r>
                        <a:rPr lang="en-US" sz="1100" b="0" i="0" u="none" strike="noStrike">
                          <a:solidFill>
                            <a:srgbClr val="000000"/>
                          </a:solidFill>
                          <a:effectLst/>
                          <a:highlight>
                            <a:srgbClr val="FFF2CC"/>
                          </a:highlight>
                          <a:latin typeface="Calibri" panose="020F0502020204030204" pitchFamily="34" charset="0"/>
                          <a:ea typeface="Calibri" panose="020F0502020204030204" pitchFamily="34" charset="0"/>
                          <a:cs typeface="Calibri" panose="020F0502020204030204" pitchFamily="34" charset="0"/>
                        </a:rPr>
                        <a:t>National Clinical Director, Office of Mental Health and Suicide Prevention</a:t>
                      </a:r>
                      <a:endParaRPr lang="en-US" sz="1700" b="0" i="0" u="none" strike="noStrike">
                        <a:effectLst/>
                        <a:highlight>
                          <a:srgbClr val="FFF2CC"/>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F2CC"/>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FFF2CC"/>
                          </a:highlight>
                          <a:latin typeface="Calibri" panose="020F0502020204030204" pitchFamily="34" charset="0"/>
                          <a:ea typeface="Calibri" panose="020F0502020204030204" pitchFamily="34" charset="0"/>
                          <a:cs typeface="Calibri" panose="020F0502020204030204" pitchFamily="34" charset="0"/>
                        </a:rPr>
                        <a:t>Voting Member</a:t>
                      </a:r>
                      <a:endParaRPr lang="en-US" sz="1700" b="0" i="0" u="none" strike="noStrike">
                        <a:effectLst/>
                        <a:highlight>
                          <a:srgbClr val="FFF2CC"/>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FF2CC"/>
                    </a:solidFill>
                  </a:tcPr>
                </a:tc>
                <a:extLst>
                  <a:ext uri="{0D108BD9-81ED-4DB2-BD59-A6C34878D82A}">
                    <a16:rowId xmlns:a16="http://schemas.microsoft.com/office/drawing/2014/main" val="2748937798"/>
                  </a:ext>
                </a:extLst>
              </a:tr>
              <a:tr h="282974">
                <a:tc gridSpan="2">
                  <a:txBody>
                    <a:bodyPr/>
                    <a:lstStyle/>
                    <a:p>
                      <a:pPr marL="0" marR="0" algn="l" fontAlgn="t">
                        <a:spcBef>
                          <a:spcPts val="0"/>
                        </a:spcBef>
                        <a:spcAft>
                          <a:spcPts val="0"/>
                        </a:spcAft>
                      </a:pPr>
                      <a:r>
                        <a:rPr lang="en-US" sz="1100" b="1" i="0" u="none" strike="noStrike">
                          <a:solidFill>
                            <a:srgbClr val="000000"/>
                          </a:solidFill>
                          <a:effectLst/>
                          <a:highlight>
                            <a:srgbClr val="9CC2E5"/>
                          </a:highlight>
                          <a:latin typeface="Calibri" panose="020F0502020204030204" pitchFamily="34" charset="0"/>
                          <a:ea typeface="Calibri" panose="020F0502020204030204" pitchFamily="34" charset="0"/>
                          <a:cs typeface="Calibri" panose="020F0502020204030204" pitchFamily="34" charset="0"/>
                        </a:rPr>
                        <a:t>VHA Stakeholders</a:t>
                      </a:r>
                      <a:endParaRPr lang="en-US" sz="1700" b="0" i="0" u="none" strike="noStrike">
                        <a:effectLst/>
                        <a:highlight>
                          <a:srgbClr val="9CC2E5"/>
                        </a:highlight>
                        <a:latin typeface="Arial" panose="020B0604020202020204" pitchFamily="34" charset="0"/>
                      </a:endParaRPr>
                    </a:p>
                  </a:txBody>
                  <a:tcPr marL="87518" marR="87518" marT="43759" marB="43759">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9CC2E5"/>
                    </a:solidFill>
                  </a:tcPr>
                </a:tc>
                <a:tc hMerge="1">
                  <a:txBody>
                    <a:bodyPr/>
                    <a:lstStyle/>
                    <a:p>
                      <a:endParaRPr lang="en-US"/>
                    </a:p>
                  </a:txBody>
                  <a:tcPr/>
                </a:tc>
                <a:tc>
                  <a:txBody>
                    <a:bodyPr/>
                    <a:lstStyle/>
                    <a:p>
                      <a:pPr marL="0" marR="0" algn="ctr" fontAlgn="ctr">
                        <a:spcBef>
                          <a:spcPts val="0"/>
                        </a:spcBef>
                        <a:spcAft>
                          <a:spcPts val="0"/>
                        </a:spcAft>
                      </a:pPr>
                      <a:r>
                        <a:rPr lang="en-US" sz="1100" b="1" i="0" u="none" strike="noStrike">
                          <a:solidFill>
                            <a:srgbClr val="000000"/>
                          </a:solidFill>
                          <a:effectLst/>
                          <a:highlight>
                            <a:srgbClr val="9CC2E5"/>
                          </a:highlight>
                          <a:latin typeface="Calibri" panose="020F0502020204030204" pitchFamily="34" charset="0"/>
                          <a:ea typeface="Calibri" panose="020F0502020204030204" pitchFamily="34" charset="0"/>
                          <a:cs typeface="Calibri" panose="020F0502020204030204" pitchFamily="34" charset="0"/>
                        </a:rPr>
                        <a:t>Constituency</a:t>
                      </a:r>
                      <a:endParaRPr lang="en-US" sz="1700" b="0" i="0" u="none" strike="noStrike">
                        <a:effectLst/>
                        <a:highlight>
                          <a:srgbClr val="9CC2E5"/>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9CC2E5"/>
                    </a:solidFill>
                  </a:tcPr>
                </a:tc>
                <a:extLst>
                  <a:ext uri="{0D108BD9-81ED-4DB2-BD59-A6C34878D82A}">
                    <a16:rowId xmlns:a16="http://schemas.microsoft.com/office/drawing/2014/main" val="2405328773"/>
                  </a:ext>
                </a:extLst>
              </a:tr>
              <a:tr h="365022">
                <a:tc>
                  <a:txBody>
                    <a:bodyPr/>
                    <a:lstStyle/>
                    <a:p>
                      <a:pPr marL="0" marR="0" algn="l" fontAlgn="t">
                        <a:spcBef>
                          <a:spcPts val="0"/>
                        </a:spcBef>
                        <a:spcAft>
                          <a:spcPts val="0"/>
                        </a:spcAft>
                      </a:pPr>
                      <a:r>
                        <a:rPr lang="en-US" sz="1100" b="0" i="0" u="none" strike="noStrike">
                          <a:solidFill>
                            <a:srgbClr val="000000"/>
                          </a:solidFill>
                          <a:effectLst/>
                          <a:highlight>
                            <a:srgbClr val="DEEAF6"/>
                          </a:highlight>
                          <a:latin typeface="Calibri" panose="020F0502020204030204" pitchFamily="34" charset="0"/>
                          <a:ea typeface="Calibri" panose="020F0502020204030204" pitchFamily="34" charset="0"/>
                          <a:cs typeface="Calibri" panose="020F0502020204030204" pitchFamily="34" charset="0"/>
                        </a:rPr>
                        <a:t>Jodi Trafton</a:t>
                      </a:r>
                      <a:endParaRPr lang="en-US" sz="1700" b="0" i="0" u="none" strike="noStrike">
                        <a:effectLst/>
                        <a:highlight>
                          <a:srgbClr val="DEEAF6"/>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l" fontAlgn="t">
                        <a:spcBef>
                          <a:spcPts val="0"/>
                        </a:spcBef>
                        <a:spcAft>
                          <a:spcPts val="0"/>
                        </a:spcAft>
                      </a:pPr>
                      <a:r>
                        <a:rPr lang="en-US" sz="1100" b="0" i="0" u="none" strike="noStrike">
                          <a:solidFill>
                            <a:srgbClr val="000000"/>
                          </a:solidFill>
                          <a:effectLst/>
                          <a:highlight>
                            <a:srgbClr val="DEEAF6"/>
                          </a:highlight>
                          <a:latin typeface="Calibri" panose="020F0502020204030204" pitchFamily="34" charset="0"/>
                          <a:ea typeface="Calibri" panose="020F0502020204030204" pitchFamily="34" charset="0"/>
                          <a:cs typeface="Calibri" panose="020F0502020204030204" pitchFamily="34" charset="0"/>
                        </a:rPr>
                        <a:t>Director, VA Program Evaluation and Resource Center</a:t>
                      </a:r>
                      <a:endParaRPr lang="en-US" sz="1700" b="0" i="0" u="none" strike="noStrike">
                        <a:effectLst/>
                        <a:highlight>
                          <a:srgbClr val="DEEAF6"/>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DEEAF6"/>
                          </a:highlight>
                          <a:latin typeface="Calibri" panose="020F0502020204030204" pitchFamily="34" charset="0"/>
                          <a:ea typeface="Calibri" panose="020F0502020204030204" pitchFamily="34" charset="0"/>
                          <a:cs typeface="Calibri" panose="020F0502020204030204" pitchFamily="34" charset="0"/>
                        </a:rPr>
                        <a:t>Member</a:t>
                      </a:r>
                      <a:endParaRPr lang="en-US" sz="1700" b="0" i="0" u="none" strike="noStrike">
                        <a:effectLst/>
                        <a:highlight>
                          <a:srgbClr val="DEEAF6"/>
                        </a:highlight>
                        <a:latin typeface="Arial" panose="020B0604020202020204" pitchFamily="34" charset="0"/>
                      </a:endParaRPr>
                    </a:p>
                    <a:p>
                      <a:pPr marL="0" marR="0" algn="ctr" fontAlgn="ctr">
                        <a:spcBef>
                          <a:spcPts val="0"/>
                        </a:spcBef>
                        <a:spcAft>
                          <a:spcPts val="0"/>
                        </a:spcAft>
                      </a:pPr>
                      <a:r>
                        <a:rPr lang="en-US" sz="1100" b="0" i="0" u="none" strike="noStrike">
                          <a:effectLst/>
                          <a:highlight>
                            <a:srgbClr val="DEEAF6"/>
                          </a:highlight>
                          <a:latin typeface="Calibri" panose="020F0502020204030204" pitchFamily="34" charset="0"/>
                          <a:ea typeface="Calibri" panose="020F0502020204030204" pitchFamily="34" charset="0"/>
                          <a:cs typeface="Calibri" panose="020F0502020204030204" pitchFamily="34" charset="0"/>
                        </a:rPr>
                        <a:t> </a:t>
                      </a:r>
                      <a:endParaRPr lang="en-US" sz="1700" b="0" i="0" u="none" strike="noStrike">
                        <a:effectLst/>
                        <a:highlight>
                          <a:srgbClr val="DEEAF6"/>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3466884731"/>
                  </a:ext>
                </a:extLst>
              </a:tr>
              <a:tr h="204573">
                <a:tc>
                  <a:txBody>
                    <a:bodyPr/>
                    <a:lstStyle/>
                    <a:p>
                      <a:pPr marL="0" marR="0" algn="l" fontAlgn="t">
                        <a:spcBef>
                          <a:spcPts val="0"/>
                        </a:spcBef>
                        <a:spcAft>
                          <a:spcPts val="0"/>
                        </a:spcAft>
                      </a:pPr>
                      <a:r>
                        <a:rPr lang="en-US" sz="1100" b="0" i="0" u="none" strike="noStrike">
                          <a:effectLst/>
                          <a:latin typeface="Calibri" panose="020F0502020204030204" pitchFamily="34" charset="0"/>
                          <a:ea typeface="Calibri" panose="020F0502020204030204" pitchFamily="34" charset="0"/>
                          <a:cs typeface="Calibri" panose="020F0502020204030204" pitchFamily="34" charset="0"/>
                        </a:rPr>
                        <a:t>Bradley Watts</a:t>
                      </a:r>
                      <a:endParaRPr lang="en-US" sz="1700" b="0" i="0" u="none" strike="noStrike">
                        <a:effectLs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noFill/>
                  </a:tcPr>
                </a:tc>
                <a:tc>
                  <a:txBody>
                    <a:bodyPr/>
                    <a:lstStyle/>
                    <a:p>
                      <a:pPr marL="0" marR="0" algn="l" fontAlgn="t">
                        <a:spcBef>
                          <a:spcPts val="0"/>
                        </a:spcBef>
                        <a:spcAft>
                          <a:spcPts val="0"/>
                        </a:spcAft>
                      </a:pPr>
                      <a:r>
                        <a:rPr lang="en-US" sz="1100" b="0" i="0" u="none" strike="noStrike">
                          <a:effectLst/>
                          <a:latin typeface="Calibri" panose="020F0502020204030204" pitchFamily="34" charset="0"/>
                          <a:ea typeface="Calibri" panose="020F0502020204030204" pitchFamily="34" charset="0"/>
                          <a:cs typeface="Calibri" panose="020F0502020204030204" pitchFamily="34" charset="0"/>
                        </a:rPr>
                        <a:t>Research Director, VHA Office of Rural Health </a:t>
                      </a:r>
                      <a:endParaRPr lang="en-US" sz="1700" b="0" i="0" u="none" strike="noStrike">
                        <a:effectLs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noFill/>
                  </a:tcPr>
                </a:tc>
                <a:tc>
                  <a:txBody>
                    <a:bodyPr/>
                    <a:lstStyle/>
                    <a:p>
                      <a:pPr marL="0" marR="0" algn="ctr" fontAlgn="ctr">
                        <a:spcBef>
                          <a:spcPts val="0"/>
                        </a:spcBef>
                        <a:spcAft>
                          <a:spcPts val="0"/>
                        </a:spcAft>
                      </a:pPr>
                      <a:r>
                        <a:rPr lang="en-US" sz="1100" b="0" i="0" u="none" strike="noStrike">
                          <a:effectLst/>
                          <a:latin typeface="Calibri" panose="020F0502020204030204" pitchFamily="34" charset="0"/>
                          <a:ea typeface="Calibri" panose="020F0502020204030204" pitchFamily="34" charset="0"/>
                          <a:cs typeface="Calibri" panose="020F0502020204030204" pitchFamily="34" charset="0"/>
                        </a:rPr>
                        <a:t>Member</a:t>
                      </a:r>
                      <a:endParaRPr lang="en-US" sz="1700" b="0" i="0" u="none" strike="noStrike">
                        <a:effectLs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noFill/>
                  </a:tcPr>
                </a:tc>
                <a:extLst>
                  <a:ext uri="{0D108BD9-81ED-4DB2-BD59-A6C34878D82A}">
                    <a16:rowId xmlns:a16="http://schemas.microsoft.com/office/drawing/2014/main" val="1334865619"/>
                  </a:ext>
                </a:extLst>
              </a:tr>
              <a:tr h="204573">
                <a:tc>
                  <a:txBody>
                    <a:bodyPr/>
                    <a:lstStyle/>
                    <a:p>
                      <a:pPr marL="0" marR="0" algn="l" fontAlgn="t">
                        <a:spcBef>
                          <a:spcPts val="0"/>
                        </a:spcBef>
                        <a:spcAft>
                          <a:spcPts val="0"/>
                        </a:spcAft>
                      </a:pPr>
                      <a:r>
                        <a:rPr lang="en-US" sz="1100" b="0" i="0" u="none" strike="noStrike">
                          <a:solidFill>
                            <a:srgbClr val="000000"/>
                          </a:solidFill>
                          <a:effectLst/>
                          <a:highlight>
                            <a:srgbClr val="DEEAF6"/>
                          </a:highlight>
                          <a:latin typeface="Calibri" panose="020F0502020204030204" pitchFamily="34" charset="0"/>
                          <a:ea typeface="Calibri" panose="020F0502020204030204" pitchFamily="34" charset="0"/>
                          <a:cs typeface="Calibri" panose="020F0502020204030204" pitchFamily="34" charset="0"/>
                        </a:rPr>
                        <a:t>Lisa Brenner </a:t>
                      </a:r>
                      <a:endParaRPr lang="en-US" sz="1700" b="0" i="0" u="none" strike="noStrike">
                        <a:effectLst/>
                        <a:highlight>
                          <a:srgbClr val="DEEAF6"/>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l" fontAlgn="t">
                        <a:spcBef>
                          <a:spcPts val="0"/>
                        </a:spcBef>
                        <a:spcAft>
                          <a:spcPts val="0"/>
                        </a:spcAft>
                      </a:pPr>
                      <a:r>
                        <a:rPr lang="en-US" sz="1100" b="0" i="0" u="none" strike="noStrike">
                          <a:solidFill>
                            <a:srgbClr val="000000"/>
                          </a:solidFill>
                          <a:effectLst/>
                          <a:highlight>
                            <a:srgbClr val="DEEAF6"/>
                          </a:highlight>
                          <a:latin typeface="Calibri" panose="020F0502020204030204" pitchFamily="34" charset="0"/>
                          <a:ea typeface="Calibri" panose="020F0502020204030204" pitchFamily="34" charset="0"/>
                          <a:cs typeface="Calibri" panose="020F0502020204030204" pitchFamily="34" charset="0"/>
                        </a:rPr>
                        <a:t>Director, Rocky Mountain MIRECC</a:t>
                      </a:r>
                      <a:endParaRPr lang="en-US" sz="1700" b="0" i="0" u="none" strike="noStrike">
                        <a:effectLst/>
                        <a:highlight>
                          <a:srgbClr val="DEEAF6"/>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DEEAF6"/>
                          </a:highlight>
                          <a:latin typeface="Calibri" panose="020F0502020204030204" pitchFamily="34" charset="0"/>
                          <a:ea typeface="Calibri" panose="020F0502020204030204" pitchFamily="34" charset="0"/>
                          <a:cs typeface="Calibri" panose="020F0502020204030204" pitchFamily="34" charset="0"/>
                        </a:rPr>
                        <a:t>Non-Voting Member</a:t>
                      </a:r>
                      <a:endParaRPr lang="en-US" sz="1700" b="0" i="0" u="none" strike="noStrike">
                        <a:effectLst/>
                        <a:highlight>
                          <a:srgbClr val="DEEAF6"/>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2313812796"/>
                  </a:ext>
                </a:extLst>
              </a:tr>
              <a:tr h="204573">
                <a:tc>
                  <a:txBody>
                    <a:bodyPr/>
                    <a:lstStyle/>
                    <a:p>
                      <a:pPr marL="0" marR="0" algn="l" fontAlgn="t">
                        <a:spcBef>
                          <a:spcPts val="0"/>
                        </a:spcBef>
                        <a:spcAft>
                          <a:spcPts val="0"/>
                        </a:spcAft>
                      </a:pPr>
                      <a:r>
                        <a:rPr lang="en-US" sz="1100" b="0" i="0" u="none" strike="noStrike">
                          <a:effectLst/>
                          <a:latin typeface="Calibri" panose="020F0502020204030204" pitchFamily="34" charset="0"/>
                          <a:ea typeface="Calibri" panose="020F0502020204030204" pitchFamily="34" charset="0"/>
                          <a:cs typeface="Calibri" panose="020F0502020204030204" pitchFamily="34" charset="0"/>
                        </a:rPr>
                        <a:t>Stephanie Gamble</a:t>
                      </a:r>
                      <a:endParaRPr lang="en-US" sz="1700" b="0" i="0" u="none" strike="noStrike">
                        <a:effectLs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noFill/>
                  </a:tcPr>
                </a:tc>
                <a:tc>
                  <a:txBody>
                    <a:bodyPr/>
                    <a:lstStyle/>
                    <a:p>
                      <a:pPr marL="0" marR="0" algn="l" fontAlgn="t">
                        <a:spcBef>
                          <a:spcPts val="0"/>
                        </a:spcBef>
                        <a:spcAft>
                          <a:spcPts val="0"/>
                        </a:spcAft>
                      </a:pPr>
                      <a:r>
                        <a:rPr lang="en-US" sz="1100" b="0" i="0" u="none" strike="noStrike">
                          <a:effectLst/>
                          <a:latin typeface="Calibri" panose="020F0502020204030204" pitchFamily="34" charset="0"/>
                          <a:ea typeface="Calibri" panose="020F0502020204030204" pitchFamily="34" charset="0"/>
                          <a:cs typeface="Calibri" panose="020F0502020204030204" pitchFamily="34" charset="0"/>
                        </a:rPr>
                        <a:t>Director, CoE for Suicide Prevention</a:t>
                      </a:r>
                      <a:endParaRPr lang="en-US" sz="1700" b="0" i="0" u="none" strike="noStrike">
                        <a:effectLs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noFill/>
                  </a:tcPr>
                </a:tc>
                <a:tc>
                  <a:txBody>
                    <a:bodyPr/>
                    <a:lstStyle/>
                    <a:p>
                      <a:pPr marL="0" marR="0" algn="ctr" fontAlgn="ctr">
                        <a:spcBef>
                          <a:spcPts val="0"/>
                        </a:spcBef>
                        <a:spcAft>
                          <a:spcPts val="0"/>
                        </a:spcAft>
                      </a:pPr>
                      <a:r>
                        <a:rPr lang="en-US" sz="1100" b="0" i="0" u="none" strike="noStrike">
                          <a:effectLst/>
                          <a:latin typeface="Calibri" panose="020F0502020204030204" pitchFamily="34" charset="0"/>
                          <a:ea typeface="Calibri" panose="020F0502020204030204" pitchFamily="34" charset="0"/>
                          <a:cs typeface="Calibri" panose="020F0502020204030204" pitchFamily="34" charset="0"/>
                        </a:rPr>
                        <a:t>Non-Voting Member</a:t>
                      </a:r>
                      <a:endParaRPr lang="en-US" sz="1700" b="0" i="0" u="none" strike="noStrike">
                        <a:effectLs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noFill/>
                  </a:tcPr>
                </a:tc>
                <a:extLst>
                  <a:ext uri="{0D108BD9-81ED-4DB2-BD59-A6C34878D82A}">
                    <a16:rowId xmlns:a16="http://schemas.microsoft.com/office/drawing/2014/main" val="2185506281"/>
                  </a:ext>
                </a:extLst>
              </a:tr>
              <a:tr h="443424">
                <a:tc gridSpan="3">
                  <a:txBody>
                    <a:bodyPr/>
                    <a:lstStyle/>
                    <a:p>
                      <a:pPr marL="0" marR="0" algn="l" fontAlgn="t">
                        <a:spcBef>
                          <a:spcPts val="0"/>
                        </a:spcBef>
                        <a:spcAft>
                          <a:spcPts val="0"/>
                        </a:spcAft>
                      </a:pPr>
                      <a:r>
                        <a:rPr lang="en-US" sz="1100" b="1" i="0" u="none" strike="noStrike">
                          <a:solidFill>
                            <a:srgbClr val="000000"/>
                          </a:solidFill>
                          <a:effectLst/>
                          <a:highlight>
                            <a:srgbClr val="F4B083"/>
                          </a:highlight>
                          <a:latin typeface="Calibri" panose="020F0502020204030204" pitchFamily="34" charset="0"/>
                          <a:ea typeface="Calibri" panose="020F0502020204030204" pitchFamily="34" charset="0"/>
                          <a:cs typeface="Calibri" panose="020F0502020204030204" pitchFamily="34" charset="0"/>
                        </a:rPr>
                        <a:t>Veteran Representative (Federal Employee) from </a:t>
                      </a:r>
                      <a:endParaRPr lang="en-US" sz="1700" b="0" i="0" u="none" strike="noStrike">
                        <a:effectLst/>
                        <a:highlight>
                          <a:srgbClr val="F4B083"/>
                        </a:highlight>
                        <a:latin typeface="Arial" panose="020B0604020202020204" pitchFamily="34" charset="0"/>
                      </a:endParaRPr>
                    </a:p>
                    <a:p>
                      <a:pPr marL="0" marR="0" algn="l" fontAlgn="t">
                        <a:spcBef>
                          <a:spcPts val="0"/>
                        </a:spcBef>
                        <a:spcAft>
                          <a:spcPts val="0"/>
                        </a:spcAft>
                      </a:pPr>
                      <a:r>
                        <a:rPr lang="en-US" sz="1100" b="1" i="0" u="none" strike="noStrike">
                          <a:solidFill>
                            <a:srgbClr val="000000"/>
                          </a:solidFill>
                          <a:effectLst/>
                          <a:highlight>
                            <a:srgbClr val="F4B083"/>
                          </a:highlight>
                          <a:latin typeface="Calibri" panose="020F0502020204030204" pitchFamily="34" charset="0"/>
                          <a:ea typeface="Calibri" panose="020F0502020204030204" pitchFamily="34" charset="0"/>
                          <a:cs typeface="Calibri" panose="020F0502020204030204" pitchFamily="34" charset="0"/>
                        </a:rPr>
                        <a:t>Veteran Engagement Council                                                                                      Constituency </a:t>
                      </a:r>
                      <a:endParaRPr lang="en-US" sz="1700" b="0" i="0" u="none" strike="noStrike">
                        <a:effectLst/>
                        <a:highlight>
                          <a:srgbClr val="F4B083"/>
                        </a:highlight>
                        <a:latin typeface="Arial" panose="020B0604020202020204" pitchFamily="34" charset="0"/>
                      </a:endParaRPr>
                    </a:p>
                  </a:txBody>
                  <a:tcPr marL="87518" marR="87518" marT="43759" marB="43759">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4B08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6302159"/>
                  </a:ext>
                </a:extLst>
              </a:tr>
              <a:tr h="204573">
                <a:tc>
                  <a:txBody>
                    <a:bodyPr/>
                    <a:lstStyle/>
                    <a:p>
                      <a:pPr marL="0" marR="0" algn="l" fontAlgn="t">
                        <a:spcBef>
                          <a:spcPts val="0"/>
                        </a:spcBef>
                        <a:spcAft>
                          <a:spcPts val="0"/>
                        </a:spcAft>
                      </a:pPr>
                      <a:r>
                        <a:rPr lang="en-US" sz="1100" b="1" i="0" u="none" strike="noStrike">
                          <a:solidFill>
                            <a:srgbClr val="000000"/>
                          </a:solidFill>
                          <a:effectLst/>
                          <a:highlight>
                            <a:srgbClr val="FBE4D5"/>
                          </a:highlight>
                          <a:latin typeface="Calibri" panose="020F0502020204030204" pitchFamily="34" charset="0"/>
                          <a:ea typeface="Calibri" panose="020F0502020204030204" pitchFamily="34" charset="0"/>
                          <a:cs typeface="Calibri" panose="020F0502020204030204" pitchFamily="34" charset="0"/>
                        </a:rPr>
                        <a:t>TBD</a:t>
                      </a:r>
                      <a:endParaRPr lang="en-US" sz="1700" b="0" i="0" u="none" strike="noStrike">
                        <a:effectLst/>
                        <a:highlight>
                          <a:srgbClr val="FBE4D5"/>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BE4D5"/>
                    </a:solidFill>
                  </a:tcPr>
                </a:tc>
                <a:tc>
                  <a:txBody>
                    <a:bodyPr/>
                    <a:lstStyle/>
                    <a:p>
                      <a:pPr marL="0" marR="0" algn="l" fontAlgn="t">
                        <a:spcBef>
                          <a:spcPts val="0"/>
                        </a:spcBef>
                        <a:spcAft>
                          <a:spcPts val="0"/>
                        </a:spcAft>
                      </a:pPr>
                      <a:r>
                        <a:rPr lang="en-US" sz="1100" b="0" i="0" u="none" strike="noStrike">
                          <a:solidFill>
                            <a:srgbClr val="000000"/>
                          </a:solidFill>
                          <a:effectLst/>
                          <a:highlight>
                            <a:srgbClr val="FBE4D5"/>
                          </a:highlight>
                          <a:latin typeface="Calibri" panose="020F0502020204030204" pitchFamily="34" charset="0"/>
                          <a:ea typeface="Calibri" panose="020F0502020204030204" pitchFamily="34" charset="0"/>
                          <a:cs typeface="Calibri" panose="020F0502020204030204" pitchFamily="34" charset="0"/>
                        </a:rPr>
                        <a:t>Veteran Representative </a:t>
                      </a:r>
                      <a:endParaRPr lang="en-US" sz="1700" b="0" i="0" u="none" strike="noStrike">
                        <a:effectLst/>
                        <a:highlight>
                          <a:srgbClr val="FBE4D5"/>
                        </a:highlight>
                        <a:latin typeface="Arial" panose="020B0604020202020204" pitchFamily="34" charset="0"/>
                      </a:endParaRPr>
                    </a:p>
                  </a:txBody>
                  <a:tcPr marL="65638" marR="65638" marT="9116"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BE4D5"/>
                    </a:solidFill>
                  </a:tcPr>
                </a:tc>
                <a:tc>
                  <a:txBody>
                    <a:bodyPr/>
                    <a:lstStyle/>
                    <a:p>
                      <a:pPr marL="0" marR="0" algn="ctr" fontAlgn="ctr">
                        <a:spcBef>
                          <a:spcPts val="0"/>
                        </a:spcBef>
                        <a:spcAft>
                          <a:spcPts val="0"/>
                        </a:spcAft>
                      </a:pPr>
                      <a:r>
                        <a:rPr lang="en-US" sz="1100" b="0" i="0" u="none" strike="noStrike">
                          <a:solidFill>
                            <a:srgbClr val="000000"/>
                          </a:solidFill>
                          <a:effectLst/>
                          <a:highlight>
                            <a:srgbClr val="FBE4D5"/>
                          </a:highlight>
                          <a:latin typeface="Calibri" panose="020F0502020204030204" pitchFamily="34" charset="0"/>
                          <a:ea typeface="Calibri" panose="020F0502020204030204" pitchFamily="34" charset="0"/>
                          <a:cs typeface="Calibri" panose="020F0502020204030204" pitchFamily="34" charset="0"/>
                        </a:rPr>
                        <a:t> Voting Member</a:t>
                      </a:r>
                      <a:endParaRPr lang="en-US" sz="1700" b="0" i="0" u="none" strike="noStrike">
                        <a:effectLst/>
                        <a:highlight>
                          <a:srgbClr val="FBE4D5"/>
                        </a:highlight>
                        <a:latin typeface="Arial" panose="020B0604020202020204" pitchFamily="34" charset="0"/>
                      </a:endParaRPr>
                    </a:p>
                  </a:txBody>
                  <a:tcPr marL="65638" marR="65638" marT="9116" marB="0" anchor="ctr">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FBE4D5"/>
                    </a:solidFill>
                  </a:tcPr>
                </a:tc>
                <a:extLst>
                  <a:ext uri="{0D108BD9-81ED-4DB2-BD59-A6C34878D82A}">
                    <a16:rowId xmlns:a16="http://schemas.microsoft.com/office/drawing/2014/main" val="419031300"/>
                  </a:ext>
                </a:extLst>
              </a:tr>
            </a:tbl>
          </a:graphicData>
        </a:graphic>
      </p:graphicFrame>
    </p:spTree>
    <p:extLst>
      <p:ext uri="{BB962C8B-B14F-4D97-AF65-F5344CB8AC3E}">
        <p14:creationId xmlns:p14="http://schemas.microsoft.com/office/powerpoint/2010/main" val="4100156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B9F52D-EE91-A825-94B5-3AE087919D73}"/>
              </a:ext>
            </a:extLst>
          </p:cNvPr>
          <p:cNvSpPr>
            <a:spLocks noGrp="1"/>
          </p:cNvSpPr>
          <p:nvPr>
            <p:ph type="title"/>
          </p:nvPr>
        </p:nvSpPr>
        <p:spPr/>
        <p:txBody>
          <a:bodyPr/>
          <a:lstStyle/>
          <a:p>
            <a:r>
              <a:rPr lang="en-US" sz="2800" dirty="0"/>
              <a:t>Consensus panel will convene 6/4 for final ranking </a:t>
            </a:r>
          </a:p>
        </p:txBody>
      </p:sp>
      <p:sp>
        <p:nvSpPr>
          <p:cNvPr id="7" name="Content Placeholder 6">
            <a:extLst>
              <a:ext uri="{FF2B5EF4-FFF2-40B4-BE49-F238E27FC236}">
                <a16:creationId xmlns:a16="http://schemas.microsoft.com/office/drawing/2014/main" id="{8BF1C878-5A4C-27C4-9E84-8D8EBAEB8903}"/>
              </a:ext>
            </a:extLst>
          </p:cNvPr>
          <p:cNvSpPr>
            <a:spLocks noGrp="1"/>
          </p:cNvSpPr>
          <p:nvPr>
            <p:ph idx="1"/>
          </p:nvPr>
        </p:nvSpPr>
        <p:spPr>
          <a:xfrm>
            <a:off x="433515" y="1266092"/>
            <a:ext cx="10925175" cy="4427107"/>
          </a:xfrm>
        </p:spPr>
        <p:txBody>
          <a:bodyPr/>
          <a:lstStyle/>
          <a:p>
            <a:pPr marL="0" indent="0" algn="l">
              <a:buNone/>
            </a:pPr>
            <a:r>
              <a:rPr lang="en-US" sz="2000" i="1" dirty="0"/>
              <a:t>The final step in the process will be the Consensus Panel Meeting, scheduled for June 4, 2024.</a:t>
            </a:r>
          </a:p>
          <a:p>
            <a:pPr marL="0" indent="0" algn="l">
              <a:buNone/>
            </a:pPr>
            <a:endParaRPr lang="en-US" sz="2000" b="1" dirty="0"/>
          </a:p>
          <a:p>
            <a:pPr marL="0" indent="0" algn="l">
              <a:buNone/>
            </a:pPr>
            <a:r>
              <a:rPr lang="en-US" sz="2000" b="1" dirty="0"/>
              <a:t>Objective: </a:t>
            </a:r>
            <a:r>
              <a:rPr lang="en-US" sz="2000" dirty="0"/>
              <a:t>Convene the Executive Committee to rank Critical Research Priorities in order of importance. The members will review the process taken to arrive the 5 identified priorities and then </a:t>
            </a:r>
            <a:r>
              <a:rPr lang="en-US" sz="2000" dirty="0">
                <a:hlinkClick r:id="rId2"/>
              </a:rPr>
              <a:t>complete a live survey to rank </a:t>
            </a:r>
            <a:r>
              <a:rPr lang="en-US" sz="2000" dirty="0"/>
              <a:t>the priorities from #1 to #5. </a:t>
            </a:r>
          </a:p>
          <a:p>
            <a:pPr marL="0" indent="0" algn="l">
              <a:buNone/>
            </a:pPr>
            <a:endParaRPr lang="en-US" sz="2000" b="1" dirty="0"/>
          </a:p>
          <a:p>
            <a:pPr marL="0" indent="0" algn="l">
              <a:buNone/>
            </a:pPr>
            <a:r>
              <a:rPr lang="en-US" sz="2000" b="1" dirty="0"/>
              <a:t>Key Discussion Questions:</a:t>
            </a:r>
          </a:p>
          <a:p>
            <a:pPr marL="285750" indent="-285750" algn="l">
              <a:buFont typeface="Arial" panose="020B0604020202020204" pitchFamily="34" charset="0"/>
              <a:buChar char="•"/>
            </a:pPr>
            <a:r>
              <a:rPr lang="en-US" sz="2000" dirty="0"/>
              <a:t>What research domain would be the most impacted by additional funding? Where can funding “push the needle”?</a:t>
            </a:r>
          </a:p>
          <a:p>
            <a:pPr marL="285750" indent="-285750">
              <a:buFont typeface="Arial" panose="020B0604020202020204" pitchFamily="34" charset="0"/>
              <a:buChar char="•"/>
            </a:pPr>
            <a:r>
              <a:rPr lang="en-US" sz="2000" dirty="0"/>
              <a:t>Where is VA well positioned across these research domains to create impact? </a:t>
            </a:r>
          </a:p>
          <a:p>
            <a:pPr marL="0" indent="0" algn="l">
              <a:buNone/>
            </a:pPr>
            <a:r>
              <a:rPr lang="en-US" sz="2000" dirty="0"/>
              <a:t> </a:t>
            </a:r>
          </a:p>
          <a:p>
            <a:pPr marL="0" indent="0" algn="l">
              <a:buNone/>
            </a:pPr>
            <a:r>
              <a:rPr lang="en-US" sz="2000" b="1" dirty="0"/>
              <a:t>Outcome:</a:t>
            </a:r>
            <a:r>
              <a:rPr lang="en-US" sz="2000" dirty="0"/>
              <a:t> The AMP will develop Suicide Prevention Notices of Special Interest to solicit research applications for the top priorities.</a:t>
            </a:r>
          </a:p>
          <a:p>
            <a:endParaRPr lang="en-US" sz="2000" dirty="0"/>
          </a:p>
        </p:txBody>
      </p:sp>
    </p:spTree>
    <p:extLst>
      <p:ext uri="{BB962C8B-B14F-4D97-AF65-F5344CB8AC3E}">
        <p14:creationId xmlns:p14="http://schemas.microsoft.com/office/powerpoint/2010/main" val="10176996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LANGUAGE_ID" val="1033"/>
  <p:tag name="EE4P_STYLE_ID" val="6cd991bf-f022-4378-96e7-2c338aeb3f5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A Templat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5B1E07F2C274044A140D89A2848318B" ma:contentTypeVersion="10" ma:contentTypeDescription="Create a new document." ma:contentTypeScope="" ma:versionID="5865abdceee12cf2e0ce8f310ad82bd3">
  <xsd:schema xmlns:xsd="http://www.w3.org/2001/XMLSchema" xmlns:xs="http://www.w3.org/2001/XMLSchema" xmlns:p="http://schemas.microsoft.com/office/2006/metadata/properties" xmlns:ns2="2c6b27b9-eb57-4c2b-88ac-cc5deecff08c" xmlns:ns3="69b1282d-8bc9-4807-8fb9-a970b2ec8430" targetNamespace="http://schemas.microsoft.com/office/2006/metadata/properties" ma:root="true" ma:fieldsID="be54130c8802c171fc5bb87a0787409a" ns2:_="" ns3:_="">
    <xsd:import namespace="2c6b27b9-eb57-4c2b-88ac-cc5deecff08c"/>
    <xsd:import namespace="69b1282d-8bc9-4807-8fb9-a970b2ec84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LengthInSecond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6b27b9-eb57-4c2b-88ac-cc5deecff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b1282d-8bc9-4807-8fb9-a970b2ec843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31179A3-1231-42BF-9352-2B1FEC761025}">
  <ds:schemaRefs>
    <ds:schemaRef ds:uri="http://schemas.microsoft.com/sharepoint/v3/contenttype/forms"/>
  </ds:schemaRefs>
</ds:datastoreItem>
</file>

<file path=customXml/itemProps2.xml><?xml version="1.0" encoding="utf-8"?>
<ds:datastoreItem xmlns:ds="http://schemas.openxmlformats.org/officeDocument/2006/customXml" ds:itemID="{A44C3220-C57D-490D-A568-256D4374BFF0}"/>
</file>

<file path=customXml/itemProps3.xml><?xml version="1.0" encoding="utf-8"?>
<ds:datastoreItem xmlns:ds="http://schemas.openxmlformats.org/officeDocument/2006/customXml" ds:itemID="{6419B3B8-B429-45BE-88B0-8FFAC23B77D9}">
  <ds:schemaRefs>
    <ds:schemaRef ds:uri="http://purl.org/dc/terms/"/>
    <ds:schemaRef ds:uri="http://schemas.microsoft.com/office/2006/documentManagement/types"/>
    <ds:schemaRef ds:uri="http://purl.org/dc/elements/1.1/"/>
    <ds:schemaRef ds:uri="http://schemas.microsoft.com/office/infopath/2007/PartnerControls"/>
    <ds:schemaRef ds:uri="http://schemas.microsoft.com/sharepoint/v3"/>
    <ds:schemaRef ds:uri="http://purl.org/dc/dcmitype/"/>
    <ds:schemaRef ds:uri="http://schemas.openxmlformats.org/package/2006/metadata/core-properties"/>
    <ds:schemaRef ds:uri="50f0e209-8335-4762-bc61-35d878d3e9d9"/>
    <ds:schemaRef ds:uri="6aa70152-e7f0-4492-8b74-233e905943de"/>
    <ds:schemaRef ds:uri="http://schemas.microsoft.com/office/2006/metadata/properties"/>
    <ds:schemaRef ds:uri="http://www.w3.org/XML/1998/namespace"/>
  </ds:schemaRefs>
</ds:datastoreItem>
</file>

<file path=docMetadata/LabelInfo.xml><?xml version="1.0" encoding="utf-8"?>
<clbl:labelList xmlns:clbl="http://schemas.microsoft.com/office/2020/mipLabelMetadata">
  <clbl:label id="{e95f1b23-abaf-45ee-821d-b7ab251ab3bf}" enabled="0" method="" siteId="{e95f1b23-abaf-45ee-821d-b7ab251ab3bf}" removed="1"/>
</clbl:labelList>
</file>

<file path=docProps/app.xml><?xml version="1.0" encoding="utf-8"?>
<Properties xmlns="http://schemas.openxmlformats.org/officeDocument/2006/extended-properties" xmlns:vt="http://schemas.openxmlformats.org/officeDocument/2006/docPropsVTypes">
  <TotalTime>11129</TotalTime>
  <Words>983</Words>
  <Application>Microsoft Office PowerPoint</Application>
  <PresentationFormat>Widescreen</PresentationFormat>
  <Paragraphs>178</Paragraphs>
  <Slides>13</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Arial,Sans-Serif</vt:lpstr>
      <vt:lpstr>Calibri</vt:lpstr>
      <vt:lpstr>Calibri Light</vt:lpstr>
      <vt:lpstr>Georgia</vt:lpstr>
      <vt:lpstr>VA Template</vt:lpstr>
      <vt:lpstr>think-cell Slide</vt:lpstr>
      <vt:lpstr>Suicide Prevention: Advisory Group  Monthly Meeting</vt:lpstr>
      <vt:lpstr>PowerPoint Presentation</vt:lpstr>
      <vt:lpstr>PowerPoint Presentation</vt:lpstr>
      <vt:lpstr>Key Priority Areas</vt:lpstr>
      <vt:lpstr>Survey Subject Matter Experts on their Priority Field Perceived Advantages &amp; Disadvantages to Funding each Priority Area</vt:lpstr>
      <vt:lpstr>Advisory Group Temperature Check</vt:lpstr>
      <vt:lpstr>PowerPoint Presentation</vt:lpstr>
      <vt:lpstr>Consensus Panel Meeting – Voting Status Eligibility</vt:lpstr>
      <vt:lpstr>Consensus panel will convene 6/4 for final ranking </vt:lpstr>
      <vt:lpstr>PowerPoint Presentation</vt:lpstr>
      <vt:lpstr>Informing the field of Suicide Prevention AMP Priority Process</vt:lpstr>
      <vt:lpstr>PowerPoint Presentation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Elements Box Style</dc:title>
  <dc:creator>Constans, Joseph (VACO)</dc:creator>
  <cp:lastModifiedBy>Constans, Joseph (VACO)</cp:lastModifiedBy>
  <cp:revision>27</cp:revision>
  <cp:lastPrinted>2000-01-01T05:00:00Z</cp:lastPrinted>
  <dcterms:created xsi:type="dcterms:W3CDTF">2024-01-05T16:40:11Z</dcterms:created>
  <dcterms:modified xsi:type="dcterms:W3CDTF">2024-05-28T17:49:34Z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f97ea9d-daff-4c91-a4f1-55d953dbb0fc_Enabled">
    <vt:lpwstr>true</vt:lpwstr>
  </property>
  <property fmtid="{D5CDD505-2E9C-101B-9397-08002B2CF9AE}" pid="3" name="MSIP_Label_7f97ea9d-daff-4c91-a4f1-55d953dbb0fc_SetDate">
    <vt:lpwstr>2024-01-05T19:26:49Z</vt:lpwstr>
  </property>
  <property fmtid="{D5CDD505-2E9C-101B-9397-08002B2CF9AE}" pid="4" name="MSIP_Label_7f97ea9d-daff-4c91-a4f1-55d953dbb0fc_Method">
    <vt:lpwstr>Standard</vt:lpwstr>
  </property>
  <property fmtid="{D5CDD505-2E9C-101B-9397-08002B2CF9AE}" pid="5" name="MSIP_Label_7f97ea9d-daff-4c91-a4f1-55d953dbb0fc_Name">
    <vt:lpwstr>Public</vt:lpwstr>
  </property>
  <property fmtid="{D5CDD505-2E9C-101B-9397-08002B2CF9AE}" pid="6" name="MSIP_Label_7f97ea9d-daff-4c91-a4f1-55d953dbb0fc_SiteId">
    <vt:lpwstr>58196b33-812d-4eb0-ad27-fc2dd9de53eb</vt:lpwstr>
  </property>
  <property fmtid="{D5CDD505-2E9C-101B-9397-08002B2CF9AE}" pid="7" name="MSIP_Label_7f97ea9d-daff-4c91-a4f1-55d953dbb0fc_ActionId">
    <vt:lpwstr>30c2d5b4-195d-460b-8a3c-2420f4a14c9c</vt:lpwstr>
  </property>
  <property fmtid="{D5CDD505-2E9C-101B-9397-08002B2CF9AE}" pid="8" name="MSIP_Label_7f97ea9d-daff-4c91-a4f1-55d953dbb0fc_ContentBits">
    <vt:lpwstr>0</vt:lpwstr>
  </property>
  <property fmtid="{D5CDD505-2E9C-101B-9397-08002B2CF9AE}" pid="9" name="ContentTypeId">
    <vt:lpwstr>0x01010045B1E07F2C274044A140D89A2848318B</vt:lpwstr>
  </property>
  <property fmtid="{D5CDD505-2E9C-101B-9397-08002B2CF9AE}" pid="10" name="MediaServiceImageTags">
    <vt:lpwstr/>
  </property>
</Properties>
</file>