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7"/>
  </p:notesMasterIdLst>
  <p:sldIdLst>
    <p:sldId id="2134807165" r:id="rId5"/>
    <p:sldId id="263" r:id="rId6"/>
    <p:sldId id="2147479416" r:id="rId7"/>
    <p:sldId id="2147479698" r:id="rId8"/>
    <p:sldId id="2147479701" r:id="rId9"/>
    <p:sldId id="2147479707" r:id="rId10"/>
    <p:sldId id="2147479746" r:id="rId11"/>
    <p:sldId id="2147479747" r:id="rId12"/>
    <p:sldId id="2147479748" r:id="rId13"/>
    <p:sldId id="2147479749" r:id="rId14"/>
    <p:sldId id="2147479695" r:id="rId15"/>
    <p:sldId id="2147479750" r:id="rId16"/>
    <p:sldId id="2147479408" r:id="rId17"/>
    <p:sldId id="2147479700" r:id="rId18"/>
    <p:sldId id="2147479753" r:id="rId19"/>
    <p:sldId id="2147479754" r:id="rId20"/>
    <p:sldId id="2147479755" r:id="rId21"/>
    <p:sldId id="2147479756" r:id="rId22"/>
    <p:sldId id="2147479696" r:id="rId23"/>
    <p:sldId id="2147479751" r:id="rId24"/>
    <p:sldId id="2147479475" r:id="rId25"/>
    <p:sldId id="2147479432" r:id="rId26"/>
  </p:sldIdLst>
  <p:sldSz cx="12192000" cy="6858000"/>
  <p:notesSz cx="7099300" cy="10234613"/>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CB479B-6EED-45C1-96A2-CEC4215EB4E0}">
          <p14:sldIdLst>
            <p14:sldId id="2134807165"/>
            <p14:sldId id="263"/>
            <p14:sldId id="2147479416"/>
            <p14:sldId id="2147479698"/>
            <p14:sldId id="2147479701"/>
            <p14:sldId id="2147479707"/>
            <p14:sldId id="2147479746"/>
            <p14:sldId id="2147479747"/>
            <p14:sldId id="2147479748"/>
            <p14:sldId id="2147479749"/>
            <p14:sldId id="2147479695"/>
            <p14:sldId id="2147479750"/>
            <p14:sldId id="2147479408"/>
            <p14:sldId id="2147479700"/>
            <p14:sldId id="2147479753"/>
            <p14:sldId id="2147479754"/>
            <p14:sldId id="2147479755"/>
            <p14:sldId id="2147479756"/>
            <p14:sldId id="2147479696"/>
            <p14:sldId id="2147479751"/>
            <p14:sldId id="2147479475"/>
            <p14:sldId id="21474794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F08203-6ACB-C6A8-406B-6C86054AB8E5}" name="Dobscha, Steven (Portland)" initials="DS(" userId="S::Steven.Dobscha@va.gov::7d707a23-e294-449f-b613-f4c77ca2a8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epach"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DAD7D7"/>
    <a:srgbClr val="A29C9C"/>
    <a:srgbClr val="EC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2F902-DB2A-4A5F-BD9F-D85DBC569BAD}" v="26" dt="2024-06-25T18:43:14.92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875" autoAdjust="0"/>
  </p:normalViewPr>
  <p:slideViewPr>
    <p:cSldViewPr snapToGrid="0">
      <p:cViewPr>
        <p:scale>
          <a:sx n="70" d="100"/>
          <a:sy n="70" d="100"/>
        </p:scale>
        <p:origin x="2166" y="1056"/>
      </p:cViewPr>
      <p:guideLst/>
    </p:cSldViewPr>
  </p:slideViewPr>
  <p:notesTextViewPr>
    <p:cViewPr>
      <p:scale>
        <a:sx n="3" d="2"/>
        <a:sy n="3" d="2"/>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s, Joseph (VACO)" userId="90aafe61-5857-41d9-9d56-a03f27a6d727" providerId="ADAL" clId="{23B2F902-DB2A-4A5F-BD9F-D85DBC569BAD}"/>
    <pc:docChg chg="custSel addSld delSld modSld sldOrd modSection">
      <pc:chgData name="Constans, Joseph (VACO)" userId="90aafe61-5857-41d9-9d56-a03f27a6d727" providerId="ADAL" clId="{23B2F902-DB2A-4A5F-BD9F-D85DBC569BAD}" dt="2024-06-25T18:58:29.323" v="1996" actId="20577"/>
      <pc:docMkLst>
        <pc:docMk/>
      </pc:docMkLst>
      <pc:sldChg chg="modSp mod">
        <pc:chgData name="Constans, Joseph (VACO)" userId="90aafe61-5857-41d9-9d56-a03f27a6d727" providerId="ADAL" clId="{23B2F902-DB2A-4A5F-BD9F-D85DBC569BAD}" dt="2024-06-25T18:58:29.323" v="1996" actId="20577"/>
        <pc:sldMkLst>
          <pc:docMk/>
          <pc:sldMk cId="3352216488" sldId="263"/>
        </pc:sldMkLst>
        <pc:graphicFrameChg chg="modGraphic">
          <ac:chgData name="Constans, Joseph (VACO)" userId="90aafe61-5857-41d9-9d56-a03f27a6d727" providerId="ADAL" clId="{23B2F902-DB2A-4A5F-BD9F-D85DBC569BAD}" dt="2024-06-25T18:58:29.323" v="1996" actId="20577"/>
          <ac:graphicFrameMkLst>
            <pc:docMk/>
            <pc:sldMk cId="3352216488" sldId="263"/>
            <ac:graphicFrameMk id="3" creationId="{A27C9BC4-6B16-CF4D-A6EB-65EF194F970C}"/>
          </ac:graphicFrameMkLst>
        </pc:graphicFrameChg>
      </pc:sldChg>
      <pc:sldChg chg="add ord">
        <pc:chgData name="Constans, Joseph (VACO)" userId="90aafe61-5857-41d9-9d56-a03f27a6d727" providerId="ADAL" clId="{23B2F902-DB2A-4A5F-BD9F-D85DBC569BAD}" dt="2024-06-25T17:52:12.832" v="1406"/>
        <pc:sldMkLst>
          <pc:docMk/>
          <pc:sldMk cId="2737775266" sldId="2147479408"/>
        </pc:sldMkLst>
      </pc:sldChg>
      <pc:sldChg chg="modSp mod">
        <pc:chgData name="Constans, Joseph (VACO)" userId="90aafe61-5857-41d9-9d56-a03f27a6d727" providerId="ADAL" clId="{23B2F902-DB2A-4A5F-BD9F-D85DBC569BAD}" dt="2024-06-25T13:44:58.743" v="391" actId="20577"/>
        <pc:sldMkLst>
          <pc:docMk/>
          <pc:sldMk cId="3053077602" sldId="2147479416"/>
        </pc:sldMkLst>
        <pc:spChg chg="mod">
          <ac:chgData name="Constans, Joseph (VACO)" userId="90aafe61-5857-41d9-9d56-a03f27a6d727" providerId="ADAL" clId="{23B2F902-DB2A-4A5F-BD9F-D85DBC569BAD}" dt="2024-06-25T13:44:58.743" v="391" actId="20577"/>
          <ac:spMkLst>
            <pc:docMk/>
            <pc:sldMk cId="3053077602" sldId="2147479416"/>
            <ac:spMk id="6" creationId="{997401CE-E7BC-DDC0-3F71-C1BAA4D5F825}"/>
          </ac:spMkLst>
        </pc:spChg>
      </pc:sldChg>
      <pc:sldChg chg="modSp mod">
        <pc:chgData name="Constans, Joseph (VACO)" userId="90aafe61-5857-41d9-9d56-a03f27a6d727" providerId="ADAL" clId="{23B2F902-DB2A-4A5F-BD9F-D85DBC569BAD}" dt="2024-06-25T18:38:01.857" v="1851" actId="20577"/>
        <pc:sldMkLst>
          <pc:docMk/>
          <pc:sldMk cId="6570250" sldId="2147479432"/>
        </pc:sldMkLst>
        <pc:spChg chg="mod">
          <ac:chgData name="Constans, Joseph (VACO)" userId="90aafe61-5857-41d9-9d56-a03f27a6d727" providerId="ADAL" clId="{23B2F902-DB2A-4A5F-BD9F-D85DBC569BAD}" dt="2024-06-25T18:38:01.857" v="1851" actId="20577"/>
          <ac:spMkLst>
            <pc:docMk/>
            <pc:sldMk cId="6570250" sldId="2147479432"/>
            <ac:spMk id="7" creationId="{3955E655-D653-4571-2CB2-7A7C60807098}"/>
          </ac:spMkLst>
        </pc:spChg>
      </pc:sldChg>
      <pc:sldChg chg="modSp del mod">
        <pc:chgData name="Constans, Joseph (VACO)" userId="90aafe61-5857-41d9-9d56-a03f27a6d727" providerId="ADAL" clId="{23B2F902-DB2A-4A5F-BD9F-D85DBC569BAD}" dt="2024-06-25T16:46:29.681" v="900" actId="47"/>
        <pc:sldMkLst>
          <pc:docMk/>
          <pc:sldMk cId="1810435716" sldId="2147479684"/>
        </pc:sldMkLst>
        <pc:spChg chg="mod">
          <ac:chgData name="Constans, Joseph (VACO)" userId="90aafe61-5857-41d9-9d56-a03f27a6d727" providerId="ADAL" clId="{23B2F902-DB2A-4A5F-BD9F-D85DBC569BAD}" dt="2024-06-25T16:13:26.001" v="753" actId="1076"/>
          <ac:spMkLst>
            <pc:docMk/>
            <pc:sldMk cId="1810435716" sldId="2147479684"/>
            <ac:spMk id="25" creationId="{C9D9E5AA-C10D-31A0-940D-4C07ECB03835}"/>
          </ac:spMkLst>
        </pc:spChg>
      </pc:sldChg>
      <pc:sldChg chg="del">
        <pc:chgData name="Constans, Joseph (VACO)" userId="90aafe61-5857-41d9-9d56-a03f27a6d727" providerId="ADAL" clId="{23B2F902-DB2A-4A5F-BD9F-D85DBC569BAD}" dt="2024-06-25T13:45:10.452" v="392" actId="2696"/>
        <pc:sldMkLst>
          <pc:docMk/>
          <pc:sldMk cId="1614258396" sldId="2147479693"/>
        </pc:sldMkLst>
      </pc:sldChg>
      <pc:sldChg chg="modSp mod ord">
        <pc:chgData name="Constans, Joseph (VACO)" userId="90aafe61-5857-41d9-9d56-a03f27a6d727" providerId="ADAL" clId="{23B2F902-DB2A-4A5F-BD9F-D85DBC569BAD}" dt="2024-06-25T17:57:08.706" v="1745"/>
        <pc:sldMkLst>
          <pc:docMk/>
          <pc:sldMk cId="2953859308" sldId="2147479695"/>
        </pc:sldMkLst>
        <pc:spChg chg="mod">
          <ac:chgData name="Constans, Joseph (VACO)" userId="90aafe61-5857-41d9-9d56-a03f27a6d727" providerId="ADAL" clId="{23B2F902-DB2A-4A5F-BD9F-D85DBC569BAD}" dt="2024-06-25T16:46:42.533" v="910" actId="20577"/>
          <ac:spMkLst>
            <pc:docMk/>
            <pc:sldMk cId="2953859308" sldId="2147479695"/>
            <ac:spMk id="6" creationId="{997401CE-E7BC-DDC0-3F71-C1BAA4D5F825}"/>
          </ac:spMkLst>
        </pc:spChg>
      </pc:sldChg>
      <pc:sldChg chg="ord">
        <pc:chgData name="Constans, Joseph (VACO)" userId="90aafe61-5857-41d9-9d56-a03f27a6d727" providerId="ADAL" clId="{23B2F902-DB2A-4A5F-BD9F-D85DBC569BAD}" dt="2024-06-25T17:57:14.134" v="1747"/>
        <pc:sldMkLst>
          <pc:docMk/>
          <pc:sldMk cId="2891593209" sldId="2147479696"/>
        </pc:sldMkLst>
      </pc:sldChg>
      <pc:sldChg chg="del">
        <pc:chgData name="Constans, Joseph (VACO)" userId="90aafe61-5857-41d9-9d56-a03f27a6d727" providerId="ADAL" clId="{23B2F902-DB2A-4A5F-BD9F-D85DBC569BAD}" dt="2024-06-25T18:37:01.105" v="1822" actId="47"/>
        <pc:sldMkLst>
          <pc:docMk/>
          <pc:sldMk cId="4100156047" sldId="2147479697"/>
        </pc:sldMkLst>
      </pc:sldChg>
      <pc:sldChg chg="delSp modSp mod ord">
        <pc:chgData name="Constans, Joseph (VACO)" userId="90aafe61-5857-41d9-9d56-a03f27a6d727" providerId="ADAL" clId="{23B2F902-DB2A-4A5F-BD9F-D85DBC569BAD}" dt="2024-06-25T17:56:54.469" v="1743" actId="1076"/>
        <pc:sldMkLst>
          <pc:docMk/>
          <pc:sldMk cId="276086314" sldId="2147479700"/>
        </pc:sldMkLst>
        <pc:spChg chg="mod">
          <ac:chgData name="Constans, Joseph (VACO)" userId="90aafe61-5857-41d9-9d56-a03f27a6d727" providerId="ADAL" clId="{23B2F902-DB2A-4A5F-BD9F-D85DBC569BAD}" dt="2024-06-25T17:56:54.469" v="1743" actId="1076"/>
          <ac:spMkLst>
            <pc:docMk/>
            <pc:sldMk cId="276086314" sldId="2147479700"/>
            <ac:spMk id="3" creationId="{FCF0C180-7F0F-00D5-2848-C173B1A124C0}"/>
          </ac:spMkLst>
        </pc:spChg>
        <pc:spChg chg="mod">
          <ac:chgData name="Constans, Joseph (VACO)" userId="90aafe61-5857-41d9-9d56-a03f27a6d727" providerId="ADAL" clId="{23B2F902-DB2A-4A5F-BD9F-D85DBC569BAD}" dt="2024-06-25T17:28:14.179" v="982" actId="20577"/>
          <ac:spMkLst>
            <pc:docMk/>
            <pc:sldMk cId="276086314" sldId="2147479700"/>
            <ac:spMk id="6" creationId="{47B9F52D-EE91-A825-94B5-3AE087919D73}"/>
          </ac:spMkLst>
        </pc:spChg>
        <pc:picChg chg="del">
          <ac:chgData name="Constans, Joseph (VACO)" userId="90aafe61-5857-41d9-9d56-a03f27a6d727" providerId="ADAL" clId="{23B2F902-DB2A-4A5F-BD9F-D85DBC569BAD}" dt="2024-06-25T17:28:21.985" v="983" actId="478"/>
          <ac:picMkLst>
            <pc:docMk/>
            <pc:sldMk cId="276086314" sldId="2147479700"/>
            <ac:picMk id="4" creationId="{D8A71DC2-5154-1D25-8D84-AE23FA45E1DE}"/>
          </ac:picMkLst>
        </pc:picChg>
      </pc:sldChg>
      <pc:sldChg chg="modSp mod ord">
        <pc:chgData name="Constans, Joseph (VACO)" userId="90aafe61-5857-41d9-9d56-a03f27a6d727" providerId="ADAL" clId="{23B2F902-DB2A-4A5F-BD9F-D85DBC569BAD}" dt="2024-06-25T13:50:14.821" v="740" actId="20577"/>
        <pc:sldMkLst>
          <pc:docMk/>
          <pc:sldMk cId="1017699616" sldId="2147479701"/>
        </pc:sldMkLst>
        <pc:spChg chg="mod">
          <ac:chgData name="Constans, Joseph (VACO)" userId="90aafe61-5857-41d9-9d56-a03f27a6d727" providerId="ADAL" clId="{23B2F902-DB2A-4A5F-BD9F-D85DBC569BAD}" dt="2024-06-25T13:50:14.821" v="740" actId="20577"/>
          <ac:spMkLst>
            <pc:docMk/>
            <pc:sldMk cId="1017699616" sldId="2147479701"/>
            <ac:spMk id="6" creationId="{47B9F52D-EE91-A825-94B5-3AE087919D73}"/>
          </ac:spMkLst>
        </pc:spChg>
        <pc:spChg chg="mod">
          <ac:chgData name="Constans, Joseph (VACO)" userId="90aafe61-5857-41d9-9d56-a03f27a6d727" providerId="ADAL" clId="{23B2F902-DB2A-4A5F-BD9F-D85DBC569BAD}" dt="2024-06-25T13:49:56.303" v="705" actId="1076"/>
          <ac:spMkLst>
            <pc:docMk/>
            <pc:sldMk cId="1017699616" sldId="2147479701"/>
            <ac:spMk id="7" creationId="{8BF1C878-5A4C-27C4-9E84-8D8EBAEB8903}"/>
          </ac:spMkLst>
        </pc:spChg>
      </pc:sldChg>
      <pc:sldChg chg="modSp add mod">
        <pc:chgData name="Constans, Joseph (VACO)" userId="90aafe61-5857-41d9-9d56-a03f27a6d727" providerId="ADAL" clId="{23B2F902-DB2A-4A5F-BD9F-D85DBC569BAD}" dt="2024-06-25T16:29:56.169" v="805" actId="20577"/>
        <pc:sldMkLst>
          <pc:docMk/>
          <pc:sldMk cId="3495333855" sldId="2147479707"/>
        </pc:sldMkLst>
        <pc:spChg chg="mod">
          <ac:chgData name="Constans, Joseph (VACO)" userId="90aafe61-5857-41d9-9d56-a03f27a6d727" providerId="ADAL" clId="{23B2F902-DB2A-4A5F-BD9F-D85DBC569BAD}" dt="2024-06-25T16:29:56.169" v="805" actId="20577"/>
          <ac:spMkLst>
            <pc:docMk/>
            <pc:sldMk cId="3495333855" sldId="2147479707"/>
            <ac:spMk id="2" creationId="{6A5C4A09-9857-E64F-C75A-FE717A9DD69D}"/>
          </ac:spMkLst>
        </pc:spChg>
      </pc:sldChg>
      <pc:sldChg chg="add del">
        <pc:chgData name="Constans, Joseph (VACO)" userId="90aafe61-5857-41d9-9d56-a03f27a6d727" providerId="ADAL" clId="{23B2F902-DB2A-4A5F-BD9F-D85DBC569BAD}" dt="2024-06-25T16:00:08.629" v="752" actId="47"/>
        <pc:sldMkLst>
          <pc:docMk/>
          <pc:sldMk cId="1132875425" sldId="2147479742"/>
        </pc:sldMkLst>
      </pc:sldChg>
      <pc:sldChg chg="add del">
        <pc:chgData name="Constans, Joseph (VACO)" userId="90aafe61-5857-41d9-9d56-a03f27a6d727" providerId="ADAL" clId="{23B2F902-DB2A-4A5F-BD9F-D85DBC569BAD}" dt="2024-06-25T16:00:08.629" v="752" actId="47"/>
        <pc:sldMkLst>
          <pc:docMk/>
          <pc:sldMk cId="1131174601" sldId="2147479743"/>
        </pc:sldMkLst>
      </pc:sldChg>
      <pc:sldChg chg="add del">
        <pc:chgData name="Constans, Joseph (VACO)" userId="90aafe61-5857-41d9-9d56-a03f27a6d727" providerId="ADAL" clId="{23B2F902-DB2A-4A5F-BD9F-D85DBC569BAD}" dt="2024-06-25T16:00:08.629" v="752" actId="47"/>
        <pc:sldMkLst>
          <pc:docMk/>
          <pc:sldMk cId="4138373700" sldId="2147479744"/>
        </pc:sldMkLst>
      </pc:sldChg>
      <pc:sldChg chg="modSp add del mod">
        <pc:chgData name="Constans, Joseph (VACO)" userId="90aafe61-5857-41d9-9d56-a03f27a6d727" providerId="ADAL" clId="{23B2F902-DB2A-4A5F-BD9F-D85DBC569BAD}" dt="2024-06-25T16:00:08.629" v="752" actId="47"/>
        <pc:sldMkLst>
          <pc:docMk/>
          <pc:sldMk cId="83164635" sldId="2147479745"/>
        </pc:sldMkLst>
        <pc:spChg chg="mod">
          <ac:chgData name="Constans, Joseph (VACO)" userId="90aafe61-5857-41d9-9d56-a03f27a6d727" providerId="ADAL" clId="{23B2F902-DB2A-4A5F-BD9F-D85DBC569BAD}" dt="2024-06-25T14:05:19.767" v="750" actId="20577"/>
          <ac:spMkLst>
            <pc:docMk/>
            <pc:sldMk cId="83164635" sldId="2147479745"/>
            <ac:spMk id="2" creationId="{7932FBAF-16FF-F253-D8EF-2860740F8C49}"/>
          </ac:spMkLst>
        </pc:spChg>
        <pc:spChg chg="mod">
          <ac:chgData name="Constans, Joseph (VACO)" userId="90aafe61-5857-41d9-9d56-a03f27a6d727" providerId="ADAL" clId="{23B2F902-DB2A-4A5F-BD9F-D85DBC569BAD}" dt="2024-06-25T14:05:07.590" v="743" actId="14100"/>
          <ac:spMkLst>
            <pc:docMk/>
            <pc:sldMk cId="83164635" sldId="2147479745"/>
            <ac:spMk id="6" creationId="{38FD0E75-7C93-F03C-7ABD-9006EF566D81}"/>
          </ac:spMkLst>
        </pc:spChg>
      </pc:sldChg>
      <pc:sldChg chg="add">
        <pc:chgData name="Constans, Joseph (VACO)" userId="90aafe61-5857-41d9-9d56-a03f27a6d727" providerId="ADAL" clId="{23B2F902-DB2A-4A5F-BD9F-D85DBC569BAD}" dt="2024-06-25T15:59:41.063" v="751"/>
        <pc:sldMkLst>
          <pc:docMk/>
          <pc:sldMk cId="3616935268" sldId="2147479746"/>
        </pc:sldMkLst>
      </pc:sldChg>
      <pc:sldChg chg="addSp modSp add mod">
        <pc:chgData name="Constans, Joseph (VACO)" userId="90aafe61-5857-41d9-9d56-a03f27a6d727" providerId="ADAL" clId="{23B2F902-DB2A-4A5F-BD9F-D85DBC569BAD}" dt="2024-06-25T16:46:01.802" v="899" actId="5793"/>
        <pc:sldMkLst>
          <pc:docMk/>
          <pc:sldMk cId="1393696257" sldId="2147479747"/>
        </pc:sldMkLst>
        <pc:spChg chg="add mod">
          <ac:chgData name="Constans, Joseph (VACO)" userId="90aafe61-5857-41d9-9d56-a03f27a6d727" providerId="ADAL" clId="{23B2F902-DB2A-4A5F-BD9F-D85DBC569BAD}" dt="2024-06-25T16:37:11.092" v="820" actId="14100"/>
          <ac:spMkLst>
            <pc:docMk/>
            <pc:sldMk cId="1393696257" sldId="2147479747"/>
            <ac:spMk id="3" creationId="{8D0C168E-A350-639F-AFAB-B9AD6ED6ADE2}"/>
          </ac:spMkLst>
        </pc:spChg>
        <pc:spChg chg="add mod">
          <ac:chgData name="Constans, Joseph (VACO)" userId="90aafe61-5857-41d9-9d56-a03f27a6d727" providerId="ADAL" clId="{23B2F902-DB2A-4A5F-BD9F-D85DBC569BAD}" dt="2024-06-25T16:38:45.479" v="826" actId="20577"/>
          <ac:spMkLst>
            <pc:docMk/>
            <pc:sldMk cId="1393696257" sldId="2147479747"/>
            <ac:spMk id="5" creationId="{007B890E-A0EB-F74B-2BBD-A54A5A3D27EC}"/>
          </ac:spMkLst>
        </pc:spChg>
        <pc:spChg chg="add mod">
          <ac:chgData name="Constans, Joseph (VACO)" userId="90aafe61-5857-41d9-9d56-a03f27a6d727" providerId="ADAL" clId="{23B2F902-DB2A-4A5F-BD9F-D85DBC569BAD}" dt="2024-06-25T16:40:38.420" v="832" actId="20577"/>
          <ac:spMkLst>
            <pc:docMk/>
            <pc:sldMk cId="1393696257" sldId="2147479747"/>
            <ac:spMk id="6" creationId="{4E51C7FB-52E4-6C85-8AFC-36C55F3650AC}"/>
          </ac:spMkLst>
        </pc:spChg>
        <pc:spChg chg="add mod">
          <ac:chgData name="Constans, Joseph (VACO)" userId="90aafe61-5857-41d9-9d56-a03f27a6d727" providerId="ADAL" clId="{23B2F902-DB2A-4A5F-BD9F-D85DBC569BAD}" dt="2024-06-25T16:43:05.796" v="838" actId="20577"/>
          <ac:spMkLst>
            <pc:docMk/>
            <pc:sldMk cId="1393696257" sldId="2147479747"/>
            <ac:spMk id="7" creationId="{B9F676DD-5679-2537-3EE0-E70C0B9B52E9}"/>
          </ac:spMkLst>
        </pc:spChg>
        <pc:spChg chg="add mod">
          <ac:chgData name="Constans, Joseph (VACO)" userId="90aafe61-5857-41d9-9d56-a03f27a6d727" providerId="ADAL" clId="{23B2F902-DB2A-4A5F-BD9F-D85DBC569BAD}" dt="2024-06-25T16:44:21.754" v="845" actId="1076"/>
          <ac:spMkLst>
            <pc:docMk/>
            <pc:sldMk cId="1393696257" sldId="2147479747"/>
            <ac:spMk id="8" creationId="{73BE15D9-7D5A-C16A-E378-723A7C6A53BA}"/>
          </ac:spMkLst>
        </pc:spChg>
        <pc:spChg chg="add mod">
          <ac:chgData name="Constans, Joseph (VACO)" userId="90aafe61-5857-41d9-9d56-a03f27a6d727" providerId="ADAL" clId="{23B2F902-DB2A-4A5F-BD9F-D85DBC569BAD}" dt="2024-06-25T16:46:01.802" v="899" actId="5793"/>
          <ac:spMkLst>
            <pc:docMk/>
            <pc:sldMk cId="1393696257" sldId="2147479747"/>
            <ac:spMk id="9" creationId="{2F860E97-0FCE-3386-D463-3CB1B1DAADB2}"/>
          </ac:spMkLst>
        </pc:spChg>
      </pc:sldChg>
      <pc:sldChg chg="add">
        <pc:chgData name="Constans, Joseph (VACO)" userId="90aafe61-5857-41d9-9d56-a03f27a6d727" providerId="ADAL" clId="{23B2F902-DB2A-4A5F-BD9F-D85DBC569BAD}" dt="2024-06-25T15:59:41.063" v="751"/>
        <pc:sldMkLst>
          <pc:docMk/>
          <pc:sldMk cId="1742702803" sldId="2147479748"/>
        </pc:sldMkLst>
      </pc:sldChg>
      <pc:sldChg chg="add">
        <pc:chgData name="Constans, Joseph (VACO)" userId="90aafe61-5857-41d9-9d56-a03f27a6d727" providerId="ADAL" clId="{23B2F902-DB2A-4A5F-BD9F-D85DBC569BAD}" dt="2024-06-25T15:59:41.063" v="751"/>
        <pc:sldMkLst>
          <pc:docMk/>
          <pc:sldMk cId="994551332" sldId="2147479749"/>
        </pc:sldMkLst>
      </pc:sldChg>
      <pc:sldChg chg="modSp add mod">
        <pc:chgData name="Constans, Joseph (VACO)" userId="90aafe61-5857-41d9-9d56-a03f27a6d727" providerId="ADAL" clId="{23B2F902-DB2A-4A5F-BD9F-D85DBC569BAD}" dt="2024-06-25T17:06:16.850" v="947" actId="20577"/>
        <pc:sldMkLst>
          <pc:docMk/>
          <pc:sldMk cId="2442819545" sldId="2147479750"/>
        </pc:sldMkLst>
        <pc:spChg chg="mod">
          <ac:chgData name="Constans, Joseph (VACO)" userId="90aafe61-5857-41d9-9d56-a03f27a6d727" providerId="ADAL" clId="{23B2F902-DB2A-4A5F-BD9F-D85DBC569BAD}" dt="2024-06-25T17:06:16.850" v="947" actId="20577"/>
          <ac:spMkLst>
            <pc:docMk/>
            <pc:sldMk cId="2442819545" sldId="2147479750"/>
            <ac:spMk id="6" creationId="{997401CE-E7BC-DDC0-3F71-C1BAA4D5F825}"/>
          </ac:spMkLst>
        </pc:spChg>
      </pc:sldChg>
      <pc:sldChg chg="modSp add mod">
        <pc:chgData name="Constans, Joseph (VACO)" userId="90aafe61-5857-41d9-9d56-a03f27a6d727" providerId="ADAL" clId="{23B2F902-DB2A-4A5F-BD9F-D85DBC569BAD}" dt="2024-06-25T17:54:29.277" v="1555" actId="20577"/>
        <pc:sldMkLst>
          <pc:docMk/>
          <pc:sldMk cId="2745528203" sldId="2147479751"/>
        </pc:sldMkLst>
        <pc:spChg chg="mod">
          <ac:chgData name="Constans, Joseph (VACO)" userId="90aafe61-5857-41d9-9d56-a03f27a6d727" providerId="ADAL" clId="{23B2F902-DB2A-4A5F-BD9F-D85DBC569BAD}" dt="2024-06-25T17:54:29.277" v="1555" actId="20577"/>
          <ac:spMkLst>
            <pc:docMk/>
            <pc:sldMk cId="2745528203" sldId="2147479751"/>
            <ac:spMk id="3" creationId="{FCF0C180-7F0F-00D5-2848-C173B1A124C0}"/>
          </ac:spMkLst>
        </pc:spChg>
        <pc:spChg chg="mod">
          <ac:chgData name="Constans, Joseph (VACO)" userId="90aafe61-5857-41d9-9d56-a03f27a6d727" providerId="ADAL" clId="{23B2F902-DB2A-4A5F-BD9F-D85DBC569BAD}" dt="2024-06-25T17:52:39.866" v="1454" actId="20577"/>
          <ac:spMkLst>
            <pc:docMk/>
            <pc:sldMk cId="2745528203" sldId="2147479751"/>
            <ac:spMk id="6" creationId="{47B9F52D-EE91-A825-94B5-3AE087919D73}"/>
          </ac:spMkLst>
        </pc:spChg>
        <pc:picChg chg="mod">
          <ac:chgData name="Constans, Joseph (VACO)" userId="90aafe61-5857-41d9-9d56-a03f27a6d727" providerId="ADAL" clId="{23B2F902-DB2A-4A5F-BD9F-D85DBC569BAD}" dt="2024-06-25T17:53:55.071" v="1531" actId="1076"/>
          <ac:picMkLst>
            <pc:docMk/>
            <pc:sldMk cId="2745528203" sldId="2147479751"/>
            <ac:picMk id="4" creationId="{D8A71DC2-5154-1D25-8D84-AE23FA45E1DE}"/>
          </ac:picMkLst>
        </pc:picChg>
      </pc:sldChg>
      <pc:sldChg chg="add del">
        <pc:chgData name="Constans, Joseph (VACO)" userId="90aafe61-5857-41d9-9d56-a03f27a6d727" providerId="ADAL" clId="{23B2F902-DB2A-4A5F-BD9F-D85DBC569BAD}" dt="2024-06-25T18:37:01.105" v="1822" actId="47"/>
        <pc:sldMkLst>
          <pc:docMk/>
          <pc:sldMk cId="1129817614" sldId="2147479752"/>
        </pc:sldMkLst>
      </pc:sldChg>
      <pc:sldChg chg="addSp delSp modSp add mod setBg">
        <pc:chgData name="Constans, Joseph (VACO)" userId="90aafe61-5857-41d9-9d56-a03f27a6d727" providerId="ADAL" clId="{23B2F902-DB2A-4A5F-BD9F-D85DBC569BAD}" dt="2024-06-25T18:09:17.239" v="1786" actId="1076"/>
        <pc:sldMkLst>
          <pc:docMk/>
          <pc:sldMk cId="3548475774" sldId="2147479753"/>
        </pc:sldMkLst>
        <pc:spChg chg="del">
          <ac:chgData name="Constans, Joseph (VACO)" userId="90aafe61-5857-41d9-9d56-a03f27a6d727" providerId="ADAL" clId="{23B2F902-DB2A-4A5F-BD9F-D85DBC569BAD}" dt="2024-06-25T18:04:02.409" v="1755" actId="478"/>
          <ac:spMkLst>
            <pc:docMk/>
            <pc:sldMk cId="3548475774" sldId="2147479753"/>
            <ac:spMk id="3" creationId="{FCF0C180-7F0F-00D5-2848-C173B1A124C0}"/>
          </ac:spMkLst>
        </pc:spChg>
        <pc:spChg chg="add del mod">
          <ac:chgData name="Constans, Joseph (VACO)" userId="90aafe61-5857-41d9-9d56-a03f27a6d727" providerId="ADAL" clId="{23B2F902-DB2A-4A5F-BD9F-D85DBC569BAD}" dt="2024-06-25T18:04:18.015" v="1756"/>
          <ac:spMkLst>
            <pc:docMk/>
            <pc:sldMk cId="3548475774" sldId="2147479753"/>
            <ac:spMk id="4" creationId="{3F45847B-661F-CCD7-1590-7A8A302BB203}"/>
          </ac:spMkLst>
        </pc:spChg>
        <pc:spChg chg="mod">
          <ac:chgData name="Constans, Joseph (VACO)" userId="90aafe61-5857-41d9-9d56-a03f27a6d727" providerId="ADAL" clId="{23B2F902-DB2A-4A5F-BD9F-D85DBC569BAD}" dt="2024-06-25T18:09:17.239" v="1786" actId="1076"/>
          <ac:spMkLst>
            <pc:docMk/>
            <pc:sldMk cId="3548475774" sldId="2147479753"/>
            <ac:spMk id="6" creationId="{47B9F52D-EE91-A825-94B5-3AE087919D73}"/>
          </ac:spMkLst>
        </pc:spChg>
        <pc:spChg chg="add">
          <ac:chgData name="Constans, Joseph (VACO)" userId="90aafe61-5857-41d9-9d56-a03f27a6d727" providerId="ADAL" clId="{23B2F902-DB2A-4A5F-BD9F-D85DBC569BAD}" dt="2024-06-25T18:04:44.382" v="1759" actId="26606"/>
          <ac:spMkLst>
            <pc:docMk/>
            <pc:sldMk cId="3548475774" sldId="2147479753"/>
            <ac:spMk id="11" creationId="{4845A0EE-C4C8-4AE1-B3C6-1261368AC036}"/>
          </ac:spMkLst>
        </pc:spChg>
        <pc:picChg chg="add mod">
          <ac:chgData name="Constans, Joseph (VACO)" userId="90aafe61-5857-41d9-9d56-a03f27a6d727" providerId="ADAL" clId="{23B2F902-DB2A-4A5F-BD9F-D85DBC569BAD}" dt="2024-06-25T18:04:55.222" v="1760" actId="1076"/>
          <ac:picMkLst>
            <pc:docMk/>
            <pc:sldMk cId="3548475774" sldId="2147479753"/>
            <ac:picMk id="5" creationId="{BB28B335-2A37-4E48-BD70-CDD7E4F41C06}"/>
          </ac:picMkLst>
        </pc:picChg>
      </pc:sldChg>
      <pc:sldChg chg="addSp delSp add del setBg delDesignElem">
        <pc:chgData name="Constans, Joseph (VACO)" userId="90aafe61-5857-41d9-9d56-a03f27a6d727" providerId="ADAL" clId="{23B2F902-DB2A-4A5F-BD9F-D85DBC569BAD}" dt="2024-06-25T18:05:18.135" v="1763"/>
        <pc:sldMkLst>
          <pc:docMk/>
          <pc:sldMk cId="139225648" sldId="2147479754"/>
        </pc:sldMkLst>
        <pc:spChg chg="add del">
          <ac:chgData name="Constans, Joseph (VACO)" userId="90aafe61-5857-41d9-9d56-a03f27a6d727" providerId="ADAL" clId="{23B2F902-DB2A-4A5F-BD9F-D85DBC569BAD}" dt="2024-06-25T18:05:18.135" v="1763"/>
          <ac:spMkLst>
            <pc:docMk/>
            <pc:sldMk cId="139225648" sldId="2147479754"/>
            <ac:spMk id="11" creationId="{4845A0EE-C4C8-4AE1-B3C6-1261368AC036}"/>
          </ac:spMkLst>
        </pc:spChg>
      </pc:sldChg>
      <pc:sldChg chg="addSp delSp modSp add mod">
        <pc:chgData name="Constans, Joseph (VACO)" userId="90aafe61-5857-41d9-9d56-a03f27a6d727" providerId="ADAL" clId="{23B2F902-DB2A-4A5F-BD9F-D85DBC569BAD}" dt="2024-06-25T18:09:29.047" v="1790" actId="1076"/>
        <pc:sldMkLst>
          <pc:docMk/>
          <pc:sldMk cId="2337842047" sldId="2147479754"/>
        </pc:sldMkLst>
        <pc:spChg chg="add del mod">
          <ac:chgData name="Constans, Joseph (VACO)" userId="90aafe61-5857-41d9-9d56-a03f27a6d727" providerId="ADAL" clId="{23B2F902-DB2A-4A5F-BD9F-D85DBC569BAD}" dt="2024-06-25T18:06:33.434" v="1766" actId="22"/>
          <ac:spMkLst>
            <pc:docMk/>
            <pc:sldMk cId="2337842047" sldId="2147479754"/>
            <ac:spMk id="3" creationId="{826DC223-0954-2BC0-0753-D487B1FEA34F}"/>
          </ac:spMkLst>
        </pc:spChg>
        <pc:spChg chg="mod">
          <ac:chgData name="Constans, Joseph (VACO)" userId="90aafe61-5857-41d9-9d56-a03f27a6d727" providerId="ADAL" clId="{23B2F902-DB2A-4A5F-BD9F-D85DBC569BAD}" dt="2024-06-25T18:09:29.047" v="1790" actId="1076"/>
          <ac:spMkLst>
            <pc:docMk/>
            <pc:sldMk cId="2337842047" sldId="2147479754"/>
            <ac:spMk id="6" creationId="{47B9F52D-EE91-A825-94B5-3AE087919D73}"/>
          </ac:spMkLst>
        </pc:spChg>
        <pc:picChg chg="del">
          <ac:chgData name="Constans, Joseph (VACO)" userId="90aafe61-5857-41d9-9d56-a03f27a6d727" providerId="ADAL" clId="{23B2F902-DB2A-4A5F-BD9F-D85DBC569BAD}" dt="2024-06-25T18:05:38.501" v="1765" actId="478"/>
          <ac:picMkLst>
            <pc:docMk/>
            <pc:sldMk cId="2337842047" sldId="2147479754"/>
            <ac:picMk id="5" creationId="{BB28B335-2A37-4E48-BD70-CDD7E4F41C06}"/>
          </ac:picMkLst>
        </pc:picChg>
        <pc:picChg chg="add mod ord">
          <ac:chgData name="Constans, Joseph (VACO)" userId="90aafe61-5857-41d9-9d56-a03f27a6d727" providerId="ADAL" clId="{23B2F902-DB2A-4A5F-BD9F-D85DBC569BAD}" dt="2024-06-25T18:06:49.779" v="1771" actId="14100"/>
          <ac:picMkLst>
            <pc:docMk/>
            <pc:sldMk cId="2337842047" sldId="2147479754"/>
            <ac:picMk id="7" creationId="{DB0E3A62-8E8C-1130-962B-5C905AFB8A60}"/>
          </ac:picMkLst>
        </pc:picChg>
      </pc:sldChg>
      <pc:sldChg chg="addSp delSp modSp add mod">
        <pc:chgData name="Constans, Joseph (VACO)" userId="90aafe61-5857-41d9-9d56-a03f27a6d727" providerId="ADAL" clId="{23B2F902-DB2A-4A5F-BD9F-D85DBC569BAD}" dt="2024-06-25T18:09:41.358" v="1793" actId="1076"/>
        <pc:sldMkLst>
          <pc:docMk/>
          <pc:sldMk cId="1082288550" sldId="2147479755"/>
        </pc:sldMkLst>
        <pc:spChg chg="add del mod">
          <ac:chgData name="Constans, Joseph (VACO)" userId="90aafe61-5857-41d9-9d56-a03f27a6d727" providerId="ADAL" clId="{23B2F902-DB2A-4A5F-BD9F-D85DBC569BAD}" dt="2024-06-25T18:08:13.914" v="1778" actId="22"/>
          <ac:spMkLst>
            <pc:docMk/>
            <pc:sldMk cId="1082288550" sldId="2147479755"/>
            <ac:spMk id="3" creationId="{87D45725-37C5-5CAE-6DBA-D6046427E33B}"/>
          </ac:spMkLst>
        </pc:spChg>
        <pc:spChg chg="mod">
          <ac:chgData name="Constans, Joseph (VACO)" userId="90aafe61-5857-41d9-9d56-a03f27a6d727" providerId="ADAL" clId="{23B2F902-DB2A-4A5F-BD9F-D85DBC569BAD}" dt="2024-06-25T18:09:41.358" v="1793" actId="1076"/>
          <ac:spMkLst>
            <pc:docMk/>
            <pc:sldMk cId="1082288550" sldId="2147479755"/>
            <ac:spMk id="6" creationId="{47B9F52D-EE91-A825-94B5-3AE087919D73}"/>
          </ac:spMkLst>
        </pc:spChg>
        <pc:picChg chg="add mod ord">
          <ac:chgData name="Constans, Joseph (VACO)" userId="90aafe61-5857-41d9-9d56-a03f27a6d727" providerId="ADAL" clId="{23B2F902-DB2A-4A5F-BD9F-D85DBC569BAD}" dt="2024-06-25T18:08:30.441" v="1783" actId="14100"/>
          <ac:picMkLst>
            <pc:docMk/>
            <pc:sldMk cId="1082288550" sldId="2147479755"/>
            <ac:picMk id="5" creationId="{95C9D695-7A46-BC5D-ED24-A56F5156F36B}"/>
          </ac:picMkLst>
        </pc:picChg>
        <pc:picChg chg="del mod">
          <ac:chgData name="Constans, Joseph (VACO)" userId="90aafe61-5857-41d9-9d56-a03f27a6d727" providerId="ADAL" clId="{23B2F902-DB2A-4A5F-BD9F-D85DBC569BAD}" dt="2024-06-25T18:07:13.861" v="1777" actId="478"/>
          <ac:picMkLst>
            <pc:docMk/>
            <pc:sldMk cId="1082288550" sldId="2147479755"/>
            <ac:picMk id="7" creationId="{DB0E3A62-8E8C-1130-962B-5C905AFB8A60}"/>
          </ac:picMkLst>
        </pc:picChg>
      </pc:sldChg>
      <pc:sldChg chg="addSp delSp add del setBg delDesignElem">
        <pc:chgData name="Constans, Joseph (VACO)" userId="90aafe61-5857-41d9-9d56-a03f27a6d727" providerId="ADAL" clId="{23B2F902-DB2A-4A5F-BD9F-D85DBC569BAD}" dt="2024-06-25T18:07:07.728" v="1774"/>
        <pc:sldMkLst>
          <pc:docMk/>
          <pc:sldMk cId="1382024478" sldId="2147479755"/>
        </pc:sldMkLst>
        <pc:spChg chg="add del">
          <ac:chgData name="Constans, Joseph (VACO)" userId="90aafe61-5857-41d9-9d56-a03f27a6d727" providerId="ADAL" clId="{23B2F902-DB2A-4A5F-BD9F-D85DBC569BAD}" dt="2024-06-25T18:07:07.728" v="1774"/>
          <ac:spMkLst>
            <pc:docMk/>
            <pc:sldMk cId="1382024478" sldId="2147479755"/>
            <ac:spMk id="11" creationId="{4845A0EE-C4C8-4AE1-B3C6-1261368AC036}"/>
          </ac:spMkLst>
        </pc:spChg>
      </pc:sldChg>
      <pc:sldChg chg="addSp delSp add del setBg delDesignElem">
        <pc:chgData name="Constans, Joseph (VACO)" userId="90aafe61-5857-41d9-9d56-a03f27a6d727" providerId="ADAL" clId="{23B2F902-DB2A-4A5F-BD9F-D85DBC569BAD}" dt="2024-06-25T18:35:50.834" v="1796"/>
        <pc:sldMkLst>
          <pc:docMk/>
          <pc:sldMk cId="660658525" sldId="2147479756"/>
        </pc:sldMkLst>
        <pc:spChg chg="add del">
          <ac:chgData name="Constans, Joseph (VACO)" userId="90aafe61-5857-41d9-9d56-a03f27a6d727" providerId="ADAL" clId="{23B2F902-DB2A-4A5F-BD9F-D85DBC569BAD}" dt="2024-06-25T18:35:50.834" v="1796"/>
          <ac:spMkLst>
            <pc:docMk/>
            <pc:sldMk cId="660658525" sldId="2147479756"/>
            <ac:spMk id="11" creationId="{4845A0EE-C4C8-4AE1-B3C6-1261368AC036}"/>
          </ac:spMkLst>
        </pc:spChg>
      </pc:sldChg>
      <pc:sldChg chg="addSp delSp modSp add mod">
        <pc:chgData name="Constans, Joseph (VACO)" userId="90aafe61-5857-41d9-9d56-a03f27a6d727" providerId="ADAL" clId="{23B2F902-DB2A-4A5F-BD9F-D85DBC569BAD}" dt="2024-06-25T18:43:45.117" v="1915" actId="14100"/>
        <pc:sldMkLst>
          <pc:docMk/>
          <pc:sldMk cId="4130957814" sldId="2147479756"/>
        </pc:sldMkLst>
        <pc:spChg chg="add mod">
          <ac:chgData name="Constans, Joseph (VACO)" userId="90aafe61-5857-41d9-9d56-a03f27a6d727" providerId="ADAL" clId="{23B2F902-DB2A-4A5F-BD9F-D85DBC569BAD}" dt="2024-06-25T18:43:01.677" v="1859" actId="1076"/>
          <ac:spMkLst>
            <pc:docMk/>
            <pc:sldMk cId="4130957814" sldId="2147479756"/>
            <ac:spMk id="3" creationId="{65E7E8AC-27F5-746C-4C00-50F339DDE5D9}"/>
          </ac:spMkLst>
        </pc:spChg>
        <pc:spChg chg="add mod">
          <ac:chgData name="Constans, Joseph (VACO)" userId="90aafe61-5857-41d9-9d56-a03f27a6d727" providerId="ADAL" clId="{23B2F902-DB2A-4A5F-BD9F-D85DBC569BAD}" dt="2024-06-25T18:43:45.117" v="1915" actId="14100"/>
          <ac:spMkLst>
            <pc:docMk/>
            <pc:sldMk cId="4130957814" sldId="2147479756"/>
            <ac:spMk id="4" creationId="{46ED65FF-819C-107F-A7A1-6133361CD5A2}"/>
          </ac:spMkLst>
        </pc:spChg>
        <pc:spChg chg="mod">
          <ac:chgData name="Constans, Joseph (VACO)" userId="90aafe61-5857-41d9-9d56-a03f27a6d727" providerId="ADAL" clId="{23B2F902-DB2A-4A5F-BD9F-D85DBC569BAD}" dt="2024-06-25T18:36:18.611" v="1821" actId="20577"/>
          <ac:spMkLst>
            <pc:docMk/>
            <pc:sldMk cId="4130957814" sldId="2147479756"/>
            <ac:spMk id="6" creationId="{47B9F52D-EE91-A825-94B5-3AE087919D73}"/>
          </ac:spMkLst>
        </pc:spChg>
        <pc:picChg chg="del">
          <ac:chgData name="Constans, Joseph (VACO)" userId="90aafe61-5857-41d9-9d56-a03f27a6d727" providerId="ADAL" clId="{23B2F902-DB2A-4A5F-BD9F-D85DBC569BAD}" dt="2024-06-25T18:41:12.360" v="1852" actId="478"/>
          <ac:picMkLst>
            <pc:docMk/>
            <pc:sldMk cId="4130957814" sldId="2147479756"/>
            <ac:picMk id="5" creationId="{95C9D695-7A46-BC5D-ED24-A56F5156F3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50734ABB-FDD8-470C-94A0-E35EFCF8BF46}" type="datetimeFigureOut">
              <a:rPr lang="en-US" smtClean="0"/>
              <a:pPr/>
              <a:t>6/24/2024</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6E0020C-34B3-4644-B138-3A9503ECB28E}" type="slidenum">
              <a:rPr lang="en-US" smtClean="0"/>
              <a:pPr/>
              <a:t>‹#›</a:t>
            </a:fld>
            <a:endParaRPr lang="en-US" dirty="0"/>
          </a:p>
        </p:txBody>
      </p:sp>
    </p:spTree>
    <p:extLst>
      <p:ext uri="{BB962C8B-B14F-4D97-AF65-F5344CB8AC3E}">
        <p14:creationId xmlns:p14="http://schemas.microsoft.com/office/powerpoint/2010/main" val="308388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0DB82-DFC6-414B-85AD-EA7020C8D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28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247B-E27E-85E8-9FFC-9DC71110F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1F95B-F90E-B225-0676-0BB9F12E2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50F4B-962D-F4E4-12D3-25AB63304F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939A01-4E26-53AB-6471-4492974E31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0DB82-DFC6-414B-85AD-EA7020C8D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42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247B-E27E-85E8-9FFC-9DC71110F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1F95B-F90E-B225-0676-0BB9F12E2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50F4B-962D-F4E4-12D3-25AB63304F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939A01-4E26-53AB-6471-4492974E31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0DB82-DFC6-414B-85AD-EA7020C8D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09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247B-E27E-85E8-9FFC-9DC71110F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1F95B-F90E-B225-0676-0BB9F12E2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50F4B-962D-F4E4-12D3-25AB63304F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939A01-4E26-53AB-6471-4492974E31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0DB82-DFC6-414B-85AD-EA7020C8D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95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247B-E27E-85E8-9FFC-9DC71110F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1F95B-F90E-B225-0676-0BB9F12E2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50F4B-962D-F4E4-12D3-25AB63304F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939A01-4E26-53AB-6471-4492974E31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0DB82-DFC6-414B-85AD-EA7020C8D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87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So going back to our application process, our two main purposes have changed in that Notices of Special Interest will </a:t>
            </a:r>
            <a:r>
              <a:rPr lang="en-US" err="1">
                <a:cs typeface="Calibri"/>
              </a:rPr>
              <a:t>noe</a:t>
            </a:r>
            <a:r>
              <a:rPr lang="en-US">
                <a:cs typeface="Calibri"/>
              </a:rPr>
              <a:t> indicate areas of interest. </a:t>
            </a:r>
            <a:r>
              <a:rPr lang="en-US" i="1">
                <a:cs typeface="Calibri"/>
              </a:rPr>
              <a:t>&lt;COMM’s NOTE: Notices of Special Interest is a working title.  Exact name TBD&gt;</a:t>
            </a:r>
          </a:p>
          <a:p>
            <a:endParaRPr lang="en-US">
              <a:cs typeface="Calibri"/>
            </a:endParaRPr>
          </a:p>
          <a:p>
            <a:pPr marL="228600" indent="-228600">
              <a:buAutoNum type="arabicPeriod"/>
            </a:pPr>
            <a:r>
              <a:rPr lang="en-US">
                <a:cs typeface="Calibri"/>
              </a:rPr>
              <a:t>ISRM will publish ORD-wide RFA for research types. These will span across portfolios</a:t>
            </a:r>
            <a:endParaRPr lang="en-US">
              <a:ea typeface="Calibri"/>
              <a:cs typeface="Calibri"/>
            </a:endParaRPr>
          </a:p>
          <a:p>
            <a:pPr marL="228600" indent="-228600">
              <a:buAutoNum type="arabicPeriod"/>
            </a:pPr>
            <a:r>
              <a:rPr lang="en-US">
                <a:cs typeface="Calibri"/>
              </a:rPr>
              <a:t>The second step is new in which Portfolios will release Notices of Special Interest that will indicate their purviews and priority areas. These Notices of Special Interest will be updated as needed by the Portfolios depending on changes in priority</a:t>
            </a:r>
            <a:endParaRPr lang="en-US">
              <a:ea typeface="Calibri"/>
              <a:cs typeface="Calibri"/>
            </a:endParaRPr>
          </a:p>
          <a:p>
            <a:pPr marL="228600" indent="-228600">
              <a:buAutoNum type="arabicPeriod"/>
            </a:pPr>
            <a:r>
              <a:rPr lang="en-US">
                <a:cs typeface="Calibri"/>
              </a:rPr>
              <a:t>Each Portfolio will then utilize a standard </a:t>
            </a:r>
            <a:r>
              <a:rPr lang="en-US" err="1">
                <a:cs typeface="Calibri"/>
              </a:rPr>
              <a:t>eRA</a:t>
            </a:r>
            <a:r>
              <a:rPr lang="en-US">
                <a:cs typeface="Calibri"/>
              </a:rPr>
              <a:t> Pre-Application requesting key information and specifying the SRG for review</a:t>
            </a:r>
            <a:endParaRPr lang="en-US">
              <a:ea typeface="Calibri"/>
              <a:cs typeface="Calibri"/>
            </a:endParaRPr>
          </a:p>
          <a:p>
            <a:pPr marL="228600" indent="-228600">
              <a:buAutoNum type="arabicPeriod"/>
            </a:pPr>
            <a:r>
              <a:rPr lang="en-US">
                <a:cs typeface="Calibri"/>
              </a:rPr>
              <a:t>Investigators then submit the Pre-App through the Portfolio PA RFA to either accept, reject, or reassign</a:t>
            </a:r>
            <a:endParaRPr lang="en-US">
              <a:ea typeface="Calibri"/>
              <a:cs typeface="Calibri"/>
            </a:endParaRPr>
          </a:p>
          <a:p>
            <a:pPr marL="228600" indent="-228600">
              <a:buAutoNum type="arabicPeriod"/>
            </a:pPr>
            <a:r>
              <a:rPr lang="en-US">
                <a:cs typeface="Calibri"/>
              </a:rPr>
              <a:t>If accepted, Investigators would then submit the full Application through the ORD-wide RFA, which includes the PA acceptance letter</a:t>
            </a:r>
            <a:endParaRPr lang="en-US">
              <a:ea typeface="Calibri"/>
              <a:cs typeface="Calibri"/>
            </a:endParaRPr>
          </a:p>
          <a:p>
            <a:pPr marL="228600" indent="-228600">
              <a:buAutoNum type="arabicPeriod"/>
            </a:pPr>
            <a:r>
              <a:rPr lang="en-US">
                <a:cs typeface="Calibri"/>
              </a:rPr>
              <a:t>The SRG then reviews and goes to Portfolio Funding Ranking meeting. From there the rankings go to ISRM Leadership Council to establish the payline</a:t>
            </a:r>
            <a:endParaRPr lang="en-US">
              <a:ea typeface="Calibri"/>
              <a:cs typeface="Calibri"/>
            </a:endParaRPr>
          </a:p>
          <a:p>
            <a:pPr marL="228600" indent="-228600">
              <a:buAutoNum type="arabicPeriod"/>
            </a:pPr>
            <a:endParaRPr lang="en-US">
              <a:cs typeface="Calibri"/>
            </a:endParaRPr>
          </a:p>
          <a:p>
            <a:r>
              <a:rPr lang="en-US">
                <a:ea typeface="Calibri" panose="020F0502020204030204"/>
                <a:cs typeface="Calibri"/>
              </a:rPr>
              <a:t>The main takeaway here is that that: </a:t>
            </a:r>
            <a:r>
              <a:rPr lang="en-US"/>
              <a:t>By utilizing a combination of Standard ORD-Wide RFAs that are organized by research types, with Notices of Special Interest on research topic areas, ORD can increase efficiency in the new portfolio structure, while still meeting VA research requirements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BE72B-5095-46B0-B741-9CFCD80BF2F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173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7170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429588961"/>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8181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1696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86665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8492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F0C9-A759-41CD-91B1-9887B3481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1BB956-B822-4E72-8D4C-5B8C855282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591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p>
        </p:txBody>
      </p:sp>
      <p:sp>
        <p:nvSpPr>
          <p:cNvPr id="6" name="Content Placeholder 2"/>
          <p:cNvSpPr>
            <a:spLocks noGrp="1"/>
          </p:cNvSpPr>
          <p:nvPr>
            <p:ph idx="1"/>
          </p:nvPr>
        </p:nvSpPr>
        <p:spPr>
          <a:xfrm>
            <a:off x="609600" y="1600201"/>
            <a:ext cx="109728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r>
              <a:rPr lang="en-US"/>
              <a:t>DATE</a:t>
            </a:r>
          </a:p>
        </p:txBody>
      </p:sp>
      <p:sp>
        <p:nvSpPr>
          <p:cNvPr id="5" name="Footer Placeholder 9"/>
          <p:cNvSpPr>
            <a:spLocks noGrp="1"/>
          </p:cNvSpPr>
          <p:nvPr>
            <p:ph type="ftr" sz="quarter" idx="11"/>
          </p:nvPr>
        </p:nvSpPr>
        <p:spPr/>
        <p:txBody>
          <a:bodyPr/>
          <a:lstStyle>
            <a:lvl1pPr>
              <a:defRPr/>
            </a:lvl1pPr>
          </a:lstStyle>
          <a:p>
            <a:pPr>
              <a:defRPr/>
            </a:pPr>
            <a:r>
              <a:rPr lang="en-US"/>
              <a:t>DOCUMENT TYPE/STATUS</a:t>
            </a:r>
          </a:p>
        </p:txBody>
      </p:sp>
      <p:sp>
        <p:nvSpPr>
          <p:cNvPr id="7" name="Slide Number Placeholder 10"/>
          <p:cNvSpPr>
            <a:spLocks noGrp="1"/>
          </p:cNvSpPr>
          <p:nvPr>
            <p:ph type="sldNum" sz="quarter" idx="12"/>
          </p:nvPr>
        </p:nvSpPr>
        <p:spPr/>
        <p:txBody>
          <a:bodyPr/>
          <a:lstStyle>
            <a:lvl1pPr>
              <a:defRPr/>
            </a:lvl1pPr>
          </a:lstStyle>
          <a:p>
            <a:pPr>
              <a:defRPr/>
            </a:pPr>
            <a:fld id="{149DAFAA-7812-4B15-926F-EFC797A2885C}" type="slidenum">
              <a:rPr lang="en-US" altLang="en-US"/>
              <a:pPr>
                <a:defRPr/>
              </a:pPr>
              <a:t>‹#›</a:t>
            </a:fld>
            <a:endParaRPr lang="en-US" altLang="en-US"/>
          </a:p>
        </p:txBody>
      </p:sp>
    </p:spTree>
    <p:extLst>
      <p:ext uri="{BB962C8B-B14F-4D97-AF65-F5344CB8AC3E}">
        <p14:creationId xmlns:p14="http://schemas.microsoft.com/office/powerpoint/2010/main" val="343594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4"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8" y="982666"/>
            <a:ext cx="3108114"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04569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3895400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8" r:id="rId7"/>
    <p:sldLayoutId id="2147483689" r:id="rId8"/>
    <p:sldLayoutId id="2147483690"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6.xml"/><Relationship Id="rId16" Type="http://schemas.openxmlformats.org/officeDocument/2006/relationships/image" Target="../media/image22.svg"/><Relationship Id="rId1" Type="http://schemas.openxmlformats.org/officeDocument/2006/relationships/slideLayout" Target="../slideLayouts/slideLayout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forms.office.com/r/r72CAzbPL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BC3891-451A-2EF0-AB3A-15594EEEAD26}"/>
              </a:ext>
            </a:extLst>
          </p:cNvPr>
          <p:cNvSpPr>
            <a:spLocks noGrp="1"/>
          </p:cNvSpPr>
          <p:nvPr>
            <p:ph type="ctrTitle"/>
          </p:nvPr>
        </p:nvSpPr>
        <p:spPr/>
        <p:txBody>
          <a:bodyPr/>
          <a:lstStyle/>
          <a:p>
            <a:r>
              <a:rPr lang="en-US" dirty="0"/>
              <a:t>Suicide Prevention: Advisory Group </a:t>
            </a:r>
            <a:br>
              <a:rPr lang="en-US" dirty="0"/>
            </a:br>
            <a:r>
              <a:rPr lang="en-US" dirty="0"/>
              <a:t>Monthly Meeting</a:t>
            </a:r>
          </a:p>
        </p:txBody>
      </p:sp>
      <p:sp>
        <p:nvSpPr>
          <p:cNvPr id="4" name="Subtitle 3">
            <a:extLst>
              <a:ext uri="{FF2B5EF4-FFF2-40B4-BE49-F238E27FC236}">
                <a16:creationId xmlns:a16="http://schemas.microsoft.com/office/drawing/2014/main" id="{A542717B-EFDD-26C1-22D7-48B192576474}"/>
              </a:ext>
            </a:extLst>
          </p:cNvPr>
          <p:cNvSpPr>
            <a:spLocks noGrp="1"/>
          </p:cNvSpPr>
          <p:nvPr>
            <p:ph type="subTitle" idx="1"/>
          </p:nvPr>
        </p:nvSpPr>
        <p:spPr/>
        <p:txBody>
          <a:bodyPr/>
          <a:lstStyle/>
          <a:p>
            <a:r>
              <a:rPr lang="en-US" dirty="0"/>
              <a:t>June 25, 2024</a:t>
            </a:r>
          </a:p>
        </p:txBody>
      </p:sp>
      <p:sp>
        <p:nvSpPr>
          <p:cNvPr id="6" name="Text Placeholder 5">
            <a:extLst>
              <a:ext uri="{FF2B5EF4-FFF2-40B4-BE49-F238E27FC236}">
                <a16:creationId xmlns:a16="http://schemas.microsoft.com/office/drawing/2014/main" id="{20F394ED-F0AD-444D-9E10-C01BD00671FA}"/>
              </a:ext>
            </a:extLst>
          </p:cNvPr>
          <p:cNvSpPr>
            <a:spLocks noGrp="1"/>
          </p:cNvSpPr>
          <p:nvPr>
            <p:ph type="body" sz="quarter" idx="10"/>
          </p:nvPr>
        </p:nvSpPr>
        <p:spPr/>
        <p:txBody>
          <a:bodyPr/>
          <a:lstStyle/>
          <a:p>
            <a:r>
              <a:rPr lang="en-US" dirty="0"/>
              <a:t>Joe </a:t>
            </a:r>
            <a:r>
              <a:rPr lang="en-US" dirty="0" err="1"/>
              <a:t>Constans</a:t>
            </a:r>
            <a:endParaRPr lang="en-US" dirty="0"/>
          </a:p>
        </p:txBody>
      </p:sp>
    </p:spTree>
    <p:extLst>
      <p:ext uri="{BB962C8B-B14F-4D97-AF65-F5344CB8AC3E}">
        <p14:creationId xmlns:p14="http://schemas.microsoft.com/office/powerpoint/2010/main" val="27799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ADCBC-5EE4-8162-D2FA-E9374773A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2FBAF-16FF-F253-D8EF-2860740F8C49}"/>
              </a:ext>
            </a:extLst>
          </p:cNvPr>
          <p:cNvSpPr>
            <a:spLocks noGrp="1"/>
          </p:cNvSpPr>
          <p:nvPr>
            <p:ph type="title"/>
          </p:nvPr>
        </p:nvSpPr>
        <p:spPr>
          <a:xfrm>
            <a:off x="281358" y="118875"/>
            <a:ext cx="10515600" cy="752929"/>
          </a:xfrm>
        </p:spPr>
        <p:txBody>
          <a:bodyPr>
            <a:normAutofit/>
          </a:bodyPr>
          <a:lstStyle/>
          <a:p>
            <a:r>
              <a:rPr lang="en-US" sz="3200" b="1" dirty="0">
                <a:solidFill>
                  <a:schemeClr val="bg1"/>
                </a:solidFill>
              </a:rPr>
              <a:t>Detailed View (Strategy 2)</a:t>
            </a:r>
            <a:endParaRPr lang="en-US" sz="3200" b="1" dirty="0">
              <a:solidFill>
                <a:schemeClr val="bg1"/>
              </a:solidFill>
              <a:cs typeface="Calibri Light"/>
            </a:endParaRPr>
          </a:p>
        </p:txBody>
      </p:sp>
      <p:pic>
        <p:nvPicPr>
          <p:cNvPr id="4" name="Picture 3">
            <a:extLst>
              <a:ext uri="{FF2B5EF4-FFF2-40B4-BE49-F238E27FC236}">
                <a16:creationId xmlns:a16="http://schemas.microsoft.com/office/drawing/2014/main" id="{1C1B0376-7670-04A0-C02B-2F705F3D1C53}"/>
              </a:ext>
            </a:extLst>
          </p:cNvPr>
          <p:cNvPicPr>
            <a:picLocks noChangeAspect="1"/>
          </p:cNvPicPr>
          <p:nvPr/>
        </p:nvPicPr>
        <p:blipFill>
          <a:blip r:embed="rId3"/>
          <a:stretch>
            <a:fillRect/>
          </a:stretch>
        </p:blipFill>
        <p:spPr>
          <a:xfrm>
            <a:off x="2878667" y="869564"/>
            <a:ext cx="5531555" cy="5118872"/>
          </a:xfrm>
          <a:prstGeom prst="rect">
            <a:avLst/>
          </a:prstGeom>
        </p:spPr>
      </p:pic>
    </p:spTree>
    <p:extLst>
      <p:ext uri="{BB962C8B-B14F-4D97-AF65-F5344CB8AC3E}">
        <p14:creationId xmlns:p14="http://schemas.microsoft.com/office/powerpoint/2010/main" val="99455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Voting Session Discussion</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11</a:t>
            </a:fld>
            <a:endParaRPr lang="en-US"/>
          </a:p>
        </p:txBody>
      </p:sp>
    </p:spTree>
    <p:extLst>
      <p:ext uri="{BB962C8B-B14F-4D97-AF65-F5344CB8AC3E}">
        <p14:creationId xmlns:p14="http://schemas.microsoft.com/office/powerpoint/2010/main" val="295385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Notice of Special Interest (NOSI)</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12</a:t>
            </a:fld>
            <a:endParaRPr lang="en-US"/>
          </a:p>
        </p:txBody>
      </p:sp>
    </p:spTree>
    <p:extLst>
      <p:ext uri="{BB962C8B-B14F-4D97-AF65-F5344CB8AC3E}">
        <p14:creationId xmlns:p14="http://schemas.microsoft.com/office/powerpoint/2010/main" val="244281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BC4DCAF-38E5-BB5D-C47F-1847ADE66B36}"/>
              </a:ext>
            </a:extLst>
          </p:cNvPr>
          <p:cNvSpPr/>
          <p:nvPr/>
        </p:nvSpPr>
        <p:spPr>
          <a:xfrm>
            <a:off x="248371" y="2097951"/>
            <a:ext cx="1748429" cy="1764557"/>
          </a:xfrm>
          <a:custGeom>
            <a:avLst/>
            <a:gdLst>
              <a:gd name="connsiteX0" fmla="*/ 0 w 1877897"/>
              <a:gd name="connsiteY0" fmla="*/ 0 h 1126738"/>
              <a:gd name="connsiteX1" fmla="*/ 1877897 w 1877897"/>
              <a:gd name="connsiteY1" fmla="*/ 0 h 1126738"/>
              <a:gd name="connsiteX2" fmla="*/ 1877897 w 1877897"/>
              <a:gd name="connsiteY2" fmla="*/ 1126738 h 1126738"/>
              <a:gd name="connsiteX3" fmla="*/ 0 w 1877897"/>
              <a:gd name="connsiteY3" fmla="*/ 1126738 h 1126738"/>
              <a:gd name="connsiteX4" fmla="*/ 0 w 1877897"/>
              <a:gd name="connsiteY4" fmla="*/ 0 h 112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897" h="1126738">
                <a:moveTo>
                  <a:pt x="0" y="0"/>
                </a:moveTo>
                <a:lnTo>
                  <a:pt x="1877897" y="0"/>
                </a:lnTo>
                <a:lnTo>
                  <a:pt x="1877897" y="1126738"/>
                </a:lnTo>
                <a:lnTo>
                  <a:pt x="0" y="1126738"/>
                </a:lnTo>
                <a:lnTo>
                  <a:pt x="0" y="0"/>
                </a:lnTo>
                <a:close/>
              </a:path>
            </a:pathLst>
          </a:custGeom>
          <a:solidFill>
            <a:schemeClr val="bg1"/>
          </a:solidFill>
          <a:ln w="952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ISRM publishes </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ORD-wide RFAs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for research types (i.e. wet lab study, clinical trial, epidemiology, etc.) </a:t>
            </a:r>
          </a:p>
        </p:txBody>
      </p:sp>
      <p:sp>
        <p:nvSpPr>
          <p:cNvPr id="10" name="Title 9">
            <a:extLst>
              <a:ext uri="{FF2B5EF4-FFF2-40B4-BE49-F238E27FC236}">
                <a16:creationId xmlns:a16="http://schemas.microsoft.com/office/drawing/2014/main" id="{02390FCF-54D6-8516-DAB6-F2F71B7346A9}"/>
              </a:ext>
            </a:extLst>
          </p:cNvPr>
          <p:cNvSpPr>
            <a:spLocks noGrp="1"/>
          </p:cNvSpPr>
          <p:nvPr>
            <p:ph type="title"/>
          </p:nvPr>
        </p:nvSpPr>
        <p:spPr/>
        <p:txBody>
          <a:bodyPr/>
          <a:lstStyle/>
          <a:p>
            <a:r>
              <a:rPr lang="en-US" sz="3600"/>
              <a:t>Revised Research Application Process</a:t>
            </a:r>
          </a:p>
        </p:txBody>
      </p:sp>
      <p:sp>
        <p:nvSpPr>
          <p:cNvPr id="5" name="Slide Number Placeholder 4">
            <a:extLst>
              <a:ext uri="{FF2B5EF4-FFF2-40B4-BE49-F238E27FC236}">
                <a16:creationId xmlns:a16="http://schemas.microsoft.com/office/drawing/2014/main" id="{89F7E5BE-A8CC-9693-181B-FCF29386AE36}"/>
              </a:ext>
            </a:extLst>
          </p:cNvPr>
          <p:cNvSpPr>
            <a:spLocks noGrp="1"/>
          </p:cNvSpPr>
          <p:nvPr>
            <p:ph type="sldNum" sz="quarter" idx="4294967295"/>
          </p:nvPr>
        </p:nvSpPr>
        <p:spPr>
          <a:xfrm>
            <a:off x="9448800" y="6894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srgbClr val="E7E6E6">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E7E6E6">
                  <a:lumMod val="50000"/>
                </a:srgbClr>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89EF708-3A3C-DBC1-B3C1-D86C2A70298A}"/>
              </a:ext>
            </a:extLst>
          </p:cNvPr>
          <p:cNvSpPr/>
          <p:nvPr/>
        </p:nvSpPr>
        <p:spPr>
          <a:xfrm>
            <a:off x="2028934" y="2971605"/>
            <a:ext cx="144674" cy="45719"/>
          </a:xfrm>
          <a:custGeom>
            <a:avLst/>
            <a:gdLst>
              <a:gd name="connsiteX0" fmla="*/ 0 w 401316"/>
              <a:gd name="connsiteY0" fmla="*/ 45720 h 91440"/>
              <a:gd name="connsiteX1" fmla="*/ 401316 w 401316"/>
              <a:gd name="connsiteY1" fmla="*/ 45720 h 91440"/>
            </a:gdLst>
            <a:ahLst/>
            <a:cxnLst>
              <a:cxn ang="0">
                <a:pos x="connsiteX0" y="connsiteY0"/>
              </a:cxn>
              <a:cxn ang="0">
                <a:pos x="connsiteX1" y="connsiteY1"/>
              </a:cxn>
            </a:cxnLst>
            <a:rect l="l" t="t" r="r" b="b"/>
            <a:pathLst>
              <a:path w="401316" h="91440">
                <a:moveTo>
                  <a:pt x="0" y="45720"/>
                </a:moveTo>
                <a:lnTo>
                  <a:pt x="401316" y="45720"/>
                </a:lnTo>
              </a:path>
            </a:pathLst>
          </a:custGeom>
          <a:noFill/>
          <a:ln>
            <a:solidFill>
              <a:srgbClr val="00206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2560" tIns="43560" rIns="202561" bIns="43561"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1361E2F-2CD5-F0A5-9D8D-5A56FDD32914}"/>
              </a:ext>
            </a:extLst>
          </p:cNvPr>
          <p:cNvSpPr/>
          <p:nvPr/>
        </p:nvSpPr>
        <p:spPr>
          <a:xfrm>
            <a:off x="2198995" y="2087389"/>
            <a:ext cx="1748430" cy="1764557"/>
          </a:xfrm>
          <a:custGeom>
            <a:avLst/>
            <a:gdLst>
              <a:gd name="connsiteX0" fmla="*/ 0 w 1877897"/>
              <a:gd name="connsiteY0" fmla="*/ 0 h 1126738"/>
              <a:gd name="connsiteX1" fmla="*/ 1877897 w 1877897"/>
              <a:gd name="connsiteY1" fmla="*/ 0 h 1126738"/>
              <a:gd name="connsiteX2" fmla="*/ 1877897 w 1877897"/>
              <a:gd name="connsiteY2" fmla="*/ 1126738 h 1126738"/>
              <a:gd name="connsiteX3" fmla="*/ 0 w 1877897"/>
              <a:gd name="connsiteY3" fmla="*/ 1126738 h 1126738"/>
              <a:gd name="connsiteX4" fmla="*/ 0 w 1877897"/>
              <a:gd name="connsiteY4" fmla="*/ 0 h 112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897" h="1126738">
                <a:moveTo>
                  <a:pt x="0" y="0"/>
                </a:moveTo>
                <a:lnTo>
                  <a:pt x="1877897" y="0"/>
                </a:lnTo>
                <a:lnTo>
                  <a:pt x="1877897" y="1126738"/>
                </a:lnTo>
                <a:lnTo>
                  <a:pt x="0" y="1126738"/>
                </a:lnTo>
                <a:lnTo>
                  <a:pt x="0" y="0"/>
                </a:lnTo>
                <a:close/>
              </a:path>
            </a:pathLst>
          </a:custGeom>
          <a:solidFill>
            <a:schemeClr val="bg1"/>
          </a:solidFill>
          <a:ln w="952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Portfolios release </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Notices of Special Interest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to indicate their purviews and priority areas (TBI, Health Systems Research, etc.)</a:t>
            </a:r>
          </a:p>
        </p:txBody>
      </p:sp>
      <p:sp>
        <p:nvSpPr>
          <p:cNvPr id="32" name="Freeform: Shape 31">
            <a:extLst>
              <a:ext uri="{FF2B5EF4-FFF2-40B4-BE49-F238E27FC236}">
                <a16:creationId xmlns:a16="http://schemas.microsoft.com/office/drawing/2014/main" id="{0B606E08-4BE3-D7E0-94D4-79B704653F48}"/>
              </a:ext>
            </a:extLst>
          </p:cNvPr>
          <p:cNvSpPr/>
          <p:nvPr/>
        </p:nvSpPr>
        <p:spPr>
          <a:xfrm>
            <a:off x="6038597" y="2111220"/>
            <a:ext cx="1894655" cy="1736949"/>
          </a:xfrm>
          <a:custGeom>
            <a:avLst/>
            <a:gdLst>
              <a:gd name="connsiteX0" fmla="*/ 0 w 1877897"/>
              <a:gd name="connsiteY0" fmla="*/ 0 h 1126738"/>
              <a:gd name="connsiteX1" fmla="*/ 1877897 w 1877897"/>
              <a:gd name="connsiteY1" fmla="*/ 0 h 1126738"/>
              <a:gd name="connsiteX2" fmla="*/ 1877897 w 1877897"/>
              <a:gd name="connsiteY2" fmla="*/ 1126738 h 1126738"/>
              <a:gd name="connsiteX3" fmla="*/ 0 w 1877897"/>
              <a:gd name="connsiteY3" fmla="*/ 1126738 h 1126738"/>
              <a:gd name="connsiteX4" fmla="*/ 0 w 1877897"/>
              <a:gd name="connsiteY4" fmla="*/ 0 h 112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897" h="1126738">
                <a:moveTo>
                  <a:pt x="0" y="0"/>
                </a:moveTo>
                <a:lnTo>
                  <a:pt x="1877897" y="0"/>
                </a:lnTo>
                <a:lnTo>
                  <a:pt x="1877897" y="1126738"/>
                </a:lnTo>
                <a:lnTo>
                  <a:pt x="0" y="1126738"/>
                </a:lnTo>
                <a:lnTo>
                  <a:pt x="0" y="0"/>
                </a:lnTo>
                <a:close/>
              </a:path>
            </a:pathLst>
          </a:custGeom>
          <a:noFill/>
          <a:ln w="952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Investigators submit PAs through a </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Portfolio PA RFA.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Portfolios review PAs and accept, reject or reassign.</a:t>
            </a: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9F2205A-7A85-5A61-1E82-54D71837E9F2}"/>
              </a:ext>
            </a:extLst>
          </p:cNvPr>
          <p:cNvSpPr/>
          <p:nvPr/>
        </p:nvSpPr>
        <p:spPr>
          <a:xfrm>
            <a:off x="8114899" y="2097949"/>
            <a:ext cx="1890266" cy="1736949"/>
          </a:xfrm>
          <a:custGeom>
            <a:avLst/>
            <a:gdLst>
              <a:gd name="connsiteX0" fmla="*/ 0 w 1877897"/>
              <a:gd name="connsiteY0" fmla="*/ 0 h 1126738"/>
              <a:gd name="connsiteX1" fmla="*/ 1877897 w 1877897"/>
              <a:gd name="connsiteY1" fmla="*/ 0 h 1126738"/>
              <a:gd name="connsiteX2" fmla="*/ 1877897 w 1877897"/>
              <a:gd name="connsiteY2" fmla="*/ 1126738 h 1126738"/>
              <a:gd name="connsiteX3" fmla="*/ 0 w 1877897"/>
              <a:gd name="connsiteY3" fmla="*/ 1126738 h 1126738"/>
              <a:gd name="connsiteX4" fmla="*/ 0 w 1877897"/>
              <a:gd name="connsiteY4" fmla="*/ 0 h 112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897" h="1126738">
                <a:moveTo>
                  <a:pt x="0" y="0"/>
                </a:moveTo>
                <a:lnTo>
                  <a:pt x="1877897" y="0"/>
                </a:lnTo>
                <a:lnTo>
                  <a:pt x="1877897" y="1126738"/>
                </a:lnTo>
                <a:lnTo>
                  <a:pt x="0" y="1126738"/>
                </a:lnTo>
                <a:lnTo>
                  <a:pt x="0" y="0"/>
                </a:lnTo>
                <a:close/>
              </a:path>
            </a:pathLst>
          </a:custGeom>
          <a:noFill/>
          <a:ln w="952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Investigators submit </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full proposals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through the </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ORD-wide RFAs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into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eRA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including their PA acceptance letter.</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2" name="Freeform: Shape 1">
            <a:extLst>
              <a:ext uri="{FF2B5EF4-FFF2-40B4-BE49-F238E27FC236}">
                <a16:creationId xmlns:a16="http://schemas.microsoft.com/office/drawing/2014/main" id="{A1491638-8FF8-B994-9B14-DF84EA15507A}"/>
              </a:ext>
            </a:extLst>
          </p:cNvPr>
          <p:cNvSpPr/>
          <p:nvPr/>
        </p:nvSpPr>
        <p:spPr>
          <a:xfrm>
            <a:off x="10186810" y="2267923"/>
            <a:ext cx="1890266" cy="1397001"/>
          </a:xfrm>
          <a:custGeom>
            <a:avLst/>
            <a:gdLst>
              <a:gd name="connsiteX0" fmla="*/ 0 w 1877897"/>
              <a:gd name="connsiteY0" fmla="*/ 0 h 1126738"/>
              <a:gd name="connsiteX1" fmla="*/ 1877897 w 1877897"/>
              <a:gd name="connsiteY1" fmla="*/ 0 h 1126738"/>
              <a:gd name="connsiteX2" fmla="*/ 1877897 w 1877897"/>
              <a:gd name="connsiteY2" fmla="*/ 1126738 h 1126738"/>
              <a:gd name="connsiteX3" fmla="*/ 0 w 1877897"/>
              <a:gd name="connsiteY3" fmla="*/ 1126738 h 1126738"/>
              <a:gd name="connsiteX4" fmla="*/ 0 w 1877897"/>
              <a:gd name="connsiteY4" fmla="*/ 0 h 112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897" h="1126738">
                <a:moveTo>
                  <a:pt x="0" y="0"/>
                </a:moveTo>
                <a:lnTo>
                  <a:pt x="1877897" y="0"/>
                </a:lnTo>
                <a:lnTo>
                  <a:pt x="1877897" y="1126738"/>
                </a:lnTo>
                <a:lnTo>
                  <a:pt x="0" y="1126738"/>
                </a:lnTo>
                <a:lnTo>
                  <a:pt x="0" y="0"/>
                </a:lnTo>
                <a:close/>
              </a:path>
            </a:pathLst>
          </a:custGeom>
          <a:noFill/>
          <a:ln w="952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SRG</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reviews/scores the application &amp; then go to a Portfolio ranking meeting.</a:t>
            </a:r>
          </a:p>
        </p:txBody>
      </p:sp>
      <p:sp>
        <p:nvSpPr>
          <p:cNvPr id="4" name="Freeform: Shape 3">
            <a:extLst>
              <a:ext uri="{FF2B5EF4-FFF2-40B4-BE49-F238E27FC236}">
                <a16:creationId xmlns:a16="http://schemas.microsoft.com/office/drawing/2014/main" id="{E2347A5F-2D8B-A3C9-99C5-90B23F4E418E}"/>
              </a:ext>
            </a:extLst>
          </p:cNvPr>
          <p:cNvSpPr/>
          <p:nvPr/>
        </p:nvSpPr>
        <p:spPr>
          <a:xfrm>
            <a:off x="3976306" y="2971605"/>
            <a:ext cx="144674" cy="45719"/>
          </a:xfrm>
          <a:custGeom>
            <a:avLst/>
            <a:gdLst>
              <a:gd name="connsiteX0" fmla="*/ 0 w 401316"/>
              <a:gd name="connsiteY0" fmla="*/ 45720 h 91440"/>
              <a:gd name="connsiteX1" fmla="*/ 401316 w 401316"/>
              <a:gd name="connsiteY1" fmla="*/ 45720 h 91440"/>
            </a:gdLst>
            <a:ahLst/>
            <a:cxnLst>
              <a:cxn ang="0">
                <a:pos x="connsiteX0" y="connsiteY0"/>
              </a:cxn>
              <a:cxn ang="0">
                <a:pos x="connsiteX1" y="connsiteY1"/>
              </a:cxn>
            </a:cxnLst>
            <a:rect l="l" t="t" r="r" b="b"/>
            <a:pathLst>
              <a:path w="401316" h="91440">
                <a:moveTo>
                  <a:pt x="0" y="45720"/>
                </a:moveTo>
                <a:lnTo>
                  <a:pt x="401316" y="45720"/>
                </a:lnTo>
              </a:path>
            </a:pathLst>
          </a:custGeom>
          <a:noFill/>
          <a:ln>
            <a:solidFill>
              <a:srgbClr val="00206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2560" tIns="43560" rIns="202561" bIns="43561"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EB2C4F9-003F-7F8B-2749-A3919C4E4758}"/>
              </a:ext>
            </a:extLst>
          </p:cNvPr>
          <p:cNvSpPr/>
          <p:nvPr/>
        </p:nvSpPr>
        <p:spPr>
          <a:xfrm>
            <a:off x="5892826" y="2971605"/>
            <a:ext cx="144674" cy="45719"/>
          </a:xfrm>
          <a:custGeom>
            <a:avLst/>
            <a:gdLst>
              <a:gd name="connsiteX0" fmla="*/ 0 w 401316"/>
              <a:gd name="connsiteY0" fmla="*/ 45720 h 91440"/>
              <a:gd name="connsiteX1" fmla="*/ 401316 w 401316"/>
              <a:gd name="connsiteY1" fmla="*/ 45720 h 91440"/>
            </a:gdLst>
            <a:ahLst/>
            <a:cxnLst>
              <a:cxn ang="0">
                <a:pos x="connsiteX0" y="connsiteY0"/>
              </a:cxn>
              <a:cxn ang="0">
                <a:pos x="connsiteX1" y="connsiteY1"/>
              </a:cxn>
            </a:cxnLst>
            <a:rect l="l" t="t" r="r" b="b"/>
            <a:pathLst>
              <a:path w="401316" h="91440">
                <a:moveTo>
                  <a:pt x="0" y="45720"/>
                </a:moveTo>
                <a:lnTo>
                  <a:pt x="401316" y="45720"/>
                </a:lnTo>
              </a:path>
            </a:pathLst>
          </a:custGeom>
          <a:noFill/>
          <a:ln>
            <a:solidFill>
              <a:srgbClr val="00206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2560" tIns="43560" rIns="202561" bIns="43561"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35B6226A-6F9A-E148-1503-814E489CDDAA}"/>
              </a:ext>
            </a:extLst>
          </p:cNvPr>
          <p:cNvSpPr/>
          <p:nvPr/>
        </p:nvSpPr>
        <p:spPr>
          <a:xfrm>
            <a:off x="7955720" y="2971605"/>
            <a:ext cx="144674" cy="45719"/>
          </a:xfrm>
          <a:custGeom>
            <a:avLst/>
            <a:gdLst>
              <a:gd name="connsiteX0" fmla="*/ 0 w 401316"/>
              <a:gd name="connsiteY0" fmla="*/ 45720 h 91440"/>
              <a:gd name="connsiteX1" fmla="*/ 401316 w 401316"/>
              <a:gd name="connsiteY1" fmla="*/ 45720 h 91440"/>
            </a:gdLst>
            <a:ahLst/>
            <a:cxnLst>
              <a:cxn ang="0">
                <a:pos x="connsiteX0" y="connsiteY0"/>
              </a:cxn>
              <a:cxn ang="0">
                <a:pos x="connsiteX1" y="connsiteY1"/>
              </a:cxn>
            </a:cxnLst>
            <a:rect l="l" t="t" r="r" b="b"/>
            <a:pathLst>
              <a:path w="401316" h="91440">
                <a:moveTo>
                  <a:pt x="0" y="45720"/>
                </a:moveTo>
                <a:lnTo>
                  <a:pt x="401316" y="45720"/>
                </a:lnTo>
              </a:path>
            </a:pathLst>
          </a:custGeom>
          <a:noFill/>
          <a:ln>
            <a:solidFill>
              <a:srgbClr val="00206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2560" tIns="43560" rIns="202561" bIns="43561"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6DD811D-C0AA-7C40-A957-EAB1F74CE568}"/>
              </a:ext>
            </a:extLst>
          </p:cNvPr>
          <p:cNvSpPr/>
          <p:nvPr/>
        </p:nvSpPr>
        <p:spPr>
          <a:xfrm>
            <a:off x="10036084" y="2971605"/>
            <a:ext cx="144674" cy="45719"/>
          </a:xfrm>
          <a:custGeom>
            <a:avLst/>
            <a:gdLst>
              <a:gd name="connsiteX0" fmla="*/ 0 w 401316"/>
              <a:gd name="connsiteY0" fmla="*/ 45720 h 91440"/>
              <a:gd name="connsiteX1" fmla="*/ 401316 w 401316"/>
              <a:gd name="connsiteY1" fmla="*/ 45720 h 91440"/>
            </a:gdLst>
            <a:ahLst/>
            <a:cxnLst>
              <a:cxn ang="0">
                <a:pos x="connsiteX0" y="connsiteY0"/>
              </a:cxn>
              <a:cxn ang="0">
                <a:pos x="connsiteX1" y="connsiteY1"/>
              </a:cxn>
            </a:cxnLst>
            <a:rect l="l" t="t" r="r" b="b"/>
            <a:pathLst>
              <a:path w="401316" h="91440">
                <a:moveTo>
                  <a:pt x="0" y="45720"/>
                </a:moveTo>
                <a:lnTo>
                  <a:pt x="401316" y="45720"/>
                </a:lnTo>
              </a:path>
            </a:pathLst>
          </a:custGeom>
          <a:noFill/>
          <a:ln>
            <a:solidFill>
              <a:srgbClr val="00206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2560" tIns="43560" rIns="202561" bIns="43561"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F3F2435-4DEA-7909-636E-5620C209038A}"/>
              </a:ext>
            </a:extLst>
          </p:cNvPr>
          <p:cNvSpPr/>
          <p:nvPr/>
        </p:nvSpPr>
        <p:spPr>
          <a:xfrm>
            <a:off x="4121891" y="2097949"/>
            <a:ext cx="1748429" cy="1752321"/>
          </a:xfrm>
          <a:custGeom>
            <a:avLst/>
            <a:gdLst>
              <a:gd name="connsiteX0" fmla="*/ 0 w 1877897"/>
              <a:gd name="connsiteY0" fmla="*/ 0 h 1126738"/>
              <a:gd name="connsiteX1" fmla="*/ 1877897 w 1877897"/>
              <a:gd name="connsiteY1" fmla="*/ 0 h 1126738"/>
              <a:gd name="connsiteX2" fmla="*/ 1877897 w 1877897"/>
              <a:gd name="connsiteY2" fmla="*/ 1126738 h 1126738"/>
              <a:gd name="connsiteX3" fmla="*/ 0 w 1877897"/>
              <a:gd name="connsiteY3" fmla="*/ 1126738 h 1126738"/>
              <a:gd name="connsiteX4" fmla="*/ 0 w 1877897"/>
              <a:gd name="connsiteY4" fmla="*/ 0 h 112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897" h="1126738">
                <a:moveTo>
                  <a:pt x="0" y="0"/>
                </a:moveTo>
                <a:lnTo>
                  <a:pt x="1877897" y="0"/>
                </a:lnTo>
                <a:lnTo>
                  <a:pt x="1877897" y="1126738"/>
                </a:lnTo>
                <a:lnTo>
                  <a:pt x="0" y="1126738"/>
                </a:lnTo>
                <a:lnTo>
                  <a:pt x="0" y="0"/>
                </a:lnTo>
                <a:close/>
              </a:path>
            </a:pathLst>
          </a:custGeom>
          <a:noFill/>
          <a:ln w="952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Each Portfolio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utilizes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eRA</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Pre-Application (PA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requesting information on the proposed study and a </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specific SRG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request. </a:t>
            </a:r>
            <a:endParaRPr kumimoji="0" lang="en-US" sz="1400"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Graphic 29" descr="Badge 1 outline">
            <a:extLst>
              <a:ext uri="{FF2B5EF4-FFF2-40B4-BE49-F238E27FC236}">
                <a16:creationId xmlns:a16="http://schemas.microsoft.com/office/drawing/2014/main" id="{7AA06864-5D17-FEEF-0100-60C2C09DD9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44" y="1600045"/>
            <a:ext cx="549161" cy="549161"/>
          </a:xfrm>
          <a:prstGeom prst="rect">
            <a:avLst/>
          </a:prstGeom>
        </p:spPr>
      </p:pic>
      <p:pic>
        <p:nvPicPr>
          <p:cNvPr id="31" name="Graphic 30" descr="Badge 3 outline">
            <a:extLst>
              <a:ext uri="{FF2B5EF4-FFF2-40B4-BE49-F238E27FC236}">
                <a16:creationId xmlns:a16="http://schemas.microsoft.com/office/drawing/2014/main" id="{0B9213F7-A4DC-25F8-A58B-EA6850A247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3206" y="1570608"/>
            <a:ext cx="608036" cy="608036"/>
          </a:xfrm>
          <a:prstGeom prst="rect">
            <a:avLst/>
          </a:prstGeom>
        </p:spPr>
      </p:pic>
      <p:pic>
        <p:nvPicPr>
          <p:cNvPr id="33" name="Graphic 32" descr="Badge outline">
            <a:extLst>
              <a:ext uri="{FF2B5EF4-FFF2-40B4-BE49-F238E27FC236}">
                <a16:creationId xmlns:a16="http://schemas.microsoft.com/office/drawing/2014/main" id="{68FD0ECE-6C77-E5AA-D91A-8C4143F18D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2079" y="1570608"/>
            <a:ext cx="608036" cy="608036"/>
          </a:xfrm>
          <a:prstGeom prst="rect">
            <a:avLst/>
          </a:prstGeom>
        </p:spPr>
      </p:pic>
      <p:pic>
        <p:nvPicPr>
          <p:cNvPr id="34" name="Graphic 33" descr="Badge 4 outline">
            <a:extLst>
              <a:ext uri="{FF2B5EF4-FFF2-40B4-BE49-F238E27FC236}">
                <a16:creationId xmlns:a16="http://schemas.microsoft.com/office/drawing/2014/main" id="{FBE8AC78-1C95-9213-A0C0-3C74929B77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17048" y="1570608"/>
            <a:ext cx="608036" cy="608036"/>
          </a:xfrm>
          <a:prstGeom prst="rect">
            <a:avLst/>
          </a:prstGeom>
        </p:spPr>
      </p:pic>
      <p:pic>
        <p:nvPicPr>
          <p:cNvPr id="38" name="Graphic 37" descr="Badge 5 outline">
            <a:extLst>
              <a:ext uri="{FF2B5EF4-FFF2-40B4-BE49-F238E27FC236}">
                <a16:creationId xmlns:a16="http://schemas.microsoft.com/office/drawing/2014/main" id="{8C6B7B8A-6FF8-73E6-8577-BE11C726CD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90217" y="1570608"/>
            <a:ext cx="608036" cy="608036"/>
          </a:xfrm>
          <a:prstGeom prst="rect">
            <a:avLst/>
          </a:prstGeom>
        </p:spPr>
      </p:pic>
      <p:sp>
        <p:nvSpPr>
          <p:cNvPr id="39" name="TextBox 38">
            <a:extLst>
              <a:ext uri="{FF2B5EF4-FFF2-40B4-BE49-F238E27FC236}">
                <a16:creationId xmlns:a16="http://schemas.microsoft.com/office/drawing/2014/main" id="{26C08A57-20A0-B900-CC5E-F77C06871C00}"/>
              </a:ext>
            </a:extLst>
          </p:cNvPr>
          <p:cNvSpPr txBox="1"/>
          <p:nvPr/>
        </p:nvSpPr>
        <p:spPr>
          <a:xfrm>
            <a:off x="440424" y="1717020"/>
            <a:ext cx="1239794"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Post ORD-Wide RFAs</a:t>
            </a:r>
          </a:p>
        </p:txBody>
      </p:sp>
      <p:sp>
        <p:nvSpPr>
          <p:cNvPr id="40" name="TextBox 39">
            <a:extLst>
              <a:ext uri="{FF2B5EF4-FFF2-40B4-BE49-F238E27FC236}">
                <a16:creationId xmlns:a16="http://schemas.microsoft.com/office/drawing/2014/main" id="{19CACFF8-D552-496E-0808-E4993297FF11}"/>
              </a:ext>
            </a:extLst>
          </p:cNvPr>
          <p:cNvSpPr txBox="1"/>
          <p:nvPr/>
        </p:nvSpPr>
        <p:spPr>
          <a:xfrm>
            <a:off x="2248692" y="1595930"/>
            <a:ext cx="15243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Notices of Special Interest</a:t>
            </a:r>
          </a:p>
        </p:txBody>
      </p:sp>
      <p:sp>
        <p:nvSpPr>
          <p:cNvPr id="41" name="TextBox 40">
            <a:extLst>
              <a:ext uri="{FF2B5EF4-FFF2-40B4-BE49-F238E27FC236}">
                <a16:creationId xmlns:a16="http://schemas.microsoft.com/office/drawing/2014/main" id="{9CAE7834-2FF8-8655-B97A-13C36DC70DC5}"/>
              </a:ext>
            </a:extLst>
          </p:cNvPr>
          <p:cNvSpPr txBox="1"/>
          <p:nvPr/>
        </p:nvSpPr>
        <p:spPr>
          <a:xfrm>
            <a:off x="8163494" y="1595930"/>
            <a:ext cx="17040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Submit Full Application</a:t>
            </a:r>
          </a:p>
        </p:txBody>
      </p:sp>
      <p:sp>
        <p:nvSpPr>
          <p:cNvPr id="43" name="TextBox 42">
            <a:extLst>
              <a:ext uri="{FF2B5EF4-FFF2-40B4-BE49-F238E27FC236}">
                <a16:creationId xmlns:a16="http://schemas.microsoft.com/office/drawing/2014/main" id="{3C1EFF97-FB23-65C6-58A9-A987B3E7FC44}"/>
              </a:ext>
            </a:extLst>
          </p:cNvPr>
          <p:cNvSpPr txBox="1"/>
          <p:nvPr/>
        </p:nvSpPr>
        <p:spPr>
          <a:xfrm>
            <a:off x="10570773" y="1595930"/>
            <a:ext cx="1400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Review/Score Applications</a:t>
            </a:r>
          </a:p>
        </p:txBody>
      </p:sp>
      <p:sp>
        <p:nvSpPr>
          <p:cNvPr id="44" name="TextBox 43">
            <a:extLst>
              <a:ext uri="{FF2B5EF4-FFF2-40B4-BE49-F238E27FC236}">
                <a16:creationId xmlns:a16="http://schemas.microsoft.com/office/drawing/2014/main" id="{1A81D1DD-E480-6396-0434-4C05CA8F8504}"/>
              </a:ext>
            </a:extLst>
          </p:cNvPr>
          <p:cNvSpPr txBox="1"/>
          <p:nvPr/>
        </p:nvSpPr>
        <p:spPr>
          <a:xfrm>
            <a:off x="4246096" y="1595930"/>
            <a:ext cx="15243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Request Pre-Application</a:t>
            </a:r>
          </a:p>
        </p:txBody>
      </p:sp>
      <p:sp>
        <p:nvSpPr>
          <p:cNvPr id="45" name="TextBox 44">
            <a:extLst>
              <a:ext uri="{FF2B5EF4-FFF2-40B4-BE49-F238E27FC236}">
                <a16:creationId xmlns:a16="http://schemas.microsoft.com/office/drawing/2014/main" id="{1B005DAE-D3B9-8711-CFAF-9B8E88543A9A}"/>
              </a:ext>
            </a:extLst>
          </p:cNvPr>
          <p:cNvSpPr txBox="1"/>
          <p:nvPr/>
        </p:nvSpPr>
        <p:spPr>
          <a:xfrm>
            <a:off x="6198111" y="1595931"/>
            <a:ext cx="15243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Submit Pre-Application</a:t>
            </a:r>
          </a:p>
        </p:txBody>
      </p:sp>
      <p:pic>
        <p:nvPicPr>
          <p:cNvPr id="46" name="Graphic 45" descr="Badge 6 outline">
            <a:extLst>
              <a:ext uri="{FF2B5EF4-FFF2-40B4-BE49-F238E27FC236}">
                <a16:creationId xmlns:a16="http://schemas.microsoft.com/office/drawing/2014/main" id="{6D54249E-50CE-5C47-363E-3ED7101F279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076760" y="1570608"/>
            <a:ext cx="608036" cy="608036"/>
          </a:xfrm>
          <a:prstGeom prst="rect">
            <a:avLst/>
          </a:prstGeom>
        </p:spPr>
      </p:pic>
      <p:sp>
        <p:nvSpPr>
          <p:cNvPr id="47" name="Freeform: Shape 46">
            <a:extLst>
              <a:ext uri="{FF2B5EF4-FFF2-40B4-BE49-F238E27FC236}">
                <a16:creationId xmlns:a16="http://schemas.microsoft.com/office/drawing/2014/main" id="{DFED77A3-3CF7-1A0D-34BD-815A1D6E422C}"/>
              </a:ext>
            </a:extLst>
          </p:cNvPr>
          <p:cNvSpPr/>
          <p:nvPr/>
        </p:nvSpPr>
        <p:spPr>
          <a:xfrm>
            <a:off x="10120609" y="4180027"/>
            <a:ext cx="1890266" cy="1258122"/>
          </a:xfrm>
          <a:custGeom>
            <a:avLst/>
            <a:gdLst>
              <a:gd name="connsiteX0" fmla="*/ 0 w 1877897"/>
              <a:gd name="connsiteY0" fmla="*/ 0 h 1126738"/>
              <a:gd name="connsiteX1" fmla="*/ 1877897 w 1877897"/>
              <a:gd name="connsiteY1" fmla="*/ 0 h 1126738"/>
              <a:gd name="connsiteX2" fmla="*/ 1877897 w 1877897"/>
              <a:gd name="connsiteY2" fmla="*/ 1126738 h 1126738"/>
              <a:gd name="connsiteX3" fmla="*/ 0 w 1877897"/>
              <a:gd name="connsiteY3" fmla="*/ 1126738 h 1126738"/>
              <a:gd name="connsiteX4" fmla="*/ 0 w 1877897"/>
              <a:gd name="connsiteY4" fmla="*/ 0 h 112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897" h="1126738">
                <a:moveTo>
                  <a:pt x="0" y="0"/>
                </a:moveTo>
                <a:lnTo>
                  <a:pt x="1877897" y="0"/>
                </a:lnTo>
                <a:lnTo>
                  <a:pt x="1877897" y="1126738"/>
                </a:lnTo>
                <a:lnTo>
                  <a:pt x="0" y="1126738"/>
                </a:lnTo>
                <a:lnTo>
                  <a:pt x="0" y="0"/>
                </a:lnTo>
                <a:close/>
              </a:path>
            </a:pathLst>
          </a:custGeom>
          <a:noFill/>
          <a:ln w="952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Note: Rankings go to the ISRM Leadership Council which establishes a pay line.</a:t>
            </a:r>
          </a:p>
        </p:txBody>
      </p:sp>
      <p:cxnSp>
        <p:nvCxnSpPr>
          <p:cNvPr id="49" name="Straight Arrow Connector 48">
            <a:extLst>
              <a:ext uri="{FF2B5EF4-FFF2-40B4-BE49-F238E27FC236}">
                <a16:creationId xmlns:a16="http://schemas.microsoft.com/office/drawing/2014/main" id="{BE792363-9F80-B72B-938B-AB2432FA1D92}"/>
              </a:ext>
            </a:extLst>
          </p:cNvPr>
          <p:cNvCxnSpPr>
            <a:cxnSpLocks/>
          </p:cNvCxnSpPr>
          <p:nvPr/>
        </p:nvCxnSpPr>
        <p:spPr>
          <a:xfrm>
            <a:off x="11169978" y="3557700"/>
            <a:ext cx="0" cy="542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9AE302D-30EB-4FC2-28F5-F5B9BCA1C34E}"/>
              </a:ext>
            </a:extLst>
          </p:cNvPr>
          <p:cNvSpPr txBox="1"/>
          <p:nvPr/>
        </p:nvSpPr>
        <p:spPr>
          <a:xfrm>
            <a:off x="2468191" y="3747893"/>
            <a:ext cx="1210038" cy="338554"/>
          </a:xfrm>
          <a:prstGeom prst="rect">
            <a:avLst/>
          </a:prstGeom>
          <a:solidFill>
            <a:schemeClr val="accent2"/>
          </a:solid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solidFill>
                <a:effectLst/>
                <a:uLnTx/>
                <a:uFillTx/>
                <a:latin typeface="Calibri" panose="020F0502020204030204"/>
                <a:ea typeface="+mn-ea"/>
                <a:cs typeface="+mn-cs"/>
              </a:rPr>
              <a:t>New Step</a:t>
            </a:r>
          </a:p>
        </p:txBody>
      </p:sp>
      <p:sp>
        <p:nvSpPr>
          <p:cNvPr id="3" name="Rectangle 4">
            <a:extLst>
              <a:ext uri="{FF2B5EF4-FFF2-40B4-BE49-F238E27FC236}">
                <a16:creationId xmlns:a16="http://schemas.microsoft.com/office/drawing/2014/main" id="{912B4054-5676-9678-685D-59DB5FC512D7}"/>
              </a:ext>
            </a:extLst>
          </p:cNvPr>
          <p:cNvSpPr/>
          <p:nvPr/>
        </p:nvSpPr>
        <p:spPr>
          <a:xfrm>
            <a:off x="753648" y="4835323"/>
            <a:ext cx="8058947" cy="1547733"/>
          </a:xfrm>
          <a:prstGeom prst="roundRect">
            <a:avLst/>
          </a:prstGeom>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rPr>
              <a:t> 	RFAs provide guidance on how to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rPr>
              <a:t>	Notices of Special Interest indicate areas of interest.</a:t>
            </a:r>
          </a:p>
        </p:txBody>
      </p:sp>
      <p:sp>
        <p:nvSpPr>
          <p:cNvPr id="6" name="Oval 5">
            <a:extLst>
              <a:ext uri="{FF2B5EF4-FFF2-40B4-BE49-F238E27FC236}">
                <a16:creationId xmlns:a16="http://schemas.microsoft.com/office/drawing/2014/main" id="{68A54407-5A06-78CA-6D09-63BFC9411A80}"/>
              </a:ext>
            </a:extLst>
          </p:cNvPr>
          <p:cNvSpPr/>
          <p:nvPr/>
        </p:nvSpPr>
        <p:spPr>
          <a:xfrm>
            <a:off x="377010" y="4425710"/>
            <a:ext cx="847333" cy="849601"/>
          </a:xfrm>
          <a:prstGeom prst="ellipse">
            <a:avLst/>
          </a:prstGeom>
          <a:solidFill>
            <a:schemeClr val="bg1"/>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Lightbulb with solid fill">
            <a:extLst>
              <a:ext uri="{FF2B5EF4-FFF2-40B4-BE49-F238E27FC236}">
                <a16:creationId xmlns:a16="http://schemas.microsoft.com/office/drawing/2014/main" id="{57F2A77E-82A7-42E3-31CE-465C73692CC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5417" y="4566152"/>
            <a:ext cx="630518" cy="630518"/>
          </a:xfrm>
          <a:prstGeom prst="rect">
            <a:avLst/>
          </a:prstGeom>
        </p:spPr>
      </p:pic>
      <p:sp>
        <p:nvSpPr>
          <p:cNvPr id="48" name="TextBox 47">
            <a:extLst>
              <a:ext uri="{FF2B5EF4-FFF2-40B4-BE49-F238E27FC236}">
                <a16:creationId xmlns:a16="http://schemas.microsoft.com/office/drawing/2014/main" id="{FD51C86C-D27B-7197-9300-6CE82E2BF4A6}"/>
              </a:ext>
            </a:extLst>
          </p:cNvPr>
          <p:cNvSpPr txBox="1"/>
          <p:nvPr/>
        </p:nvSpPr>
        <p:spPr>
          <a:xfrm>
            <a:off x="115035" y="1150305"/>
            <a:ext cx="11961930" cy="258184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7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par>
                                <p:cTn id="67" presetID="10"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par>
                                <p:cTn id="84" presetID="10" presetClass="entr" presetSubtype="0"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5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6" grpId="0" animBg="1"/>
      <p:bldP spid="32" grpId="0"/>
      <p:bldP spid="35" grpId="0"/>
      <p:bldP spid="2" grpId="0"/>
      <p:bldP spid="4" grpId="0" animBg="1"/>
      <p:bldP spid="11" grpId="0" animBg="1"/>
      <p:bldP spid="12" grpId="0" animBg="1"/>
      <p:bldP spid="13" grpId="0" animBg="1"/>
      <p:bldP spid="28" grpId="0"/>
      <p:bldP spid="39" grpId="0"/>
      <p:bldP spid="40" grpId="0"/>
      <p:bldP spid="41" grpId="0"/>
      <p:bldP spid="43" grpId="0"/>
      <p:bldP spid="44" grpId="0"/>
      <p:bldP spid="45" grpId="0"/>
      <p:bldP spid="47"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9F52D-EE91-A825-94B5-3AE087919D73}"/>
              </a:ext>
            </a:extLst>
          </p:cNvPr>
          <p:cNvSpPr>
            <a:spLocks noGrp="1"/>
          </p:cNvSpPr>
          <p:nvPr>
            <p:ph type="title"/>
          </p:nvPr>
        </p:nvSpPr>
        <p:spPr>
          <a:xfrm>
            <a:off x="285749" y="166264"/>
            <a:ext cx="11525949" cy="618385"/>
          </a:xfrm>
        </p:spPr>
        <p:txBody>
          <a:bodyPr/>
          <a:lstStyle/>
          <a:p>
            <a:r>
              <a:rPr lang="en-US" dirty="0"/>
              <a:t>NOSIs for Suicide Prevention AMP </a:t>
            </a:r>
          </a:p>
        </p:txBody>
      </p:sp>
      <p:sp>
        <p:nvSpPr>
          <p:cNvPr id="3" name="Content Placeholder 2">
            <a:extLst>
              <a:ext uri="{FF2B5EF4-FFF2-40B4-BE49-F238E27FC236}">
                <a16:creationId xmlns:a16="http://schemas.microsoft.com/office/drawing/2014/main" id="{FCF0C180-7F0F-00D5-2848-C173B1A124C0}"/>
              </a:ext>
            </a:extLst>
          </p:cNvPr>
          <p:cNvSpPr>
            <a:spLocks noGrp="1"/>
          </p:cNvSpPr>
          <p:nvPr>
            <p:ph idx="1"/>
          </p:nvPr>
        </p:nvSpPr>
        <p:spPr>
          <a:xfrm>
            <a:off x="444626" y="904420"/>
            <a:ext cx="10994517" cy="4883731"/>
          </a:xfrm>
        </p:spPr>
        <p:txBody>
          <a:bodyPr/>
          <a:lstStyle/>
          <a:p>
            <a:r>
              <a:rPr lang="en-US" dirty="0"/>
              <a:t>Broad NOSI</a:t>
            </a:r>
          </a:p>
          <a:p>
            <a:pPr lvl="1"/>
            <a:r>
              <a:rPr lang="en-US" i="1" dirty="0"/>
              <a:t>Capture SP studies across translational science spectrum</a:t>
            </a:r>
          </a:p>
          <a:p>
            <a:pPr lvl="1"/>
            <a:r>
              <a:rPr lang="en-US" i="1" dirty="0"/>
              <a:t>Have a long timeline (5 years)</a:t>
            </a:r>
          </a:p>
          <a:p>
            <a:pPr lvl="1"/>
            <a:r>
              <a:rPr lang="en-US" i="1" dirty="0"/>
              <a:t>Responsive to full range of investigator-initiated research proposals</a:t>
            </a:r>
          </a:p>
          <a:p>
            <a:pPr lvl="1"/>
            <a:r>
              <a:rPr lang="en-US" i="1" dirty="0"/>
              <a:t>Based on SP Purview Statement</a:t>
            </a:r>
          </a:p>
          <a:p>
            <a:pPr lvl="1"/>
            <a:endParaRPr lang="en-US" i="1" dirty="0"/>
          </a:p>
          <a:p>
            <a:r>
              <a:rPr lang="en-US" dirty="0"/>
              <a:t>Specific NOSI based on AMP priorities</a:t>
            </a:r>
          </a:p>
          <a:p>
            <a:pPr lvl="1"/>
            <a:r>
              <a:rPr lang="en-US" i="1" dirty="0"/>
              <a:t>Capture SP studies responsive to identified priority</a:t>
            </a:r>
          </a:p>
          <a:p>
            <a:pPr lvl="1"/>
            <a:r>
              <a:rPr lang="en-US" i="1" dirty="0"/>
              <a:t>Have shorter timeline (2 years)</a:t>
            </a:r>
          </a:p>
          <a:p>
            <a:pPr lvl="2"/>
            <a:r>
              <a:rPr lang="en-US" i="1" dirty="0"/>
              <a:t>Will evolve over time</a:t>
            </a:r>
          </a:p>
          <a:p>
            <a:pPr lvl="2"/>
            <a:r>
              <a:rPr lang="en-US" i="1" dirty="0"/>
              <a:t>May be multiple Specific NOSIs</a:t>
            </a:r>
          </a:p>
          <a:p>
            <a:pPr lvl="1"/>
            <a:r>
              <a:rPr lang="en-US" i="1" dirty="0"/>
              <a:t>Will include recommended topics SMEs recommended to advance state of the science.</a:t>
            </a:r>
          </a:p>
          <a:p>
            <a:endParaRPr lang="en-US" i="1" dirty="0"/>
          </a:p>
        </p:txBody>
      </p:sp>
    </p:spTree>
    <p:extLst>
      <p:ext uri="{BB962C8B-B14F-4D97-AF65-F5344CB8AC3E}">
        <p14:creationId xmlns:p14="http://schemas.microsoft.com/office/powerpoint/2010/main" val="27608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7B9F52D-EE91-A825-94B5-3AE087919D73}"/>
              </a:ext>
            </a:extLst>
          </p:cNvPr>
          <p:cNvSpPr>
            <a:spLocks noGrp="1"/>
          </p:cNvSpPr>
          <p:nvPr>
            <p:ph type="title"/>
          </p:nvPr>
        </p:nvSpPr>
        <p:spPr>
          <a:xfrm>
            <a:off x="91440" y="640080"/>
            <a:ext cx="4984079" cy="5578816"/>
          </a:xfrm>
        </p:spPr>
        <p:txBody>
          <a:bodyPr vert="horz" lIns="91440" tIns="45720" rIns="91440" bIns="45720" rtlCol="0" anchor="ctr">
            <a:normAutofit/>
          </a:bodyPr>
          <a:lstStyle/>
          <a:p>
            <a:pPr algn="ctr"/>
            <a:r>
              <a:rPr lang="en-US" sz="4400" kern="1200" dirty="0">
                <a:solidFill>
                  <a:srgbClr val="FFFFFF"/>
                </a:solidFill>
                <a:latin typeface="+mj-lt"/>
                <a:ea typeface="+mj-ea"/>
                <a:cs typeface="+mj-cs"/>
              </a:rPr>
              <a:t>Broad NOSI for Suicide Prevention AMP </a:t>
            </a:r>
          </a:p>
        </p:txBody>
      </p:sp>
      <p:pic>
        <p:nvPicPr>
          <p:cNvPr id="5" name="Content Placeholder 4">
            <a:extLst>
              <a:ext uri="{FF2B5EF4-FFF2-40B4-BE49-F238E27FC236}">
                <a16:creationId xmlns:a16="http://schemas.microsoft.com/office/drawing/2014/main" id="{BB28B335-2A37-4E48-BD70-CDD7E4F41C06}"/>
              </a:ext>
            </a:extLst>
          </p:cNvPr>
          <p:cNvPicPr>
            <a:picLocks noGrp="1" noChangeAspect="1"/>
          </p:cNvPicPr>
          <p:nvPr>
            <p:ph idx="1"/>
          </p:nvPr>
        </p:nvPicPr>
        <p:blipFill>
          <a:blip r:embed="rId2"/>
          <a:stretch>
            <a:fillRect/>
          </a:stretch>
        </p:blipFill>
        <p:spPr>
          <a:xfrm>
            <a:off x="5757672" y="640080"/>
            <a:ext cx="5459470" cy="5410437"/>
          </a:xfrm>
          <a:prstGeom prst="rect">
            <a:avLst/>
          </a:prstGeom>
        </p:spPr>
      </p:pic>
    </p:spTree>
    <p:extLst>
      <p:ext uri="{BB962C8B-B14F-4D97-AF65-F5344CB8AC3E}">
        <p14:creationId xmlns:p14="http://schemas.microsoft.com/office/powerpoint/2010/main" val="354847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7B9F52D-EE91-A825-94B5-3AE087919D73}"/>
              </a:ext>
            </a:extLst>
          </p:cNvPr>
          <p:cNvSpPr>
            <a:spLocks noGrp="1"/>
          </p:cNvSpPr>
          <p:nvPr>
            <p:ph type="title"/>
          </p:nvPr>
        </p:nvSpPr>
        <p:spPr>
          <a:xfrm>
            <a:off x="365678" y="741843"/>
            <a:ext cx="4737191" cy="5486888"/>
          </a:xfrm>
        </p:spPr>
        <p:txBody>
          <a:bodyPr vert="horz" lIns="91440" tIns="45720" rIns="91440" bIns="45720" rtlCol="0" anchor="ctr">
            <a:normAutofit/>
          </a:bodyPr>
          <a:lstStyle/>
          <a:p>
            <a:pPr algn="ctr"/>
            <a:r>
              <a:rPr lang="en-US" sz="4400" kern="1200" dirty="0">
                <a:solidFill>
                  <a:srgbClr val="FFFFFF"/>
                </a:solidFill>
                <a:latin typeface="+mj-lt"/>
                <a:ea typeface="+mj-ea"/>
                <a:cs typeface="+mj-cs"/>
              </a:rPr>
              <a:t>Broad NOSI for Suicide Prevention AMP </a:t>
            </a:r>
          </a:p>
        </p:txBody>
      </p:sp>
      <p:pic>
        <p:nvPicPr>
          <p:cNvPr id="7" name="Content Placeholder 6">
            <a:extLst>
              <a:ext uri="{FF2B5EF4-FFF2-40B4-BE49-F238E27FC236}">
                <a16:creationId xmlns:a16="http://schemas.microsoft.com/office/drawing/2014/main" id="{DB0E3A62-8E8C-1130-962B-5C905AFB8A60}"/>
              </a:ext>
            </a:extLst>
          </p:cNvPr>
          <p:cNvPicPr>
            <a:picLocks noGrp="1" noChangeAspect="1"/>
          </p:cNvPicPr>
          <p:nvPr>
            <p:ph idx="1"/>
          </p:nvPr>
        </p:nvPicPr>
        <p:blipFill>
          <a:blip r:embed="rId2"/>
          <a:stretch>
            <a:fillRect/>
          </a:stretch>
        </p:blipFill>
        <p:spPr>
          <a:xfrm>
            <a:off x="5650992" y="969264"/>
            <a:ext cx="5367528" cy="5032047"/>
          </a:xfrm>
        </p:spPr>
      </p:pic>
    </p:spTree>
    <p:extLst>
      <p:ext uri="{BB962C8B-B14F-4D97-AF65-F5344CB8AC3E}">
        <p14:creationId xmlns:p14="http://schemas.microsoft.com/office/powerpoint/2010/main" val="2337842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7B9F52D-EE91-A825-94B5-3AE087919D73}"/>
              </a:ext>
            </a:extLst>
          </p:cNvPr>
          <p:cNvSpPr>
            <a:spLocks noGrp="1"/>
          </p:cNvSpPr>
          <p:nvPr>
            <p:ph type="title"/>
          </p:nvPr>
        </p:nvSpPr>
        <p:spPr>
          <a:xfrm>
            <a:off x="502756" y="662940"/>
            <a:ext cx="4517299" cy="5532120"/>
          </a:xfrm>
        </p:spPr>
        <p:txBody>
          <a:bodyPr vert="horz" lIns="91440" tIns="45720" rIns="91440" bIns="45720" rtlCol="0" anchor="ctr">
            <a:normAutofit/>
          </a:bodyPr>
          <a:lstStyle/>
          <a:p>
            <a:pPr algn="ctr"/>
            <a:r>
              <a:rPr lang="en-US" sz="4400" kern="1200" dirty="0">
                <a:solidFill>
                  <a:srgbClr val="FFFFFF"/>
                </a:solidFill>
                <a:latin typeface="+mj-lt"/>
                <a:ea typeface="+mj-ea"/>
                <a:cs typeface="+mj-cs"/>
              </a:rPr>
              <a:t>Broad NOSI for Suicide Prevention AMP </a:t>
            </a:r>
          </a:p>
        </p:txBody>
      </p:sp>
      <p:pic>
        <p:nvPicPr>
          <p:cNvPr id="5" name="Content Placeholder 4">
            <a:extLst>
              <a:ext uri="{FF2B5EF4-FFF2-40B4-BE49-F238E27FC236}">
                <a16:creationId xmlns:a16="http://schemas.microsoft.com/office/drawing/2014/main" id="{95C9D695-7A46-BC5D-ED24-A56F5156F36B}"/>
              </a:ext>
            </a:extLst>
          </p:cNvPr>
          <p:cNvPicPr>
            <a:picLocks noGrp="1" noChangeAspect="1"/>
          </p:cNvPicPr>
          <p:nvPr>
            <p:ph idx="1"/>
          </p:nvPr>
        </p:nvPicPr>
        <p:blipFill>
          <a:blip r:embed="rId2"/>
          <a:stretch>
            <a:fillRect/>
          </a:stretch>
        </p:blipFill>
        <p:spPr>
          <a:xfrm>
            <a:off x="5596128" y="905256"/>
            <a:ext cx="5542327" cy="5038344"/>
          </a:xfrm>
        </p:spPr>
      </p:pic>
    </p:spTree>
    <p:extLst>
      <p:ext uri="{BB962C8B-B14F-4D97-AF65-F5344CB8AC3E}">
        <p14:creationId xmlns:p14="http://schemas.microsoft.com/office/powerpoint/2010/main" val="1082288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7B9F52D-EE91-A825-94B5-3AE087919D73}"/>
              </a:ext>
            </a:extLst>
          </p:cNvPr>
          <p:cNvSpPr>
            <a:spLocks noGrp="1"/>
          </p:cNvSpPr>
          <p:nvPr>
            <p:ph type="title"/>
          </p:nvPr>
        </p:nvSpPr>
        <p:spPr>
          <a:xfrm>
            <a:off x="502756" y="662940"/>
            <a:ext cx="4517299" cy="5532120"/>
          </a:xfrm>
        </p:spPr>
        <p:txBody>
          <a:bodyPr vert="horz" lIns="91440" tIns="45720" rIns="91440" bIns="45720" rtlCol="0" anchor="ctr">
            <a:normAutofit/>
          </a:bodyPr>
          <a:lstStyle/>
          <a:p>
            <a:pPr algn="ctr"/>
            <a:r>
              <a:rPr lang="en-US" sz="4400" kern="1200" dirty="0">
                <a:solidFill>
                  <a:srgbClr val="FFFFFF"/>
                </a:solidFill>
                <a:latin typeface="+mj-lt"/>
                <a:ea typeface="+mj-ea"/>
                <a:cs typeface="+mj-cs"/>
              </a:rPr>
              <a:t>NOSI </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for </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Lethal Means Safety</a:t>
            </a:r>
          </a:p>
        </p:txBody>
      </p:sp>
      <p:sp>
        <p:nvSpPr>
          <p:cNvPr id="3" name="Content Placeholder 2">
            <a:extLst>
              <a:ext uri="{FF2B5EF4-FFF2-40B4-BE49-F238E27FC236}">
                <a16:creationId xmlns:a16="http://schemas.microsoft.com/office/drawing/2014/main" id="{65E7E8AC-27F5-746C-4C00-50F339DDE5D9}"/>
              </a:ext>
            </a:extLst>
          </p:cNvPr>
          <p:cNvSpPr>
            <a:spLocks noGrp="1"/>
          </p:cNvSpPr>
          <p:nvPr>
            <p:ph idx="1"/>
          </p:nvPr>
        </p:nvSpPr>
        <p:spPr>
          <a:xfrm>
            <a:off x="6345500" y="2007107"/>
            <a:ext cx="5330953" cy="4187953"/>
          </a:xfrm>
        </p:spPr>
        <p:txBody>
          <a:bodyPr/>
          <a:lstStyle/>
          <a:p>
            <a:r>
              <a:rPr lang="en-US" dirty="0"/>
              <a:t>What is the most persuasive, scalable method for promoting secure firearm storage beyond the healthcare system?</a:t>
            </a:r>
          </a:p>
          <a:p>
            <a:endParaRPr lang="en-US" dirty="0"/>
          </a:p>
          <a:p>
            <a:r>
              <a:rPr lang="en-US" dirty="0"/>
              <a:t>How can we normalize out-of-home firearm storage and make this option readily available to firearm owners?</a:t>
            </a:r>
          </a:p>
        </p:txBody>
      </p:sp>
      <p:sp>
        <p:nvSpPr>
          <p:cNvPr id="4" name="TextBox 3">
            <a:extLst>
              <a:ext uri="{FF2B5EF4-FFF2-40B4-BE49-F238E27FC236}">
                <a16:creationId xmlns:a16="http://schemas.microsoft.com/office/drawing/2014/main" id="{46ED65FF-819C-107F-A7A1-6133361CD5A2}"/>
              </a:ext>
            </a:extLst>
          </p:cNvPr>
          <p:cNvSpPr txBox="1"/>
          <p:nvPr/>
        </p:nvSpPr>
        <p:spPr>
          <a:xfrm>
            <a:off x="5614416" y="1115568"/>
            <a:ext cx="5760720" cy="369332"/>
          </a:xfrm>
          <a:prstGeom prst="rect">
            <a:avLst/>
          </a:prstGeom>
          <a:noFill/>
        </p:spPr>
        <p:txBody>
          <a:bodyPr wrap="square" rtlCol="0">
            <a:spAutoFit/>
          </a:bodyPr>
          <a:lstStyle/>
          <a:p>
            <a:r>
              <a:rPr lang="en-US" dirty="0"/>
              <a:t>Example of SME recommendations for LMS domains…..</a:t>
            </a:r>
          </a:p>
        </p:txBody>
      </p:sp>
    </p:spTree>
    <p:extLst>
      <p:ext uri="{BB962C8B-B14F-4D97-AF65-F5344CB8AC3E}">
        <p14:creationId xmlns:p14="http://schemas.microsoft.com/office/powerpoint/2010/main" val="4130957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Informing the field of Suicide Prevention AMP Priority Process</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19</a:t>
            </a:fld>
            <a:endParaRPr lang="en-US"/>
          </a:p>
        </p:txBody>
      </p:sp>
    </p:spTree>
    <p:extLst>
      <p:ext uri="{BB962C8B-B14F-4D97-AF65-F5344CB8AC3E}">
        <p14:creationId xmlns:p14="http://schemas.microsoft.com/office/powerpoint/2010/main" val="289159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27C9BC4-6B16-CF4D-A6EB-65EF194F970C}"/>
              </a:ext>
            </a:extLst>
          </p:cNvPr>
          <p:cNvGraphicFramePr>
            <a:graphicFrameLocks noGrp="1"/>
          </p:cNvGraphicFramePr>
          <p:nvPr>
            <p:extLst>
              <p:ext uri="{D42A27DB-BD31-4B8C-83A1-F6EECF244321}">
                <p14:modId xmlns:p14="http://schemas.microsoft.com/office/powerpoint/2010/main" val="1691672268"/>
              </p:ext>
            </p:extLst>
          </p:nvPr>
        </p:nvGraphicFramePr>
        <p:xfrm>
          <a:off x="390525" y="986593"/>
          <a:ext cx="11443656" cy="4399844"/>
        </p:xfrm>
        <a:graphic>
          <a:graphicData uri="http://schemas.openxmlformats.org/drawingml/2006/table">
            <a:tbl>
              <a:tblPr>
                <a:tableStyleId>{5C22544A-7EE6-4342-B048-85BDC9FD1C3A}</a:tableStyleId>
              </a:tblPr>
              <a:tblGrid>
                <a:gridCol w="1576621">
                  <a:extLst>
                    <a:ext uri="{9D8B030D-6E8A-4147-A177-3AD203B41FA5}">
                      <a16:colId xmlns:a16="http://schemas.microsoft.com/office/drawing/2014/main" val="1012313156"/>
                    </a:ext>
                  </a:extLst>
                </a:gridCol>
                <a:gridCol w="3642312">
                  <a:extLst>
                    <a:ext uri="{9D8B030D-6E8A-4147-A177-3AD203B41FA5}">
                      <a16:colId xmlns:a16="http://schemas.microsoft.com/office/drawing/2014/main" val="383571781"/>
                    </a:ext>
                  </a:extLst>
                </a:gridCol>
                <a:gridCol w="6224723">
                  <a:extLst>
                    <a:ext uri="{9D8B030D-6E8A-4147-A177-3AD203B41FA5}">
                      <a16:colId xmlns:a16="http://schemas.microsoft.com/office/drawing/2014/main" val="566159063"/>
                    </a:ext>
                  </a:extLst>
                </a:gridCol>
              </a:tblGrid>
              <a:tr h="389625">
                <a:tc>
                  <a:txBody>
                    <a:bodyPr/>
                    <a:lstStyle/>
                    <a:p>
                      <a:r>
                        <a:rPr lang="en-US" sz="1800" b="1" dirty="0"/>
                        <a:t>Time</a:t>
                      </a:r>
                    </a:p>
                  </a:txBody>
                  <a:tcP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800" b="1"/>
                        <a:t>Item</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800" b="1"/>
                        <a:t>Objective</a:t>
                      </a:r>
                    </a:p>
                  </a:txBody>
                  <a:tcP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9528925"/>
                  </a:ext>
                </a:extLst>
              </a:tr>
              <a:tr h="983855">
                <a:tc>
                  <a:txBody>
                    <a:bodyPr/>
                    <a:lstStyle/>
                    <a:p>
                      <a:pPr algn="ctr"/>
                      <a:r>
                        <a:rPr lang="en-US" sz="1800" b="0" dirty="0"/>
                        <a:t>3:00 – 3:10</a:t>
                      </a:r>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a:t>Review Results of Priority Setting </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Presentation of results</a:t>
                      </a:r>
                    </a:p>
                  </a:txBody>
                  <a:tcPr anchor="ct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3781680"/>
                  </a:ext>
                </a:extLst>
              </a:tr>
              <a:tr h="749493">
                <a:tc>
                  <a:txBody>
                    <a:bodyPr/>
                    <a:lstStyle/>
                    <a:p>
                      <a:pPr marL="0" lvl="0" indent="0" algn="ctr">
                        <a:lnSpc>
                          <a:spcPct val="100000"/>
                        </a:lnSpc>
                        <a:spcBef>
                          <a:spcPts val="0"/>
                        </a:spcBef>
                        <a:spcAft>
                          <a:spcPts val="0"/>
                        </a:spcAft>
                        <a:buNone/>
                      </a:pPr>
                      <a:r>
                        <a:rPr lang="en-US" sz="1800" dirty="0">
                          <a:solidFill>
                            <a:schemeClr val="tx1"/>
                          </a:solidFill>
                        </a:rPr>
                        <a:t>3:10 – 3:30</a:t>
                      </a:r>
                      <a:endParaRPr lang="en-US" sz="1800" dirty="0"/>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100000"/>
                        </a:lnSpc>
                        <a:spcBef>
                          <a:spcPts val="0"/>
                        </a:spcBef>
                        <a:spcAft>
                          <a:spcPts val="0"/>
                        </a:spcAft>
                        <a:buNone/>
                      </a:pPr>
                      <a:r>
                        <a:rPr lang="en-US" sz="1800" dirty="0">
                          <a:solidFill>
                            <a:schemeClr val="tx1"/>
                          </a:solidFill>
                        </a:rPr>
                        <a:t>Discuss Results</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a:lnSpc>
                          <a:spcPct val="100000"/>
                        </a:lnSpc>
                        <a:spcBef>
                          <a:spcPts val="0"/>
                        </a:spcBef>
                        <a:spcAft>
                          <a:spcPts val="0"/>
                        </a:spcAft>
                        <a:buClr>
                          <a:srgbClr val="000000"/>
                        </a:buClr>
                        <a:buFont typeface="Arial,Sans-Serif"/>
                        <a:buChar char="•"/>
                      </a:pPr>
                      <a:r>
                        <a:rPr lang="en-US" sz="1800" b="0" i="0" u="none" strike="noStrike" noProof="0" dirty="0">
                          <a:solidFill>
                            <a:schemeClr val="tx1"/>
                          </a:solidFill>
                          <a:latin typeface="+mn-lt"/>
                        </a:rPr>
                        <a:t>Comment and discussion</a:t>
                      </a:r>
                    </a:p>
                  </a:txBody>
                  <a:tcPr anchor="ct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274520"/>
                  </a:ext>
                </a:extLst>
              </a:tr>
              <a:tr h="634207">
                <a:tc>
                  <a:txBody>
                    <a:bodyPr/>
                    <a:lstStyle/>
                    <a:p>
                      <a:pPr marL="0" lvl="0" indent="0" algn="ctr">
                        <a:lnSpc>
                          <a:spcPct val="100000"/>
                        </a:lnSpc>
                        <a:spcBef>
                          <a:spcPts val="0"/>
                        </a:spcBef>
                        <a:spcAft>
                          <a:spcPts val="0"/>
                        </a:spcAft>
                        <a:buNone/>
                      </a:pPr>
                      <a:r>
                        <a:rPr lang="en-US" sz="1800" dirty="0"/>
                        <a:t>3:30 – 3:45</a:t>
                      </a:r>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tc>
                  <a:txBody>
                    <a:bodyPr/>
                    <a:lstStyle/>
                    <a:p>
                      <a:pPr marL="0" lvl="0" indent="0" algn="l">
                        <a:lnSpc>
                          <a:spcPct val="100000"/>
                        </a:lnSpc>
                        <a:spcBef>
                          <a:spcPts val="0"/>
                        </a:spcBef>
                        <a:spcAft>
                          <a:spcPts val="0"/>
                        </a:spcAft>
                        <a:buNone/>
                      </a:pPr>
                      <a:r>
                        <a:rPr lang="en-US" sz="1800" dirty="0"/>
                        <a:t>Broad NOSI</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tc>
                  <a:txBody>
                    <a:bodyPr/>
                    <a:lstStyle/>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Review and comment</a:t>
                      </a:r>
                    </a:p>
                  </a:txBody>
                  <a:tcPr anchor="ct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501849064"/>
                  </a:ext>
                </a:extLst>
              </a:tr>
              <a:tr h="634207">
                <a:tc>
                  <a:txBody>
                    <a:bodyPr/>
                    <a:lstStyle/>
                    <a:p>
                      <a:pPr marL="0" lvl="0" indent="0" algn="ctr">
                        <a:lnSpc>
                          <a:spcPct val="100000"/>
                        </a:lnSpc>
                        <a:spcBef>
                          <a:spcPts val="0"/>
                        </a:spcBef>
                        <a:spcAft>
                          <a:spcPts val="0"/>
                        </a:spcAft>
                        <a:buNone/>
                      </a:pPr>
                      <a:r>
                        <a:rPr lang="en-US" sz="1800" dirty="0"/>
                        <a:t>3:45 – 3:50</a:t>
                      </a:r>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tc>
                  <a:txBody>
                    <a:bodyPr/>
                    <a:lstStyle/>
                    <a:p>
                      <a:pPr marL="0" lvl="0" indent="0" algn="l">
                        <a:lnSpc>
                          <a:spcPct val="100000"/>
                        </a:lnSpc>
                        <a:spcBef>
                          <a:spcPts val="0"/>
                        </a:spcBef>
                        <a:spcAft>
                          <a:spcPts val="0"/>
                        </a:spcAft>
                        <a:buNone/>
                      </a:pPr>
                      <a:r>
                        <a:rPr lang="en-US" sz="1800" dirty="0"/>
                        <a:t>Specific NOSI</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tc>
                  <a:txBody>
                    <a:bodyPr/>
                    <a:lstStyle/>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Discuss plan </a:t>
                      </a:r>
                    </a:p>
                    <a:p>
                      <a:pPr marL="283210" marR="0" lvl="0" indent="-283210" algn="l">
                        <a:lnSpc>
                          <a:spcPct val="100000"/>
                        </a:lnSpc>
                        <a:spcBef>
                          <a:spcPts val="0"/>
                        </a:spcBef>
                        <a:spcAft>
                          <a:spcPts val="0"/>
                        </a:spcAft>
                        <a:buClr>
                          <a:srgbClr val="000000"/>
                        </a:buClr>
                        <a:buFont typeface="Arial"/>
                        <a:buChar char="•"/>
                      </a:pPr>
                      <a:r>
                        <a:rPr lang="en-US" sz="1800" b="0" i="0" u="none" strike="noStrike" noProof="0"/>
                        <a:t>Discuss communication plan</a:t>
                      </a:r>
                      <a:endParaRPr lang="en-US" sz="1800" b="0" i="0" u="none" strike="noStrike" noProof="0" dirty="0"/>
                    </a:p>
                  </a:txBody>
                  <a:tcPr anchor="ct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1414915428"/>
                  </a:ext>
                </a:extLst>
              </a:tr>
              <a:tr h="1002584">
                <a:tc>
                  <a:txBody>
                    <a:bodyPr/>
                    <a:lstStyle/>
                    <a:p>
                      <a:pPr marL="0" lvl="0" indent="0" algn="ctr">
                        <a:lnSpc>
                          <a:spcPct val="100000"/>
                        </a:lnSpc>
                        <a:spcBef>
                          <a:spcPts val="0"/>
                        </a:spcBef>
                        <a:spcAft>
                          <a:spcPts val="0"/>
                        </a:spcAft>
                        <a:buNone/>
                      </a:pPr>
                      <a:r>
                        <a:rPr lang="en-US" sz="1800" dirty="0"/>
                        <a:t>3:50 – 3:55</a:t>
                      </a:r>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0" cap="flat" cmpd="sng" algn="ctr">
                      <a:noFill/>
                      <a:prstDash val="sysDash"/>
                      <a:round/>
                      <a:headEnd type="none" w="med" len="med"/>
                      <a:tailEnd type="none" w="med" len="med"/>
                    </a:lnB>
                    <a:lnTlToBr w="0">
                      <a:noFill/>
                    </a:lnTlToBr>
                    <a:lnBlToTr w="0">
                      <a:noFill/>
                    </a:lnBlToTr>
                    <a:solidFill>
                      <a:schemeClr val="bg1"/>
                    </a:solidFill>
                  </a:tcPr>
                </a:tc>
                <a:tc>
                  <a:txBody>
                    <a:bodyPr/>
                    <a:lstStyle/>
                    <a:p>
                      <a:pPr marL="0" lvl="0" indent="0" algn="l">
                        <a:lnSpc>
                          <a:spcPct val="100000"/>
                        </a:lnSpc>
                        <a:spcBef>
                          <a:spcPts val="0"/>
                        </a:spcBef>
                        <a:spcAft>
                          <a:spcPts val="0"/>
                        </a:spcAft>
                        <a:buNone/>
                      </a:pPr>
                      <a:r>
                        <a:rPr lang="en-US" sz="1800" dirty="0"/>
                        <a:t>Next Steps</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0" cap="flat" cmpd="sng" algn="ctr">
                      <a:noFill/>
                      <a:prstDash val="sysDash"/>
                      <a:round/>
                      <a:headEnd type="none" w="med" len="med"/>
                      <a:tailEnd type="none" w="med" len="med"/>
                    </a:lnB>
                    <a:lnTlToBr w="0">
                      <a:noFill/>
                    </a:lnTlToBr>
                    <a:lnBlToTr w="0">
                      <a:noFill/>
                    </a:lnBlToTr>
                    <a:solidFill>
                      <a:schemeClr val="bg1"/>
                    </a:solidFill>
                  </a:tcPr>
                </a:tc>
                <a:tc>
                  <a:txBody>
                    <a:bodyPr/>
                    <a:lstStyle/>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NOSI – priority area</a:t>
                      </a:r>
                    </a:p>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Review of studies in AMP portfolio</a:t>
                      </a:r>
                    </a:p>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Likely budget for FY25</a:t>
                      </a:r>
                    </a:p>
                  </a:txBody>
                  <a:tcPr anchor="ct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0" cap="flat" cmpd="sng" algn="ctr">
                      <a:noFill/>
                      <a:prstDash val="sysDash"/>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951114324"/>
                  </a:ext>
                </a:extLst>
              </a:tr>
            </a:tbl>
          </a:graphicData>
        </a:graphic>
      </p:graphicFrame>
      <p:sp>
        <p:nvSpPr>
          <p:cNvPr id="5" name="Title 1">
            <a:extLst>
              <a:ext uri="{FF2B5EF4-FFF2-40B4-BE49-F238E27FC236}">
                <a16:creationId xmlns:a16="http://schemas.microsoft.com/office/drawing/2014/main" id="{FFF15D91-524A-7758-B837-22DDE07C410F}"/>
              </a:ext>
            </a:extLst>
          </p:cNvPr>
          <p:cNvSpPr txBox="1">
            <a:spLocks/>
          </p:cNvSpPr>
          <p:nvPr/>
        </p:nvSpPr>
        <p:spPr>
          <a:xfrm>
            <a:off x="390525" y="97245"/>
            <a:ext cx="10515600" cy="680223"/>
          </a:xfrm>
          <a:prstGeom prst="rect">
            <a:avLst/>
          </a:prstGeom>
        </p:spPr>
        <p:txBody>
          <a:bodyPr anchor="ctr" anchorCtr="0"/>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a:ln>
                  <a:noFill/>
                </a:ln>
                <a:solidFill>
                  <a:prstClr val="white"/>
                </a:solidFill>
                <a:effectLst/>
                <a:uLnTx/>
                <a:uFillTx/>
                <a:latin typeface="Calibri Light" panose="020F0302020204030204"/>
                <a:ea typeface="+mj-ea"/>
                <a:cs typeface="Calibri Light"/>
              </a:rPr>
              <a:t>Agenda</a:t>
            </a:r>
          </a:p>
        </p:txBody>
      </p:sp>
    </p:spTree>
    <p:extLst>
      <p:ext uri="{BB962C8B-B14F-4D97-AF65-F5344CB8AC3E}">
        <p14:creationId xmlns:p14="http://schemas.microsoft.com/office/powerpoint/2010/main" val="335221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9F52D-EE91-A825-94B5-3AE087919D73}"/>
              </a:ext>
            </a:extLst>
          </p:cNvPr>
          <p:cNvSpPr>
            <a:spLocks noGrp="1"/>
          </p:cNvSpPr>
          <p:nvPr>
            <p:ph type="title"/>
          </p:nvPr>
        </p:nvSpPr>
        <p:spPr>
          <a:xfrm>
            <a:off x="285749" y="166264"/>
            <a:ext cx="11525949" cy="618385"/>
          </a:xfrm>
        </p:spPr>
        <p:txBody>
          <a:bodyPr/>
          <a:lstStyle/>
          <a:p>
            <a:r>
              <a:rPr lang="en-US" dirty="0"/>
              <a:t>Informing the field of VA SP AMP </a:t>
            </a:r>
            <a:r>
              <a:rPr lang="en-US" dirty="0" err="1"/>
              <a:t>priorites</a:t>
            </a:r>
            <a:endParaRPr lang="en-US" dirty="0"/>
          </a:p>
        </p:txBody>
      </p:sp>
      <p:sp>
        <p:nvSpPr>
          <p:cNvPr id="3" name="Content Placeholder 2">
            <a:extLst>
              <a:ext uri="{FF2B5EF4-FFF2-40B4-BE49-F238E27FC236}">
                <a16:creationId xmlns:a16="http://schemas.microsoft.com/office/drawing/2014/main" id="{FCF0C180-7F0F-00D5-2848-C173B1A124C0}"/>
              </a:ext>
            </a:extLst>
          </p:cNvPr>
          <p:cNvSpPr>
            <a:spLocks noGrp="1"/>
          </p:cNvSpPr>
          <p:nvPr>
            <p:ph idx="1"/>
          </p:nvPr>
        </p:nvSpPr>
        <p:spPr/>
        <p:txBody>
          <a:bodyPr/>
          <a:lstStyle/>
          <a:p>
            <a:r>
              <a:rPr lang="en-US" dirty="0"/>
              <a:t>Presentation at the VA/DoD Suicide Prevention Meeting (July, 2024)</a:t>
            </a:r>
          </a:p>
          <a:p>
            <a:r>
              <a:rPr lang="en-US" dirty="0"/>
              <a:t>SPRINT</a:t>
            </a:r>
          </a:p>
          <a:p>
            <a:r>
              <a:rPr lang="en-US" dirty="0"/>
              <a:t>CSRD newsletter (early July)</a:t>
            </a:r>
          </a:p>
          <a:p>
            <a:r>
              <a:rPr lang="en-US" dirty="0"/>
              <a:t>VA Comms Article</a:t>
            </a:r>
          </a:p>
          <a:p>
            <a:pPr lvl="1"/>
            <a:r>
              <a:rPr lang="en-US" dirty="0"/>
              <a:t>ORD website</a:t>
            </a:r>
          </a:p>
          <a:p>
            <a:pPr lvl="1"/>
            <a:endParaRPr lang="en-US" dirty="0"/>
          </a:p>
          <a:p>
            <a:r>
              <a:rPr lang="en-US" dirty="0"/>
              <a:t>Publication </a:t>
            </a:r>
          </a:p>
          <a:p>
            <a:pPr lvl="1"/>
            <a:r>
              <a:rPr lang="en-US" dirty="0"/>
              <a:t>Comparable to VA/DoD SP CPG process.?</a:t>
            </a:r>
            <a:endParaRPr lang="en-US" i="1" dirty="0"/>
          </a:p>
          <a:p>
            <a:pPr lvl="1"/>
            <a:r>
              <a:rPr lang="en-US" i="1" dirty="0"/>
              <a:t>Suicide and Life-Threatening Behavior.</a:t>
            </a:r>
          </a:p>
          <a:p>
            <a:pPr lvl="1"/>
            <a:endParaRPr lang="en-US" i="1" dirty="0"/>
          </a:p>
          <a:p>
            <a:pPr lvl="1"/>
            <a:endParaRPr lang="en-US" i="1" dirty="0"/>
          </a:p>
          <a:p>
            <a:pPr lvl="1"/>
            <a:endParaRPr lang="en-US" i="1" dirty="0"/>
          </a:p>
          <a:p>
            <a:pPr lvl="1"/>
            <a:endParaRPr lang="en-US" i="1" dirty="0"/>
          </a:p>
          <a:p>
            <a:pPr lvl="1"/>
            <a:endParaRPr lang="en-US" i="1" dirty="0"/>
          </a:p>
        </p:txBody>
      </p:sp>
      <p:pic>
        <p:nvPicPr>
          <p:cNvPr id="4" name="Picture 3">
            <a:extLst>
              <a:ext uri="{FF2B5EF4-FFF2-40B4-BE49-F238E27FC236}">
                <a16:creationId xmlns:a16="http://schemas.microsoft.com/office/drawing/2014/main" id="{D8A71DC2-5154-1D25-8D84-AE23FA45E1DE}"/>
              </a:ext>
            </a:extLst>
          </p:cNvPr>
          <p:cNvPicPr>
            <a:picLocks noChangeAspect="1"/>
          </p:cNvPicPr>
          <p:nvPr/>
        </p:nvPicPr>
        <p:blipFill>
          <a:blip r:embed="rId2"/>
          <a:stretch>
            <a:fillRect/>
          </a:stretch>
        </p:blipFill>
        <p:spPr>
          <a:xfrm>
            <a:off x="6096000" y="3967285"/>
            <a:ext cx="5646214" cy="1745674"/>
          </a:xfrm>
          <a:prstGeom prst="rect">
            <a:avLst/>
          </a:prstGeom>
        </p:spPr>
      </p:pic>
    </p:spTree>
    <p:extLst>
      <p:ext uri="{BB962C8B-B14F-4D97-AF65-F5344CB8AC3E}">
        <p14:creationId xmlns:p14="http://schemas.microsoft.com/office/powerpoint/2010/main" val="2745528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Next Steps</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21</a:t>
            </a:fld>
            <a:endParaRPr lang="en-US"/>
          </a:p>
        </p:txBody>
      </p:sp>
    </p:spTree>
    <p:extLst>
      <p:ext uri="{BB962C8B-B14F-4D97-AF65-F5344CB8AC3E}">
        <p14:creationId xmlns:p14="http://schemas.microsoft.com/office/powerpoint/2010/main" val="332692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5EF841-0FE1-900D-8DE4-3B21186277EB}"/>
              </a:ext>
            </a:extLst>
          </p:cNvPr>
          <p:cNvSpPr>
            <a:spLocks noGrp="1"/>
          </p:cNvSpPr>
          <p:nvPr>
            <p:ph type="title"/>
          </p:nvPr>
        </p:nvSpPr>
        <p:spPr/>
        <p:txBody>
          <a:bodyPr/>
          <a:lstStyle/>
          <a:p>
            <a:r>
              <a:rPr lang="en-US" dirty="0"/>
              <a:t>Next Steps</a:t>
            </a:r>
          </a:p>
        </p:txBody>
      </p:sp>
      <p:sp>
        <p:nvSpPr>
          <p:cNvPr id="7" name="Content Placeholder 6">
            <a:extLst>
              <a:ext uri="{FF2B5EF4-FFF2-40B4-BE49-F238E27FC236}">
                <a16:creationId xmlns:a16="http://schemas.microsoft.com/office/drawing/2014/main" id="{3955E655-D653-4571-2CB2-7A7C60807098}"/>
              </a:ext>
            </a:extLst>
          </p:cNvPr>
          <p:cNvSpPr>
            <a:spLocks noGrp="1"/>
          </p:cNvSpPr>
          <p:nvPr>
            <p:ph idx="1"/>
          </p:nvPr>
        </p:nvSpPr>
        <p:spPr>
          <a:xfrm>
            <a:off x="371475" y="1361620"/>
            <a:ext cx="10515600" cy="4829629"/>
          </a:xfrm>
        </p:spPr>
        <p:txBody>
          <a:bodyPr/>
          <a:lstStyle/>
          <a:p>
            <a:r>
              <a:rPr lang="en-US" sz="3200" dirty="0"/>
              <a:t>July 25 – NOSI</a:t>
            </a:r>
            <a:endParaRPr lang="en-US" sz="2800" dirty="0"/>
          </a:p>
          <a:p>
            <a:pPr lvl="1"/>
            <a:r>
              <a:rPr lang="en-US" sz="2800" dirty="0"/>
              <a:t>Priority NOSI</a:t>
            </a:r>
          </a:p>
          <a:p>
            <a:endParaRPr lang="en-US" sz="3200" dirty="0"/>
          </a:p>
          <a:p>
            <a:r>
              <a:rPr lang="en-US" sz="3200" dirty="0"/>
              <a:t>July 25 &amp; August 27 </a:t>
            </a:r>
          </a:p>
          <a:p>
            <a:pPr lvl="1"/>
            <a:r>
              <a:rPr lang="en-US" dirty="0"/>
              <a:t>Review of existing portfolio</a:t>
            </a:r>
          </a:p>
          <a:p>
            <a:pPr lvl="1"/>
            <a:r>
              <a:rPr lang="en-US" dirty="0"/>
              <a:t>Review budget for FY25</a:t>
            </a:r>
          </a:p>
        </p:txBody>
      </p:sp>
      <p:sp>
        <p:nvSpPr>
          <p:cNvPr id="5" name="Slide Number Placeholder 4">
            <a:extLst>
              <a:ext uri="{FF2B5EF4-FFF2-40B4-BE49-F238E27FC236}">
                <a16:creationId xmlns:a16="http://schemas.microsoft.com/office/drawing/2014/main" id="{644DAB78-453F-6B48-DB00-57B9046E74A7}"/>
              </a:ext>
            </a:extLst>
          </p:cNvPr>
          <p:cNvSpPr>
            <a:spLocks noGrp="1"/>
          </p:cNvSpPr>
          <p:nvPr>
            <p:ph type="sldNum" sz="quarter" idx="12"/>
          </p:nvPr>
        </p:nvSpPr>
        <p:spPr/>
        <p:txBody>
          <a:bodyPr/>
          <a:lstStyle/>
          <a:p>
            <a:fld id="{670A9334-4E67-F94F-A05E-0CE8B74A054E}" type="slidenum">
              <a:rPr lang="en-US" smtClean="0"/>
              <a:pPr/>
              <a:t>22</a:t>
            </a:fld>
            <a:endParaRPr lang="en-US"/>
          </a:p>
        </p:txBody>
      </p:sp>
    </p:spTree>
    <p:extLst>
      <p:ext uri="{BB962C8B-B14F-4D97-AF65-F5344CB8AC3E}">
        <p14:creationId xmlns:p14="http://schemas.microsoft.com/office/powerpoint/2010/main" val="6570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Priority Setting for Suicide Prevention AMP</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3</a:t>
            </a:fld>
            <a:endParaRPr lang="en-US"/>
          </a:p>
        </p:txBody>
      </p:sp>
    </p:spTree>
    <p:extLst>
      <p:ext uri="{BB962C8B-B14F-4D97-AF65-F5344CB8AC3E}">
        <p14:creationId xmlns:p14="http://schemas.microsoft.com/office/powerpoint/2010/main" val="305307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7075-4ADD-10E7-B5E0-A098A76022D3}"/>
              </a:ext>
            </a:extLst>
          </p:cNvPr>
          <p:cNvSpPr>
            <a:spLocks noGrp="1"/>
          </p:cNvSpPr>
          <p:nvPr>
            <p:ph type="title"/>
          </p:nvPr>
        </p:nvSpPr>
        <p:spPr/>
        <p:txBody>
          <a:bodyPr/>
          <a:lstStyle/>
          <a:p>
            <a:r>
              <a:rPr lang="en-US" dirty="0"/>
              <a:t>Key Priority Areas</a:t>
            </a:r>
          </a:p>
        </p:txBody>
      </p:sp>
      <p:sp>
        <p:nvSpPr>
          <p:cNvPr id="4" name="TextBox 3">
            <a:extLst>
              <a:ext uri="{FF2B5EF4-FFF2-40B4-BE49-F238E27FC236}">
                <a16:creationId xmlns:a16="http://schemas.microsoft.com/office/drawing/2014/main" id="{1F0EEC4B-07C0-AA06-4430-180B9A81078E}"/>
              </a:ext>
            </a:extLst>
          </p:cNvPr>
          <p:cNvSpPr txBox="1"/>
          <p:nvPr/>
        </p:nvSpPr>
        <p:spPr>
          <a:xfrm>
            <a:off x="390525" y="1120676"/>
            <a:ext cx="11244126" cy="5539978"/>
          </a:xfrm>
          <a:prstGeom prst="rect">
            <a:avLst/>
          </a:prstGeom>
          <a:noFill/>
        </p:spPr>
        <p:txBody>
          <a:bodyPr wrap="square">
            <a:spAutoFit/>
          </a:bodyPr>
          <a:lstStyle/>
          <a:p>
            <a:pPr marR="0" algn="l">
              <a:spcBef>
                <a:spcPts val="0"/>
              </a:spcBef>
              <a:spcAft>
                <a:spcPts val="0"/>
              </a:spcAft>
            </a:pPr>
            <a:r>
              <a:rPr lang="en-US" sz="2000" b="1" i="1" dirty="0">
                <a:solidFill>
                  <a:srgbClr val="242424"/>
                </a:solidFill>
                <a:effectLst/>
                <a:latin typeface="Calibri" panose="020F0502020204030204" pitchFamily="34" charset="0"/>
              </a:rPr>
              <a:t>Based on the analysis of the survey results, these 5 areas were deemed to be the key priority areas. Suicide Prevention Portfolio will focus on addressing one or more of these priorities in the coming fiscal years. </a:t>
            </a:r>
          </a:p>
          <a:p>
            <a:pPr marL="342900" marR="0" indent="-342900" algn="l">
              <a:spcBef>
                <a:spcPts val="0"/>
              </a:spcBef>
              <a:spcAft>
                <a:spcPts val="0"/>
              </a:spcAft>
              <a:buFont typeface="+mj-lt"/>
              <a:buAutoNum type="arabicPeriod"/>
            </a:pPr>
            <a:endParaRPr lang="en-US" dirty="0">
              <a:solidFill>
                <a:srgbClr val="242424"/>
              </a:solidFill>
              <a:latin typeface="Calibri" panose="020F0502020204030204" pitchFamily="34" charset="0"/>
            </a:endParaRPr>
          </a:p>
          <a:p>
            <a:pPr marL="342900" marR="0" indent="-342900" algn="l">
              <a:spcBef>
                <a:spcPts val="0"/>
              </a:spcBef>
              <a:spcAft>
                <a:spcPts val="0"/>
              </a:spcAft>
              <a:buFont typeface="+mj-lt"/>
              <a:buAutoNum type="arabicPeriod"/>
            </a:pPr>
            <a:r>
              <a:rPr lang="en-US" sz="2400" b="0" i="0" dirty="0">
                <a:solidFill>
                  <a:srgbClr val="242424"/>
                </a:solidFill>
                <a:effectLst/>
                <a:latin typeface="Calibri" panose="020F0502020204030204" pitchFamily="34" charset="0"/>
              </a:rPr>
              <a:t>Lethal Means Safety approaches to suicide prevention</a:t>
            </a:r>
          </a:p>
          <a:p>
            <a:pPr marL="342900" marR="0" indent="-342900" algn="l">
              <a:spcBef>
                <a:spcPts val="0"/>
              </a:spcBef>
              <a:spcAft>
                <a:spcPts val="0"/>
              </a:spcAft>
              <a:buFont typeface="+mj-lt"/>
              <a:buAutoNum type="arabicPeriod"/>
            </a:pPr>
            <a:endParaRPr lang="en-US" sz="2400" b="0" i="0" dirty="0">
              <a:solidFill>
                <a:srgbClr val="242424"/>
              </a:solidFill>
              <a:effectLst/>
              <a:latin typeface="Calibri" panose="020F0502020204030204" pitchFamily="34" charset="0"/>
            </a:endParaRPr>
          </a:p>
          <a:p>
            <a:pPr marL="342900" marR="0" indent="-342900" algn="l">
              <a:spcBef>
                <a:spcPts val="0"/>
              </a:spcBef>
              <a:spcAft>
                <a:spcPts val="0"/>
              </a:spcAft>
              <a:buFont typeface="+mj-lt"/>
              <a:buAutoNum type="arabicPeriod"/>
            </a:pPr>
            <a:r>
              <a:rPr lang="en-US" sz="2400" b="0" i="0" dirty="0">
                <a:solidFill>
                  <a:srgbClr val="242424"/>
                </a:solidFill>
                <a:effectLst/>
                <a:latin typeface="Calibri" panose="020F0502020204030204" pitchFamily="34" charset="0"/>
              </a:rPr>
              <a:t>Community-based interventions for suicide prevention</a:t>
            </a:r>
          </a:p>
          <a:p>
            <a:pPr marL="342900" marR="0" indent="-342900" algn="l">
              <a:spcBef>
                <a:spcPts val="0"/>
              </a:spcBef>
              <a:spcAft>
                <a:spcPts val="0"/>
              </a:spcAft>
              <a:buFont typeface="+mj-lt"/>
              <a:buAutoNum type="arabicPeriod"/>
            </a:pPr>
            <a:endParaRPr lang="en-US" sz="2400" b="0" i="0" dirty="0">
              <a:solidFill>
                <a:srgbClr val="242424"/>
              </a:solidFill>
              <a:effectLst/>
              <a:latin typeface="Calibri" panose="020F0502020204030204" pitchFamily="34" charset="0"/>
            </a:endParaRPr>
          </a:p>
          <a:p>
            <a:pPr marL="342900" marR="0" indent="-342900" algn="l">
              <a:spcBef>
                <a:spcPts val="0"/>
              </a:spcBef>
              <a:spcAft>
                <a:spcPts val="0"/>
              </a:spcAft>
              <a:buFont typeface="+mj-lt"/>
              <a:buAutoNum type="arabicPeriod"/>
            </a:pPr>
            <a:r>
              <a:rPr lang="en-US" sz="2400" b="0" i="0" dirty="0">
                <a:solidFill>
                  <a:srgbClr val="242424"/>
                </a:solidFill>
                <a:effectLst/>
                <a:latin typeface="Calibri" panose="020F0502020204030204" pitchFamily="34" charset="0"/>
              </a:rPr>
              <a:t>Family and social network-based interventions and postventions</a:t>
            </a:r>
          </a:p>
          <a:p>
            <a:pPr marL="342900" marR="0" indent="-342900" algn="l">
              <a:spcBef>
                <a:spcPts val="0"/>
              </a:spcBef>
              <a:spcAft>
                <a:spcPts val="0"/>
              </a:spcAft>
              <a:buFont typeface="+mj-lt"/>
              <a:buAutoNum type="arabicPeriod"/>
            </a:pPr>
            <a:endParaRPr lang="en-US" sz="2400" b="0" i="0" dirty="0">
              <a:solidFill>
                <a:srgbClr val="242424"/>
              </a:solidFill>
              <a:effectLst/>
              <a:latin typeface="Calibri" panose="020F0502020204030204" pitchFamily="34" charset="0"/>
            </a:endParaRPr>
          </a:p>
          <a:p>
            <a:pPr marL="342900" marR="0" indent="-342900" algn="l">
              <a:spcBef>
                <a:spcPts val="0"/>
              </a:spcBef>
              <a:spcAft>
                <a:spcPts val="0"/>
              </a:spcAft>
              <a:buFont typeface="+mj-lt"/>
              <a:buAutoNum type="arabicPeriod"/>
            </a:pPr>
            <a:r>
              <a:rPr lang="en-US" sz="2400" b="0" i="0" dirty="0">
                <a:solidFill>
                  <a:srgbClr val="242424"/>
                </a:solidFill>
                <a:effectLst/>
                <a:latin typeface="Calibri" panose="020F0502020204030204" pitchFamily="34" charset="0"/>
              </a:rPr>
              <a:t>Psychotherapies and other non-somatic interventions for suicide prevention</a:t>
            </a:r>
          </a:p>
          <a:p>
            <a:pPr marL="342900" marR="0" indent="-342900" algn="l">
              <a:spcBef>
                <a:spcPts val="0"/>
              </a:spcBef>
              <a:spcAft>
                <a:spcPts val="0"/>
              </a:spcAft>
              <a:buFont typeface="+mj-lt"/>
              <a:buAutoNum type="arabicPeriod"/>
            </a:pPr>
            <a:endParaRPr lang="en-US" sz="2400" b="0" i="0" dirty="0">
              <a:solidFill>
                <a:srgbClr val="242424"/>
              </a:solidFill>
              <a:effectLst/>
              <a:latin typeface="Calibri" panose="020F0502020204030204" pitchFamily="34" charset="0"/>
            </a:endParaRPr>
          </a:p>
          <a:p>
            <a:pPr marL="342900" marR="0" indent="-342900" algn="l">
              <a:spcBef>
                <a:spcPts val="0"/>
              </a:spcBef>
              <a:spcAft>
                <a:spcPts val="0"/>
              </a:spcAft>
              <a:buFont typeface="+mj-lt"/>
              <a:buAutoNum type="arabicPeriod"/>
            </a:pPr>
            <a:r>
              <a:rPr lang="en-US" sz="2400" b="0" i="0" dirty="0">
                <a:solidFill>
                  <a:srgbClr val="242424"/>
                </a:solidFill>
                <a:effectLst/>
                <a:latin typeface="Calibri" panose="020F0502020204030204" pitchFamily="34" charset="0"/>
              </a:rPr>
              <a:t>Suicide risk screening, evaluation effectiveness, and processes within VA; predictive analytics</a:t>
            </a:r>
          </a:p>
          <a:p>
            <a:pPr marL="342900" marR="0" indent="-342900" algn="l">
              <a:spcBef>
                <a:spcPts val="0"/>
              </a:spcBef>
              <a:spcAft>
                <a:spcPts val="0"/>
              </a:spcAft>
              <a:buFont typeface="+mj-lt"/>
              <a:buAutoNum type="arabicPeriod"/>
            </a:pPr>
            <a:endParaRPr lang="en-US" dirty="0">
              <a:solidFill>
                <a:srgbClr val="242424"/>
              </a:solidFill>
              <a:latin typeface="Calibri" panose="020F0502020204030204" pitchFamily="34" charset="0"/>
            </a:endParaRPr>
          </a:p>
          <a:p>
            <a:pPr marR="0" algn="l">
              <a:spcBef>
                <a:spcPts val="0"/>
              </a:spcBef>
              <a:spcAft>
                <a:spcPts val="0"/>
              </a:spcAft>
            </a:pPr>
            <a:endParaRPr lang="en-US" sz="1800" b="0" i="0" dirty="0">
              <a:solidFill>
                <a:srgbClr val="242424"/>
              </a:solidFill>
              <a:effectLst/>
              <a:latin typeface="Calibri" panose="020F0502020204030204" pitchFamily="34" charset="0"/>
            </a:endParaRPr>
          </a:p>
        </p:txBody>
      </p:sp>
    </p:spTree>
    <p:extLst>
      <p:ext uri="{BB962C8B-B14F-4D97-AF65-F5344CB8AC3E}">
        <p14:creationId xmlns:p14="http://schemas.microsoft.com/office/powerpoint/2010/main" val="125704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9F52D-EE91-A825-94B5-3AE087919D73}"/>
              </a:ext>
            </a:extLst>
          </p:cNvPr>
          <p:cNvSpPr>
            <a:spLocks noGrp="1"/>
          </p:cNvSpPr>
          <p:nvPr>
            <p:ph type="title"/>
          </p:nvPr>
        </p:nvSpPr>
        <p:spPr/>
        <p:txBody>
          <a:bodyPr/>
          <a:lstStyle/>
          <a:p>
            <a:r>
              <a:rPr lang="en-US" sz="2800" dirty="0"/>
              <a:t>Voting Session</a:t>
            </a:r>
          </a:p>
        </p:txBody>
      </p:sp>
      <p:sp>
        <p:nvSpPr>
          <p:cNvPr id="7" name="Content Placeholder 6">
            <a:extLst>
              <a:ext uri="{FF2B5EF4-FFF2-40B4-BE49-F238E27FC236}">
                <a16:creationId xmlns:a16="http://schemas.microsoft.com/office/drawing/2014/main" id="{8BF1C878-5A4C-27C4-9E84-8D8EBAEB8903}"/>
              </a:ext>
            </a:extLst>
          </p:cNvPr>
          <p:cNvSpPr>
            <a:spLocks noGrp="1"/>
          </p:cNvSpPr>
          <p:nvPr>
            <p:ph idx="1"/>
          </p:nvPr>
        </p:nvSpPr>
        <p:spPr>
          <a:xfrm>
            <a:off x="404940" y="1037492"/>
            <a:ext cx="11129835" cy="5068033"/>
          </a:xfrm>
        </p:spPr>
        <p:txBody>
          <a:bodyPr/>
          <a:lstStyle/>
          <a:p>
            <a:pPr marL="0" indent="0" algn="l">
              <a:buNone/>
            </a:pPr>
            <a:r>
              <a:rPr lang="en-US" sz="2000" i="1" dirty="0"/>
              <a:t>Voting members of the ESC attended a Consensus Panel Meeting on June 4, 2024.</a:t>
            </a:r>
          </a:p>
          <a:p>
            <a:pPr marL="0" indent="0" algn="l">
              <a:buNone/>
            </a:pPr>
            <a:endParaRPr lang="en-US" sz="2000" b="1" dirty="0"/>
          </a:p>
          <a:p>
            <a:pPr marL="0" indent="0" algn="l">
              <a:buNone/>
            </a:pPr>
            <a:r>
              <a:rPr lang="en-US" sz="2000" b="1" dirty="0"/>
              <a:t>Objective: </a:t>
            </a:r>
            <a:r>
              <a:rPr lang="en-US" sz="2000" dirty="0"/>
              <a:t>Convene the Executive Committee to rank Critical Research Priorities in order of importance. The members will review the process taken to arrive the 5 identified priorities and then </a:t>
            </a:r>
            <a:r>
              <a:rPr lang="en-US" sz="2000" dirty="0">
                <a:hlinkClick r:id="rId2"/>
              </a:rPr>
              <a:t>complete a live survey to rank </a:t>
            </a:r>
            <a:r>
              <a:rPr lang="en-US" sz="2000" dirty="0"/>
              <a:t>the priorities from #1 to #5. </a:t>
            </a:r>
          </a:p>
          <a:p>
            <a:pPr marL="0" indent="0" algn="l">
              <a:buNone/>
            </a:pPr>
            <a:endParaRPr lang="en-US" sz="2000" dirty="0"/>
          </a:p>
          <a:p>
            <a:pPr marL="0" indent="0" algn="l">
              <a:buNone/>
            </a:pPr>
            <a:r>
              <a:rPr lang="en-US" sz="2000" b="1" dirty="0"/>
              <a:t>Process: </a:t>
            </a:r>
            <a:r>
              <a:rPr lang="en-US" sz="2000" dirty="0"/>
              <a:t>Presentations on existing funding for candidate priority domains followed by Q&amp;A and voting. Presentations were made by Office of Suicide Prevention, Center of Excellence, RM MIRECC, Office of Rural Health, &amp; ORD. </a:t>
            </a:r>
            <a:endParaRPr lang="en-US" sz="2000" b="1" dirty="0"/>
          </a:p>
          <a:p>
            <a:pPr marL="0" indent="0" algn="l">
              <a:buNone/>
            </a:pPr>
            <a:endParaRPr lang="en-US" sz="2000" b="1" dirty="0"/>
          </a:p>
          <a:p>
            <a:pPr marL="0" indent="0" algn="l">
              <a:buNone/>
            </a:pPr>
            <a:r>
              <a:rPr lang="en-US" sz="2000" b="1" dirty="0"/>
              <a:t>Key Discussion Questions:</a:t>
            </a:r>
          </a:p>
          <a:p>
            <a:pPr marL="285750" indent="-285750" algn="l">
              <a:buFont typeface="Arial" panose="020B0604020202020204" pitchFamily="34" charset="0"/>
              <a:buChar char="•"/>
            </a:pPr>
            <a:r>
              <a:rPr lang="en-US" sz="2000" dirty="0"/>
              <a:t>What research domain would be the most impacted by additional funding? </a:t>
            </a:r>
          </a:p>
          <a:p>
            <a:pPr marL="285750" indent="-285750" algn="l">
              <a:buFont typeface="Arial" panose="020B0604020202020204" pitchFamily="34" charset="0"/>
              <a:buChar char="•"/>
            </a:pPr>
            <a:r>
              <a:rPr lang="en-US" sz="2000" dirty="0"/>
              <a:t>Where can funding “push the needle”?</a:t>
            </a:r>
          </a:p>
          <a:p>
            <a:pPr marL="285750" indent="-285750">
              <a:buFont typeface="Arial" panose="020B0604020202020204" pitchFamily="34" charset="0"/>
              <a:buChar char="•"/>
            </a:pPr>
            <a:r>
              <a:rPr lang="en-US" sz="2000" dirty="0"/>
              <a:t>Where is VA well positioned across these research domains to create impact? </a:t>
            </a:r>
          </a:p>
          <a:p>
            <a:pPr marL="0" indent="0" algn="l">
              <a:buNone/>
            </a:pPr>
            <a:r>
              <a:rPr lang="en-US" sz="2000" dirty="0"/>
              <a:t> </a:t>
            </a:r>
          </a:p>
        </p:txBody>
      </p:sp>
    </p:spTree>
    <p:extLst>
      <p:ext uri="{BB962C8B-B14F-4D97-AF65-F5344CB8AC3E}">
        <p14:creationId xmlns:p14="http://schemas.microsoft.com/office/powerpoint/2010/main" val="101769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4A09-9857-E64F-C75A-FE717A9DD69D}"/>
              </a:ext>
            </a:extLst>
          </p:cNvPr>
          <p:cNvSpPr>
            <a:spLocks noGrp="1"/>
          </p:cNvSpPr>
          <p:nvPr>
            <p:ph type="title"/>
          </p:nvPr>
        </p:nvSpPr>
        <p:spPr/>
        <p:txBody>
          <a:bodyPr/>
          <a:lstStyle/>
          <a:p>
            <a:r>
              <a:rPr lang="en-US" dirty="0"/>
              <a:t>ORD Funded Studies -</a:t>
            </a:r>
          </a:p>
        </p:txBody>
      </p:sp>
      <p:graphicFrame>
        <p:nvGraphicFramePr>
          <p:cNvPr id="3" name="Table 3">
            <a:extLst>
              <a:ext uri="{FF2B5EF4-FFF2-40B4-BE49-F238E27FC236}">
                <a16:creationId xmlns:a16="http://schemas.microsoft.com/office/drawing/2014/main" id="{7ED18B68-B268-4B5E-AEAF-19ECEDEB48CA}"/>
              </a:ext>
            </a:extLst>
          </p:cNvPr>
          <p:cNvGraphicFramePr>
            <a:graphicFrameLocks noGrp="1"/>
          </p:cNvGraphicFramePr>
          <p:nvPr/>
        </p:nvGraphicFramePr>
        <p:xfrm>
          <a:off x="1106488" y="1221740"/>
          <a:ext cx="9979024" cy="5026661"/>
        </p:xfrm>
        <a:graphic>
          <a:graphicData uri="http://schemas.openxmlformats.org/drawingml/2006/table">
            <a:tbl>
              <a:tblPr firstRow="1" bandRow="1">
                <a:tableStyleId>{5C22544A-7EE6-4342-B048-85BDC9FD1C3A}</a:tableStyleId>
              </a:tblPr>
              <a:tblGrid>
                <a:gridCol w="2397219">
                  <a:extLst>
                    <a:ext uri="{9D8B030D-6E8A-4147-A177-3AD203B41FA5}">
                      <a16:colId xmlns:a16="http://schemas.microsoft.com/office/drawing/2014/main" val="1973845343"/>
                    </a:ext>
                  </a:extLst>
                </a:gridCol>
                <a:gridCol w="2397219">
                  <a:extLst>
                    <a:ext uri="{9D8B030D-6E8A-4147-A177-3AD203B41FA5}">
                      <a16:colId xmlns:a16="http://schemas.microsoft.com/office/drawing/2014/main" val="1038932182"/>
                    </a:ext>
                  </a:extLst>
                </a:gridCol>
                <a:gridCol w="2533895">
                  <a:extLst>
                    <a:ext uri="{9D8B030D-6E8A-4147-A177-3AD203B41FA5}">
                      <a16:colId xmlns:a16="http://schemas.microsoft.com/office/drawing/2014/main" val="2075039810"/>
                    </a:ext>
                  </a:extLst>
                </a:gridCol>
                <a:gridCol w="2650691">
                  <a:extLst>
                    <a:ext uri="{9D8B030D-6E8A-4147-A177-3AD203B41FA5}">
                      <a16:colId xmlns:a16="http://schemas.microsoft.com/office/drawing/2014/main" val="124347133"/>
                    </a:ext>
                  </a:extLst>
                </a:gridCol>
              </a:tblGrid>
              <a:tr h="1282943">
                <a:tc>
                  <a:txBody>
                    <a:bodyPr/>
                    <a:lstStyle/>
                    <a:p>
                      <a:pPr algn="l"/>
                      <a:r>
                        <a:rPr lang="en-US" dirty="0"/>
                        <a:t>Domain</a:t>
                      </a:r>
                    </a:p>
                  </a:txBody>
                  <a:tcPr/>
                </a:tc>
                <a:tc>
                  <a:txBody>
                    <a:bodyPr/>
                    <a:lstStyle/>
                    <a:p>
                      <a:pPr algn="ctr"/>
                      <a:r>
                        <a:rPr lang="en-US" dirty="0"/>
                        <a:t>Total $ *</a:t>
                      </a:r>
                    </a:p>
                  </a:txBody>
                  <a:tcPr/>
                </a:tc>
                <a:tc>
                  <a:txBody>
                    <a:bodyPr/>
                    <a:lstStyle/>
                    <a:p>
                      <a:pPr algn="ctr"/>
                      <a:r>
                        <a:rPr lang="en-US" dirty="0"/>
                        <a:t># of ORD Projects </a:t>
                      </a:r>
                    </a:p>
                  </a:txBody>
                  <a:tcPr/>
                </a:tc>
                <a:tc>
                  <a:txBody>
                    <a:bodyPr/>
                    <a:lstStyle/>
                    <a:p>
                      <a:pPr algn="ctr"/>
                      <a:r>
                        <a:rPr lang="en-US" dirty="0"/>
                        <a:t># of Sprint Projects</a:t>
                      </a:r>
                    </a:p>
                  </a:txBody>
                  <a:tcPr/>
                </a:tc>
                <a:extLst>
                  <a:ext uri="{0D108BD9-81ED-4DB2-BD59-A6C34878D82A}">
                    <a16:rowId xmlns:a16="http://schemas.microsoft.com/office/drawing/2014/main" val="2256410964"/>
                  </a:ext>
                </a:extLst>
              </a:tr>
              <a:tr h="743292">
                <a:tc>
                  <a:txBody>
                    <a:bodyPr/>
                    <a:lstStyle/>
                    <a:p>
                      <a:pPr algn="l"/>
                      <a:r>
                        <a:rPr lang="en-US" dirty="0"/>
                        <a:t>Psychotherapy</a:t>
                      </a:r>
                    </a:p>
                  </a:txBody>
                  <a:tcPr/>
                </a:tc>
                <a:tc>
                  <a:txBody>
                    <a:bodyPr/>
                    <a:lstStyle/>
                    <a:p>
                      <a:pPr algn="ctr"/>
                      <a:r>
                        <a:rPr lang="en-US" dirty="0"/>
                        <a:t>$25,105,021</a:t>
                      </a:r>
                    </a:p>
                  </a:txBody>
                  <a:tcPr/>
                </a:tc>
                <a:tc>
                  <a:txBody>
                    <a:bodyPr/>
                    <a:lstStyle/>
                    <a:p>
                      <a:pPr algn="ctr"/>
                      <a:r>
                        <a:rPr lang="en-US" dirty="0"/>
                        <a:t>24</a:t>
                      </a:r>
                    </a:p>
                  </a:txBody>
                  <a:tcPr/>
                </a:tc>
                <a:tc>
                  <a:txBody>
                    <a:bodyPr/>
                    <a:lstStyle/>
                    <a:p>
                      <a:pPr algn="ctr"/>
                      <a:r>
                        <a:rPr lang="en-US" dirty="0"/>
                        <a:t>2</a:t>
                      </a:r>
                    </a:p>
                  </a:txBody>
                  <a:tcPr/>
                </a:tc>
                <a:extLst>
                  <a:ext uri="{0D108BD9-81ED-4DB2-BD59-A6C34878D82A}">
                    <a16:rowId xmlns:a16="http://schemas.microsoft.com/office/drawing/2014/main" val="3296323617"/>
                  </a:ext>
                </a:extLst>
              </a:tr>
              <a:tr h="770550">
                <a:tc>
                  <a:txBody>
                    <a:bodyPr/>
                    <a:lstStyle/>
                    <a:p>
                      <a:pPr algn="l"/>
                      <a:r>
                        <a:rPr lang="en-US" dirty="0"/>
                        <a:t>Risk / Predictive Analytics </a:t>
                      </a:r>
                    </a:p>
                  </a:txBody>
                  <a:tcPr/>
                </a:tc>
                <a:tc>
                  <a:txBody>
                    <a:bodyPr/>
                    <a:lstStyle/>
                    <a:p>
                      <a:pPr algn="ctr"/>
                      <a:r>
                        <a:rPr lang="en-US" dirty="0"/>
                        <a:t>$20,352,833</a:t>
                      </a:r>
                    </a:p>
                  </a:txBody>
                  <a:tcPr/>
                </a:tc>
                <a:tc>
                  <a:txBody>
                    <a:bodyPr/>
                    <a:lstStyle/>
                    <a:p>
                      <a:pPr algn="ctr"/>
                      <a:r>
                        <a:rPr lang="en-US" dirty="0"/>
                        <a:t>20</a:t>
                      </a:r>
                    </a:p>
                  </a:txBody>
                  <a:tcPr/>
                </a:tc>
                <a:tc>
                  <a:txBody>
                    <a:bodyPr/>
                    <a:lstStyle/>
                    <a:p>
                      <a:pPr algn="ctr"/>
                      <a:r>
                        <a:rPr lang="en-US" dirty="0"/>
                        <a:t>4</a:t>
                      </a:r>
                    </a:p>
                  </a:txBody>
                  <a:tcPr/>
                </a:tc>
                <a:extLst>
                  <a:ext uri="{0D108BD9-81ED-4DB2-BD59-A6C34878D82A}">
                    <a16:rowId xmlns:a16="http://schemas.microsoft.com/office/drawing/2014/main" val="951508598"/>
                  </a:ext>
                </a:extLst>
              </a:tr>
              <a:tr h="743292">
                <a:tc>
                  <a:txBody>
                    <a:bodyPr/>
                    <a:lstStyle/>
                    <a:p>
                      <a:pPr algn="l"/>
                      <a:r>
                        <a:rPr lang="en-US" dirty="0"/>
                        <a:t>Family</a:t>
                      </a:r>
                    </a:p>
                  </a:txBody>
                  <a:tcPr/>
                </a:tc>
                <a:tc>
                  <a:txBody>
                    <a:bodyPr/>
                    <a:lstStyle/>
                    <a:p>
                      <a:pPr algn="ctr"/>
                      <a:r>
                        <a:rPr lang="en-US" dirty="0"/>
                        <a:t>$8,446,398</a:t>
                      </a:r>
                    </a:p>
                  </a:txBody>
                  <a:tcPr/>
                </a:tc>
                <a:tc>
                  <a:txBody>
                    <a:bodyPr/>
                    <a:lstStyle/>
                    <a:p>
                      <a:pPr algn="ctr"/>
                      <a:r>
                        <a:rPr lang="en-US" dirty="0"/>
                        <a:t>10</a:t>
                      </a:r>
                    </a:p>
                  </a:txBody>
                  <a:tcPr/>
                </a:tc>
                <a:tc>
                  <a:txBody>
                    <a:bodyPr/>
                    <a:lstStyle/>
                    <a:p>
                      <a:pPr algn="ctr"/>
                      <a:r>
                        <a:rPr lang="en-US" dirty="0"/>
                        <a:t>1</a:t>
                      </a:r>
                    </a:p>
                  </a:txBody>
                  <a:tcPr/>
                </a:tc>
                <a:extLst>
                  <a:ext uri="{0D108BD9-81ED-4DB2-BD59-A6C34878D82A}">
                    <a16:rowId xmlns:a16="http://schemas.microsoft.com/office/drawing/2014/main" val="3498711798"/>
                  </a:ext>
                </a:extLst>
              </a:tr>
              <a:tr h="743292">
                <a:tc>
                  <a:txBody>
                    <a:bodyPr/>
                    <a:lstStyle/>
                    <a:p>
                      <a:pPr algn="l"/>
                      <a:r>
                        <a:rPr lang="en-US" dirty="0"/>
                        <a:t>Community </a:t>
                      </a:r>
                    </a:p>
                  </a:txBody>
                  <a:tcPr/>
                </a:tc>
                <a:tc>
                  <a:txBody>
                    <a:bodyPr/>
                    <a:lstStyle/>
                    <a:p>
                      <a:pPr algn="ctr"/>
                      <a:r>
                        <a:rPr lang="en-US" dirty="0"/>
                        <a:t>$5,184,353</a:t>
                      </a:r>
                    </a:p>
                  </a:txBody>
                  <a:tcPr/>
                </a:tc>
                <a:tc>
                  <a:txBody>
                    <a:bodyPr/>
                    <a:lstStyle/>
                    <a:p>
                      <a:pPr algn="ctr"/>
                      <a:r>
                        <a:rPr lang="en-US" dirty="0"/>
                        <a:t>5</a:t>
                      </a:r>
                    </a:p>
                  </a:txBody>
                  <a:tcPr/>
                </a:tc>
                <a:tc>
                  <a:txBody>
                    <a:bodyPr/>
                    <a:lstStyle/>
                    <a:p>
                      <a:pPr algn="ctr"/>
                      <a:r>
                        <a:rPr lang="en-US" dirty="0"/>
                        <a:t>2</a:t>
                      </a:r>
                    </a:p>
                  </a:txBody>
                  <a:tcPr/>
                </a:tc>
                <a:extLst>
                  <a:ext uri="{0D108BD9-81ED-4DB2-BD59-A6C34878D82A}">
                    <a16:rowId xmlns:a16="http://schemas.microsoft.com/office/drawing/2014/main" val="1524895273"/>
                  </a:ext>
                </a:extLst>
              </a:tr>
              <a:tr h="743292">
                <a:tc>
                  <a:txBody>
                    <a:bodyPr/>
                    <a:lstStyle/>
                    <a:p>
                      <a:pPr algn="l"/>
                      <a:r>
                        <a:rPr lang="en-US" dirty="0"/>
                        <a:t>Lethal Means</a:t>
                      </a:r>
                    </a:p>
                  </a:txBody>
                  <a:tcPr/>
                </a:tc>
                <a:tc>
                  <a:txBody>
                    <a:bodyPr/>
                    <a:lstStyle/>
                    <a:p>
                      <a:pPr algn="ctr"/>
                      <a:r>
                        <a:rPr lang="en-US" dirty="0"/>
                        <a:t>$2,704,120</a:t>
                      </a:r>
                    </a:p>
                  </a:txBody>
                  <a:tcPr/>
                </a:tc>
                <a:tc>
                  <a:txBody>
                    <a:bodyPr/>
                    <a:lstStyle/>
                    <a:p>
                      <a:pPr algn="ctr"/>
                      <a:r>
                        <a:rPr lang="en-US" dirty="0"/>
                        <a:t>4</a:t>
                      </a:r>
                    </a:p>
                  </a:txBody>
                  <a:tcPr/>
                </a:tc>
                <a:tc>
                  <a:txBody>
                    <a:bodyPr/>
                    <a:lstStyle/>
                    <a:p>
                      <a:pPr algn="ctr"/>
                      <a:r>
                        <a:rPr lang="en-US" dirty="0"/>
                        <a:t>3</a:t>
                      </a:r>
                    </a:p>
                  </a:txBody>
                  <a:tcPr/>
                </a:tc>
                <a:extLst>
                  <a:ext uri="{0D108BD9-81ED-4DB2-BD59-A6C34878D82A}">
                    <a16:rowId xmlns:a16="http://schemas.microsoft.com/office/drawing/2014/main" val="54307886"/>
                  </a:ext>
                </a:extLst>
              </a:tr>
            </a:tbl>
          </a:graphicData>
        </a:graphic>
      </p:graphicFrame>
      <p:sp>
        <p:nvSpPr>
          <p:cNvPr id="4" name="TextBox 3">
            <a:extLst>
              <a:ext uri="{FF2B5EF4-FFF2-40B4-BE49-F238E27FC236}">
                <a16:creationId xmlns:a16="http://schemas.microsoft.com/office/drawing/2014/main" id="{B7F96313-C15E-CB05-8B6C-F6808F61BEB6}"/>
              </a:ext>
            </a:extLst>
          </p:cNvPr>
          <p:cNvSpPr txBox="1"/>
          <p:nvPr/>
        </p:nvSpPr>
        <p:spPr>
          <a:xfrm>
            <a:off x="8859520" y="6563360"/>
            <a:ext cx="2428240" cy="369332"/>
          </a:xfrm>
          <a:prstGeom prst="rect">
            <a:avLst/>
          </a:prstGeom>
          <a:noFill/>
        </p:spPr>
        <p:txBody>
          <a:bodyPr wrap="square" rtlCol="0">
            <a:spAutoFit/>
          </a:bodyPr>
          <a:lstStyle/>
          <a:p>
            <a:r>
              <a:rPr lang="en-US" dirty="0"/>
              <a:t>* - total for all years</a:t>
            </a:r>
          </a:p>
        </p:txBody>
      </p:sp>
    </p:spTree>
    <p:extLst>
      <p:ext uri="{BB962C8B-B14F-4D97-AF65-F5344CB8AC3E}">
        <p14:creationId xmlns:p14="http://schemas.microsoft.com/office/powerpoint/2010/main" val="349533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ADCBC-5EE4-8162-D2FA-E9374773A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2FBAF-16FF-F253-D8EF-2860740F8C49}"/>
              </a:ext>
            </a:extLst>
          </p:cNvPr>
          <p:cNvSpPr>
            <a:spLocks noGrp="1"/>
          </p:cNvSpPr>
          <p:nvPr>
            <p:ph type="title"/>
          </p:nvPr>
        </p:nvSpPr>
        <p:spPr>
          <a:xfrm>
            <a:off x="281358" y="118875"/>
            <a:ext cx="10515600" cy="752929"/>
          </a:xfrm>
        </p:spPr>
        <p:txBody>
          <a:bodyPr>
            <a:normAutofit/>
          </a:bodyPr>
          <a:lstStyle/>
          <a:p>
            <a:r>
              <a:rPr lang="en-US" sz="3200" b="1" dirty="0">
                <a:solidFill>
                  <a:schemeClr val="bg1"/>
                </a:solidFill>
              </a:rPr>
              <a:t>Ranking Exercise</a:t>
            </a:r>
            <a:endParaRPr lang="en-US" sz="3200" b="1" dirty="0">
              <a:solidFill>
                <a:schemeClr val="bg1"/>
              </a:solidFill>
              <a:cs typeface="Calibri Light"/>
            </a:endParaRPr>
          </a:p>
        </p:txBody>
      </p:sp>
      <p:sp>
        <p:nvSpPr>
          <p:cNvPr id="6" name="TextBox 5">
            <a:extLst>
              <a:ext uri="{FF2B5EF4-FFF2-40B4-BE49-F238E27FC236}">
                <a16:creationId xmlns:a16="http://schemas.microsoft.com/office/drawing/2014/main" id="{38FD0E75-7C93-F03C-7ABD-9006EF566D81}"/>
              </a:ext>
            </a:extLst>
          </p:cNvPr>
          <p:cNvSpPr txBox="1"/>
          <p:nvPr/>
        </p:nvSpPr>
        <p:spPr>
          <a:xfrm>
            <a:off x="1385231" y="1690317"/>
            <a:ext cx="9204391" cy="3416320"/>
          </a:xfrm>
          <a:prstGeom prst="rect">
            <a:avLst/>
          </a:prstGeom>
          <a:noFill/>
        </p:spPr>
        <p:txBody>
          <a:bodyPr wrap="square">
            <a:spAutoFit/>
          </a:bodyPr>
          <a:lstStyle/>
          <a:p>
            <a:r>
              <a:rPr lang="en-US" b="1" dirty="0"/>
              <a:t>Ranking Process: </a:t>
            </a:r>
          </a:p>
          <a:p>
            <a:pPr marL="285750" indent="-285750">
              <a:buFont typeface="Arial" panose="020B0604020202020204" pitchFamily="34" charset="0"/>
              <a:buChar char="•"/>
            </a:pPr>
            <a:r>
              <a:rPr lang="en-US" dirty="0"/>
              <a:t>9 individuals ranked 5 CRP options from highest priority (first position) to lowest priority (last position) using a Microsoft Forms (MS Forms) Survey. </a:t>
            </a:r>
          </a:p>
          <a:p>
            <a:pPr marL="285750" indent="-285750">
              <a:buFont typeface="Arial" panose="020B0604020202020204" pitchFamily="34" charset="0"/>
              <a:buChar char="•"/>
            </a:pPr>
            <a:endParaRPr lang="en-US" dirty="0"/>
          </a:p>
          <a:p>
            <a:r>
              <a:rPr lang="en-US" b="1" dirty="0"/>
              <a:t>Ranking Products:</a:t>
            </a:r>
          </a:p>
          <a:p>
            <a:pPr marL="285750" indent="-285750">
              <a:buFont typeface="Arial" panose="020B0604020202020204" pitchFamily="34" charset="0"/>
              <a:buChar char="•"/>
            </a:pPr>
            <a:r>
              <a:rPr lang="en-US" dirty="0"/>
              <a:t>Strategy 1 – </a:t>
            </a:r>
          </a:p>
          <a:p>
            <a:pPr marL="742950" lvl="1" indent="-285750">
              <a:buFont typeface="Arial" panose="020B0604020202020204" pitchFamily="34" charset="0"/>
              <a:buChar char="•"/>
            </a:pPr>
            <a:r>
              <a:rPr lang="en-US" dirty="0"/>
              <a:t>The highest priority (first position) was assigned the highest numerical value (5), and the lowest priority (last position) was assigned the lowest numerical value (1).</a:t>
            </a:r>
          </a:p>
          <a:p>
            <a:pPr marL="1200150" lvl="2" indent="-285750">
              <a:buFont typeface="Arial" panose="020B0604020202020204" pitchFamily="34" charset="0"/>
              <a:buChar char="•"/>
            </a:pPr>
            <a:r>
              <a:rPr lang="en-US" dirty="0"/>
              <a:t>MS Forms calculated the total score for each option by summing the values assigned by all respondents. </a:t>
            </a:r>
          </a:p>
          <a:p>
            <a:pPr marL="285750" indent="-285750">
              <a:buFont typeface="Arial" panose="020B0604020202020204" pitchFamily="34" charset="0"/>
              <a:buChar char="•"/>
            </a:pPr>
            <a:r>
              <a:rPr lang="en-US" dirty="0"/>
              <a:t>Strategy 2 – </a:t>
            </a:r>
          </a:p>
          <a:p>
            <a:pPr marL="742950" lvl="1" indent="-285750">
              <a:buFont typeface="Arial" panose="020B0604020202020204" pitchFamily="34" charset="0"/>
              <a:buChar char="•"/>
            </a:pPr>
            <a:r>
              <a:rPr lang="en-US" dirty="0"/>
              <a:t>Domain with highest number of Rank #1 votes.</a:t>
            </a:r>
          </a:p>
        </p:txBody>
      </p:sp>
    </p:spTree>
    <p:extLst>
      <p:ext uri="{BB962C8B-B14F-4D97-AF65-F5344CB8AC3E}">
        <p14:creationId xmlns:p14="http://schemas.microsoft.com/office/powerpoint/2010/main" val="361693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ADCBC-5EE4-8162-D2FA-E9374773A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2FBAF-16FF-F253-D8EF-2860740F8C49}"/>
              </a:ext>
            </a:extLst>
          </p:cNvPr>
          <p:cNvSpPr>
            <a:spLocks noGrp="1"/>
          </p:cNvSpPr>
          <p:nvPr>
            <p:ph type="title"/>
          </p:nvPr>
        </p:nvSpPr>
        <p:spPr>
          <a:xfrm>
            <a:off x="281358" y="118875"/>
            <a:ext cx="10515600" cy="752929"/>
          </a:xfrm>
        </p:spPr>
        <p:txBody>
          <a:bodyPr>
            <a:normAutofit/>
          </a:bodyPr>
          <a:lstStyle/>
          <a:p>
            <a:r>
              <a:rPr lang="en-US" sz="3200" b="1" dirty="0">
                <a:solidFill>
                  <a:schemeClr val="bg1"/>
                </a:solidFill>
              </a:rPr>
              <a:t>Overall Ranking: Strategy 1</a:t>
            </a:r>
            <a:endParaRPr lang="en-US" sz="3200" b="1" dirty="0">
              <a:solidFill>
                <a:schemeClr val="bg1"/>
              </a:solidFill>
              <a:cs typeface="Calibri Light"/>
            </a:endParaRPr>
          </a:p>
        </p:txBody>
      </p:sp>
      <p:pic>
        <p:nvPicPr>
          <p:cNvPr id="4" name="Picture 3">
            <a:extLst>
              <a:ext uri="{FF2B5EF4-FFF2-40B4-BE49-F238E27FC236}">
                <a16:creationId xmlns:a16="http://schemas.microsoft.com/office/drawing/2014/main" id="{DACB341F-3C02-317C-EC93-B614C78C22AA}"/>
              </a:ext>
            </a:extLst>
          </p:cNvPr>
          <p:cNvPicPr>
            <a:picLocks noChangeAspect="1"/>
          </p:cNvPicPr>
          <p:nvPr/>
        </p:nvPicPr>
        <p:blipFill>
          <a:blip r:embed="rId3"/>
          <a:stretch>
            <a:fillRect/>
          </a:stretch>
        </p:blipFill>
        <p:spPr>
          <a:xfrm>
            <a:off x="2520766" y="1473099"/>
            <a:ext cx="7150467" cy="3911801"/>
          </a:xfrm>
          <a:prstGeom prst="rect">
            <a:avLst/>
          </a:prstGeom>
        </p:spPr>
      </p:pic>
      <p:sp>
        <p:nvSpPr>
          <p:cNvPr id="3" name="TextBox 2">
            <a:extLst>
              <a:ext uri="{FF2B5EF4-FFF2-40B4-BE49-F238E27FC236}">
                <a16:creationId xmlns:a16="http://schemas.microsoft.com/office/drawing/2014/main" id="{8D0C168E-A350-639F-AFAB-B9AD6ED6ADE2}"/>
              </a:ext>
            </a:extLst>
          </p:cNvPr>
          <p:cNvSpPr txBox="1"/>
          <p:nvPr/>
        </p:nvSpPr>
        <p:spPr>
          <a:xfrm>
            <a:off x="7534274" y="2672834"/>
            <a:ext cx="1571625" cy="369332"/>
          </a:xfrm>
          <a:prstGeom prst="rect">
            <a:avLst/>
          </a:prstGeom>
          <a:noFill/>
        </p:spPr>
        <p:txBody>
          <a:bodyPr wrap="square" rtlCol="0">
            <a:spAutoFit/>
          </a:bodyPr>
          <a:lstStyle/>
          <a:p>
            <a:r>
              <a:rPr lang="en-US" dirty="0"/>
              <a:t>(score = 36)</a:t>
            </a:r>
          </a:p>
        </p:txBody>
      </p:sp>
      <p:sp>
        <p:nvSpPr>
          <p:cNvPr id="5" name="TextBox 4">
            <a:extLst>
              <a:ext uri="{FF2B5EF4-FFF2-40B4-BE49-F238E27FC236}">
                <a16:creationId xmlns:a16="http://schemas.microsoft.com/office/drawing/2014/main" id="{007B890E-A0EB-F74B-2BBD-A54A5A3D27EC}"/>
              </a:ext>
            </a:extLst>
          </p:cNvPr>
          <p:cNvSpPr txBox="1"/>
          <p:nvPr/>
        </p:nvSpPr>
        <p:spPr>
          <a:xfrm>
            <a:off x="7810499" y="3213288"/>
            <a:ext cx="1571625" cy="369332"/>
          </a:xfrm>
          <a:prstGeom prst="rect">
            <a:avLst/>
          </a:prstGeom>
          <a:noFill/>
        </p:spPr>
        <p:txBody>
          <a:bodyPr wrap="square" rtlCol="0">
            <a:spAutoFit/>
          </a:bodyPr>
          <a:lstStyle/>
          <a:p>
            <a:r>
              <a:rPr lang="en-US" dirty="0"/>
              <a:t>(score = 27)</a:t>
            </a:r>
          </a:p>
        </p:txBody>
      </p:sp>
      <p:sp>
        <p:nvSpPr>
          <p:cNvPr id="6" name="TextBox 5">
            <a:extLst>
              <a:ext uri="{FF2B5EF4-FFF2-40B4-BE49-F238E27FC236}">
                <a16:creationId xmlns:a16="http://schemas.microsoft.com/office/drawing/2014/main" id="{4E51C7FB-52E4-6C85-8AFC-36C55F3650AC}"/>
              </a:ext>
            </a:extLst>
          </p:cNvPr>
          <p:cNvSpPr txBox="1"/>
          <p:nvPr/>
        </p:nvSpPr>
        <p:spPr>
          <a:xfrm>
            <a:off x="7591424" y="3753742"/>
            <a:ext cx="1571625" cy="369332"/>
          </a:xfrm>
          <a:prstGeom prst="rect">
            <a:avLst/>
          </a:prstGeom>
          <a:noFill/>
        </p:spPr>
        <p:txBody>
          <a:bodyPr wrap="square" rtlCol="0">
            <a:spAutoFit/>
          </a:bodyPr>
          <a:lstStyle/>
          <a:p>
            <a:r>
              <a:rPr lang="en-US" dirty="0"/>
              <a:t>(score = 25)</a:t>
            </a:r>
          </a:p>
        </p:txBody>
      </p:sp>
      <p:sp>
        <p:nvSpPr>
          <p:cNvPr id="7" name="TextBox 6">
            <a:extLst>
              <a:ext uri="{FF2B5EF4-FFF2-40B4-BE49-F238E27FC236}">
                <a16:creationId xmlns:a16="http://schemas.microsoft.com/office/drawing/2014/main" id="{B9F676DD-5679-2537-3EE0-E70C0B9B52E9}"/>
              </a:ext>
            </a:extLst>
          </p:cNvPr>
          <p:cNvSpPr txBox="1"/>
          <p:nvPr/>
        </p:nvSpPr>
        <p:spPr>
          <a:xfrm>
            <a:off x="7635874" y="4294196"/>
            <a:ext cx="1571625" cy="369332"/>
          </a:xfrm>
          <a:prstGeom prst="rect">
            <a:avLst/>
          </a:prstGeom>
          <a:noFill/>
        </p:spPr>
        <p:txBody>
          <a:bodyPr wrap="square" rtlCol="0">
            <a:spAutoFit/>
          </a:bodyPr>
          <a:lstStyle/>
          <a:p>
            <a:r>
              <a:rPr lang="en-US" dirty="0"/>
              <a:t>(score = 21)</a:t>
            </a:r>
          </a:p>
        </p:txBody>
      </p:sp>
      <p:sp>
        <p:nvSpPr>
          <p:cNvPr id="8" name="TextBox 7">
            <a:extLst>
              <a:ext uri="{FF2B5EF4-FFF2-40B4-BE49-F238E27FC236}">
                <a16:creationId xmlns:a16="http://schemas.microsoft.com/office/drawing/2014/main" id="{73BE15D9-7D5A-C16A-E378-723A7C6A53BA}"/>
              </a:ext>
            </a:extLst>
          </p:cNvPr>
          <p:cNvSpPr txBox="1"/>
          <p:nvPr/>
        </p:nvSpPr>
        <p:spPr>
          <a:xfrm>
            <a:off x="7956549" y="4895491"/>
            <a:ext cx="1571625" cy="369332"/>
          </a:xfrm>
          <a:prstGeom prst="rect">
            <a:avLst/>
          </a:prstGeom>
          <a:noFill/>
        </p:spPr>
        <p:txBody>
          <a:bodyPr wrap="square" rtlCol="0">
            <a:spAutoFit/>
          </a:bodyPr>
          <a:lstStyle/>
          <a:p>
            <a:r>
              <a:rPr lang="en-US" dirty="0"/>
              <a:t>(score = 21)</a:t>
            </a:r>
          </a:p>
        </p:txBody>
      </p:sp>
      <p:sp>
        <p:nvSpPr>
          <p:cNvPr id="9" name="TextBox 8">
            <a:extLst>
              <a:ext uri="{FF2B5EF4-FFF2-40B4-BE49-F238E27FC236}">
                <a16:creationId xmlns:a16="http://schemas.microsoft.com/office/drawing/2014/main" id="{2F860E97-0FCE-3386-D463-3CB1B1DAADB2}"/>
              </a:ext>
            </a:extLst>
          </p:cNvPr>
          <p:cNvSpPr txBox="1"/>
          <p:nvPr/>
        </p:nvSpPr>
        <p:spPr>
          <a:xfrm>
            <a:off x="6901655" y="5550938"/>
            <a:ext cx="3681411" cy="369332"/>
          </a:xfrm>
          <a:prstGeom prst="rect">
            <a:avLst/>
          </a:prstGeom>
          <a:noFill/>
        </p:spPr>
        <p:txBody>
          <a:bodyPr wrap="square" rtlCol="0">
            <a:spAutoFit/>
          </a:bodyPr>
          <a:lstStyle/>
          <a:p>
            <a:r>
              <a:rPr lang="en-US" dirty="0"/>
              <a:t>(score could range from 9 – 45)</a:t>
            </a:r>
          </a:p>
        </p:txBody>
      </p:sp>
    </p:spTree>
    <p:extLst>
      <p:ext uri="{BB962C8B-B14F-4D97-AF65-F5344CB8AC3E}">
        <p14:creationId xmlns:p14="http://schemas.microsoft.com/office/powerpoint/2010/main" val="139369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ADCBC-5EE4-8162-D2FA-E9374773A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2FBAF-16FF-F253-D8EF-2860740F8C49}"/>
              </a:ext>
            </a:extLst>
          </p:cNvPr>
          <p:cNvSpPr>
            <a:spLocks noGrp="1"/>
          </p:cNvSpPr>
          <p:nvPr>
            <p:ph type="title"/>
          </p:nvPr>
        </p:nvSpPr>
        <p:spPr>
          <a:xfrm>
            <a:off x="281358" y="118875"/>
            <a:ext cx="10515600" cy="752929"/>
          </a:xfrm>
        </p:spPr>
        <p:txBody>
          <a:bodyPr>
            <a:normAutofit/>
          </a:bodyPr>
          <a:lstStyle/>
          <a:p>
            <a:r>
              <a:rPr lang="en-US" sz="3200" b="1" dirty="0">
                <a:solidFill>
                  <a:schemeClr val="bg1"/>
                </a:solidFill>
              </a:rPr>
              <a:t>Ranking: Strategy 2</a:t>
            </a:r>
            <a:endParaRPr lang="en-US" sz="3200" b="1" dirty="0">
              <a:solidFill>
                <a:schemeClr val="bg1"/>
              </a:solidFill>
              <a:cs typeface="Calibri Light"/>
            </a:endParaRPr>
          </a:p>
        </p:txBody>
      </p:sp>
      <p:pic>
        <p:nvPicPr>
          <p:cNvPr id="5" name="Picture 4">
            <a:extLst>
              <a:ext uri="{FF2B5EF4-FFF2-40B4-BE49-F238E27FC236}">
                <a16:creationId xmlns:a16="http://schemas.microsoft.com/office/drawing/2014/main" id="{A99C9E1F-6B97-09DD-A8EB-1A51F66DBDFC}"/>
              </a:ext>
            </a:extLst>
          </p:cNvPr>
          <p:cNvPicPr>
            <a:picLocks noChangeAspect="1"/>
          </p:cNvPicPr>
          <p:nvPr/>
        </p:nvPicPr>
        <p:blipFill>
          <a:blip r:embed="rId3"/>
          <a:stretch>
            <a:fillRect/>
          </a:stretch>
        </p:blipFill>
        <p:spPr>
          <a:xfrm>
            <a:off x="1960087" y="1968009"/>
            <a:ext cx="7879003" cy="2406874"/>
          </a:xfrm>
          <a:prstGeom prst="rect">
            <a:avLst/>
          </a:prstGeom>
        </p:spPr>
      </p:pic>
    </p:spTree>
    <p:extLst>
      <p:ext uri="{BB962C8B-B14F-4D97-AF65-F5344CB8AC3E}">
        <p14:creationId xmlns:p14="http://schemas.microsoft.com/office/powerpoint/2010/main" val="1742702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1033"/>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1E07F2C274044A140D89A2848318B" ma:contentTypeVersion="10" ma:contentTypeDescription="Create a new document." ma:contentTypeScope="" ma:versionID="5865abdceee12cf2e0ce8f310ad82bd3">
  <xsd:schema xmlns:xsd="http://www.w3.org/2001/XMLSchema" xmlns:xs="http://www.w3.org/2001/XMLSchema" xmlns:p="http://schemas.microsoft.com/office/2006/metadata/properties" xmlns:ns2="2c6b27b9-eb57-4c2b-88ac-cc5deecff08c" xmlns:ns3="69b1282d-8bc9-4807-8fb9-a970b2ec8430" targetNamespace="http://schemas.microsoft.com/office/2006/metadata/properties" ma:root="true" ma:fieldsID="be54130c8802c171fc5bb87a0787409a" ns2:_="" ns3:_="">
    <xsd:import namespace="2c6b27b9-eb57-4c2b-88ac-cc5deecff08c"/>
    <xsd:import namespace="69b1282d-8bc9-4807-8fb9-a970b2ec84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b27b9-eb57-4c2b-88ac-cc5deecff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b1282d-8bc9-4807-8fb9-a970b2ec843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DEED4A-FA90-4BEC-8800-247E6962AD47}"/>
</file>

<file path=customXml/itemProps2.xml><?xml version="1.0" encoding="utf-8"?>
<ds:datastoreItem xmlns:ds="http://schemas.openxmlformats.org/officeDocument/2006/customXml" ds:itemID="{A31179A3-1231-42BF-9352-2B1FEC761025}">
  <ds:schemaRefs>
    <ds:schemaRef ds:uri="http://schemas.microsoft.com/sharepoint/v3/contenttype/forms"/>
  </ds:schemaRefs>
</ds:datastoreItem>
</file>

<file path=customXml/itemProps3.xml><?xml version="1.0" encoding="utf-8"?>
<ds:datastoreItem xmlns:ds="http://schemas.openxmlformats.org/officeDocument/2006/customXml" ds:itemID="{6419B3B8-B429-45BE-88B0-8FFAC23B77D9}">
  <ds:schemaRefs>
    <ds:schemaRef ds:uri="http://purl.org/dc/terms/"/>
    <ds:schemaRef ds:uri="http://schemas.microsoft.com/office/2006/documentManagement/types"/>
    <ds:schemaRef ds:uri="http://purl.org/dc/elements/1.1/"/>
    <ds:schemaRef ds:uri="http://schemas.microsoft.com/office/infopath/2007/PartnerControls"/>
    <ds:schemaRef ds:uri="http://schemas.microsoft.com/sharepoint/v3"/>
    <ds:schemaRef ds:uri="http://purl.org/dc/dcmitype/"/>
    <ds:schemaRef ds:uri="http://schemas.openxmlformats.org/package/2006/metadata/core-properties"/>
    <ds:schemaRef ds:uri="50f0e209-8335-4762-bc61-35d878d3e9d9"/>
    <ds:schemaRef ds:uri="6aa70152-e7f0-4492-8b74-233e905943de"/>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12601</TotalTime>
  <Words>1166</Words>
  <Application>Microsoft Office PowerPoint</Application>
  <PresentationFormat>Widescreen</PresentationFormat>
  <Paragraphs>181</Paragraphs>
  <Slides>22</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Arial,Sans-Serif</vt:lpstr>
      <vt:lpstr>Calibri</vt:lpstr>
      <vt:lpstr>Calibri Light</vt:lpstr>
      <vt:lpstr>Georgia</vt:lpstr>
      <vt:lpstr>VA Template</vt:lpstr>
      <vt:lpstr>think-cell Slide</vt:lpstr>
      <vt:lpstr>Suicide Prevention: Advisory Group  Monthly Meeting</vt:lpstr>
      <vt:lpstr>PowerPoint Presentation</vt:lpstr>
      <vt:lpstr>PowerPoint Presentation</vt:lpstr>
      <vt:lpstr>Key Priority Areas</vt:lpstr>
      <vt:lpstr>Voting Session</vt:lpstr>
      <vt:lpstr>ORD Funded Studies -</vt:lpstr>
      <vt:lpstr>Ranking Exercise</vt:lpstr>
      <vt:lpstr>Overall Ranking: Strategy 1</vt:lpstr>
      <vt:lpstr>Ranking: Strategy 2</vt:lpstr>
      <vt:lpstr>Detailed View (Strategy 2)</vt:lpstr>
      <vt:lpstr>PowerPoint Presentation</vt:lpstr>
      <vt:lpstr>PowerPoint Presentation</vt:lpstr>
      <vt:lpstr>Revised Research Application Process</vt:lpstr>
      <vt:lpstr>NOSIs for Suicide Prevention AMP </vt:lpstr>
      <vt:lpstr>Broad NOSI for Suicide Prevention AMP </vt:lpstr>
      <vt:lpstr>Broad NOSI for Suicide Prevention AMP </vt:lpstr>
      <vt:lpstr>Broad NOSI for Suicide Prevention AMP </vt:lpstr>
      <vt:lpstr>NOSI  for  Lethal Means Safety</vt:lpstr>
      <vt:lpstr>PowerPoint Presentation</vt:lpstr>
      <vt:lpstr>Informing the field of VA SP AMP priorites</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Elements Box Style</dc:title>
  <dc:creator>Constans, Joseph (VACO)</dc:creator>
  <cp:lastModifiedBy>Constans, Joseph (VACO)</cp:lastModifiedBy>
  <cp:revision>28</cp:revision>
  <cp:lastPrinted>2000-01-01T05:00:00Z</cp:lastPrinted>
  <dcterms:created xsi:type="dcterms:W3CDTF">2024-01-05T16:40:11Z</dcterms:created>
  <dcterms:modified xsi:type="dcterms:W3CDTF">2024-06-25T18:58:30Z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97ea9d-daff-4c91-a4f1-55d953dbb0fc_Enabled">
    <vt:lpwstr>true</vt:lpwstr>
  </property>
  <property fmtid="{D5CDD505-2E9C-101B-9397-08002B2CF9AE}" pid="3" name="MSIP_Label_7f97ea9d-daff-4c91-a4f1-55d953dbb0fc_SetDate">
    <vt:lpwstr>2024-01-05T19:26:49Z</vt:lpwstr>
  </property>
  <property fmtid="{D5CDD505-2E9C-101B-9397-08002B2CF9AE}" pid="4" name="MSIP_Label_7f97ea9d-daff-4c91-a4f1-55d953dbb0fc_Method">
    <vt:lpwstr>Standard</vt:lpwstr>
  </property>
  <property fmtid="{D5CDD505-2E9C-101B-9397-08002B2CF9AE}" pid="5" name="MSIP_Label_7f97ea9d-daff-4c91-a4f1-55d953dbb0fc_Name">
    <vt:lpwstr>Public</vt:lpwstr>
  </property>
  <property fmtid="{D5CDD505-2E9C-101B-9397-08002B2CF9AE}" pid="6" name="MSIP_Label_7f97ea9d-daff-4c91-a4f1-55d953dbb0fc_SiteId">
    <vt:lpwstr>58196b33-812d-4eb0-ad27-fc2dd9de53eb</vt:lpwstr>
  </property>
  <property fmtid="{D5CDD505-2E9C-101B-9397-08002B2CF9AE}" pid="7" name="MSIP_Label_7f97ea9d-daff-4c91-a4f1-55d953dbb0fc_ActionId">
    <vt:lpwstr>30c2d5b4-195d-460b-8a3c-2420f4a14c9c</vt:lpwstr>
  </property>
  <property fmtid="{D5CDD505-2E9C-101B-9397-08002B2CF9AE}" pid="8" name="MSIP_Label_7f97ea9d-daff-4c91-a4f1-55d953dbb0fc_ContentBits">
    <vt:lpwstr>0</vt:lpwstr>
  </property>
  <property fmtid="{D5CDD505-2E9C-101B-9397-08002B2CF9AE}" pid="9" name="ContentTypeId">
    <vt:lpwstr>0x01010045B1E07F2C274044A140D89A2848318B</vt:lpwstr>
  </property>
  <property fmtid="{D5CDD505-2E9C-101B-9397-08002B2CF9AE}" pid="10" name="MediaServiceImageTags">
    <vt:lpwstr/>
  </property>
</Properties>
</file>