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4" r:id="rId2"/>
    <p:sldId id="258" r:id="rId3"/>
    <p:sldId id="280" r:id="rId4"/>
    <p:sldId id="265" r:id="rId5"/>
    <p:sldId id="273" r:id="rId6"/>
    <p:sldId id="2134807164" r:id="rId7"/>
    <p:sldId id="256" r:id="rId8"/>
    <p:sldId id="301" r:id="rId9"/>
    <p:sldId id="281" r:id="rId10"/>
    <p:sldId id="286" r:id="rId11"/>
    <p:sldId id="257" r:id="rId12"/>
    <p:sldId id="271" r:id="rId13"/>
    <p:sldId id="272" r:id="rId14"/>
    <p:sldId id="276" r:id="rId15"/>
    <p:sldId id="2134807165" r:id="rId16"/>
    <p:sldId id="291" r:id="rId17"/>
    <p:sldId id="285" r:id="rId18"/>
    <p:sldId id="302" r:id="rId19"/>
    <p:sldId id="2134807166" r:id="rId20"/>
    <p:sldId id="2134807161" r:id="rId21"/>
    <p:sldId id="303" r:id="rId22"/>
    <p:sldId id="2134807163" r:id="rId23"/>
    <p:sldId id="213480716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140597-B54A-46B6-A383-B7F977B7DC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D4B66D-055B-408A-95A6-2D76EAD06522}">
      <dgm:prSet phldrT="[Text]"/>
      <dgm:spPr/>
      <dgm:t>
        <a:bodyPr/>
        <a:lstStyle/>
        <a:p>
          <a:r>
            <a:rPr lang="en-US" dirty="0"/>
            <a:t>AMP Priorities for RFA</a:t>
          </a:r>
        </a:p>
        <a:p>
          <a:r>
            <a:rPr lang="en-US" dirty="0"/>
            <a:t>Measures of Impact</a:t>
          </a:r>
        </a:p>
        <a:p>
          <a:r>
            <a:rPr lang="en-US" dirty="0"/>
            <a:t>Exec. Committee</a:t>
          </a:r>
        </a:p>
      </dgm:t>
    </dgm:pt>
    <dgm:pt modelId="{C42EEB6F-E239-4172-A2D1-E8C95759BDC1}" type="parTrans" cxnId="{8BF3410B-8F6F-4BDE-A930-84EF2D3C875A}">
      <dgm:prSet/>
      <dgm:spPr/>
      <dgm:t>
        <a:bodyPr/>
        <a:lstStyle/>
        <a:p>
          <a:endParaRPr lang="en-US"/>
        </a:p>
      </dgm:t>
    </dgm:pt>
    <dgm:pt modelId="{25F14E1E-EB8C-4F19-8140-5491A9E8A36D}" type="sibTrans" cxnId="{8BF3410B-8F6F-4BDE-A930-84EF2D3C875A}">
      <dgm:prSet/>
      <dgm:spPr/>
      <dgm:t>
        <a:bodyPr/>
        <a:lstStyle/>
        <a:p>
          <a:endParaRPr lang="en-US"/>
        </a:p>
      </dgm:t>
    </dgm:pt>
    <dgm:pt modelId="{FF618BB9-6D6D-424D-B7D9-45A011EECC7A}">
      <dgm:prSet phldrT="[Text]"/>
      <dgm:spPr/>
      <dgm:t>
        <a:bodyPr/>
        <a:lstStyle/>
        <a:p>
          <a:r>
            <a:rPr lang="en-US" dirty="0"/>
            <a:t>Phase I: Identify research gaps and unanswered questions (e.g., SPM review, evidence inventories or reviews, VA program office strategic plans)</a:t>
          </a:r>
        </a:p>
      </dgm:t>
    </dgm:pt>
    <dgm:pt modelId="{9019D3F0-3756-466E-A0E9-EDE6F334831C}" type="parTrans" cxnId="{D9C88FAA-1B35-47D8-BA2A-5550AFC2A0E5}">
      <dgm:prSet/>
      <dgm:spPr/>
      <dgm:t>
        <a:bodyPr/>
        <a:lstStyle/>
        <a:p>
          <a:endParaRPr lang="en-US"/>
        </a:p>
      </dgm:t>
    </dgm:pt>
    <dgm:pt modelId="{7E13AC35-3F65-4ACF-BD6E-0E8BB3F15FC2}" type="sibTrans" cxnId="{D9C88FAA-1B35-47D8-BA2A-5550AFC2A0E5}">
      <dgm:prSet/>
      <dgm:spPr/>
      <dgm:t>
        <a:bodyPr/>
        <a:lstStyle/>
        <a:p>
          <a:endParaRPr lang="en-US"/>
        </a:p>
      </dgm:t>
    </dgm:pt>
    <dgm:pt modelId="{5CA76A74-DB83-4FD9-A21E-8E53AB6C93BC}">
      <dgm:prSet phldrT="[Text]"/>
      <dgm:spPr/>
      <dgm:t>
        <a:bodyPr/>
        <a:lstStyle/>
        <a:p>
          <a:r>
            <a:rPr lang="en-US" dirty="0"/>
            <a:t>Phase II: Refine Priorities using concurrent processes: national surveys/live voting &amp; focus groups with Consumer, Provider, Leader, Investigator groups</a:t>
          </a:r>
        </a:p>
      </dgm:t>
    </dgm:pt>
    <dgm:pt modelId="{5D2DC5F8-6DA9-4716-96DC-069770937161}" type="parTrans" cxnId="{F9C9DE73-CF69-452E-B640-A9D330D8557E}">
      <dgm:prSet/>
      <dgm:spPr/>
      <dgm:t>
        <a:bodyPr/>
        <a:lstStyle/>
        <a:p>
          <a:endParaRPr lang="en-US"/>
        </a:p>
      </dgm:t>
    </dgm:pt>
    <dgm:pt modelId="{9474CCF4-5508-4290-B7FF-479B591AEC2F}" type="sibTrans" cxnId="{F9C9DE73-CF69-452E-B640-A9D330D8557E}">
      <dgm:prSet/>
      <dgm:spPr/>
      <dgm:t>
        <a:bodyPr/>
        <a:lstStyle/>
        <a:p>
          <a:endParaRPr lang="en-US"/>
        </a:p>
      </dgm:t>
    </dgm:pt>
    <dgm:pt modelId="{404B8007-5BE0-489E-A313-B56AC779D017}">
      <dgm:prSet phldrT="[Text]"/>
      <dgm:spPr/>
      <dgm:t>
        <a:bodyPr/>
        <a:lstStyle/>
        <a:p>
          <a:r>
            <a:rPr lang="en-US" dirty="0"/>
            <a:t>Phase III: Delphi consensus panel with interested party representatives rank priorities on urgency, impact, feasibility, identify impact metrics</a:t>
          </a:r>
        </a:p>
      </dgm:t>
    </dgm:pt>
    <dgm:pt modelId="{E6CC81CE-5E44-41C8-92E7-6F8A3FFFB84E}" type="parTrans" cxnId="{E90DB2AE-2684-4975-A233-60CC4A581074}">
      <dgm:prSet/>
      <dgm:spPr/>
      <dgm:t>
        <a:bodyPr/>
        <a:lstStyle/>
        <a:p>
          <a:endParaRPr lang="en-US"/>
        </a:p>
      </dgm:t>
    </dgm:pt>
    <dgm:pt modelId="{307B3A02-4848-4BC0-B645-ED2904CB035A}" type="sibTrans" cxnId="{E90DB2AE-2684-4975-A233-60CC4A581074}">
      <dgm:prSet/>
      <dgm:spPr/>
      <dgm:t>
        <a:bodyPr/>
        <a:lstStyle/>
        <a:p>
          <a:endParaRPr lang="en-US"/>
        </a:p>
      </dgm:t>
    </dgm:pt>
    <dgm:pt modelId="{A6EE57D1-13C1-4D5B-A487-3984F4B6AFBF}" type="pres">
      <dgm:prSet presAssocID="{73140597-B54A-46B6-A383-B7F977B7DC4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FF57C2-E278-4ABE-8A74-F4B94C237AA8}" type="pres">
      <dgm:prSet presAssocID="{77D4B66D-055B-408A-95A6-2D76EAD06522}" presName="centerShape" presStyleLbl="node0" presStyleIdx="0" presStyleCnt="1"/>
      <dgm:spPr/>
    </dgm:pt>
    <dgm:pt modelId="{5325B7C5-BDD3-4EAA-BE52-1C87C51992C6}" type="pres">
      <dgm:prSet presAssocID="{9019D3F0-3756-466E-A0E9-EDE6F334831C}" presName="parTrans" presStyleLbl="bgSibTrans2D1" presStyleIdx="0" presStyleCnt="3"/>
      <dgm:spPr/>
    </dgm:pt>
    <dgm:pt modelId="{A8F09999-18BD-4D38-A6AD-C7264147FF72}" type="pres">
      <dgm:prSet presAssocID="{FF618BB9-6D6D-424D-B7D9-45A011EECC7A}" presName="node" presStyleLbl="node1" presStyleIdx="0" presStyleCnt="3">
        <dgm:presLayoutVars>
          <dgm:bulletEnabled val="1"/>
        </dgm:presLayoutVars>
      </dgm:prSet>
      <dgm:spPr/>
    </dgm:pt>
    <dgm:pt modelId="{C82ACCF6-5EBF-45F9-A2B0-B384FC46BAE3}" type="pres">
      <dgm:prSet presAssocID="{5D2DC5F8-6DA9-4716-96DC-069770937161}" presName="parTrans" presStyleLbl="bgSibTrans2D1" presStyleIdx="1" presStyleCnt="3"/>
      <dgm:spPr/>
    </dgm:pt>
    <dgm:pt modelId="{AB151650-3EA9-41FC-8EC1-BAEEDB6465E0}" type="pres">
      <dgm:prSet presAssocID="{5CA76A74-DB83-4FD9-A21E-8E53AB6C93BC}" presName="node" presStyleLbl="node1" presStyleIdx="1" presStyleCnt="3">
        <dgm:presLayoutVars>
          <dgm:bulletEnabled val="1"/>
        </dgm:presLayoutVars>
      </dgm:prSet>
      <dgm:spPr/>
    </dgm:pt>
    <dgm:pt modelId="{F051E436-78C7-484F-AF0E-B67CA4E8CB87}" type="pres">
      <dgm:prSet presAssocID="{E6CC81CE-5E44-41C8-92E7-6F8A3FFFB84E}" presName="parTrans" presStyleLbl="bgSibTrans2D1" presStyleIdx="2" presStyleCnt="3"/>
      <dgm:spPr/>
    </dgm:pt>
    <dgm:pt modelId="{79E43712-7D13-4C11-B74A-79857435A127}" type="pres">
      <dgm:prSet presAssocID="{404B8007-5BE0-489E-A313-B56AC779D017}" presName="node" presStyleLbl="node1" presStyleIdx="2" presStyleCnt="3" custRadScaleRad="93128" custRadScaleInc="-2998">
        <dgm:presLayoutVars>
          <dgm:bulletEnabled val="1"/>
        </dgm:presLayoutVars>
      </dgm:prSet>
      <dgm:spPr/>
    </dgm:pt>
  </dgm:ptLst>
  <dgm:cxnLst>
    <dgm:cxn modelId="{8BF3410B-8F6F-4BDE-A930-84EF2D3C875A}" srcId="{73140597-B54A-46B6-A383-B7F977B7DC44}" destId="{77D4B66D-055B-408A-95A6-2D76EAD06522}" srcOrd="0" destOrd="0" parTransId="{C42EEB6F-E239-4172-A2D1-E8C95759BDC1}" sibTransId="{25F14E1E-EB8C-4F19-8140-5491A9E8A36D}"/>
    <dgm:cxn modelId="{76BDC80F-65AD-4B31-9A25-32EE2AECA34C}" type="presOf" srcId="{E6CC81CE-5E44-41C8-92E7-6F8A3FFFB84E}" destId="{F051E436-78C7-484F-AF0E-B67CA4E8CB87}" srcOrd="0" destOrd="0" presId="urn:microsoft.com/office/officeart/2005/8/layout/radial4"/>
    <dgm:cxn modelId="{57E04E21-06D2-4427-81B4-0F8C869D652F}" type="presOf" srcId="{404B8007-5BE0-489E-A313-B56AC779D017}" destId="{79E43712-7D13-4C11-B74A-79857435A127}" srcOrd="0" destOrd="0" presId="urn:microsoft.com/office/officeart/2005/8/layout/radial4"/>
    <dgm:cxn modelId="{2AE3E429-C703-4EE3-8068-AEA3DCB265A6}" type="presOf" srcId="{5D2DC5F8-6DA9-4716-96DC-069770937161}" destId="{C82ACCF6-5EBF-45F9-A2B0-B384FC46BAE3}" srcOrd="0" destOrd="0" presId="urn:microsoft.com/office/officeart/2005/8/layout/radial4"/>
    <dgm:cxn modelId="{5E85725F-CEC2-4E00-B1D7-F9BD96BB0D46}" type="presOf" srcId="{FF618BB9-6D6D-424D-B7D9-45A011EECC7A}" destId="{A8F09999-18BD-4D38-A6AD-C7264147FF72}" srcOrd="0" destOrd="0" presId="urn:microsoft.com/office/officeart/2005/8/layout/radial4"/>
    <dgm:cxn modelId="{A97C6A41-FFA7-4942-9D4A-7F1D2568DDC3}" type="presOf" srcId="{5CA76A74-DB83-4FD9-A21E-8E53AB6C93BC}" destId="{AB151650-3EA9-41FC-8EC1-BAEEDB6465E0}" srcOrd="0" destOrd="0" presId="urn:microsoft.com/office/officeart/2005/8/layout/radial4"/>
    <dgm:cxn modelId="{F9C9DE73-CF69-452E-B640-A9D330D8557E}" srcId="{77D4B66D-055B-408A-95A6-2D76EAD06522}" destId="{5CA76A74-DB83-4FD9-A21E-8E53AB6C93BC}" srcOrd="1" destOrd="0" parTransId="{5D2DC5F8-6DA9-4716-96DC-069770937161}" sibTransId="{9474CCF4-5508-4290-B7FF-479B591AEC2F}"/>
    <dgm:cxn modelId="{1668B59A-B169-4B80-9E94-DEA3469572B9}" type="presOf" srcId="{73140597-B54A-46B6-A383-B7F977B7DC44}" destId="{A6EE57D1-13C1-4D5B-A487-3984F4B6AFBF}" srcOrd="0" destOrd="0" presId="urn:microsoft.com/office/officeart/2005/8/layout/radial4"/>
    <dgm:cxn modelId="{A2B33CA1-68E8-440E-B188-710F4D679F23}" type="presOf" srcId="{77D4B66D-055B-408A-95A6-2D76EAD06522}" destId="{F9FF57C2-E278-4ABE-8A74-F4B94C237AA8}" srcOrd="0" destOrd="0" presId="urn:microsoft.com/office/officeart/2005/8/layout/radial4"/>
    <dgm:cxn modelId="{D9C88FAA-1B35-47D8-BA2A-5550AFC2A0E5}" srcId="{77D4B66D-055B-408A-95A6-2D76EAD06522}" destId="{FF618BB9-6D6D-424D-B7D9-45A011EECC7A}" srcOrd="0" destOrd="0" parTransId="{9019D3F0-3756-466E-A0E9-EDE6F334831C}" sibTransId="{7E13AC35-3F65-4ACF-BD6E-0E8BB3F15FC2}"/>
    <dgm:cxn modelId="{D33A21AD-C8CF-441E-B6D8-CD5BAADF6590}" type="presOf" srcId="{9019D3F0-3756-466E-A0E9-EDE6F334831C}" destId="{5325B7C5-BDD3-4EAA-BE52-1C87C51992C6}" srcOrd="0" destOrd="0" presId="urn:microsoft.com/office/officeart/2005/8/layout/radial4"/>
    <dgm:cxn modelId="{E90DB2AE-2684-4975-A233-60CC4A581074}" srcId="{77D4B66D-055B-408A-95A6-2D76EAD06522}" destId="{404B8007-5BE0-489E-A313-B56AC779D017}" srcOrd="2" destOrd="0" parTransId="{E6CC81CE-5E44-41C8-92E7-6F8A3FFFB84E}" sibTransId="{307B3A02-4848-4BC0-B645-ED2904CB035A}"/>
    <dgm:cxn modelId="{566F2C06-8706-449F-8A5A-C020D036C7A8}" type="presParOf" srcId="{A6EE57D1-13C1-4D5B-A487-3984F4B6AFBF}" destId="{F9FF57C2-E278-4ABE-8A74-F4B94C237AA8}" srcOrd="0" destOrd="0" presId="urn:microsoft.com/office/officeart/2005/8/layout/radial4"/>
    <dgm:cxn modelId="{0A9B6651-92BF-47A0-BC15-5ADC460FD62C}" type="presParOf" srcId="{A6EE57D1-13C1-4D5B-A487-3984F4B6AFBF}" destId="{5325B7C5-BDD3-4EAA-BE52-1C87C51992C6}" srcOrd="1" destOrd="0" presId="urn:microsoft.com/office/officeart/2005/8/layout/radial4"/>
    <dgm:cxn modelId="{4DC5FC8E-A466-4782-A81D-9B229A7E5CD9}" type="presParOf" srcId="{A6EE57D1-13C1-4D5B-A487-3984F4B6AFBF}" destId="{A8F09999-18BD-4D38-A6AD-C7264147FF72}" srcOrd="2" destOrd="0" presId="urn:microsoft.com/office/officeart/2005/8/layout/radial4"/>
    <dgm:cxn modelId="{276CA80A-F9FC-4612-B334-DE6E2AE2BA28}" type="presParOf" srcId="{A6EE57D1-13C1-4D5B-A487-3984F4B6AFBF}" destId="{C82ACCF6-5EBF-45F9-A2B0-B384FC46BAE3}" srcOrd="3" destOrd="0" presId="urn:microsoft.com/office/officeart/2005/8/layout/radial4"/>
    <dgm:cxn modelId="{021E7297-EACD-4977-8130-BB3F8E093B8B}" type="presParOf" srcId="{A6EE57D1-13C1-4D5B-A487-3984F4B6AFBF}" destId="{AB151650-3EA9-41FC-8EC1-BAEEDB6465E0}" srcOrd="4" destOrd="0" presId="urn:microsoft.com/office/officeart/2005/8/layout/radial4"/>
    <dgm:cxn modelId="{C1114FB2-688F-482F-87C8-14BD10D684AE}" type="presParOf" srcId="{A6EE57D1-13C1-4D5B-A487-3984F4B6AFBF}" destId="{F051E436-78C7-484F-AF0E-B67CA4E8CB87}" srcOrd="5" destOrd="0" presId="urn:microsoft.com/office/officeart/2005/8/layout/radial4"/>
    <dgm:cxn modelId="{1A15504A-AD45-47A0-8149-B5C50B953051}" type="presParOf" srcId="{A6EE57D1-13C1-4D5B-A487-3984F4B6AFBF}" destId="{79E43712-7D13-4C11-B74A-79857435A12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1CFCAC-C8F2-46A8-B43F-D56316E1BC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14390D-ED20-4AD6-89DC-540AD4E70916}">
      <dgm:prSet phldrT="[Text]" custT="1"/>
      <dgm:spPr>
        <a:solidFill>
          <a:schemeClr val="accent1">
            <a:lumMod val="75000"/>
            <a:alpha val="65000"/>
          </a:schemeClr>
        </a:solidFill>
      </dgm:spPr>
      <dgm:t>
        <a:bodyPr/>
        <a:lstStyle/>
        <a:p>
          <a:r>
            <a:rPr lang="en-US" sz="2400" dirty="0"/>
            <a:t>Laboratory </a:t>
          </a:r>
          <a:br>
            <a:rPr lang="en-US" sz="2400" dirty="0"/>
          </a:br>
          <a:r>
            <a:rPr lang="en-US" sz="2400" dirty="0"/>
            <a:t>Research</a:t>
          </a:r>
        </a:p>
      </dgm:t>
    </dgm:pt>
    <dgm:pt modelId="{BB7AFE49-A711-4812-BF00-84FE908B5408}" type="parTrans" cxnId="{967BF12C-18C7-47D2-91A3-3951D8B235D5}">
      <dgm:prSet/>
      <dgm:spPr/>
      <dgm:t>
        <a:bodyPr/>
        <a:lstStyle/>
        <a:p>
          <a:endParaRPr lang="en-US"/>
        </a:p>
      </dgm:t>
    </dgm:pt>
    <dgm:pt modelId="{50F5A7D2-6169-4FA4-985D-65D91427092F}" type="sibTrans" cxnId="{967BF12C-18C7-47D2-91A3-3951D8B235D5}">
      <dgm:prSet/>
      <dgm:spPr/>
      <dgm:t>
        <a:bodyPr/>
        <a:lstStyle/>
        <a:p>
          <a:endParaRPr lang="en-US" dirty="0"/>
        </a:p>
      </dgm:t>
    </dgm:pt>
    <dgm:pt modelId="{083A8D49-5D26-43C5-95D0-B85BDAAE64E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400" dirty="0"/>
            <a:t>Health systems &amp; policy</a:t>
          </a:r>
        </a:p>
      </dgm:t>
    </dgm:pt>
    <dgm:pt modelId="{452B862B-20D4-4F4E-B996-E2D6F8AD675F}" type="parTrans" cxnId="{01F845F1-8843-432E-83D3-94BB1F643A95}">
      <dgm:prSet/>
      <dgm:spPr/>
      <dgm:t>
        <a:bodyPr/>
        <a:lstStyle/>
        <a:p>
          <a:endParaRPr lang="en-US"/>
        </a:p>
      </dgm:t>
    </dgm:pt>
    <dgm:pt modelId="{3BB162EB-58AE-4AF6-8A03-65D5CE4AB490}" type="sibTrans" cxnId="{01F845F1-8843-432E-83D3-94BB1F643A95}">
      <dgm:prSet/>
      <dgm:spPr/>
      <dgm:t>
        <a:bodyPr/>
        <a:lstStyle/>
        <a:p>
          <a:endParaRPr lang="en-US"/>
        </a:p>
      </dgm:t>
    </dgm:pt>
    <dgm:pt modelId="{38929DF0-BA9D-4069-A8A7-CCACE3B319F4}">
      <dgm:prSet phldrT="[Text]" custT="1"/>
      <dgm:spPr>
        <a:solidFill>
          <a:schemeClr val="accent1">
            <a:lumMod val="75000"/>
            <a:alpha val="84000"/>
          </a:schemeClr>
        </a:solidFill>
      </dgm:spPr>
      <dgm:t>
        <a:bodyPr/>
        <a:lstStyle/>
        <a:p>
          <a:r>
            <a:rPr lang="en-US" sz="2400" dirty="0"/>
            <a:t>Clinical Research</a:t>
          </a:r>
        </a:p>
      </dgm:t>
    </dgm:pt>
    <dgm:pt modelId="{D467803A-0DB3-41CA-A64D-ACB3523CEE6A}" type="parTrans" cxnId="{19A56AB2-FCB6-4B2B-AD37-FBF5F0A4A726}">
      <dgm:prSet/>
      <dgm:spPr/>
      <dgm:t>
        <a:bodyPr/>
        <a:lstStyle/>
        <a:p>
          <a:endParaRPr lang="en-US"/>
        </a:p>
      </dgm:t>
    </dgm:pt>
    <dgm:pt modelId="{E0B524CF-261E-4D5A-9179-FB30FA61A141}" type="sibTrans" cxnId="{19A56AB2-FCB6-4B2B-AD37-FBF5F0A4A726}">
      <dgm:prSet/>
      <dgm:spPr/>
      <dgm:t>
        <a:bodyPr/>
        <a:lstStyle/>
        <a:p>
          <a:endParaRPr lang="en-US" dirty="0"/>
        </a:p>
      </dgm:t>
    </dgm:pt>
    <dgm:pt modelId="{86016C9C-7DBF-48AA-B2E4-CE389C5C7841}" type="pres">
      <dgm:prSet presAssocID="{E01CFCAC-C8F2-46A8-B43F-D56316E1BC0B}" presName="Name0" presStyleCnt="0">
        <dgm:presLayoutVars>
          <dgm:dir/>
          <dgm:resizeHandles val="exact"/>
        </dgm:presLayoutVars>
      </dgm:prSet>
      <dgm:spPr/>
    </dgm:pt>
    <dgm:pt modelId="{795EC734-46D3-4CDE-BAC4-1CB73577D4C7}" type="pres">
      <dgm:prSet presAssocID="{9814390D-ED20-4AD6-89DC-540AD4E70916}" presName="node" presStyleLbl="node1" presStyleIdx="0" presStyleCnt="3" custLinFactNeighborX="-1971">
        <dgm:presLayoutVars>
          <dgm:bulletEnabled val="1"/>
        </dgm:presLayoutVars>
      </dgm:prSet>
      <dgm:spPr/>
    </dgm:pt>
    <dgm:pt modelId="{772F343E-8754-4709-ACC1-0365C5231B6F}" type="pres">
      <dgm:prSet presAssocID="{50F5A7D2-6169-4FA4-985D-65D91427092F}" presName="sibTrans" presStyleLbl="sibTrans2D1" presStyleIdx="0" presStyleCnt="2"/>
      <dgm:spPr/>
    </dgm:pt>
    <dgm:pt modelId="{36D6AFFE-07C5-4A55-8961-0D734536031A}" type="pres">
      <dgm:prSet presAssocID="{50F5A7D2-6169-4FA4-985D-65D91427092F}" presName="connectorText" presStyleLbl="sibTrans2D1" presStyleIdx="0" presStyleCnt="2"/>
      <dgm:spPr/>
    </dgm:pt>
    <dgm:pt modelId="{A84A6946-1586-4E51-8EB6-8EB89BC58615}" type="pres">
      <dgm:prSet presAssocID="{38929DF0-BA9D-4069-A8A7-CCACE3B319F4}" presName="node" presStyleLbl="node1" presStyleIdx="1" presStyleCnt="3">
        <dgm:presLayoutVars>
          <dgm:bulletEnabled val="1"/>
        </dgm:presLayoutVars>
      </dgm:prSet>
      <dgm:spPr/>
    </dgm:pt>
    <dgm:pt modelId="{1973505C-8812-4A03-BF74-E9137FD4E3BD}" type="pres">
      <dgm:prSet presAssocID="{E0B524CF-261E-4D5A-9179-FB30FA61A141}" presName="sibTrans" presStyleLbl="sibTrans2D1" presStyleIdx="1" presStyleCnt="2"/>
      <dgm:spPr/>
    </dgm:pt>
    <dgm:pt modelId="{B03B1331-0E89-4536-801C-773D5766A73F}" type="pres">
      <dgm:prSet presAssocID="{E0B524CF-261E-4D5A-9179-FB30FA61A141}" presName="connectorText" presStyleLbl="sibTrans2D1" presStyleIdx="1" presStyleCnt="2"/>
      <dgm:spPr/>
    </dgm:pt>
    <dgm:pt modelId="{34349A9D-4153-4B0F-9BF9-6D02416981E1}" type="pres">
      <dgm:prSet presAssocID="{083A8D49-5D26-43C5-95D0-B85BDAAE64E0}" presName="node" presStyleLbl="node1" presStyleIdx="2" presStyleCnt="3" custLinFactNeighborX="1971">
        <dgm:presLayoutVars>
          <dgm:bulletEnabled val="1"/>
        </dgm:presLayoutVars>
      </dgm:prSet>
      <dgm:spPr/>
    </dgm:pt>
  </dgm:ptLst>
  <dgm:cxnLst>
    <dgm:cxn modelId="{967BF12C-18C7-47D2-91A3-3951D8B235D5}" srcId="{E01CFCAC-C8F2-46A8-B43F-D56316E1BC0B}" destId="{9814390D-ED20-4AD6-89DC-540AD4E70916}" srcOrd="0" destOrd="0" parTransId="{BB7AFE49-A711-4812-BF00-84FE908B5408}" sibTransId="{50F5A7D2-6169-4FA4-985D-65D91427092F}"/>
    <dgm:cxn modelId="{2658C53E-AA36-4F61-B81B-B90384967C04}" type="presOf" srcId="{E0B524CF-261E-4D5A-9179-FB30FA61A141}" destId="{B03B1331-0E89-4536-801C-773D5766A73F}" srcOrd="1" destOrd="0" presId="urn:microsoft.com/office/officeart/2005/8/layout/process1"/>
    <dgm:cxn modelId="{8777A367-7A91-492B-A2CC-598BE28DE862}" type="presOf" srcId="{083A8D49-5D26-43C5-95D0-B85BDAAE64E0}" destId="{34349A9D-4153-4B0F-9BF9-6D02416981E1}" srcOrd="0" destOrd="0" presId="urn:microsoft.com/office/officeart/2005/8/layout/process1"/>
    <dgm:cxn modelId="{9A807369-2EF2-4C94-B7B2-EE5CF80BAE3E}" type="presOf" srcId="{50F5A7D2-6169-4FA4-985D-65D91427092F}" destId="{36D6AFFE-07C5-4A55-8961-0D734536031A}" srcOrd="1" destOrd="0" presId="urn:microsoft.com/office/officeart/2005/8/layout/process1"/>
    <dgm:cxn modelId="{097AA872-5D56-41B1-9371-341DDF346F89}" type="presOf" srcId="{9814390D-ED20-4AD6-89DC-540AD4E70916}" destId="{795EC734-46D3-4CDE-BAC4-1CB73577D4C7}" srcOrd="0" destOrd="0" presId="urn:microsoft.com/office/officeart/2005/8/layout/process1"/>
    <dgm:cxn modelId="{E8D6FF93-6CDA-400F-90B6-76B905D171D5}" type="presOf" srcId="{50F5A7D2-6169-4FA4-985D-65D91427092F}" destId="{772F343E-8754-4709-ACC1-0365C5231B6F}" srcOrd="0" destOrd="0" presId="urn:microsoft.com/office/officeart/2005/8/layout/process1"/>
    <dgm:cxn modelId="{19A56AB2-FCB6-4B2B-AD37-FBF5F0A4A726}" srcId="{E01CFCAC-C8F2-46A8-B43F-D56316E1BC0B}" destId="{38929DF0-BA9D-4069-A8A7-CCACE3B319F4}" srcOrd="1" destOrd="0" parTransId="{D467803A-0DB3-41CA-A64D-ACB3523CEE6A}" sibTransId="{E0B524CF-261E-4D5A-9179-FB30FA61A141}"/>
    <dgm:cxn modelId="{BCD393BA-2DF3-4EE7-A727-75BFE905760B}" type="presOf" srcId="{E01CFCAC-C8F2-46A8-B43F-D56316E1BC0B}" destId="{86016C9C-7DBF-48AA-B2E4-CE389C5C7841}" srcOrd="0" destOrd="0" presId="urn:microsoft.com/office/officeart/2005/8/layout/process1"/>
    <dgm:cxn modelId="{6BA901BD-59DE-421C-8EE8-0A3A22C88B33}" type="presOf" srcId="{38929DF0-BA9D-4069-A8A7-CCACE3B319F4}" destId="{A84A6946-1586-4E51-8EB6-8EB89BC58615}" srcOrd="0" destOrd="0" presId="urn:microsoft.com/office/officeart/2005/8/layout/process1"/>
    <dgm:cxn modelId="{D58F51CA-E7F4-4A96-9E4D-967B0330C609}" type="presOf" srcId="{E0B524CF-261E-4D5A-9179-FB30FA61A141}" destId="{1973505C-8812-4A03-BF74-E9137FD4E3BD}" srcOrd="0" destOrd="0" presId="urn:microsoft.com/office/officeart/2005/8/layout/process1"/>
    <dgm:cxn modelId="{01F845F1-8843-432E-83D3-94BB1F643A95}" srcId="{E01CFCAC-C8F2-46A8-B43F-D56316E1BC0B}" destId="{083A8D49-5D26-43C5-95D0-B85BDAAE64E0}" srcOrd="2" destOrd="0" parTransId="{452B862B-20D4-4F4E-B996-E2D6F8AD675F}" sibTransId="{3BB162EB-58AE-4AF6-8A03-65D5CE4AB490}"/>
    <dgm:cxn modelId="{3A46E7BB-AEFA-4800-9065-EEB663528B56}" type="presParOf" srcId="{86016C9C-7DBF-48AA-B2E4-CE389C5C7841}" destId="{795EC734-46D3-4CDE-BAC4-1CB73577D4C7}" srcOrd="0" destOrd="0" presId="urn:microsoft.com/office/officeart/2005/8/layout/process1"/>
    <dgm:cxn modelId="{46F1C713-1F6E-4F70-A33D-8F2647248FD7}" type="presParOf" srcId="{86016C9C-7DBF-48AA-B2E4-CE389C5C7841}" destId="{772F343E-8754-4709-ACC1-0365C5231B6F}" srcOrd="1" destOrd="0" presId="urn:microsoft.com/office/officeart/2005/8/layout/process1"/>
    <dgm:cxn modelId="{3397EBE8-3068-40EC-B3A6-90CF4B05E753}" type="presParOf" srcId="{772F343E-8754-4709-ACC1-0365C5231B6F}" destId="{36D6AFFE-07C5-4A55-8961-0D734536031A}" srcOrd="0" destOrd="0" presId="urn:microsoft.com/office/officeart/2005/8/layout/process1"/>
    <dgm:cxn modelId="{EF720B60-AEA4-49BD-BE35-EF938FB8569E}" type="presParOf" srcId="{86016C9C-7DBF-48AA-B2E4-CE389C5C7841}" destId="{A84A6946-1586-4E51-8EB6-8EB89BC58615}" srcOrd="2" destOrd="0" presId="urn:microsoft.com/office/officeart/2005/8/layout/process1"/>
    <dgm:cxn modelId="{D80EBD55-EA69-401B-9DA9-809178C5F98A}" type="presParOf" srcId="{86016C9C-7DBF-48AA-B2E4-CE389C5C7841}" destId="{1973505C-8812-4A03-BF74-E9137FD4E3BD}" srcOrd="3" destOrd="0" presId="urn:microsoft.com/office/officeart/2005/8/layout/process1"/>
    <dgm:cxn modelId="{F03D99F7-0DCF-457E-973B-5BB0D5904A2F}" type="presParOf" srcId="{1973505C-8812-4A03-BF74-E9137FD4E3BD}" destId="{B03B1331-0E89-4536-801C-773D5766A73F}" srcOrd="0" destOrd="0" presId="urn:microsoft.com/office/officeart/2005/8/layout/process1"/>
    <dgm:cxn modelId="{7A8A63A0-2CFB-4F1C-BABB-696DF7C1DE2D}" type="presParOf" srcId="{86016C9C-7DBF-48AA-B2E4-CE389C5C7841}" destId="{34349A9D-4153-4B0F-9BF9-6D02416981E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1CFCAC-C8F2-46A8-B43F-D56316E1BC0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814390D-ED20-4AD6-89DC-540AD4E70916}">
      <dgm:prSet phldrT="[Text]" custT="1"/>
      <dgm:spPr>
        <a:solidFill>
          <a:schemeClr val="accent1">
            <a:lumMod val="75000"/>
            <a:alpha val="65000"/>
          </a:schemeClr>
        </a:solidFill>
      </dgm:spPr>
      <dgm:t>
        <a:bodyPr/>
        <a:lstStyle/>
        <a:p>
          <a:r>
            <a:rPr lang="en-US" sz="2400" dirty="0"/>
            <a:t>Laboratory </a:t>
          </a:r>
          <a:br>
            <a:rPr lang="en-US" sz="2400" dirty="0"/>
          </a:br>
          <a:r>
            <a:rPr lang="en-US" sz="2400" dirty="0"/>
            <a:t>Research</a:t>
          </a:r>
        </a:p>
      </dgm:t>
    </dgm:pt>
    <dgm:pt modelId="{BB7AFE49-A711-4812-BF00-84FE908B5408}" type="parTrans" cxnId="{967BF12C-18C7-47D2-91A3-3951D8B235D5}">
      <dgm:prSet/>
      <dgm:spPr/>
      <dgm:t>
        <a:bodyPr/>
        <a:lstStyle/>
        <a:p>
          <a:endParaRPr lang="en-US"/>
        </a:p>
      </dgm:t>
    </dgm:pt>
    <dgm:pt modelId="{50F5A7D2-6169-4FA4-985D-65D91427092F}" type="sibTrans" cxnId="{967BF12C-18C7-47D2-91A3-3951D8B235D5}">
      <dgm:prSet/>
      <dgm:spPr/>
      <dgm:t>
        <a:bodyPr/>
        <a:lstStyle/>
        <a:p>
          <a:endParaRPr lang="en-US" dirty="0"/>
        </a:p>
      </dgm:t>
    </dgm:pt>
    <dgm:pt modelId="{083A8D49-5D26-43C5-95D0-B85BDAAE64E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400" dirty="0"/>
            <a:t>Health systems &amp; policy</a:t>
          </a:r>
        </a:p>
      </dgm:t>
    </dgm:pt>
    <dgm:pt modelId="{452B862B-20D4-4F4E-B996-E2D6F8AD675F}" type="parTrans" cxnId="{01F845F1-8843-432E-83D3-94BB1F643A95}">
      <dgm:prSet/>
      <dgm:spPr/>
      <dgm:t>
        <a:bodyPr/>
        <a:lstStyle/>
        <a:p>
          <a:endParaRPr lang="en-US"/>
        </a:p>
      </dgm:t>
    </dgm:pt>
    <dgm:pt modelId="{3BB162EB-58AE-4AF6-8A03-65D5CE4AB490}" type="sibTrans" cxnId="{01F845F1-8843-432E-83D3-94BB1F643A95}">
      <dgm:prSet/>
      <dgm:spPr/>
      <dgm:t>
        <a:bodyPr/>
        <a:lstStyle/>
        <a:p>
          <a:endParaRPr lang="en-US"/>
        </a:p>
      </dgm:t>
    </dgm:pt>
    <dgm:pt modelId="{38929DF0-BA9D-4069-A8A7-CCACE3B319F4}">
      <dgm:prSet phldrT="[Text]" custT="1"/>
      <dgm:spPr>
        <a:solidFill>
          <a:schemeClr val="accent1">
            <a:lumMod val="75000"/>
            <a:alpha val="84000"/>
          </a:schemeClr>
        </a:solidFill>
      </dgm:spPr>
      <dgm:t>
        <a:bodyPr/>
        <a:lstStyle/>
        <a:p>
          <a:r>
            <a:rPr lang="en-US" sz="2400" dirty="0"/>
            <a:t>Clinical Research</a:t>
          </a:r>
        </a:p>
      </dgm:t>
    </dgm:pt>
    <dgm:pt modelId="{D467803A-0DB3-41CA-A64D-ACB3523CEE6A}" type="parTrans" cxnId="{19A56AB2-FCB6-4B2B-AD37-FBF5F0A4A726}">
      <dgm:prSet/>
      <dgm:spPr/>
      <dgm:t>
        <a:bodyPr/>
        <a:lstStyle/>
        <a:p>
          <a:endParaRPr lang="en-US"/>
        </a:p>
      </dgm:t>
    </dgm:pt>
    <dgm:pt modelId="{E0B524CF-261E-4D5A-9179-FB30FA61A141}" type="sibTrans" cxnId="{19A56AB2-FCB6-4B2B-AD37-FBF5F0A4A726}">
      <dgm:prSet/>
      <dgm:spPr/>
      <dgm:t>
        <a:bodyPr/>
        <a:lstStyle/>
        <a:p>
          <a:endParaRPr lang="en-US" dirty="0"/>
        </a:p>
      </dgm:t>
    </dgm:pt>
    <dgm:pt modelId="{86016C9C-7DBF-48AA-B2E4-CE389C5C7841}" type="pres">
      <dgm:prSet presAssocID="{E01CFCAC-C8F2-46A8-B43F-D56316E1BC0B}" presName="Name0" presStyleCnt="0">
        <dgm:presLayoutVars>
          <dgm:dir/>
          <dgm:resizeHandles val="exact"/>
        </dgm:presLayoutVars>
      </dgm:prSet>
      <dgm:spPr/>
    </dgm:pt>
    <dgm:pt modelId="{795EC734-46D3-4CDE-BAC4-1CB73577D4C7}" type="pres">
      <dgm:prSet presAssocID="{9814390D-ED20-4AD6-89DC-540AD4E70916}" presName="node" presStyleLbl="node1" presStyleIdx="0" presStyleCnt="3" custLinFactNeighborX="-1971">
        <dgm:presLayoutVars>
          <dgm:bulletEnabled val="1"/>
        </dgm:presLayoutVars>
      </dgm:prSet>
      <dgm:spPr/>
    </dgm:pt>
    <dgm:pt modelId="{772F343E-8754-4709-ACC1-0365C5231B6F}" type="pres">
      <dgm:prSet presAssocID="{50F5A7D2-6169-4FA4-985D-65D91427092F}" presName="sibTrans" presStyleLbl="sibTrans2D1" presStyleIdx="0" presStyleCnt="2"/>
      <dgm:spPr/>
    </dgm:pt>
    <dgm:pt modelId="{36D6AFFE-07C5-4A55-8961-0D734536031A}" type="pres">
      <dgm:prSet presAssocID="{50F5A7D2-6169-4FA4-985D-65D91427092F}" presName="connectorText" presStyleLbl="sibTrans2D1" presStyleIdx="0" presStyleCnt="2"/>
      <dgm:spPr/>
    </dgm:pt>
    <dgm:pt modelId="{A84A6946-1586-4E51-8EB6-8EB89BC58615}" type="pres">
      <dgm:prSet presAssocID="{38929DF0-BA9D-4069-A8A7-CCACE3B319F4}" presName="node" presStyleLbl="node1" presStyleIdx="1" presStyleCnt="3">
        <dgm:presLayoutVars>
          <dgm:bulletEnabled val="1"/>
        </dgm:presLayoutVars>
      </dgm:prSet>
      <dgm:spPr/>
    </dgm:pt>
    <dgm:pt modelId="{1973505C-8812-4A03-BF74-E9137FD4E3BD}" type="pres">
      <dgm:prSet presAssocID="{E0B524CF-261E-4D5A-9179-FB30FA61A141}" presName="sibTrans" presStyleLbl="sibTrans2D1" presStyleIdx="1" presStyleCnt="2"/>
      <dgm:spPr/>
    </dgm:pt>
    <dgm:pt modelId="{B03B1331-0E89-4536-801C-773D5766A73F}" type="pres">
      <dgm:prSet presAssocID="{E0B524CF-261E-4D5A-9179-FB30FA61A141}" presName="connectorText" presStyleLbl="sibTrans2D1" presStyleIdx="1" presStyleCnt="2"/>
      <dgm:spPr/>
    </dgm:pt>
    <dgm:pt modelId="{34349A9D-4153-4B0F-9BF9-6D02416981E1}" type="pres">
      <dgm:prSet presAssocID="{083A8D49-5D26-43C5-95D0-B85BDAAE64E0}" presName="node" presStyleLbl="node1" presStyleIdx="2" presStyleCnt="3" custLinFactNeighborX="1971">
        <dgm:presLayoutVars>
          <dgm:bulletEnabled val="1"/>
        </dgm:presLayoutVars>
      </dgm:prSet>
      <dgm:spPr/>
    </dgm:pt>
  </dgm:ptLst>
  <dgm:cxnLst>
    <dgm:cxn modelId="{967BF12C-18C7-47D2-91A3-3951D8B235D5}" srcId="{E01CFCAC-C8F2-46A8-B43F-D56316E1BC0B}" destId="{9814390D-ED20-4AD6-89DC-540AD4E70916}" srcOrd="0" destOrd="0" parTransId="{BB7AFE49-A711-4812-BF00-84FE908B5408}" sibTransId="{50F5A7D2-6169-4FA4-985D-65D91427092F}"/>
    <dgm:cxn modelId="{2658C53E-AA36-4F61-B81B-B90384967C04}" type="presOf" srcId="{E0B524CF-261E-4D5A-9179-FB30FA61A141}" destId="{B03B1331-0E89-4536-801C-773D5766A73F}" srcOrd="1" destOrd="0" presId="urn:microsoft.com/office/officeart/2005/8/layout/process1"/>
    <dgm:cxn modelId="{8777A367-7A91-492B-A2CC-598BE28DE862}" type="presOf" srcId="{083A8D49-5D26-43C5-95D0-B85BDAAE64E0}" destId="{34349A9D-4153-4B0F-9BF9-6D02416981E1}" srcOrd="0" destOrd="0" presId="urn:microsoft.com/office/officeart/2005/8/layout/process1"/>
    <dgm:cxn modelId="{9A807369-2EF2-4C94-B7B2-EE5CF80BAE3E}" type="presOf" srcId="{50F5A7D2-6169-4FA4-985D-65D91427092F}" destId="{36D6AFFE-07C5-4A55-8961-0D734536031A}" srcOrd="1" destOrd="0" presId="urn:microsoft.com/office/officeart/2005/8/layout/process1"/>
    <dgm:cxn modelId="{097AA872-5D56-41B1-9371-341DDF346F89}" type="presOf" srcId="{9814390D-ED20-4AD6-89DC-540AD4E70916}" destId="{795EC734-46D3-4CDE-BAC4-1CB73577D4C7}" srcOrd="0" destOrd="0" presId="urn:microsoft.com/office/officeart/2005/8/layout/process1"/>
    <dgm:cxn modelId="{E8D6FF93-6CDA-400F-90B6-76B905D171D5}" type="presOf" srcId="{50F5A7D2-6169-4FA4-985D-65D91427092F}" destId="{772F343E-8754-4709-ACC1-0365C5231B6F}" srcOrd="0" destOrd="0" presId="urn:microsoft.com/office/officeart/2005/8/layout/process1"/>
    <dgm:cxn modelId="{19A56AB2-FCB6-4B2B-AD37-FBF5F0A4A726}" srcId="{E01CFCAC-C8F2-46A8-B43F-D56316E1BC0B}" destId="{38929DF0-BA9D-4069-A8A7-CCACE3B319F4}" srcOrd="1" destOrd="0" parTransId="{D467803A-0DB3-41CA-A64D-ACB3523CEE6A}" sibTransId="{E0B524CF-261E-4D5A-9179-FB30FA61A141}"/>
    <dgm:cxn modelId="{BCD393BA-2DF3-4EE7-A727-75BFE905760B}" type="presOf" srcId="{E01CFCAC-C8F2-46A8-B43F-D56316E1BC0B}" destId="{86016C9C-7DBF-48AA-B2E4-CE389C5C7841}" srcOrd="0" destOrd="0" presId="urn:microsoft.com/office/officeart/2005/8/layout/process1"/>
    <dgm:cxn modelId="{6BA901BD-59DE-421C-8EE8-0A3A22C88B33}" type="presOf" srcId="{38929DF0-BA9D-4069-A8A7-CCACE3B319F4}" destId="{A84A6946-1586-4E51-8EB6-8EB89BC58615}" srcOrd="0" destOrd="0" presId="urn:microsoft.com/office/officeart/2005/8/layout/process1"/>
    <dgm:cxn modelId="{D58F51CA-E7F4-4A96-9E4D-967B0330C609}" type="presOf" srcId="{E0B524CF-261E-4D5A-9179-FB30FA61A141}" destId="{1973505C-8812-4A03-BF74-E9137FD4E3BD}" srcOrd="0" destOrd="0" presId="urn:microsoft.com/office/officeart/2005/8/layout/process1"/>
    <dgm:cxn modelId="{01F845F1-8843-432E-83D3-94BB1F643A95}" srcId="{E01CFCAC-C8F2-46A8-B43F-D56316E1BC0B}" destId="{083A8D49-5D26-43C5-95D0-B85BDAAE64E0}" srcOrd="2" destOrd="0" parTransId="{452B862B-20D4-4F4E-B996-E2D6F8AD675F}" sibTransId="{3BB162EB-58AE-4AF6-8A03-65D5CE4AB490}"/>
    <dgm:cxn modelId="{3A46E7BB-AEFA-4800-9065-EEB663528B56}" type="presParOf" srcId="{86016C9C-7DBF-48AA-B2E4-CE389C5C7841}" destId="{795EC734-46D3-4CDE-BAC4-1CB73577D4C7}" srcOrd="0" destOrd="0" presId="urn:microsoft.com/office/officeart/2005/8/layout/process1"/>
    <dgm:cxn modelId="{46F1C713-1F6E-4F70-A33D-8F2647248FD7}" type="presParOf" srcId="{86016C9C-7DBF-48AA-B2E4-CE389C5C7841}" destId="{772F343E-8754-4709-ACC1-0365C5231B6F}" srcOrd="1" destOrd="0" presId="urn:microsoft.com/office/officeart/2005/8/layout/process1"/>
    <dgm:cxn modelId="{3397EBE8-3068-40EC-B3A6-90CF4B05E753}" type="presParOf" srcId="{772F343E-8754-4709-ACC1-0365C5231B6F}" destId="{36D6AFFE-07C5-4A55-8961-0D734536031A}" srcOrd="0" destOrd="0" presId="urn:microsoft.com/office/officeart/2005/8/layout/process1"/>
    <dgm:cxn modelId="{EF720B60-AEA4-49BD-BE35-EF938FB8569E}" type="presParOf" srcId="{86016C9C-7DBF-48AA-B2E4-CE389C5C7841}" destId="{A84A6946-1586-4E51-8EB6-8EB89BC58615}" srcOrd="2" destOrd="0" presId="urn:microsoft.com/office/officeart/2005/8/layout/process1"/>
    <dgm:cxn modelId="{D80EBD55-EA69-401B-9DA9-809178C5F98A}" type="presParOf" srcId="{86016C9C-7DBF-48AA-B2E4-CE389C5C7841}" destId="{1973505C-8812-4A03-BF74-E9137FD4E3BD}" srcOrd="3" destOrd="0" presId="urn:microsoft.com/office/officeart/2005/8/layout/process1"/>
    <dgm:cxn modelId="{F03D99F7-0DCF-457E-973B-5BB0D5904A2F}" type="presParOf" srcId="{1973505C-8812-4A03-BF74-E9137FD4E3BD}" destId="{B03B1331-0E89-4536-801C-773D5766A73F}" srcOrd="0" destOrd="0" presId="urn:microsoft.com/office/officeart/2005/8/layout/process1"/>
    <dgm:cxn modelId="{7A8A63A0-2CFB-4F1C-BABB-696DF7C1DE2D}" type="presParOf" srcId="{86016C9C-7DBF-48AA-B2E4-CE389C5C7841}" destId="{34349A9D-4153-4B0F-9BF9-6D02416981E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F57C2-E278-4ABE-8A74-F4B94C237AA8}">
      <dsp:nvSpPr>
        <dsp:cNvPr id="0" name=""/>
        <dsp:cNvSpPr/>
      </dsp:nvSpPr>
      <dsp:spPr>
        <a:xfrm>
          <a:off x="2966720" y="2834780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AMP Priorities for RFA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Measures of Impact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Exec. Committee</a:t>
          </a:r>
        </a:p>
      </dsp:txBody>
      <dsp:txXfrm>
        <a:off x="3288106" y="3156166"/>
        <a:ext cx="1551788" cy="1551788"/>
      </dsp:txXfrm>
    </dsp:sp>
    <dsp:sp modelId="{5325B7C5-BDD3-4EAA-BE52-1C87C51992C6}">
      <dsp:nvSpPr>
        <dsp:cNvPr id="0" name=""/>
        <dsp:cNvSpPr/>
      </dsp:nvSpPr>
      <dsp:spPr>
        <a:xfrm rot="12900000">
          <a:off x="1356306" y="2384955"/>
          <a:ext cx="1889632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09999-18BD-4D38-A6AD-C7264147FF72}">
      <dsp:nvSpPr>
        <dsp:cNvPr id="0" name=""/>
        <dsp:cNvSpPr/>
      </dsp:nvSpPr>
      <dsp:spPr>
        <a:xfrm>
          <a:off x="484759" y="1321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Phase I: Identify research gaps and unanswered questions (e.g., SPM review, evidence inventories or reviews, VA program office strategic plans)</a:t>
          </a:r>
        </a:p>
      </dsp:txBody>
      <dsp:txXfrm>
        <a:off x="533609" y="1370673"/>
        <a:ext cx="1987132" cy="1570165"/>
      </dsp:txXfrm>
    </dsp:sp>
    <dsp:sp modelId="{C82ACCF6-5EBF-45F9-A2B0-B384FC46BAE3}">
      <dsp:nvSpPr>
        <dsp:cNvPr id="0" name=""/>
        <dsp:cNvSpPr/>
      </dsp:nvSpPr>
      <dsp:spPr>
        <a:xfrm rot="16200000">
          <a:off x="3119183" y="1467260"/>
          <a:ext cx="1889632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51650-3EA9-41FC-8EC1-BAEEDB6465E0}">
      <dsp:nvSpPr>
        <dsp:cNvPr id="0" name=""/>
        <dsp:cNvSpPr/>
      </dsp:nvSpPr>
      <dsp:spPr>
        <a:xfrm>
          <a:off x="3021583" y="123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Phase II: Refine Priorities using concurrent processes: national surveys/live voting &amp; focus groups with Consumer, Provider, Leader, Investigator groups</a:t>
          </a:r>
        </a:p>
      </dsp:txBody>
      <dsp:txXfrm>
        <a:off x="3070433" y="50085"/>
        <a:ext cx="1987132" cy="1570165"/>
      </dsp:txXfrm>
    </dsp:sp>
    <dsp:sp modelId="{F051E436-78C7-484F-AF0E-B67CA4E8CB87}">
      <dsp:nvSpPr>
        <dsp:cNvPr id="0" name=""/>
        <dsp:cNvSpPr/>
      </dsp:nvSpPr>
      <dsp:spPr>
        <a:xfrm rot="19392072">
          <a:off x="4853108" y="2397473"/>
          <a:ext cx="168851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43712-7D13-4C11-B74A-79857435A127}">
      <dsp:nvSpPr>
        <dsp:cNvPr id="0" name=""/>
        <dsp:cNvSpPr/>
      </dsp:nvSpPr>
      <dsp:spPr>
        <a:xfrm>
          <a:off x="5330987" y="1370547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Phase III: Delphi consensus panel with interested party representatives rank priorities on urgency, impact, feasibility, identify impact metrics</a:t>
          </a:r>
        </a:p>
      </dsp:txBody>
      <dsp:txXfrm>
        <a:off x="5379837" y="1419397"/>
        <a:ext cx="1987132" cy="1570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EC734-46D3-4CDE-BAC4-1CB73577D4C7}">
      <dsp:nvSpPr>
        <dsp:cNvPr id="0" name=""/>
        <dsp:cNvSpPr/>
      </dsp:nvSpPr>
      <dsp:spPr>
        <a:xfrm>
          <a:off x="0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Laboratory </a:t>
          </a:r>
          <a:br>
            <a:rPr lang="en-US" sz="2400" kern="1200" dirty="0"/>
          </a:br>
          <a:r>
            <a:rPr lang="en-US" sz="2400" kern="1200" dirty="0"/>
            <a:t>Research</a:t>
          </a:r>
        </a:p>
      </dsp:txBody>
      <dsp:txXfrm>
        <a:off x="38456" y="1770650"/>
        <a:ext cx="1841611" cy="1236077"/>
      </dsp:txXfrm>
    </dsp:sp>
    <dsp:sp modelId="{772F343E-8754-4709-ACC1-0365C5231B6F}">
      <dsp:nvSpPr>
        <dsp:cNvPr id="0" name=""/>
        <dsp:cNvSpPr/>
      </dsp:nvSpPr>
      <dsp:spPr>
        <a:xfrm>
          <a:off x="2111980" y="2150792"/>
          <a:ext cx="410128" cy="4757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111980" y="2245951"/>
        <a:ext cx="287090" cy="285475"/>
      </dsp:txXfrm>
    </dsp:sp>
    <dsp:sp modelId="{A84A6946-1586-4E51-8EB6-8EB89BC58615}">
      <dsp:nvSpPr>
        <dsp:cNvPr id="0" name=""/>
        <dsp:cNvSpPr/>
      </dsp:nvSpPr>
      <dsp:spPr>
        <a:xfrm>
          <a:off x="2692351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8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Clinical Research</a:t>
          </a:r>
        </a:p>
      </dsp:txBody>
      <dsp:txXfrm>
        <a:off x="2730807" y="1770650"/>
        <a:ext cx="1841611" cy="1236077"/>
      </dsp:txXfrm>
    </dsp:sp>
    <dsp:sp modelId="{1973505C-8812-4A03-BF74-E9137FD4E3BD}">
      <dsp:nvSpPr>
        <dsp:cNvPr id="0" name=""/>
        <dsp:cNvSpPr/>
      </dsp:nvSpPr>
      <dsp:spPr>
        <a:xfrm>
          <a:off x="4804331" y="2150792"/>
          <a:ext cx="410128" cy="4757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4804331" y="2245951"/>
        <a:ext cx="287090" cy="285475"/>
      </dsp:txXfrm>
    </dsp:sp>
    <dsp:sp modelId="{34349A9D-4153-4B0F-9BF9-6D02416981E1}">
      <dsp:nvSpPr>
        <dsp:cNvPr id="0" name=""/>
        <dsp:cNvSpPr/>
      </dsp:nvSpPr>
      <dsp:spPr>
        <a:xfrm>
          <a:off x="5384702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Health systems &amp; policy</a:t>
          </a:r>
        </a:p>
      </dsp:txBody>
      <dsp:txXfrm>
        <a:off x="5423158" y="1770650"/>
        <a:ext cx="1841611" cy="1236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EC734-46D3-4CDE-BAC4-1CB73577D4C7}">
      <dsp:nvSpPr>
        <dsp:cNvPr id="0" name=""/>
        <dsp:cNvSpPr/>
      </dsp:nvSpPr>
      <dsp:spPr>
        <a:xfrm>
          <a:off x="0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Laboratory </a:t>
          </a:r>
          <a:br>
            <a:rPr lang="en-US" sz="2400" kern="1200" dirty="0"/>
          </a:br>
          <a:r>
            <a:rPr lang="en-US" sz="2400" kern="1200" dirty="0"/>
            <a:t>Research</a:t>
          </a:r>
        </a:p>
      </dsp:txBody>
      <dsp:txXfrm>
        <a:off x="38456" y="1770650"/>
        <a:ext cx="1841611" cy="1236077"/>
      </dsp:txXfrm>
    </dsp:sp>
    <dsp:sp modelId="{772F343E-8754-4709-ACC1-0365C5231B6F}">
      <dsp:nvSpPr>
        <dsp:cNvPr id="0" name=""/>
        <dsp:cNvSpPr/>
      </dsp:nvSpPr>
      <dsp:spPr>
        <a:xfrm>
          <a:off x="2111980" y="2150792"/>
          <a:ext cx="410128" cy="4757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111980" y="2245951"/>
        <a:ext cx="287090" cy="285475"/>
      </dsp:txXfrm>
    </dsp:sp>
    <dsp:sp modelId="{A84A6946-1586-4E51-8EB6-8EB89BC58615}">
      <dsp:nvSpPr>
        <dsp:cNvPr id="0" name=""/>
        <dsp:cNvSpPr/>
      </dsp:nvSpPr>
      <dsp:spPr>
        <a:xfrm>
          <a:off x="2692351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8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Clinical Research</a:t>
          </a:r>
        </a:p>
      </dsp:txBody>
      <dsp:txXfrm>
        <a:off x="2730807" y="1770650"/>
        <a:ext cx="1841611" cy="1236077"/>
      </dsp:txXfrm>
    </dsp:sp>
    <dsp:sp modelId="{1973505C-8812-4A03-BF74-E9137FD4E3BD}">
      <dsp:nvSpPr>
        <dsp:cNvPr id="0" name=""/>
        <dsp:cNvSpPr/>
      </dsp:nvSpPr>
      <dsp:spPr>
        <a:xfrm>
          <a:off x="4804331" y="2150792"/>
          <a:ext cx="410128" cy="4757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4804331" y="2245951"/>
        <a:ext cx="287090" cy="285475"/>
      </dsp:txXfrm>
    </dsp:sp>
    <dsp:sp modelId="{34349A9D-4153-4B0F-9BF9-6D02416981E1}">
      <dsp:nvSpPr>
        <dsp:cNvPr id="0" name=""/>
        <dsp:cNvSpPr/>
      </dsp:nvSpPr>
      <dsp:spPr>
        <a:xfrm>
          <a:off x="5384702" y="1732194"/>
          <a:ext cx="1918523" cy="131298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Health systems &amp; policy</a:t>
          </a:r>
        </a:p>
      </dsp:txBody>
      <dsp:txXfrm>
        <a:off x="5423158" y="1770650"/>
        <a:ext cx="1841611" cy="1236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F388B-30D4-4DDB-BC7E-CBC62B9DC4D2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389D3-65B1-44DB-8C6D-DDB732B814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5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E7300-5E01-F7E3-A0B8-D552C7531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D659B-AA5C-F992-CB4F-619E41B4E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243A8-1BF2-43E1-399E-4202B780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38318-5B72-4AC1-9DF8-939237E6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74AA2-4211-3C85-7E3C-4B2F8487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3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7598-9B45-527E-5205-275A25F1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0EA12-4C71-C2FE-85F1-98C450602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C1661-D821-E37E-7048-A7070246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D0D85-E618-B12C-7846-8734B99E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16F3C-C201-C49F-172F-FDF27E109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3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612209-A914-D092-472E-667D0228E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D4F59-D1A5-8621-8A8C-14660DD6E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49AD1-C4EE-270D-D275-E5C1E35C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F760F-362E-CC48-1063-30B2713A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B9F5C-D292-CA6C-739A-ABC6527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04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/ 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4" y="118875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4" y="1133859"/>
            <a:ext cx="10515600" cy="4818857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912DB-CF58-2B44-B78F-FA5C3CCFF1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383278" y="982666"/>
            <a:ext cx="3108114" cy="5064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Insert alt text for complex graphic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9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0E22-FB8B-4AEE-75CC-3992D5F8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4A16F-C3DD-8413-5694-A4F94BC24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A1B35-DD83-5C31-432B-CB90D1B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7EC19-38C7-3B3C-9CDA-238EAE47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388E5-9230-0BE1-F452-FFEAC26E3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7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99BF8-AB2A-ED4C-DC0D-130D5C47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C2EDB-3101-BC47-190C-696190424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EEA0D-AD8B-22E6-6F1D-E033EEE1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9EEBE-2151-94B2-327C-12DE5FA4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9230E-7C0C-EA88-4D64-C9A75D88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7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9CD5-5D7A-58BD-96E1-CA9C1F68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6DDEC-69C2-178E-1CA4-4219BEA37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2F1B1-EC1D-DC83-D2E3-BEFE880F8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C0B5A-0C9E-827B-357C-FD09FF34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BBBCE-2E08-8389-E87F-3A464168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D527E-6D9F-F7B6-85F9-BFCEA55B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2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369F-3457-D7CE-B806-F85C6FB2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9BA14-19B2-452B-105E-68E510670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39E7-889D-E7A7-891B-EA92867B0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E77AA-0992-CFC4-578F-F7E352CD4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7E098-66C0-2517-4956-06EA86AAC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A8E7D1-465A-4055-8932-A701866F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82AFB-85D7-74DD-2E30-1C5E9247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C7862-8441-E85D-D1F1-DA3CE640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6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E3ED-DD0D-7C0A-8502-80A080D8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D90CF-48E9-C318-3203-1949054C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7A225-C044-B711-A556-4667F60C2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93713-88B7-5156-E85F-ACD3F6AF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9BF34-7061-CA9F-0B54-6E1E6867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02884-4049-092F-3499-542DE3C5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87F38-A16B-6A2B-EB13-D44AC701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2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8996D-8C83-AFEC-B7D1-2F1B96A84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9AFE4-0B3B-9AB6-FDB4-CB4D24EF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28FA8-4FCF-4862-76EF-605835A4D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9FC7E-8892-385A-0338-3FBFD5E0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79C13-8F15-C1EA-6F81-AD31FF63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6F0AD-3380-23D6-4EFF-CB06FCE61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C559-6ADA-72E2-FD0B-CF31CFAA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DA35C-2A95-4BDC-209E-FE9095566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FED06-7DEE-86C7-51F3-F9BF07462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974A4-6FC9-9E57-60C4-35A0D148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7387E-626D-B3D7-6AC3-7673FD2B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CA456-B565-3F3F-13DF-287C1D51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97CD6-2AFA-8C14-2B72-F7547EE92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1E710-63D5-A689-DD4E-EAE3B2501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8459C-5C64-9ED7-C487-9FDAC6D21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5B6E-66DC-4EC5-9904-EBF7E9ADB3E3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2CCDA-DFA3-3E81-313A-3E1217FB1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583C8-B002-DA13-85B8-4D670601B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E086D-4037-4472-A42D-52DF745A7C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8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ubmed.ncbi.nlm.nih.gov/32024751/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onlinelibrary.wiley.com/doi/10.1111/1475-6773.13944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journals.lww.com/lww-medicalcare/Fulltext/2019/10001/Research_Lifecycle_to_Increase_the_Substantial.4.aspx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ubmed.ncbi.nlm.nih.gov/28252892/" TargetMode="External"/><Relationship Id="rId3" Type="http://schemas.openxmlformats.org/officeDocument/2006/relationships/hyperlink" Target="https://www.em-consulte.com/article/1276018/alertePM" TargetMode="External"/><Relationship Id="rId7" Type="http://schemas.openxmlformats.org/officeDocument/2006/relationships/hyperlink" Target="https://www.npr.org/sections/health-shots/2015/01/05/371894919/what-heroin-addiction-tells-us-about-changing-bad-habits" TargetMode="External"/><Relationship Id="rId2" Type="http://schemas.openxmlformats.org/officeDocument/2006/relationships/hyperlink" Target="https://www.heal.nih.gov/news/stories/eppic-net-effective-pain-treatme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bmed.ncbi.nlm.nih.gov/27650054/" TargetMode="External"/><Relationship Id="rId11" Type="http://schemas.openxmlformats.org/officeDocument/2006/relationships/hyperlink" Target="https://statics.teams.cdn.office.net/evergreen-assets/safelinks/1/atp-safelinks.html" TargetMode="External"/><Relationship Id="rId5" Type="http://schemas.openxmlformats.org/officeDocument/2006/relationships/hyperlink" Target="https://www.bing.com/ck/a?!&amp;&amp;p=757643960e2345a4JmltdHM9MTY4MDQ4MDAwMCZpZ3VpZD0wYWQ4M2VkMi1lYzYzLTYyYTctMTJiZC0yYzY4ZWRmNzYzOGUmaW5zaWQ9NTIxMg&amp;ptn=3&amp;hsh=3&amp;fclid=0ad83ed2-ec63-62a7-12bd-2c68edf7638e&amp;psq=sam+quinones+least+of+us&amp;u=a1aHR0cHM6Ly93d3cuYW1hem9uLmNvbS9MZWFzdC1Vcy1UYWxlcy1BbWVyaWNhLUZlbnRhbnlsL2RwLzE2MzU1NzQzNTg&amp;ntb=1" TargetMode="External"/><Relationship Id="rId10" Type="http://schemas.openxmlformats.org/officeDocument/2006/relationships/hyperlink" Target="https://thejournalofmhealth.com/5-new-technologies-for-managing-pain/#:~:text=5%20New%20Technologies%20for%20Managing%20Pain%201%20Heated,...%203%20ActiPatch%20...%204%20BurstDR%20Stimulation%20" TargetMode="External"/><Relationship Id="rId4" Type="http://schemas.openxmlformats.org/officeDocument/2006/relationships/hyperlink" Target="https://effectivehealthcare.ahrq.gov/sites/default/files/cer-209-evidence-summary-non-pharma-chronic-pain.pdf" TargetMode="External"/><Relationship Id="rId9" Type="http://schemas.openxmlformats.org/officeDocument/2006/relationships/hyperlink" Target="https://heal.nih.gov/funding/awarded?research_program=116#project-title-4185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pa.org/monitor/2021/09/news-suicide-prevention" TargetMode="External"/><Relationship Id="rId3" Type="http://schemas.openxmlformats.org/officeDocument/2006/relationships/hyperlink" Target="https://health.mil/Reference-Center/Publications/2021/04/29/PHCoE-Research-Gaps-Report-for-Suicide-Prevention-Topics_2020_508" TargetMode="External"/><Relationship Id="rId7" Type="http://schemas.openxmlformats.org/officeDocument/2006/relationships/hyperlink" Target="https://www.psychologicalscience.org/observer/emerging-science-suicide-prevention" TargetMode="External"/><Relationship Id="rId2" Type="http://schemas.openxmlformats.org/officeDocument/2006/relationships/hyperlink" Target="https://www.cdc.gov/injury/pdfs/researchpriorities/Research-Priorities_Suicid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hitehouse.gov/wp-content/uploads/2023/02/White-House-Report-on-Mental-Health-Research-Priorities.pdf" TargetMode="External"/><Relationship Id="rId11" Type="http://schemas.openxmlformats.org/officeDocument/2006/relationships/hyperlink" Target="https://ajp.psychiatryonline.org/doi/10.1176/appi.ajp.2020.20060864" TargetMode="External"/><Relationship Id="rId5" Type="http://schemas.openxmlformats.org/officeDocument/2006/relationships/hyperlink" Target="https://theactionalliance.org/resource/prioritized-research-agenda-suicide-prevention-action-plan-save-lives" TargetMode="External"/><Relationship Id="rId10" Type="http://schemas.openxmlformats.org/officeDocument/2006/relationships/hyperlink" Target="https://www.nimh.nih.gov/research/research-funded-by-nimh/research-initiatives/practice-based-suicide-prevention-research-centers-0" TargetMode="External"/><Relationship Id="rId4" Type="http://schemas.openxmlformats.org/officeDocument/2006/relationships/hyperlink" Target="https://mrdc.health.mil/assets/docs/DoD_Suicide_Prevention_Research_Strategy.pdf" TargetMode="External"/><Relationship Id="rId9" Type="http://schemas.openxmlformats.org/officeDocument/2006/relationships/hyperlink" Target="https://www.tandfonline.com/doi/full/10.1080/08995605.2021.1976544?casa_token=Etn6uGRnoyMAAAAA%3AdWJxgCYWc-pQ3ABG6p-iVky8VoEK-BrA7eafwTwMmPYQc47ZTSolKOLbepshbMDBbgumuDeldbOA73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04EB0-BE87-488F-A639-6632EAB0B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Rapid Process for Identifying Research Priorities </a:t>
            </a:r>
            <a:br>
              <a:rPr lang="en-US" dirty="0"/>
            </a:br>
            <a:r>
              <a:rPr lang="en-US" sz="3100" dirty="0"/>
              <a:t>Requested by ISRM to support priority-setting for the </a:t>
            </a:r>
            <a:br>
              <a:rPr lang="en-US" sz="3100" dirty="0"/>
            </a:br>
            <a:r>
              <a:rPr lang="en-US" sz="3100" dirty="0"/>
              <a:t>Pain and Opioid Use (POU) AMP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4152F-FD02-6F61-DF4B-C98162719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28" y="3713810"/>
            <a:ext cx="11582400" cy="287422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Kara Beck</a:t>
            </a:r>
          </a:p>
          <a:p>
            <a:r>
              <a:rPr lang="en-US" sz="2000" dirty="0"/>
              <a:t>Stefanie Gidmark</a:t>
            </a:r>
          </a:p>
          <a:p>
            <a:r>
              <a:rPr lang="en-US" sz="2000" dirty="0"/>
              <a:t>Amy Kilbourne</a:t>
            </a:r>
          </a:p>
          <a:p>
            <a:r>
              <a:rPr lang="en-US" sz="2000" dirty="0"/>
              <a:t>Source: QUERI Multi-level Prioritization Process (Braganza, et al 2022)</a:t>
            </a:r>
          </a:p>
          <a:p>
            <a:endParaRPr lang="en-US" sz="2000" dirty="0"/>
          </a:p>
          <a:p>
            <a:r>
              <a:rPr lang="en-US" sz="1700" dirty="0"/>
              <a:t>Acknowledgements:</a:t>
            </a:r>
          </a:p>
          <a:p>
            <a:r>
              <a:rPr lang="en-US" sz="1700" dirty="0"/>
              <a:t>Opioid-Pain CORe Veteran Engagement Council leads: Tracy Sides, Erin Amundson, Agnes Jensen</a:t>
            </a:r>
          </a:p>
          <a:p>
            <a:r>
              <a:rPr lang="en-US" sz="1700" dirty="0"/>
              <a:t>Pain and Opioid Use disorder Actively Management Portfolio (AMP) leads: Audrey Kusiak, Cathie Plouzek, Carol Fowler, </a:t>
            </a:r>
            <a:r>
              <a:rPr lang="sv-SE" sz="1700" dirty="0"/>
              <a:t>Jayanthi Sankar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412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0B10-8E35-0832-0164-5CD8F1739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II: Veteran Engagement Councils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C720D-93B8-6777-EEA2-9C23458E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Facilitators: Tracy Sides, Erin Amundson, and Agnes Jensen, with support from other Veteran Engagement Council staff</a:t>
            </a:r>
          </a:p>
          <a:p>
            <a:r>
              <a:rPr lang="en-US" dirty="0"/>
              <a:t>Prior to focus groups, developed briefing slides and focus group script and updated priorities using plain language</a:t>
            </a:r>
          </a:p>
          <a:p>
            <a:r>
              <a:rPr lang="en-US" dirty="0"/>
              <a:t>Focus group methods:</a:t>
            </a:r>
          </a:p>
          <a:p>
            <a:pPr lvl="1"/>
            <a:r>
              <a:rPr lang="en-US" dirty="0"/>
              <a:t>Introductions, background, initial voting and further input on priorities</a:t>
            </a:r>
          </a:p>
          <a:p>
            <a:pPr lvl="1"/>
            <a:r>
              <a:rPr lang="en-US" dirty="0"/>
              <a:t>Two breakout sessions to further discuss research priorities</a:t>
            </a:r>
          </a:p>
          <a:p>
            <a:pPr lvl="2"/>
            <a:r>
              <a:rPr lang="en-US" dirty="0"/>
              <a:t>Any topics missed on the initial list</a:t>
            </a:r>
          </a:p>
          <a:p>
            <a:pPr lvl="2"/>
            <a:r>
              <a:rPr lang="en-US" dirty="0"/>
              <a:t>Focus on VA benefits research</a:t>
            </a:r>
          </a:p>
          <a:p>
            <a:pPr lvl="1"/>
            <a:r>
              <a:rPr lang="en-US" dirty="0"/>
              <a:t>Final voting on top 2 priorities</a:t>
            </a:r>
          </a:p>
        </p:txBody>
      </p:sp>
    </p:spTree>
    <p:extLst>
      <p:ext uri="{BB962C8B-B14F-4D97-AF65-F5344CB8AC3E}">
        <p14:creationId xmlns:p14="http://schemas.microsoft.com/office/powerpoint/2010/main" val="271581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8FE992B-B47C-104C-DB29-29A23A071FF7}"/>
              </a:ext>
            </a:extLst>
          </p:cNvPr>
          <p:cNvGrpSpPr/>
          <p:nvPr/>
        </p:nvGrpSpPr>
        <p:grpSpPr>
          <a:xfrm>
            <a:off x="1993453" y="4725296"/>
            <a:ext cx="7977051" cy="1599784"/>
            <a:chOff x="683368" y="1220055"/>
            <a:chExt cx="7746527" cy="1018902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076DE5C0-6672-3098-9403-51DFD3D92145}"/>
                </a:ext>
              </a:extLst>
            </p:cNvPr>
            <p:cNvSpPr/>
            <p:nvPr/>
          </p:nvSpPr>
          <p:spPr>
            <a:xfrm>
              <a:off x="849519" y="1220055"/>
              <a:ext cx="7580376" cy="1018902"/>
            </a:xfrm>
            <a:prstGeom prst="rightArrow">
              <a:avLst/>
            </a:prstGeom>
            <a:gradFill flip="none" rotWithShape="1">
              <a:gsLst>
                <a:gs pos="13000">
                  <a:schemeClr val="accent6">
                    <a:lumMod val="75000"/>
                  </a:schemeClr>
                </a:gs>
                <a:gs pos="47000">
                  <a:schemeClr val="accent6">
                    <a:lumMod val="60000"/>
                    <a:lumOff val="40000"/>
                  </a:schemeClr>
                </a:gs>
                <a:gs pos="93000">
                  <a:schemeClr val="accent2">
                    <a:lumMod val="7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310FFC9-4853-0879-9E0B-A1E97C36D713}"/>
                </a:ext>
              </a:extLst>
            </p:cNvPr>
            <p:cNvSpPr txBox="1"/>
            <p:nvPr/>
          </p:nvSpPr>
          <p:spPr>
            <a:xfrm>
              <a:off x="683368" y="1528254"/>
              <a:ext cx="2172791" cy="450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“Laboratory” setting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6DC2144-D665-4596-6CDF-BCD4D35B9389}"/>
                </a:ext>
              </a:extLst>
            </p:cNvPr>
            <p:cNvSpPr txBox="1"/>
            <p:nvPr/>
          </p:nvSpPr>
          <p:spPr>
            <a:xfrm>
              <a:off x="6071126" y="1500007"/>
              <a:ext cx="2172791" cy="450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“Real-world” setting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EC49AF1-7819-958C-17E4-CEE2AFA147C2}"/>
              </a:ext>
            </a:extLst>
          </p:cNvPr>
          <p:cNvSpPr txBox="1"/>
          <p:nvPr/>
        </p:nvSpPr>
        <p:spPr>
          <a:xfrm>
            <a:off x="69670" y="295735"/>
            <a:ext cx="1190461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/>
              <a:t>Veteran Engagement Council Briefing Slides: Types of Health Research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Titillium Web" panose="020B0604020202020204" pitchFamily="2" charset="0"/>
              </a:rPr>
              <a:t>…along the path from the biology of health and disease to</a:t>
            </a:r>
            <a:br>
              <a:rPr lang="en-US" sz="2000" dirty="0">
                <a:solidFill>
                  <a:srgbClr val="000000"/>
                </a:solidFill>
                <a:latin typeface="Titillium Web" panose="020B0604020202020204" pitchFamily="2" charset="0"/>
              </a:rPr>
            </a:br>
            <a:r>
              <a:rPr lang="en-US" sz="2000" dirty="0">
                <a:solidFill>
                  <a:srgbClr val="000000"/>
                </a:solidFill>
                <a:latin typeface="Titillium Web" panose="020B0604020202020204" pitchFamily="2" charset="0"/>
              </a:rPr>
              <a:t>interventions that improve the health of individuals</a:t>
            </a:r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26C22C8-0661-EFD5-D72F-DCDDFAB78FA6}"/>
              </a:ext>
            </a:extLst>
          </p:cNvPr>
          <p:cNvGrpSpPr/>
          <p:nvPr/>
        </p:nvGrpSpPr>
        <p:grpSpPr>
          <a:xfrm>
            <a:off x="3026230" y="4552900"/>
            <a:ext cx="5643921" cy="430887"/>
            <a:chOff x="1824216" y="2454766"/>
            <a:chExt cx="5218609" cy="430887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FF20136-BC7F-A5E8-065B-8E673B001CF9}"/>
                </a:ext>
              </a:extLst>
            </p:cNvPr>
            <p:cNvCxnSpPr/>
            <p:nvPr/>
          </p:nvCxnSpPr>
          <p:spPr>
            <a:xfrm>
              <a:off x="1824216" y="2670210"/>
              <a:ext cx="5218609" cy="0"/>
            </a:xfrm>
            <a:prstGeom prst="straightConnector1">
              <a:avLst/>
            </a:prstGeom>
            <a:ln w="44450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EC1642A-5D6D-07B3-DB7F-35E4D02D1D53}"/>
                </a:ext>
              </a:extLst>
            </p:cNvPr>
            <p:cNvSpPr txBox="1"/>
            <p:nvPr/>
          </p:nvSpPr>
          <p:spPr>
            <a:xfrm>
              <a:off x="3764834" y="2454766"/>
              <a:ext cx="1501345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i="1" dirty="0">
                  <a:solidFill>
                    <a:schemeClr val="accent1">
                      <a:lumMod val="75000"/>
                    </a:schemeClr>
                  </a:solidFill>
                </a:rPr>
                <a:t>Many years</a:t>
              </a:r>
            </a:p>
          </p:txBody>
        </p: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8C3F489-D068-5C3B-2F99-A0530C8A724C}"/>
              </a:ext>
            </a:extLst>
          </p:cNvPr>
          <p:cNvGraphicFramePr/>
          <p:nvPr/>
        </p:nvGraphicFramePr>
        <p:xfrm>
          <a:off x="2415912" y="841923"/>
          <a:ext cx="7303226" cy="477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FB60D6E-793B-4714-AA04-E73445084500}"/>
              </a:ext>
            </a:extLst>
          </p:cNvPr>
          <p:cNvSpPr/>
          <p:nvPr/>
        </p:nvSpPr>
        <p:spPr>
          <a:xfrm>
            <a:off x="1883664" y="2094156"/>
            <a:ext cx="8424672" cy="2272915"/>
          </a:xfrm>
          <a:prstGeom prst="rect">
            <a:avLst/>
          </a:prstGeom>
          <a:noFill/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DFF9D8-FFEC-0C9E-431B-DBC2E6C13DA0}"/>
              </a:ext>
            </a:extLst>
          </p:cNvPr>
          <p:cNvSpPr txBox="1"/>
          <p:nvPr/>
        </p:nvSpPr>
        <p:spPr>
          <a:xfrm>
            <a:off x="1317039" y="6225203"/>
            <a:ext cx="92396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457200" algn="ctr"/>
            <a:r>
              <a:rPr lang="en-US" dirty="0">
                <a:solidFill>
                  <a:srgbClr val="FF0000"/>
                </a:solidFill>
              </a:rPr>
              <a:t>“Research on pain/opioids happens in all four research areas listed.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This project is hoping to set priorities  for VA pain/opioid research wherever it is taking place”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50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FF567FC-E770-923F-61F0-622ABBED382C}"/>
              </a:ext>
            </a:extLst>
          </p:cNvPr>
          <p:cNvGraphicFramePr/>
          <p:nvPr/>
        </p:nvGraphicFramePr>
        <p:xfrm>
          <a:off x="2414561" y="942189"/>
          <a:ext cx="7303226" cy="477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1554E9D-39B8-31FF-A45A-B51309AA06CE}"/>
              </a:ext>
            </a:extLst>
          </p:cNvPr>
          <p:cNvSpPr txBox="1"/>
          <p:nvPr/>
        </p:nvSpPr>
        <p:spPr>
          <a:xfrm>
            <a:off x="2378939" y="4315183"/>
            <a:ext cx="2166256" cy="2486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1400" b="1" u="sng" dirty="0"/>
              <a:t>Purpose</a:t>
            </a:r>
            <a:r>
              <a:rPr lang="en-US" sz="1400" b="1" dirty="0"/>
              <a:t>: Understand the biology of pain and addiction; discover new treatments for further testing in people</a:t>
            </a:r>
          </a:p>
          <a:p>
            <a:endParaRPr lang="en-US" sz="1000" dirty="0"/>
          </a:p>
          <a:p>
            <a:r>
              <a:rPr lang="en-US" sz="1400" i="1" dirty="0"/>
              <a:t>Includes studies in laboratories using cells, animals, computer simulations</a:t>
            </a:r>
            <a:br>
              <a:rPr lang="en-US" sz="1400" dirty="0"/>
            </a:br>
            <a:r>
              <a:rPr lang="en-US" sz="1400" dirty="0"/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8FE992B-B47C-104C-DB29-29A23A071FF7}"/>
              </a:ext>
            </a:extLst>
          </p:cNvPr>
          <p:cNvGrpSpPr/>
          <p:nvPr/>
        </p:nvGrpSpPr>
        <p:grpSpPr>
          <a:xfrm>
            <a:off x="2322034" y="1532812"/>
            <a:ext cx="7482839" cy="1018902"/>
            <a:chOff x="947056" y="1220055"/>
            <a:chExt cx="7482839" cy="1018902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076DE5C0-6672-3098-9403-51DFD3D92145}"/>
                </a:ext>
              </a:extLst>
            </p:cNvPr>
            <p:cNvSpPr/>
            <p:nvPr/>
          </p:nvSpPr>
          <p:spPr>
            <a:xfrm>
              <a:off x="953588" y="1220055"/>
              <a:ext cx="7476307" cy="1018902"/>
            </a:xfrm>
            <a:prstGeom prst="rightArrow">
              <a:avLst/>
            </a:prstGeom>
            <a:gradFill flip="none" rotWithShape="1">
              <a:gsLst>
                <a:gs pos="13000">
                  <a:schemeClr val="accent6">
                    <a:lumMod val="75000"/>
                  </a:schemeClr>
                </a:gs>
                <a:gs pos="47000">
                  <a:schemeClr val="accent6">
                    <a:lumMod val="60000"/>
                    <a:lumOff val="40000"/>
                  </a:schemeClr>
                </a:gs>
                <a:gs pos="93000">
                  <a:schemeClr val="accent2">
                    <a:lumMod val="7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310FFC9-4853-0879-9E0B-A1E97C36D713}"/>
                </a:ext>
              </a:extLst>
            </p:cNvPr>
            <p:cNvSpPr txBox="1"/>
            <p:nvPr/>
          </p:nvSpPr>
          <p:spPr>
            <a:xfrm>
              <a:off x="947056" y="1533773"/>
              <a:ext cx="21727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“Laboratory” setting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6DC2144-D665-4596-6CDF-BCD4D35B9389}"/>
                </a:ext>
              </a:extLst>
            </p:cNvPr>
            <p:cNvSpPr txBox="1"/>
            <p:nvPr/>
          </p:nvSpPr>
          <p:spPr>
            <a:xfrm>
              <a:off x="5969725" y="1543546"/>
              <a:ext cx="21727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“Real-world” setting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F3021B7-1BA0-1832-23B3-742FA408C226}"/>
              </a:ext>
            </a:extLst>
          </p:cNvPr>
          <p:cNvSpPr txBox="1"/>
          <p:nvPr/>
        </p:nvSpPr>
        <p:spPr>
          <a:xfrm>
            <a:off x="7541725" y="4315183"/>
            <a:ext cx="2825383" cy="2504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1400" b="1" u="sng" dirty="0"/>
              <a:t>Purpose</a:t>
            </a:r>
            <a:r>
              <a:rPr lang="en-US" sz="1400" b="1" dirty="0"/>
              <a:t>: Understand how to best implement effective treatments in routine clinical care; how to improve programs and policies by taking social and economic factors into account</a:t>
            </a:r>
          </a:p>
          <a:p>
            <a:endParaRPr lang="en-US" sz="1000" dirty="0"/>
          </a:p>
          <a:p>
            <a:r>
              <a:rPr lang="en-US" sz="1400" i="1" dirty="0"/>
              <a:t>Includes studies that evaluate the long-term impact of treatments or look at how social/economic factors impact access/quality of health care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857604-A02E-F923-AA01-C3683290824F}"/>
              </a:ext>
            </a:extLst>
          </p:cNvPr>
          <p:cNvSpPr txBox="1"/>
          <p:nvPr/>
        </p:nvSpPr>
        <p:spPr>
          <a:xfrm>
            <a:off x="4974047" y="4315183"/>
            <a:ext cx="22119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1400" b="1" u="sng" dirty="0"/>
              <a:t>Purpose</a:t>
            </a:r>
            <a:r>
              <a:rPr lang="en-US" sz="1400" b="1" dirty="0"/>
              <a:t>: Test potential new treatments in patients; understand how they work in people</a:t>
            </a:r>
          </a:p>
          <a:p>
            <a:endParaRPr lang="en-US" sz="1000" dirty="0"/>
          </a:p>
          <a:p>
            <a:r>
              <a:rPr lang="en-US" sz="1400" i="1" dirty="0"/>
              <a:t>Includes various types of clinical trials with patients to test safety, effectiveness, and short-term outcomes (i.e., usually 1 year or less)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C49AF1-7819-958C-17E4-CEE2AFA147C2}"/>
              </a:ext>
            </a:extLst>
          </p:cNvPr>
          <p:cNvSpPr txBox="1"/>
          <p:nvPr/>
        </p:nvSpPr>
        <p:spPr>
          <a:xfrm>
            <a:off x="391886" y="262633"/>
            <a:ext cx="1114697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/>
              <a:t>Veteran Engagement Council Briefing Slides: Types of Health Research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Titillium Web" panose="020B0604020202020204" pitchFamily="2" charset="0"/>
              </a:rPr>
              <a:t>Types of research along the path from the biology of health and disease to </a:t>
            </a:r>
            <a:br>
              <a:rPr lang="en-US" sz="1400" dirty="0">
                <a:solidFill>
                  <a:srgbClr val="000000"/>
                </a:solidFill>
                <a:latin typeface="Titillium Web" panose="020B0604020202020204" pitchFamily="2" charset="0"/>
              </a:rPr>
            </a:br>
            <a:r>
              <a:rPr lang="en-US" sz="1400" dirty="0">
                <a:solidFill>
                  <a:srgbClr val="000000"/>
                </a:solidFill>
                <a:latin typeface="Titillium Web" panose="020B0604020202020204" pitchFamily="2" charset="0"/>
              </a:rPr>
              <a:t>interventions that improve the health of individuals.</a:t>
            </a:r>
            <a:endParaRPr 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CE368-EFA1-3869-397C-5230F9EDFC86}"/>
              </a:ext>
            </a:extLst>
          </p:cNvPr>
          <p:cNvSpPr/>
          <p:nvPr/>
        </p:nvSpPr>
        <p:spPr>
          <a:xfrm>
            <a:off x="2086901" y="1368275"/>
            <a:ext cx="7977051" cy="2828508"/>
          </a:xfrm>
          <a:prstGeom prst="rect">
            <a:avLst/>
          </a:prstGeom>
          <a:noFill/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050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24F7607-2C15-9D44-E0BF-A9889285A84A}"/>
              </a:ext>
            </a:extLst>
          </p:cNvPr>
          <p:cNvSpPr/>
          <p:nvPr/>
        </p:nvSpPr>
        <p:spPr>
          <a:xfrm>
            <a:off x="3844811" y="5071420"/>
            <a:ext cx="1604772" cy="1543587"/>
          </a:xfrm>
          <a:custGeom>
            <a:avLst/>
            <a:gdLst>
              <a:gd name="connsiteX0" fmla="*/ 0 w 2194560"/>
              <a:gd name="connsiteY0" fmla="*/ 1097280 h 2194560"/>
              <a:gd name="connsiteX1" fmla="*/ 1097280 w 2194560"/>
              <a:gd name="connsiteY1" fmla="*/ 0 h 2194560"/>
              <a:gd name="connsiteX2" fmla="*/ 2194560 w 2194560"/>
              <a:gd name="connsiteY2" fmla="*/ 1097280 h 2194560"/>
              <a:gd name="connsiteX3" fmla="*/ 1097280 w 2194560"/>
              <a:gd name="connsiteY3" fmla="*/ 2194560 h 2194560"/>
              <a:gd name="connsiteX4" fmla="*/ 0 w 2194560"/>
              <a:gd name="connsiteY4" fmla="*/ 1097280 h 219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4560" h="2194560">
                <a:moveTo>
                  <a:pt x="0" y="1097280"/>
                </a:moveTo>
                <a:cubicBezTo>
                  <a:pt x="0" y="491269"/>
                  <a:pt x="491269" y="0"/>
                  <a:pt x="1097280" y="0"/>
                </a:cubicBezTo>
                <a:cubicBezTo>
                  <a:pt x="1703291" y="0"/>
                  <a:pt x="2194560" y="491269"/>
                  <a:pt x="2194560" y="1097280"/>
                </a:cubicBezTo>
                <a:cubicBezTo>
                  <a:pt x="2194560" y="1703291"/>
                  <a:pt x="1703291" y="2194560"/>
                  <a:pt x="1097280" y="2194560"/>
                </a:cubicBezTo>
                <a:cubicBezTo>
                  <a:pt x="491269" y="2194560"/>
                  <a:pt x="0" y="1703291"/>
                  <a:pt x="0" y="1097280"/>
                </a:cubicBez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9612" tIns="137160" rIns="249612" bIns="249612" numCol="1" spcCol="1270" anchor="ctr" anchorCtr="0">
            <a:noAutofit/>
          </a:bodyPr>
          <a:lstStyle/>
          <a:p>
            <a:pPr algn="ctr" defTabSz="60007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50" dirty="0"/>
              <a:t>(4)</a:t>
            </a:r>
            <a:br>
              <a:rPr lang="en-US" sz="1350" dirty="0"/>
            </a:br>
            <a:r>
              <a:rPr lang="en-US" sz="1350" b="1" dirty="0"/>
              <a:t>VA Executive Committee </a:t>
            </a:r>
            <a:r>
              <a:rPr lang="en-US" sz="1350" dirty="0"/>
              <a:t>decides on final list of priorities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05E7B59-E1F1-E3A7-04AA-830B04694033}"/>
              </a:ext>
            </a:extLst>
          </p:cNvPr>
          <p:cNvSpPr/>
          <p:nvPr/>
        </p:nvSpPr>
        <p:spPr>
          <a:xfrm>
            <a:off x="3885959" y="825893"/>
            <a:ext cx="1563624" cy="1018982"/>
          </a:xfrm>
          <a:custGeom>
            <a:avLst/>
            <a:gdLst>
              <a:gd name="connsiteX0" fmla="*/ 0 w 2084832"/>
              <a:gd name="connsiteY0" fmla="*/ 135864 h 1358643"/>
              <a:gd name="connsiteX1" fmla="*/ 135864 w 2084832"/>
              <a:gd name="connsiteY1" fmla="*/ 0 h 1358643"/>
              <a:gd name="connsiteX2" fmla="*/ 1948968 w 2084832"/>
              <a:gd name="connsiteY2" fmla="*/ 0 h 1358643"/>
              <a:gd name="connsiteX3" fmla="*/ 2084832 w 2084832"/>
              <a:gd name="connsiteY3" fmla="*/ 135864 h 1358643"/>
              <a:gd name="connsiteX4" fmla="*/ 2084832 w 2084832"/>
              <a:gd name="connsiteY4" fmla="*/ 1222779 h 1358643"/>
              <a:gd name="connsiteX5" fmla="*/ 1948968 w 2084832"/>
              <a:gd name="connsiteY5" fmla="*/ 1358643 h 1358643"/>
              <a:gd name="connsiteX6" fmla="*/ 135864 w 2084832"/>
              <a:gd name="connsiteY6" fmla="*/ 1358643 h 1358643"/>
              <a:gd name="connsiteX7" fmla="*/ 0 w 2084832"/>
              <a:gd name="connsiteY7" fmla="*/ 1222779 h 1358643"/>
              <a:gd name="connsiteX8" fmla="*/ 0 w 2084832"/>
              <a:gd name="connsiteY8" fmla="*/ 135864 h 135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84832" h="1358643">
                <a:moveTo>
                  <a:pt x="0" y="135864"/>
                </a:moveTo>
                <a:cubicBezTo>
                  <a:pt x="0" y="60828"/>
                  <a:pt x="60828" y="0"/>
                  <a:pt x="135864" y="0"/>
                </a:cubicBezTo>
                <a:lnTo>
                  <a:pt x="1948968" y="0"/>
                </a:lnTo>
                <a:cubicBezTo>
                  <a:pt x="2024004" y="0"/>
                  <a:pt x="2084832" y="60828"/>
                  <a:pt x="2084832" y="135864"/>
                </a:cubicBezTo>
                <a:lnTo>
                  <a:pt x="2084832" y="1222779"/>
                </a:lnTo>
                <a:cubicBezTo>
                  <a:pt x="2084832" y="1297815"/>
                  <a:pt x="2024004" y="1358643"/>
                  <a:pt x="1948968" y="1358643"/>
                </a:cubicBezTo>
                <a:lnTo>
                  <a:pt x="135864" y="1358643"/>
                </a:lnTo>
                <a:cubicBezTo>
                  <a:pt x="60828" y="1358643"/>
                  <a:pt x="0" y="1297815"/>
                  <a:pt x="0" y="1222779"/>
                </a:cubicBezTo>
                <a:lnTo>
                  <a:pt x="0" y="13586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5562" tIns="55562" rIns="55562" bIns="55562" numCol="1" spcCol="1270" anchor="ctr" anchorCtr="0">
            <a:noAutofit/>
          </a:bodyPr>
          <a:lstStyle/>
          <a:p>
            <a:pPr algn="ctr" defTabSz="60007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50" dirty="0"/>
              <a:t>(1) </a:t>
            </a:r>
            <a:br>
              <a:rPr lang="en-US" sz="1350" dirty="0"/>
            </a:br>
            <a:r>
              <a:rPr lang="en-US" sz="1350" dirty="0"/>
              <a:t>Generate an </a:t>
            </a:r>
            <a:br>
              <a:rPr lang="en-US" sz="1350" dirty="0"/>
            </a:br>
            <a:r>
              <a:rPr lang="en-US" sz="1350" dirty="0"/>
              <a:t>initial list of</a:t>
            </a:r>
            <a:br>
              <a:rPr lang="en-US" sz="1350" dirty="0"/>
            </a:br>
            <a:r>
              <a:rPr lang="en-US" sz="1350" dirty="0"/>
              <a:t>research priorities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FAE14-9534-40F4-2448-82A43B8C155B}"/>
              </a:ext>
            </a:extLst>
          </p:cNvPr>
          <p:cNvSpPr/>
          <p:nvPr/>
        </p:nvSpPr>
        <p:spPr>
          <a:xfrm>
            <a:off x="3885959" y="2241659"/>
            <a:ext cx="1563624" cy="1065791"/>
          </a:xfrm>
          <a:custGeom>
            <a:avLst/>
            <a:gdLst>
              <a:gd name="connsiteX0" fmla="*/ 0 w 2084832"/>
              <a:gd name="connsiteY0" fmla="*/ 142105 h 1421054"/>
              <a:gd name="connsiteX1" fmla="*/ 142105 w 2084832"/>
              <a:gd name="connsiteY1" fmla="*/ 0 h 1421054"/>
              <a:gd name="connsiteX2" fmla="*/ 1942727 w 2084832"/>
              <a:gd name="connsiteY2" fmla="*/ 0 h 1421054"/>
              <a:gd name="connsiteX3" fmla="*/ 2084832 w 2084832"/>
              <a:gd name="connsiteY3" fmla="*/ 142105 h 1421054"/>
              <a:gd name="connsiteX4" fmla="*/ 2084832 w 2084832"/>
              <a:gd name="connsiteY4" fmla="*/ 1278949 h 1421054"/>
              <a:gd name="connsiteX5" fmla="*/ 1942727 w 2084832"/>
              <a:gd name="connsiteY5" fmla="*/ 1421054 h 1421054"/>
              <a:gd name="connsiteX6" fmla="*/ 142105 w 2084832"/>
              <a:gd name="connsiteY6" fmla="*/ 1421054 h 1421054"/>
              <a:gd name="connsiteX7" fmla="*/ 0 w 2084832"/>
              <a:gd name="connsiteY7" fmla="*/ 1278949 h 1421054"/>
              <a:gd name="connsiteX8" fmla="*/ 0 w 2084832"/>
              <a:gd name="connsiteY8" fmla="*/ 142105 h 142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84832" h="1421054">
                <a:moveTo>
                  <a:pt x="0" y="142105"/>
                </a:moveTo>
                <a:cubicBezTo>
                  <a:pt x="0" y="63623"/>
                  <a:pt x="63623" y="0"/>
                  <a:pt x="142105" y="0"/>
                </a:cubicBezTo>
                <a:lnTo>
                  <a:pt x="1942727" y="0"/>
                </a:lnTo>
                <a:cubicBezTo>
                  <a:pt x="2021209" y="0"/>
                  <a:pt x="2084832" y="63623"/>
                  <a:pt x="2084832" y="142105"/>
                </a:cubicBezTo>
                <a:lnTo>
                  <a:pt x="2084832" y="1278949"/>
                </a:lnTo>
                <a:cubicBezTo>
                  <a:pt x="2084832" y="1357431"/>
                  <a:pt x="2021209" y="1421054"/>
                  <a:pt x="1942727" y="1421054"/>
                </a:cubicBezTo>
                <a:lnTo>
                  <a:pt x="142105" y="1421054"/>
                </a:lnTo>
                <a:cubicBezTo>
                  <a:pt x="63623" y="1421054"/>
                  <a:pt x="0" y="1357431"/>
                  <a:pt x="0" y="1278949"/>
                </a:cubicBezTo>
                <a:lnTo>
                  <a:pt x="0" y="1421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933" tIns="56933" rIns="56933" bIns="56933" numCol="1" spcCol="1270" anchor="ctr" anchorCtr="0">
            <a:noAutofit/>
          </a:bodyPr>
          <a:lstStyle/>
          <a:p>
            <a:pPr algn="ctr" defTabSz="60007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50" dirty="0"/>
              <a:t>(2)</a:t>
            </a:r>
            <a:br>
              <a:rPr lang="en-US" sz="1350" dirty="0"/>
            </a:br>
            <a:r>
              <a:rPr lang="en-US" sz="1350" dirty="0"/>
              <a:t>Refine the list of research priorities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811ADC44-F138-5189-2506-0AD53FFCA59E}"/>
              </a:ext>
            </a:extLst>
          </p:cNvPr>
          <p:cNvSpPr/>
          <p:nvPr/>
        </p:nvSpPr>
        <p:spPr>
          <a:xfrm rot="19392072">
            <a:off x="7538925" y="2350999"/>
            <a:ext cx="1266389" cy="469087"/>
          </a:xfrm>
          <a:prstGeom prst="leftArrow">
            <a:avLst>
              <a:gd name="adj1" fmla="val 60000"/>
              <a:gd name="adj2" fmla="val 50000"/>
            </a:avLst>
          </a:prstGeom>
          <a:noFill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D7328F2-DBEC-7503-13C6-27C2A5644661}"/>
              </a:ext>
            </a:extLst>
          </p:cNvPr>
          <p:cNvSpPr/>
          <p:nvPr/>
        </p:nvSpPr>
        <p:spPr>
          <a:xfrm>
            <a:off x="3885959" y="3704234"/>
            <a:ext cx="1563624" cy="1011552"/>
          </a:xfrm>
          <a:custGeom>
            <a:avLst/>
            <a:gdLst>
              <a:gd name="connsiteX0" fmla="*/ 0 w 2084832"/>
              <a:gd name="connsiteY0" fmla="*/ 134874 h 1348736"/>
              <a:gd name="connsiteX1" fmla="*/ 134874 w 2084832"/>
              <a:gd name="connsiteY1" fmla="*/ 0 h 1348736"/>
              <a:gd name="connsiteX2" fmla="*/ 1949958 w 2084832"/>
              <a:gd name="connsiteY2" fmla="*/ 0 h 1348736"/>
              <a:gd name="connsiteX3" fmla="*/ 2084832 w 2084832"/>
              <a:gd name="connsiteY3" fmla="*/ 134874 h 1348736"/>
              <a:gd name="connsiteX4" fmla="*/ 2084832 w 2084832"/>
              <a:gd name="connsiteY4" fmla="*/ 1213862 h 1348736"/>
              <a:gd name="connsiteX5" fmla="*/ 1949958 w 2084832"/>
              <a:gd name="connsiteY5" fmla="*/ 1348736 h 1348736"/>
              <a:gd name="connsiteX6" fmla="*/ 134874 w 2084832"/>
              <a:gd name="connsiteY6" fmla="*/ 1348736 h 1348736"/>
              <a:gd name="connsiteX7" fmla="*/ 0 w 2084832"/>
              <a:gd name="connsiteY7" fmla="*/ 1213862 h 1348736"/>
              <a:gd name="connsiteX8" fmla="*/ 0 w 2084832"/>
              <a:gd name="connsiteY8" fmla="*/ 134874 h 1348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84832" h="1348736">
                <a:moveTo>
                  <a:pt x="0" y="134874"/>
                </a:moveTo>
                <a:cubicBezTo>
                  <a:pt x="0" y="60385"/>
                  <a:pt x="60385" y="0"/>
                  <a:pt x="134874" y="0"/>
                </a:cubicBezTo>
                <a:lnTo>
                  <a:pt x="1949958" y="0"/>
                </a:lnTo>
                <a:cubicBezTo>
                  <a:pt x="2024447" y="0"/>
                  <a:pt x="2084832" y="60385"/>
                  <a:pt x="2084832" y="134874"/>
                </a:cubicBezTo>
                <a:lnTo>
                  <a:pt x="2084832" y="1213862"/>
                </a:lnTo>
                <a:cubicBezTo>
                  <a:pt x="2084832" y="1288351"/>
                  <a:pt x="2024447" y="1348736"/>
                  <a:pt x="1949958" y="1348736"/>
                </a:cubicBezTo>
                <a:lnTo>
                  <a:pt x="134874" y="1348736"/>
                </a:lnTo>
                <a:cubicBezTo>
                  <a:pt x="60385" y="1348736"/>
                  <a:pt x="0" y="1288351"/>
                  <a:pt x="0" y="1213862"/>
                </a:cubicBezTo>
                <a:lnTo>
                  <a:pt x="0" y="13487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5345" tIns="55345" rIns="55345" bIns="55345" numCol="1" spcCol="1270" anchor="ctr" anchorCtr="0">
            <a:noAutofit/>
          </a:bodyPr>
          <a:lstStyle/>
          <a:p>
            <a:pPr algn="ctr" defTabSz="60007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50" dirty="0"/>
              <a:t>(3)</a:t>
            </a:r>
            <a:br>
              <a:rPr lang="en-US" sz="1350" dirty="0"/>
            </a:br>
            <a:r>
              <a:rPr lang="en-US" sz="1350" dirty="0"/>
              <a:t>Rank the priorities using a group process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350E26-CA1C-B790-A6E3-3DF298FDC8C7}"/>
              </a:ext>
            </a:extLst>
          </p:cNvPr>
          <p:cNvSpPr txBox="1"/>
          <p:nvPr/>
        </p:nvSpPr>
        <p:spPr>
          <a:xfrm>
            <a:off x="5566430" y="979700"/>
            <a:ext cx="28977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b="1" dirty="0"/>
              <a:t>How:</a:t>
            </a:r>
            <a:r>
              <a:rPr lang="en-US" sz="1050" dirty="0"/>
              <a:t> Summarize priorities based on existing knowledge and perspectives about key unanswered questions in pain/opioid research gathered from VA reports, strategic plans, and VA and non-VA reviews of current research.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4B6894-81F1-C37E-C9DE-AA088412A7FE}"/>
              </a:ext>
            </a:extLst>
          </p:cNvPr>
          <p:cNvSpPr txBox="1"/>
          <p:nvPr/>
        </p:nvSpPr>
        <p:spPr>
          <a:xfrm>
            <a:off x="5566429" y="5373587"/>
            <a:ext cx="2897736" cy="900246"/>
          </a:xfrm>
          <a:prstGeom prst="rect">
            <a:avLst/>
          </a:prstGeom>
          <a:noFill/>
          <a:ln w="63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/>
              <a:t>How will the final list be used? </a:t>
            </a:r>
            <a:r>
              <a:rPr lang="en-US" sz="1050" dirty="0"/>
              <a:t>Later this year, a new opportunity for VA researchers to apply for funding will be shared and proposed studies will need to focus on one or more research priorities on the final list.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E11BD0-FC09-D4F4-C826-1BCC50CF8499}"/>
              </a:ext>
            </a:extLst>
          </p:cNvPr>
          <p:cNvSpPr txBox="1"/>
          <p:nvPr/>
        </p:nvSpPr>
        <p:spPr>
          <a:xfrm>
            <a:off x="5566430" y="2416556"/>
            <a:ext cx="28977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How:</a:t>
            </a:r>
            <a:r>
              <a:rPr lang="en-US" sz="1050" dirty="0"/>
              <a:t> Combine feedback gathered from multiple stakeholder groups via focus groups, surveys and live voting. </a:t>
            </a:r>
            <a:r>
              <a:rPr lang="en-US" sz="1050" i="1" dirty="0"/>
              <a:t>Stakeholders include</a:t>
            </a:r>
            <a:r>
              <a:rPr lang="en-US" sz="1050" dirty="0"/>
              <a:t>: </a:t>
            </a:r>
            <a:r>
              <a:rPr lang="en-US" sz="1050" b="1" dirty="0"/>
              <a:t>Veterans</a:t>
            </a:r>
            <a:r>
              <a:rPr lang="en-US" sz="1050" dirty="0"/>
              <a:t>, frontline providers, clinical managers, researchers, and leaders/policymakers.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A15357-7C90-7FB0-6F38-5E6A8EC39084}"/>
              </a:ext>
            </a:extLst>
          </p:cNvPr>
          <p:cNvSpPr txBox="1"/>
          <p:nvPr/>
        </p:nvSpPr>
        <p:spPr>
          <a:xfrm>
            <a:off x="5566430" y="3771428"/>
            <a:ext cx="289773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How:</a:t>
            </a:r>
            <a:r>
              <a:rPr lang="en-US" sz="1050" dirty="0"/>
              <a:t> Rounds of discussion and voting with representatives from different stakeholder groups; the following factors will be criteria for ranking: </a:t>
            </a:r>
            <a:r>
              <a:rPr lang="en-US" sz="1050" b="1" i="1" dirty="0"/>
              <a:t>urgency </a:t>
            </a:r>
            <a:r>
              <a:rPr lang="en-US" sz="1050" dirty="0"/>
              <a:t>(immediate need); </a:t>
            </a:r>
            <a:r>
              <a:rPr lang="en-US" sz="1050" b="1" i="1" dirty="0"/>
              <a:t>impact </a:t>
            </a:r>
            <a:r>
              <a:rPr lang="en-US" sz="1050" dirty="0"/>
              <a:t>(of filling the research gap); and </a:t>
            </a:r>
            <a:r>
              <a:rPr lang="en-US" sz="1050" b="1" i="1" dirty="0"/>
              <a:t>feasibility </a:t>
            </a:r>
            <a:r>
              <a:rPr lang="en-US" sz="1050" dirty="0"/>
              <a:t>(to carry out the research)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B929AD-1B43-8EB6-56C6-EA49B514B4EA}"/>
              </a:ext>
            </a:extLst>
          </p:cNvPr>
          <p:cNvCxnSpPr>
            <a:cxnSpLocks/>
          </p:cNvCxnSpPr>
          <p:nvPr/>
        </p:nvCxnSpPr>
        <p:spPr>
          <a:xfrm>
            <a:off x="4667771" y="1820053"/>
            <a:ext cx="0" cy="396785"/>
          </a:xfrm>
          <a:prstGeom prst="straightConnector1">
            <a:avLst/>
          </a:prstGeom>
          <a:ln w="136525">
            <a:solidFill>
              <a:schemeClr val="accent6">
                <a:lumMod val="75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EE37472-177A-FA66-FBB0-F1BB6F76F50D}"/>
              </a:ext>
            </a:extLst>
          </p:cNvPr>
          <p:cNvSpPr txBox="1"/>
          <p:nvPr/>
        </p:nvSpPr>
        <p:spPr>
          <a:xfrm>
            <a:off x="1193075" y="244604"/>
            <a:ext cx="9971309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2100" b="1" dirty="0"/>
              <a:t>Veteran Engagement Council Briefing Slides: Research Priority-Setting Process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324FDE7-1282-A64F-5991-6A7BD631F558}"/>
              </a:ext>
            </a:extLst>
          </p:cNvPr>
          <p:cNvCxnSpPr>
            <a:cxnSpLocks/>
          </p:cNvCxnSpPr>
          <p:nvPr/>
        </p:nvCxnSpPr>
        <p:spPr>
          <a:xfrm>
            <a:off x="4667771" y="3298768"/>
            <a:ext cx="0" cy="396785"/>
          </a:xfrm>
          <a:prstGeom prst="straightConnector1">
            <a:avLst/>
          </a:prstGeom>
          <a:ln w="136525">
            <a:solidFill>
              <a:schemeClr val="accent6">
                <a:lumMod val="75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E75B08-EF83-6525-8895-D9BE9462E6B2}"/>
              </a:ext>
            </a:extLst>
          </p:cNvPr>
          <p:cNvCxnSpPr>
            <a:cxnSpLocks/>
          </p:cNvCxnSpPr>
          <p:nvPr/>
        </p:nvCxnSpPr>
        <p:spPr>
          <a:xfrm>
            <a:off x="4667771" y="4648591"/>
            <a:ext cx="0" cy="396785"/>
          </a:xfrm>
          <a:prstGeom prst="straightConnector1">
            <a:avLst/>
          </a:prstGeom>
          <a:ln w="136525">
            <a:solidFill>
              <a:schemeClr val="accent6">
                <a:lumMod val="75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8FDE0FB5-4809-FD71-74CA-BCBEB87BA13E}"/>
              </a:ext>
            </a:extLst>
          </p:cNvPr>
          <p:cNvSpPr/>
          <p:nvPr/>
        </p:nvSpPr>
        <p:spPr>
          <a:xfrm>
            <a:off x="5047928" y="2188757"/>
            <a:ext cx="442717" cy="396785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1627888B-E922-38AB-DB43-1C3F27345ED8}"/>
              </a:ext>
            </a:extLst>
          </p:cNvPr>
          <p:cNvSpPr/>
          <p:nvPr/>
        </p:nvSpPr>
        <p:spPr>
          <a:xfrm>
            <a:off x="6204525" y="6517978"/>
            <a:ext cx="238712" cy="179257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B7AE7E-9F70-BB37-6AFD-391919CC3CA7}"/>
              </a:ext>
            </a:extLst>
          </p:cNvPr>
          <p:cNvSpPr txBox="1"/>
          <p:nvPr/>
        </p:nvSpPr>
        <p:spPr>
          <a:xfrm>
            <a:off x="6425874" y="6519694"/>
            <a:ext cx="22511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We will discuss topics related to these steps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A03506-63EC-E2A6-48EF-D652DECCB190}"/>
              </a:ext>
            </a:extLst>
          </p:cNvPr>
          <p:cNvCxnSpPr>
            <a:cxnSpLocks/>
          </p:cNvCxnSpPr>
          <p:nvPr/>
        </p:nvCxnSpPr>
        <p:spPr>
          <a:xfrm>
            <a:off x="4922048" y="3497161"/>
            <a:ext cx="3542117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1A280B0-0075-069A-6016-CCF8C058A9DC}"/>
              </a:ext>
            </a:extLst>
          </p:cNvPr>
          <p:cNvSpPr txBox="1"/>
          <p:nvPr/>
        </p:nvSpPr>
        <p:spPr>
          <a:xfrm>
            <a:off x="5813793" y="3379489"/>
            <a:ext cx="1999266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50" b="1" i="1" dirty="0">
                <a:solidFill>
                  <a:schemeClr val="accent1">
                    <a:lumMod val="50000"/>
                  </a:schemeClr>
                </a:solidFill>
              </a:rPr>
              <a:t>Steps (3) &amp; (4) in coming months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2907BF97-0AA6-C879-67C4-B64061561642}"/>
              </a:ext>
            </a:extLst>
          </p:cNvPr>
          <p:cNvSpPr/>
          <p:nvPr/>
        </p:nvSpPr>
        <p:spPr>
          <a:xfrm>
            <a:off x="5046622" y="829252"/>
            <a:ext cx="442717" cy="396785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3128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746C39-3658-4FB4-4330-A980BC5E4E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02" t="4591" r="5602" b="6260"/>
          <a:stretch/>
        </p:blipFill>
        <p:spPr>
          <a:xfrm>
            <a:off x="3457574" y="0"/>
            <a:ext cx="527685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CAB0E3-9020-CDA7-6369-8139E0A67F9F}"/>
              </a:ext>
            </a:extLst>
          </p:cNvPr>
          <p:cNvSpPr txBox="1"/>
          <p:nvPr/>
        </p:nvSpPr>
        <p:spPr>
          <a:xfrm>
            <a:off x="285750" y="314325"/>
            <a:ext cx="26098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Facilitators developed more plain language framing of the priority options: </a:t>
            </a:r>
          </a:p>
        </p:txBody>
      </p:sp>
    </p:spTree>
    <p:extLst>
      <p:ext uri="{BB962C8B-B14F-4D97-AF65-F5344CB8AC3E}">
        <p14:creationId xmlns:p14="http://schemas.microsoft.com/office/powerpoint/2010/main" val="3647882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7561-ADDF-45A9-902E-44821BC9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II: Synthesize and Feed Back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046DF-20EB-5D93-D756-556215D81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updates to priorities iteratively</a:t>
            </a:r>
          </a:p>
          <a:p>
            <a:r>
              <a:rPr lang="en-US" dirty="0"/>
              <a:t>Meaningfully group key insights</a:t>
            </a:r>
          </a:p>
          <a:p>
            <a:r>
              <a:rPr lang="en-US" dirty="0"/>
              <a:t>Identify agreement of priorities across groups</a:t>
            </a:r>
          </a:p>
          <a:p>
            <a:r>
              <a:rPr lang="en-US" dirty="0"/>
              <a:t>Utilize input on priorities to develop consensus panel or SOTA</a:t>
            </a:r>
          </a:p>
        </p:txBody>
      </p:sp>
    </p:spTree>
    <p:extLst>
      <p:ext uri="{BB962C8B-B14F-4D97-AF65-F5344CB8AC3E}">
        <p14:creationId xmlns:p14="http://schemas.microsoft.com/office/powerpoint/2010/main" val="1108607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5A5E-DAD9-C3B2-9145-6083379DA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insights by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DDA5F-3597-039E-DC86-054AA6648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VA national leaders</a:t>
            </a:r>
          </a:p>
          <a:p>
            <a:pPr marL="342900" marR="0" lvl="0" indent="-280988">
              <a:spcBef>
                <a:spcPts val="0"/>
              </a:spcBef>
              <a:spcAft>
                <a:spcPts val="0"/>
              </a:spcAft>
              <a:buSzPct val="50000"/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Time-sensitive needs: Impact of </a:t>
            </a:r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telemedicine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policies on long term treatment of pain and opioid use disorder</a:t>
            </a:r>
          </a:p>
          <a:p>
            <a:pPr marL="342900" marR="0" lvl="0" indent="-280988">
              <a:spcBef>
                <a:spcPts val="0"/>
              </a:spcBef>
              <a:spcAft>
                <a:spcPts val="0"/>
              </a:spcAft>
              <a:buSzPct val="50000"/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health care </a:t>
            </a:r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disparities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pain treatment</a:t>
            </a:r>
          </a:p>
          <a:p>
            <a:pPr marL="342900" marR="0" lvl="0" indent="-280988">
              <a:spcBef>
                <a:spcPts val="0"/>
              </a:spcBef>
              <a:spcAft>
                <a:spcPts val="0"/>
              </a:spcAft>
              <a:buSzPct val="50000"/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Interdisciplinary therapies that address </a:t>
            </a:r>
            <a:r>
              <a:rPr lang="en-US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cross-diagnostic conditions</a:t>
            </a:r>
            <a:endParaRPr lang="en-US" sz="2400" dirty="0"/>
          </a:p>
          <a:p>
            <a:pPr marL="0" indent="0">
              <a:buNone/>
            </a:pPr>
            <a:r>
              <a:rPr lang="en-US" sz="2600" dirty="0"/>
              <a:t>Veterans</a:t>
            </a:r>
          </a:p>
          <a:p>
            <a:pPr marL="342900">
              <a:buSzPct val="70000"/>
            </a:pPr>
            <a:r>
              <a:rPr lang="en-US" sz="2200" dirty="0"/>
              <a:t>VA has an important role in researching </a:t>
            </a:r>
            <a:r>
              <a:rPr lang="en-US" sz="2200" u="sng" dirty="0"/>
              <a:t>non-Rx</a:t>
            </a:r>
            <a:r>
              <a:rPr lang="en-US" sz="2200" dirty="0"/>
              <a:t> treatments</a:t>
            </a:r>
          </a:p>
          <a:p>
            <a:pPr marL="342900">
              <a:buSzPct val="70000"/>
            </a:pPr>
            <a:r>
              <a:rPr lang="en-US" sz="2200" dirty="0"/>
              <a:t>Provider turnover (</a:t>
            </a:r>
            <a:r>
              <a:rPr lang="en-US" sz="2200" u="sng" dirty="0"/>
              <a:t>workforce</a:t>
            </a:r>
            <a:r>
              <a:rPr lang="en-US" sz="2200" dirty="0"/>
              <a:t>)</a:t>
            </a:r>
          </a:p>
          <a:p>
            <a:pPr marL="342900">
              <a:buSzPct val="70000"/>
            </a:pPr>
            <a:r>
              <a:rPr lang="en-US" sz="2200" dirty="0"/>
              <a:t>VA </a:t>
            </a:r>
            <a:r>
              <a:rPr lang="en-US" sz="2200" u="sng" dirty="0"/>
              <a:t>benefits</a:t>
            </a:r>
            <a:r>
              <a:rPr lang="en-US" sz="2200" dirty="0"/>
              <a:t> and policy reform (more flexibility in using educational benefits), drug courts, co-occurring conditions (SUD)</a:t>
            </a:r>
          </a:p>
          <a:p>
            <a:pPr marL="342900">
              <a:buSzPct val="70000"/>
            </a:pPr>
            <a:r>
              <a:rPr lang="en-US" sz="2200" dirty="0"/>
              <a:t>Understanding the effects of medication on the body </a:t>
            </a:r>
          </a:p>
        </p:txBody>
      </p:sp>
    </p:spTree>
    <p:extLst>
      <p:ext uri="{BB962C8B-B14F-4D97-AF65-F5344CB8AC3E}">
        <p14:creationId xmlns:p14="http://schemas.microsoft.com/office/powerpoint/2010/main" val="46316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EC07-4014-E335-2A75-55FED1C2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en-US" sz="3200" dirty="0"/>
              <a:t>Updated List of Priorities: Input from All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5BAEF-4AB8-DBE6-0F8B-DD6EAF39B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C75A774-9A3E-C963-A3CE-6211E26B7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658055"/>
              </p:ext>
            </p:extLst>
          </p:nvPr>
        </p:nvGraphicFramePr>
        <p:xfrm>
          <a:off x="294640" y="1193483"/>
          <a:ext cx="11897360" cy="4983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344160">
                  <a:extLst>
                    <a:ext uri="{9D8B030D-6E8A-4147-A177-3AD203B41FA5}">
                      <a16:colId xmlns:a16="http://schemas.microsoft.com/office/drawing/2014/main" val="3227594249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387969527"/>
                    </a:ext>
                  </a:extLst>
                </a:gridCol>
                <a:gridCol w="5369560">
                  <a:extLst>
                    <a:ext uri="{9D8B030D-6E8A-4147-A177-3AD203B41FA5}">
                      <a16:colId xmlns:a16="http://schemas.microsoft.com/office/drawing/2014/main" val="1735626725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481064633"/>
                    </a:ext>
                  </a:extLst>
                </a:gridCol>
              </a:tblGrid>
              <a:tr h="401320">
                <a:tc>
                  <a:txBody>
                    <a:bodyPr/>
                    <a:lstStyle/>
                    <a:p>
                      <a:r>
                        <a:rPr lang="en-US" sz="2400" b="1" dirty="0"/>
                        <a:t>Basic/Clinical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Health Services/Policy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13656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/>
                        <a:t>Experimental and observational studies of new models of care to improve outcomes related to opioid use disorder</a:t>
                      </a:r>
                    </a:p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Environmental, social, and policy changes addressing social determinants to prevent opioid misuse (including policies related to telehealth/virtual care, Veterans benefits, jail diversion programs,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48547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sz="1700" b="0" dirty="0"/>
                        <a:t>Studies identifying new therapeutic targets for pain, tolerance, and/or opioid use 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Research on the harms, risk factors, treatment, and prevention of opioid use disorders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24631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sz="1700" b="0" dirty="0"/>
                        <a:t>Preclinical studies of non-opioid therapies and mechanisms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Research to understand the relationship between changes in opioid availability and accidental overdose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377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sz="1700" b="0" dirty="0"/>
                        <a:t>Clinical studies of genetic, anatomical, and behavioral bases of pain and opioid addiction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Evaluation of current pharmacology treatments and functional outcomes related to 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54187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sz="1700" b="0" dirty="0"/>
                        <a:t>Clinical treatments for long-term recovery from pain, especially non-opioid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Implementation of treatments and approaches to enhance pain treatment services, especially for underserved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59101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sz="1700" b="0" dirty="0"/>
                        <a:t>Studies that seek new ways to identify and measure outcomes that matter most to Veterans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0" dirty="0"/>
                        <a:t>Other priority not listed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862094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r>
                        <a:rPr lang="en-US" sz="1700" b="0" dirty="0"/>
                        <a:t>Other priority not listed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843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115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39639-23DE-5826-E2B6-831F04A2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BDF09-6343-7DFD-C581-C888F9D02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927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Priorities ranked highly by all categories of groups:</a:t>
            </a:r>
          </a:p>
          <a:p>
            <a:pPr lvl="1"/>
            <a:r>
              <a:rPr lang="en-US" sz="2400" b="0" dirty="0"/>
              <a:t>Studies identifying new therapeutic targets for pain, tolerance, and/or opioid use disorder</a:t>
            </a:r>
          </a:p>
          <a:p>
            <a:pPr lvl="1"/>
            <a:r>
              <a:rPr lang="en-US" dirty="0"/>
              <a:t> Clinical treatments for long-term recovery from pain, especially non-opioid treatments</a:t>
            </a:r>
          </a:p>
          <a:p>
            <a:r>
              <a:rPr lang="en-US" dirty="0"/>
              <a:t>Priorities ranked highly by three groups:</a:t>
            </a:r>
          </a:p>
          <a:p>
            <a:pPr lvl="1"/>
            <a:r>
              <a:rPr lang="en-US" dirty="0"/>
              <a:t>Leaders, providers and Veterans: </a:t>
            </a:r>
          </a:p>
          <a:p>
            <a:pPr lvl="2"/>
            <a:r>
              <a:rPr lang="en-US" dirty="0"/>
              <a:t>Environmental, social, and policy changes addressing social determinants to prevent opioid misuse (including policies related to telehealth/virtual care, Veterans benefits, jail diversion programs, etc.)</a:t>
            </a:r>
          </a:p>
          <a:p>
            <a:pPr lvl="1"/>
            <a:r>
              <a:rPr lang="en-US" dirty="0"/>
              <a:t>Providers, Veterans, and investigators: </a:t>
            </a:r>
          </a:p>
          <a:p>
            <a:pPr lvl="2"/>
            <a:r>
              <a:rPr lang="en-US" dirty="0"/>
              <a:t>Implementation of treatments and approaches to enhance pain treatment services, especially for underserved groups</a:t>
            </a:r>
          </a:p>
          <a:p>
            <a:pPr lvl="2"/>
            <a:r>
              <a:rPr lang="en-US" dirty="0"/>
              <a:t>Research on the risk factors, treatment, and prevention of opioid use disorders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27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B037F-3444-2A5B-1BC4-9E650DB8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III: Consensus Panel/SOTA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3A0B6-35CF-75A9-FA37-DABF0B01D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feedback on priorities to experts and interested parties</a:t>
            </a:r>
          </a:p>
          <a:p>
            <a:r>
              <a:rPr lang="en-US" dirty="0"/>
              <a:t>Obtain input and high-level summary of key priorities to move forward on:</a:t>
            </a:r>
          </a:p>
          <a:p>
            <a:pPr lvl="1"/>
            <a:r>
              <a:rPr lang="en-US" dirty="0"/>
              <a:t>Identify both short-term and long-term priorities</a:t>
            </a:r>
          </a:p>
          <a:p>
            <a:r>
              <a:rPr lang="en-US" dirty="0"/>
              <a:t>Utilize input to develop and/or update RFAs </a:t>
            </a:r>
          </a:p>
        </p:txBody>
      </p:sp>
    </p:spTree>
    <p:extLst>
      <p:ext uri="{BB962C8B-B14F-4D97-AF65-F5344CB8AC3E}">
        <p14:creationId xmlns:p14="http://schemas.microsoft.com/office/powerpoint/2010/main" val="311129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F1480-90E0-B818-24A7-A88888BC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-116153"/>
            <a:ext cx="11887200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Rapid (and Rigorous) Approach to Identifying AMP Research Priorities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0A9805-BF04-6E1F-0777-489E4A42A2F2}"/>
              </a:ext>
            </a:extLst>
          </p:cNvPr>
          <p:cNvGraphicFramePr/>
          <p:nvPr/>
        </p:nvGraphicFramePr>
        <p:xfrm>
          <a:off x="1879600" y="892705"/>
          <a:ext cx="8128000" cy="5030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69CD03-53EB-4927-8AA4-422A02CA24C5}"/>
              </a:ext>
            </a:extLst>
          </p:cNvPr>
          <p:cNvCxnSpPr/>
          <p:nvPr/>
        </p:nvCxnSpPr>
        <p:spPr>
          <a:xfrm flipV="1">
            <a:off x="3065417" y="1384663"/>
            <a:ext cx="1506583" cy="687977"/>
          </a:xfrm>
          <a:prstGeom prst="straightConnector1">
            <a:avLst/>
          </a:prstGeom>
          <a:ln w="174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F13FA67-841B-4DFE-8397-6A7163819FD0}"/>
              </a:ext>
            </a:extLst>
          </p:cNvPr>
          <p:cNvSpPr txBox="1"/>
          <p:nvPr/>
        </p:nvSpPr>
        <p:spPr>
          <a:xfrm>
            <a:off x="7995921" y="870935"/>
            <a:ext cx="384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Survey and focus group input inform Delphi consensus panel discussion with representatives from different groups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080EADD-8508-411A-9213-CA4AE66D9ED2}"/>
              </a:ext>
            </a:extLst>
          </p:cNvPr>
          <p:cNvCxnSpPr>
            <a:cxnSpLocks/>
          </p:cNvCxnSpPr>
          <p:nvPr/>
        </p:nvCxnSpPr>
        <p:spPr>
          <a:xfrm>
            <a:off x="7201988" y="1395126"/>
            <a:ext cx="1515292" cy="823141"/>
          </a:xfrm>
          <a:prstGeom prst="straightConnector1">
            <a:avLst/>
          </a:prstGeom>
          <a:ln w="174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08BC197-E698-424F-A344-B7A573877BBF}"/>
              </a:ext>
            </a:extLst>
          </p:cNvPr>
          <p:cNvSpPr txBox="1"/>
          <p:nvPr/>
        </p:nvSpPr>
        <p:spPr>
          <a:xfrm>
            <a:off x="898433" y="855506"/>
            <a:ext cx="292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Existing reviews inform focus group, survey questions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F4A8E4-A2BD-4110-A2D2-FDDA42E13155}"/>
              </a:ext>
            </a:extLst>
          </p:cNvPr>
          <p:cNvSpPr txBox="1"/>
          <p:nvPr/>
        </p:nvSpPr>
        <p:spPr>
          <a:xfrm>
            <a:off x="7457442" y="4093285"/>
            <a:ext cx="45719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References: </a:t>
            </a:r>
          </a:p>
          <a:p>
            <a:pPr marL="228600" indent="-228600">
              <a:buAutoNum type="arabicPeriod"/>
            </a:pPr>
            <a:r>
              <a:rPr lang="en-US" sz="1600" dirty="0">
                <a:hlinkClick r:id="rId7"/>
              </a:rPr>
              <a:t>Aligning quality improvement efforts and policy goals in a national integrated health system - Braganza - 2022 - Health Services Research - Wiley Online Library</a:t>
            </a:r>
            <a:r>
              <a:rPr lang="en-US" sz="1600" dirty="0"/>
              <a:t>; </a:t>
            </a:r>
          </a:p>
          <a:p>
            <a:pPr marL="228600" indent="-228600">
              <a:buAutoNum type="arabicPeriod"/>
            </a:pPr>
            <a:r>
              <a:rPr lang="en-US" sz="1600" dirty="0">
                <a:hlinkClick r:id="rId8"/>
              </a:rPr>
              <a:t>Health System Research Priorities for Children and Youth With Special Health Care Needs - PubMed (nih.gov)</a:t>
            </a:r>
            <a:r>
              <a:rPr lang="en-US" sz="1600" dirty="0"/>
              <a:t>,</a:t>
            </a:r>
          </a:p>
          <a:p>
            <a:pPr marL="228600" indent="-228600">
              <a:buAutoNum type="arabicPeriod"/>
            </a:pPr>
            <a:r>
              <a:rPr lang="en-US" sz="1600" dirty="0"/>
              <a:t> </a:t>
            </a:r>
            <a:r>
              <a:rPr lang="en-US" sz="1600" dirty="0">
                <a:hlinkClick r:id="rId9"/>
              </a:rPr>
              <a:t>Research Lifecycle to Increase the Substantial Real-world Im... : Medical Care (lww.com)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0C778E-0059-416F-9238-082FBFC51E01}"/>
              </a:ext>
            </a:extLst>
          </p:cNvPr>
          <p:cNvSpPr txBox="1"/>
          <p:nvPr/>
        </p:nvSpPr>
        <p:spPr>
          <a:xfrm>
            <a:off x="360746" y="4093285"/>
            <a:ext cx="45719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principles:</a:t>
            </a:r>
          </a:p>
          <a:p>
            <a:pPr marL="342900" indent="-342900">
              <a:buAutoNum type="arabicPeriod"/>
            </a:pPr>
            <a:r>
              <a:rPr lang="en-US" dirty="0"/>
              <a:t>Priorities should reflect the research translation spectrum (e.g., T1-T4)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In-depth feedback from focus groups to identify topics not previously listed</a:t>
            </a:r>
          </a:p>
          <a:p>
            <a:pPr marL="342900" indent="-342900">
              <a:buAutoNum type="arabicPeriod"/>
            </a:pPr>
            <a:r>
              <a:rPr lang="en-US" dirty="0"/>
              <a:t>Broad representation across interested parties via surveys, voting on top priorities</a:t>
            </a:r>
          </a:p>
          <a:p>
            <a:pPr marL="342900" indent="-342900">
              <a:buAutoNum type="arabicPeriod"/>
            </a:pPr>
            <a:r>
              <a:rPr lang="en-US" dirty="0"/>
              <a:t>Perspectives from the front line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41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4A398-12BE-7724-33F9-D551356FE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24" y="136525"/>
            <a:ext cx="11605893" cy="75292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Phase III: Pain and Opioid Use Disorder AMP List of Priorities</a:t>
            </a:r>
            <a:br>
              <a:rPr lang="en-US" sz="3600" b="1" dirty="0"/>
            </a:br>
            <a:r>
              <a:rPr lang="en-US" sz="3600" b="1" dirty="0"/>
              <a:t>July 19-20, 2023 Planning SOTA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793C6-D1E7-18F8-6850-1C92B2E43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23" name="Tabelle 3">
            <a:extLst>
              <a:ext uri="{FF2B5EF4-FFF2-40B4-BE49-F238E27FC236}">
                <a16:creationId xmlns:a16="http://schemas.microsoft.com/office/drawing/2014/main" id="{FBD678C4-C1B0-31D0-DD43-44673F46885E}"/>
              </a:ext>
            </a:extLst>
          </p:cNvPr>
          <p:cNvGraphicFramePr>
            <a:graphicFrameLocks noGrp="1"/>
          </p:cNvGraphicFramePr>
          <p:nvPr/>
        </p:nvGraphicFramePr>
        <p:xfrm>
          <a:off x="514348" y="1717674"/>
          <a:ext cx="11160586" cy="3501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5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Ranking (Descending)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Rationale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Management of Chronic Pain and Opioid use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Clr>
                          <a:schemeClr val="accent1">
                            <a:lumMod val="100000"/>
                          </a:schemeClr>
                        </a:buClr>
                        <a:buSzPct val="100000"/>
                        <a:buFont typeface="Wingdings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Improving lifestyle choices and pharmacotherapies to reduce morbidity and mortality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Pain Management Team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Clr>
                          <a:schemeClr val="accent1">
                            <a:lumMod val="100000"/>
                          </a:schemeClr>
                        </a:buClr>
                        <a:buSzPct val="100000"/>
                        <a:buFont typeface="Wingdings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Can result in the best combination of inputs from varying specialists that will help the patient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Screening Predictive Analytics + Biomarkers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Clr>
                          <a:schemeClr val="accent1">
                            <a:lumMod val="100000"/>
                          </a:schemeClr>
                        </a:buClr>
                        <a:buSzPct val="100000"/>
                        <a:buFont typeface="Wingdings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Will aid in identifying who will respond to pharmacological treatments as well as other treatment modalities; Can also determine what treatment combinations would be fruitful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Non-Pharmacological Approach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dirty="0">
                          <a:cs typeface="Calibri Light"/>
                        </a:rPr>
                        <a:t>It is VA Mission to optimize the well-being of the patient; can provide an alternative to patients with risk of developing OUD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Harm Reduction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dirty="0">
                          <a:cs typeface="Calibri Light"/>
                        </a:rPr>
                        <a:t>Harm Reduction services program; treatment goals involve those that reduce pain medication and not complete abstinence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Pharmacological Alternatives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100000"/>
                          </a:schemeClr>
                        </a:buClr>
                        <a:buSzPct val="100000"/>
                        <a:buFont typeface="Wingdings"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Alternatives to pain treatment can lead to harm reduction, and safe and appropriate combined techniques/technology could offer better pain treatment modalities</a:t>
                      </a:r>
                    </a:p>
                  </a:txBody>
                  <a:tcPr marL="99044" marR="99044" marT="45731" marB="45731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10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97667"/>
                  </a:ext>
                </a:extLst>
              </a:tr>
            </a:tbl>
          </a:graphicData>
        </a:graphic>
      </p:graphicFrame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2AD6438-AB96-9389-6E12-3AAA2DEF726A}"/>
              </a:ext>
            </a:extLst>
          </p:cNvPr>
          <p:cNvSpPr/>
          <p:nvPr/>
        </p:nvSpPr>
        <p:spPr>
          <a:xfrm>
            <a:off x="2368028" y="1091697"/>
            <a:ext cx="7453225" cy="423733"/>
          </a:xfrm>
          <a:prstGeom prst="roundRect">
            <a:avLst/>
          </a:prstGeom>
          <a:solidFill>
            <a:srgbClr val="002F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Critical Research Priorities Voting Results</a:t>
            </a:r>
          </a:p>
        </p:txBody>
      </p:sp>
    </p:spTree>
    <p:extLst>
      <p:ext uri="{BB962C8B-B14F-4D97-AF65-F5344CB8AC3E}">
        <p14:creationId xmlns:p14="http://schemas.microsoft.com/office/powerpoint/2010/main" val="1144233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0B10-8E35-0832-0164-5CD8F1739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C720D-93B8-6777-EEA2-9C23458E6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363091"/>
            <a:ext cx="11010900" cy="512978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Updated multi-level research priorities based on the QUERI process presented to POU-AMP SOTA meeting July 19-20, 2023 which included national researchers and VHA clinical leaders</a:t>
            </a:r>
          </a:p>
          <a:p>
            <a:pPr lvl="1"/>
            <a:r>
              <a:rPr lang="en-US" dirty="0"/>
              <a:t>Amend Broad RFAs to include areas of special emphasis based on POU-SOTA and White House fentanyl and xylazine initiative</a:t>
            </a:r>
          </a:p>
          <a:p>
            <a:pPr lvl="1"/>
            <a:r>
              <a:rPr lang="en-US" dirty="0"/>
              <a:t>Craft Focused RFAs based on top clinically relevant critical research priorities </a:t>
            </a:r>
          </a:p>
          <a:p>
            <a:pPr lvl="1"/>
            <a:r>
              <a:rPr lang="en-US" dirty="0"/>
              <a:t>Obtain input from clinical partners and approval of RFAs from ISRM</a:t>
            </a:r>
          </a:p>
          <a:p>
            <a:pPr lvl="2"/>
            <a:r>
              <a:rPr lang="en-US" dirty="0"/>
              <a:t>Friedhelm Sandbrink, Jennifer Murphy: Pain Management, Opioid Safety and Prescription Drug Monitoring</a:t>
            </a:r>
          </a:p>
          <a:p>
            <a:pPr lvl="2"/>
            <a:r>
              <a:rPr lang="en-US" dirty="0"/>
              <a:t>Joseph Liberto, Dominick De </a:t>
            </a:r>
            <a:r>
              <a:rPr lang="en-US" dirty="0" err="1"/>
              <a:t>Philippis</a:t>
            </a:r>
            <a:r>
              <a:rPr lang="en-US" dirty="0"/>
              <a:t>, Ashley </a:t>
            </a:r>
            <a:r>
              <a:rPr lang="en-US" dirty="0" err="1"/>
              <a:t>Engles</a:t>
            </a:r>
            <a:r>
              <a:rPr lang="en-US" dirty="0"/>
              <a:t> – Office of Mental Health and Suicide Prevention</a:t>
            </a:r>
          </a:p>
          <a:p>
            <a:pPr lvl="2"/>
            <a:r>
              <a:rPr lang="en-US" dirty="0"/>
              <a:t>Fran Cunningham, Office of Pharmacy and Benefits Management</a:t>
            </a:r>
          </a:p>
          <a:p>
            <a:pPr lvl="2"/>
            <a:r>
              <a:rPr lang="en-US" dirty="0"/>
              <a:t>Lucille Burgo and Michael Saenger, Office of Primary Care</a:t>
            </a:r>
          </a:p>
          <a:p>
            <a:pPr lvl="2"/>
            <a:r>
              <a:rPr lang="en-US" dirty="0"/>
              <a:t>Benjamin Kligler, Office of Patient Centered Care and Cultural Transformation </a:t>
            </a:r>
          </a:p>
          <a:p>
            <a:pPr lvl="2"/>
            <a:r>
              <a:rPr lang="en-US" dirty="0"/>
              <a:t>Joel Scholten, Office of Physical Medicine and Rehabilitation</a:t>
            </a:r>
          </a:p>
          <a:p>
            <a:pPr lvl="2"/>
            <a:r>
              <a:rPr lang="en-US" dirty="0"/>
              <a:t>Mark </a:t>
            </a:r>
            <a:r>
              <a:rPr lang="en-US" dirty="0" err="1"/>
              <a:t>Havran</a:t>
            </a:r>
            <a:r>
              <a:rPr lang="en-US" dirty="0"/>
              <a:t>, Office of Physical Therapy</a:t>
            </a:r>
          </a:p>
          <a:p>
            <a:pPr lvl="1"/>
            <a:r>
              <a:rPr lang="en-US" dirty="0"/>
              <a:t>POU-AMP to identify priorities to inform 2023 NIH-DOD-VA Pain Management Collaboratory RFA</a:t>
            </a:r>
          </a:p>
          <a:p>
            <a:r>
              <a:rPr lang="en-US" dirty="0"/>
              <a:t>ISRM recommends future application of QUERI process to other AMPs and broad portfolios to identify long-term as well as short-term priorities</a:t>
            </a:r>
          </a:p>
        </p:txBody>
      </p:sp>
    </p:spTree>
    <p:extLst>
      <p:ext uri="{BB962C8B-B14F-4D97-AF65-F5344CB8AC3E}">
        <p14:creationId xmlns:p14="http://schemas.microsoft.com/office/powerpoint/2010/main" val="3170911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BA45DC-3E9B-6174-EB21-1AA914817A6E}"/>
              </a:ext>
            </a:extLst>
          </p:cNvPr>
          <p:cNvSpPr txBox="1">
            <a:spLocks/>
          </p:cNvSpPr>
          <p:nvPr/>
        </p:nvSpPr>
        <p:spPr>
          <a:xfrm>
            <a:off x="838200" y="1317567"/>
            <a:ext cx="10515600" cy="4927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Priorities ranked highly by all categories of groups:</a:t>
            </a:r>
          </a:p>
          <a:p>
            <a:pPr lvl="1" algn="l"/>
            <a:r>
              <a:rPr lang="en-US" sz="2400" dirty="0"/>
              <a:t>Studies identifying new therapeutic targets for pain, tolerance, and/or opioid use disorder </a:t>
            </a:r>
            <a:r>
              <a:rPr lang="en-US" sz="2400" dirty="0">
                <a:solidFill>
                  <a:srgbClr val="FF0000"/>
                </a:solidFill>
              </a:rPr>
              <a:t>– this is an original area of interest for the Broad RFA.  Added special emphasis on development of xylazine reversal medication(s).</a:t>
            </a:r>
            <a:endParaRPr lang="en-US" sz="2400" dirty="0"/>
          </a:p>
          <a:p>
            <a:pPr lvl="1" algn="l"/>
            <a:r>
              <a:rPr lang="en-US" dirty="0"/>
              <a:t> Clinical treatments for long-term recovery from pain, especially non-opioid treatments </a:t>
            </a:r>
            <a:r>
              <a:rPr lang="en-US" dirty="0">
                <a:solidFill>
                  <a:srgbClr val="FF0000"/>
                </a:solidFill>
              </a:rPr>
              <a:t>– this will be a focused RFA especially for pain management/OUD in underserved groups, including LTOT/OUD.</a:t>
            </a:r>
            <a:endParaRPr lang="en-US" dirty="0"/>
          </a:p>
          <a:p>
            <a:pPr algn="l"/>
            <a:r>
              <a:rPr lang="en-US" dirty="0"/>
              <a:t>Priorities ranked highly by three groups:</a:t>
            </a:r>
          </a:p>
          <a:p>
            <a:pPr lvl="1" algn="l"/>
            <a:r>
              <a:rPr lang="en-US" dirty="0"/>
              <a:t>Leaders, providers and Veterans: </a:t>
            </a:r>
          </a:p>
          <a:p>
            <a:pPr lvl="2" algn="l"/>
            <a:r>
              <a:rPr lang="en-US" dirty="0"/>
              <a:t>Environmental, social, and policy changes addressing social determinants to prevent opioid misuse (including policies related to telehealth/virtual care, Veterans benefits, jail diversion programs, etc.) </a:t>
            </a:r>
            <a:r>
              <a:rPr lang="en-US" dirty="0">
                <a:solidFill>
                  <a:srgbClr val="FF0000"/>
                </a:solidFill>
              </a:rPr>
              <a:t> - added as a special emphasis area to Broad RFA under Harms Reduction.</a:t>
            </a:r>
            <a:endParaRPr lang="en-US" dirty="0"/>
          </a:p>
          <a:p>
            <a:pPr lvl="1" algn="l"/>
            <a:r>
              <a:rPr lang="en-US" dirty="0"/>
              <a:t>Providers, Veterans, and investigators: </a:t>
            </a:r>
          </a:p>
          <a:p>
            <a:pPr lvl="2" algn="l"/>
            <a:r>
              <a:rPr lang="en-US" dirty="0"/>
              <a:t>Implementation of treatments and approaches to enhance pain treatment services, especially for underserved groups </a:t>
            </a:r>
            <a:r>
              <a:rPr lang="en-US" dirty="0">
                <a:solidFill>
                  <a:srgbClr val="FF0000"/>
                </a:solidFill>
              </a:rPr>
              <a:t>– Focused RFA for this under pain management teams.</a:t>
            </a:r>
            <a:endParaRPr lang="en-US" dirty="0"/>
          </a:p>
          <a:p>
            <a:pPr lvl="2" algn="l"/>
            <a:r>
              <a:rPr lang="en-US" dirty="0"/>
              <a:t>Research on the risk factors, treatment, and prevention of opioid use disorders </a:t>
            </a:r>
            <a:r>
              <a:rPr lang="en-US" dirty="0">
                <a:solidFill>
                  <a:srgbClr val="FF0000"/>
                </a:solidFill>
              </a:rPr>
              <a:t>– Focus area for biomarkers/pharmacogenomics to guide clinical treatment.</a:t>
            </a:r>
            <a:endParaRPr lang="en-US" dirty="0"/>
          </a:p>
          <a:p>
            <a:pPr algn="l"/>
            <a:endParaRPr lang="en-US" dirty="0"/>
          </a:p>
          <a:p>
            <a:pPr lvl="2" algn="l"/>
            <a:endParaRPr lang="en-US" dirty="0"/>
          </a:p>
          <a:p>
            <a:pPr lvl="2" algn="l"/>
            <a:endParaRPr lang="en-US" dirty="0"/>
          </a:p>
          <a:p>
            <a:pPr lvl="1" algn="l"/>
            <a:endParaRPr lang="en-US" dirty="0"/>
          </a:p>
          <a:p>
            <a:pPr lvl="2" algn="l"/>
            <a:endParaRPr lang="en-US" dirty="0"/>
          </a:p>
          <a:p>
            <a:pPr lvl="1" algn="l"/>
            <a:endParaRPr lang="en-US" dirty="0"/>
          </a:p>
          <a:p>
            <a:pPr lvl="1" algn="l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B935265-0DAE-8C73-545E-147AB553A926}"/>
              </a:ext>
            </a:extLst>
          </p:cNvPr>
          <p:cNvSpPr txBox="1">
            <a:spLocks/>
          </p:cNvSpPr>
          <p:nvPr/>
        </p:nvSpPr>
        <p:spPr>
          <a:xfrm>
            <a:off x="838200" y="304165"/>
            <a:ext cx="10515600" cy="841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/>
              <a:t>Status of Pain/Opioid AMP RFAs</a:t>
            </a:r>
          </a:p>
        </p:txBody>
      </p:sp>
    </p:spTree>
    <p:extLst>
      <p:ext uri="{BB962C8B-B14F-4D97-AF65-F5344CB8AC3E}">
        <p14:creationId xmlns:p14="http://schemas.microsoft.com/office/powerpoint/2010/main" val="78030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729A-B4A9-65A7-DAD8-BE701F127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327A9-84D9-1BB3-6711-7B5CA28BD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initial list of priorities</a:t>
            </a:r>
          </a:p>
          <a:p>
            <a:r>
              <a:rPr lang="en-US" dirty="0"/>
              <a:t>Conduct brief evidence review</a:t>
            </a:r>
          </a:p>
          <a:p>
            <a:r>
              <a:rPr lang="en-US" dirty="0"/>
              <a:t>Refine initial list into list of candidate priorities</a:t>
            </a:r>
          </a:p>
          <a:p>
            <a:r>
              <a:rPr lang="en-US" dirty="0"/>
              <a:t>Identify groups for input </a:t>
            </a:r>
          </a:p>
          <a:p>
            <a:r>
              <a:rPr lang="en-US" dirty="0"/>
              <a:t>Develop survey/focus group of candidate priorities</a:t>
            </a:r>
          </a:p>
          <a:p>
            <a:r>
              <a:rPr lang="en-US" dirty="0"/>
              <a:t>Outreach for survey distribution/focus group scheduling</a:t>
            </a:r>
          </a:p>
        </p:txBody>
      </p:sp>
    </p:spTree>
    <p:extLst>
      <p:ext uri="{BB962C8B-B14F-4D97-AF65-F5344CB8AC3E}">
        <p14:creationId xmlns:p14="http://schemas.microsoft.com/office/powerpoint/2010/main" val="307560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4A4F-E928-6C51-4CA2-F7572A747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0"/>
            <a:ext cx="11526520" cy="1325563"/>
          </a:xfrm>
        </p:spPr>
        <p:txBody>
          <a:bodyPr/>
          <a:lstStyle/>
          <a:p>
            <a:r>
              <a:rPr lang="en-US" dirty="0"/>
              <a:t>Detailed Steps to Identify AMP Priorities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942E4D-F780-007F-64B8-3BE647424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85968"/>
              </p:ext>
            </p:extLst>
          </p:nvPr>
        </p:nvGraphicFramePr>
        <p:xfrm>
          <a:off x="213360" y="1043305"/>
          <a:ext cx="11643360" cy="55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627">
                  <a:extLst>
                    <a:ext uri="{9D8B030D-6E8A-4147-A177-3AD203B41FA5}">
                      <a16:colId xmlns:a16="http://schemas.microsoft.com/office/drawing/2014/main" val="3386811152"/>
                    </a:ext>
                  </a:extLst>
                </a:gridCol>
                <a:gridCol w="9677733">
                  <a:extLst>
                    <a:ext uri="{9D8B030D-6E8A-4147-A177-3AD203B41FA5}">
                      <a16:colId xmlns:a16="http://schemas.microsoft.com/office/drawing/2014/main" val="1798223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67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Identify Research Gaps to inform Priorities from existing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ORD scientific program manager input (Biomedical, Clinical, Rehabilitation, HSR), initial priority list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Review existing VA program office priorities (e.g., CORes, VHA National Program Offices, MVP, NAII, CSP, etc.)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Evidence inventory and review of VA/VHA strategic plan, other federal research funding priorities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67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Electronic surveys and focus groups among interested parties who nominate specific research priorities and important research questions, to be further refined, collated by SPMs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00" dirty="0"/>
                        <a:t>Identify opportunities to hold focus groups via existing committees or organizations across interested parties to identify and further refine research priorities: patients (e.g., Veteran engagement councils), providers (e.g., facility Chiefs of Staff), clinical leaders (e.g., VISN Chief Medical and Chief Nursing Officers), ORD-funded investigators. Focus groups provided with initial priority list and high-level information on current VA funded research to facilitate input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00" dirty="0"/>
                        <a:t>Survey Veterans, providers, and clinical leaders and have them select/vote on top priorities based on enhanced priority list from focus groups. Where possible sort group priorities by basic/clinical and health services/policy. Identify groups using existing email lists of interested parties (e.g., CMO/QMO/CoS, VA researcher investigator email lists, Veterans Engagement Councils, National Program Office frontline provider lists). Collate survey results, identify top priorities and group them by translation spectrum (T1-T4: basic, clinical, HSR, implementation) and sub-categories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97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Delphi consensus panel of interested party representatives identifies top priorities via consensus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00" dirty="0"/>
                        <a:t>AMP team identifies expert representatives from participating focus groups to participate in a modified Delphi panel to form consensus on top priorities based on survey and focus group results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500" dirty="0"/>
                        <a:t>Delphi panel meets and develops consensus on top priorities (and measures of impact) by ranking on:</a:t>
                      </a:r>
                    </a:p>
                    <a:p>
                      <a:pPr marL="80327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500" dirty="0"/>
                        <a:t>Urgency (e.g., whether topic addresses 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gaps in research and national priority)</a:t>
                      </a:r>
                    </a:p>
                    <a:p>
                      <a:pPr marL="80327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 (e.g., research meeting Veteran and care provider needs)</a:t>
                      </a:r>
                    </a:p>
                    <a:p>
                      <a:pPr marL="80327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Feasibility (e.g., can be conducted under the purview of VA research)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466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ORD AMP team develops RFA</a:t>
                      </a:r>
                    </a:p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AMP team with Executive Committee’s input finalizes list of priorities, releases RFA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RFA developed to include priorities and scientific impact metrics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/>
                        <a:t>Periodically update RFA based on ongoing evidence reviews and scientific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3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12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2382-4929-44CF-8996-FC28961E7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48" y="75725"/>
            <a:ext cx="11490063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Phase I: Pain and Opioid Use Research Priority-setting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CB3BD-B4A0-4EBD-9A37-E3A2ECD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9" y="1103478"/>
            <a:ext cx="11706239" cy="5574625"/>
          </a:xfrm>
        </p:spPr>
        <p:txBody>
          <a:bodyPr>
            <a:normAutofit/>
          </a:bodyPr>
          <a:lstStyle/>
          <a:p>
            <a:pPr marL="228600" lvl="1">
              <a:buFont typeface="+mj-lt"/>
              <a:buAutoNum type="arabicPeriod"/>
            </a:pPr>
            <a:r>
              <a:rPr lang="en-US" dirty="0"/>
              <a:t> Reviewed initial List of POU AMP and </a:t>
            </a:r>
            <a:r>
              <a:rPr lang="en-US" dirty="0" err="1"/>
              <a:t>CORe</a:t>
            </a:r>
            <a:r>
              <a:rPr lang="en-US" dirty="0"/>
              <a:t> Priorities</a:t>
            </a:r>
          </a:p>
          <a:p>
            <a:pPr marL="228600" lvl="1">
              <a:buFont typeface="+mj-lt"/>
              <a:buAutoNum type="arabicPeriod"/>
            </a:pPr>
            <a:endParaRPr lang="en-US" dirty="0"/>
          </a:p>
          <a:p>
            <a:pPr marL="228600" lvl="1">
              <a:buFont typeface="+mj-lt"/>
              <a:buAutoNum type="arabicPeriod"/>
            </a:pPr>
            <a:r>
              <a:rPr lang="en-US" dirty="0"/>
              <a:t> Conducted brief Evidence Inventory to enhance initial list of priority topics, considering topic areas identified as gaps in existing priorities</a:t>
            </a:r>
          </a:p>
          <a:p>
            <a:pPr marL="511175" lvl="2" indent="0">
              <a:buNone/>
            </a:pPr>
            <a:endParaRPr lang="en-US" dirty="0"/>
          </a:p>
          <a:p>
            <a:pPr marL="228600" lvl="1">
              <a:buFont typeface="+mj-lt"/>
              <a:buAutoNum type="arabicPeriod"/>
            </a:pPr>
            <a:r>
              <a:rPr lang="en-US" dirty="0"/>
              <a:t>Identified opportunities using existing lists of VA providers, leaders, and Veterans for focus groups and surveys on priority topics, especially from the front line e.g., </a:t>
            </a:r>
          </a:p>
          <a:p>
            <a:pPr marL="685800" lvl="2">
              <a:buFont typeface="+mj-lt"/>
              <a:buAutoNum type="arabicPeriod"/>
            </a:pPr>
            <a:r>
              <a:rPr lang="en-US" dirty="0"/>
              <a:t>Clinical leader, mid-level manager focus group (VISN, VAMC)</a:t>
            </a:r>
          </a:p>
          <a:p>
            <a:pPr marL="685800" lvl="2">
              <a:buFont typeface="+mj-lt"/>
              <a:buAutoNum type="arabicPeriod"/>
            </a:pPr>
            <a:r>
              <a:rPr lang="en-US" dirty="0"/>
              <a:t>Mid-level manager survey (VAMC), representing primary care, nursing, pain management, MH/SUD, neurology, pharmacy, rehabilitation, etc.</a:t>
            </a:r>
          </a:p>
          <a:p>
            <a:pPr marL="685800" lvl="2">
              <a:buFont typeface="+mj-lt"/>
              <a:buAutoNum type="arabicPeriod"/>
            </a:pPr>
            <a:r>
              <a:rPr lang="en-US" dirty="0"/>
              <a:t>Veterans engagement councils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39F375-C44B-43F5-BA72-387233159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0802" y="1878370"/>
            <a:ext cx="1568531" cy="118751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9679E3-680B-4322-83AE-92A39EBD0BC9}"/>
              </a:ext>
            </a:extLst>
          </p:cNvPr>
          <p:cNvCxnSpPr>
            <a:cxnSpLocks/>
          </p:cNvCxnSpPr>
          <p:nvPr/>
        </p:nvCxnSpPr>
        <p:spPr>
          <a:xfrm flipV="1">
            <a:off x="10293020" y="2360012"/>
            <a:ext cx="0" cy="224225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65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2382-4929-44CF-8996-FC28961E7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48" y="75725"/>
            <a:ext cx="11490063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Phase I: Brief Evidence Inventory Using HSR&amp;D Evidence Synthesis Program Method for POU AMP Research Priorities - February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CB3BD-B4A0-4EBD-9A37-E3A2ECD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9" y="1401288"/>
            <a:ext cx="11706239" cy="5574625"/>
          </a:xfrm>
        </p:spPr>
        <p:txBody>
          <a:bodyPr>
            <a:normAutofit/>
          </a:bodyPr>
          <a:lstStyle/>
          <a:p>
            <a:pPr marL="0" marR="0"/>
            <a:r>
              <a:rPr lang="en-US" sz="1800" u="sng" dirty="0">
                <a:solidFill>
                  <a:srgbClr val="0563C1"/>
                </a:solidFill>
                <a:ea typeface="Times New Roman" panose="02020603050405020304" pitchFamily="18" charset="0"/>
                <a:hlinkClick r:id="rId2"/>
              </a:rPr>
              <a:t>NIH Early-phase Pain Investigator Clinical Network program</a:t>
            </a:r>
            <a:endParaRPr lang="en-US" sz="1800" dirty="0">
              <a:ea typeface="Times New Roman" panose="02020603050405020304" pitchFamily="18" charset="0"/>
            </a:endParaRPr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a typeface="Times New Roman" panose="02020603050405020304" pitchFamily="18" charset="0"/>
                <a:hlinkClick r:id="rId3"/>
              </a:rPr>
              <a:t>2019 Review of currently available medication-focused treatments for neuropathic pain</a:t>
            </a:r>
            <a:endParaRPr lang="en-US" sz="1800" dirty="0"/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4"/>
              </a:rPr>
              <a:t>AHRQ Comparative Effectiveness Review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on current literature on treatments (effects from current health care studies were mainly small and short term)</a:t>
            </a:r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Quinones, Sam. The Least of Us: True Tales of America and Hope in the Time of Fentanyl and Meth, 2021</a:t>
            </a:r>
            <a:endParaRPr lang="en-US" sz="1800" u="sng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Hall and Weier (2017)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describing Lee Robins’ study on US military Vietnam Veterans </a:t>
            </a:r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Spiegel, 2015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 research agenda from the </a:t>
            </a:r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U.S. Dept of Health and Human Services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(2016)</a:t>
            </a:r>
          </a:p>
          <a:p>
            <a:pPr marL="0" marR="0"/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NIH’s HEAL initiative current list of projects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focused on social determinants of health-based interventions</a:t>
            </a:r>
          </a:p>
          <a:p>
            <a:pPr marL="0"/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10"/>
              </a:rPr>
              <a:t>New technologies for pain treatment</a:t>
            </a:r>
            <a:endParaRPr lang="en-US" sz="1800" u="sng" dirty="0">
              <a:solidFill>
                <a:srgbClr val="0563C1"/>
              </a:solidFill>
              <a:effectLst/>
              <a:ea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PCORI-funded study </a:t>
            </a:r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involving patient focus groups, emphasize complementary and integrative medicine</a:t>
            </a:r>
          </a:p>
          <a:p>
            <a:pPr marL="0" marR="0"/>
            <a:endParaRPr lang="en-US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/>
            <a:endParaRPr lang="en-US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/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9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CD575-55C1-F56D-3BD2-FD56B77A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I: Suicide Prevention Priority-Setting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462E4-6764-E312-1335-DD630A310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Are there existing priority lists that can inform the process (e.g. SPRINT research priorities)? </a:t>
            </a:r>
          </a:p>
          <a:p>
            <a:pPr marL="514350" indent="-514350">
              <a:buAutoNum type="arabicPeriod"/>
            </a:pPr>
            <a:r>
              <a:rPr lang="en-US" dirty="0"/>
              <a:t>Identify gaps in priority list and conduct Evidence Inventory</a:t>
            </a:r>
          </a:p>
          <a:p>
            <a:pPr lvl="1"/>
            <a:r>
              <a:rPr lang="en-US" dirty="0">
                <a:hlinkClick r:id="rId2"/>
              </a:rPr>
              <a:t>CDC Suicide Prevention Research Priorities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DHA 2020 Prioritized Research Gaps Report for Suicide Prevention Topics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DOD Suicide Prevention Research Strategy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Action Alliance Prioritized Research Agenda for Suicide Prevention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White House Report on Mental Health Research Priorities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Association for Psychological Science summary of science of suicide prevention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American Psychological Association summary of new research in suicide prevention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Meta-analysis of suicide risk factors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NIMH Practice-Based Suicide Prevention Research Centers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Systematic review of Evidence-Based strategies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Identify opportunities for surveys and focus groups using existing lists of providers, Veterans, leaders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6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D28DAC-2D1D-495D-8E76-118EE97EF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519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000" dirty="0"/>
              <a:t>Phase II: General Approach to Priority Input Process Communicated to Groups (March- May 2023)</a:t>
            </a:r>
            <a:br>
              <a:rPr lang="en-US" sz="4000" dirty="0"/>
            </a:b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73B667E-EACC-4C44-978D-36307F374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6886"/>
            <a:ext cx="5181600" cy="35760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Background:</a:t>
            </a:r>
          </a:p>
          <a:p>
            <a:pPr marL="0" indent="0">
              <a:buNone/>
            </a:pPr>
            <a:r>
              <a:rPr lang="en-US" dirty="0"/>
              <a:t>1) VHA Research is updating its funding priorities related to pain and opioid use disorder</a:t>
            </a:r>
          </a:p>
          <a:p>
            <a:pPr marL="0" indent="0">
              <a:buNone/>
            </a:pPr>
            <a:r>
              <a:rPr lang="en-US" dirty="0"/>
              <a:t>2) We are obtaining input from Veterans, providers, and clinicians</a:t>
            </a:r>
          </a:p>
          <a:p>
            <a:pPr marL="0" indent="0">
              <a:buNone/>
            </a:pPr>
            <a:r>
              <a:rPr lang="en-US" dirty="0"/>
              <a:t>3) We are especially interested in your input on emerging areas of research that can help support Veterans experiencing pain and/or opioid use disorders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2131E48-A40D-499F-A570-5F39C1EDA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54082"/>
            <a:ext cx="5405121" cy="35760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Context:</a:t>
            </a:r>
          </a:p>
          <a:p>
            <a:pPr marL="0" indent="0">
              <a:buNone/>
            </a:pPr>
            <a:r>
              <a:rPr lang="en-US" dirty="0"/>
              <a:t>1) We are looking for priorities across basic, clinical, health services, and policy  research</a:t>
            </a:r>
          </a:p>
          <a:p>
            <a:pPr marL="0" indent="0">
              <a:buNone/>
            </a:pPr>
            <a:r>
              <a:rPr lang="en-US" dirty="0"/>
              <a:t>2) Neuropathic and musculoskeletal pain</a:t>
            </a:r>
          </a:p>
          <a:p>
            <a:pPr marL="0" indent="0">
              <a:buNone/>
            </a:pPr>
            <a:r>
              <a:rPr lang="en-US" dirty="0"/>
              <a:t>3) Opioids and emerging products and substances</a:t>
            </a:r>
          </a:p>
          <a:p>
            <a:pPr marL="0" indent="0">
              <a:buNone/>
            </a:pPr>
            <a:r>
              <a:rPr lang="en-US" dirty="0"/>
              <a:t>4)  Focus on improving and sustaining long-term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3CA1E2-37C1-40FD-CAAC-02E7B77F737E}"/>
              </a:ext>
            </a:extLst>
          </p:cNvPr>
          <p:cNvSpPr txBox="1"/>
          <p:nvPr/>
        </p:nvSpPr>
        <p:spPr>
          <a:xfrm>
            <a:off x="690879" y="4942253"/>
            <a:ext cx="10372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Maximize efficiency</a:t>
            </a:r>
            <a:r>
              <a:rPr lang="en-US" sz="2400" dirty="0"/>
              <a:t> via rapid, parallel input process, leveraging existing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6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218A0-36D2-8909-9B39-B025FEC6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II: Existing Groups for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AE127-D87F-5E1F-2C61-D0F1E9D8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7767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600" b="1" dirty="0"/>
              <a:t>VA Leaders/clinical managers</a:t>
            </a:r>
          </a:p>
          <a:p>
            <a:r>
              <a:rPr lang="en-US" sz="3600" dirty="0"/>
              <a:t>Chief Medical Officers, Chief Nursing Officers, Select VAMC Chiefs of Staff</a:t>
            </a:r>
          </a:p>
          <a:p>
            <a:r>
              <a:rPr lang="en-US" sz="3600" dirty="0"/>
              <a:t>VHA Chiefs of Staff National Virtual Meeting</a:t>
            </a:r>
          </a:p>
          <a:p>
            <a:r>
              <a:rPr lang="en-US" sz="3600" dirty="0"/>
              <a:t>VHA National Pain Management Strategy Coordinating Committee Virtual Meeting</a:t>
            </a:r>
          </a:p>
          <a:p>
            <a:r>
              <a:rPr lang="en-US" sz="3600" dirty="0"/>
              <a:t>VISN Pain Consultants</a:t>
            </a:r>
          </a:p>
          <a:p>
            <a:pPr marL="0" indent="0">
              <a:buNone/>
            </a:pPr>
            <a:r>
              <a:rPr lang="en-US" sz="3600" b="1" dirty="0"/>
              <a:t>Veterans</a:t>
            </a:r>
          </a:p>
          <a:p>
            <a:r>
              <a:rPr lang="en-US" sz="3600" dirty="0"/>
              <a:t>Pain/Opioid CORE Veteran Engagement Council</a:t>
            </a:r>
          </a:p>
          <a:p>
            <a:r>
              <a:rPr lang="en-US" sz="3600" dirty="0"/>
              <a:t>VA Minneapolis COIN Veteran Engagement Panel Members</a:t>
            </a:r>
          </a:p>
          <a:p>
            <a:r>
              <a:rPr lang="en-US" sz="3600" dirty="0"/>
              <a:t>Substance Addiction and Recovery Veteran Engagement Board Meeting</a:t>
            </a:r>
          </a:p>
          <a:p>
            <a:pPr marL="0" indent="0">
              <a:buNone/>
            </a:pPr>
            <a:r>
              <a:rPr lang="en-US" sz="3600" b="1" dirty="0"/>
              <a:t>Providers</a:t>
            </a:r>
          </a:p>
          <a:p>
            <a:r>
              <a:rPr lang="en-US" sz="3600" dirty="0"/>
              <a:t>PACT Pain Champions</a:t>
            </a:r>
          </a:p>
          <a:p>
            <a:r>
              <a:rPr lang="en-US" sz="3600" dirty="0"/>
              <a:t>VHA National SUD Community of Practice Call</a:t>
            </a:r>
          </a:p>
          <a:p>
            <a:r>
              <a:rPr lang="en-US" sz="3600" dirty="0"/>
              <a:t>Provider surveys</a:t>
            </a:r>
          </a:p>
          <a:p>
            <a:pPr marL="0" indent="0">
              <a:buNone/>
            </a:pPr>
            <a:r>
              <a:rPr lang="en-US" sz="3600" b="1" dirty="0"/>
              <a:t>Investigators</a:t>
            </a:r>
          </a:p>
          <a:p>
            <a:r>
              <a:rPr lang="en-US" sz="3600" dirty="0"/>
              <a:t>Survey distributed to investigators identified by PoP AMP SPMs</a:t>
            </a:r>
            <a:endParaRPr lang="en-US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5F99-F42F-AEBD-BFD4-7F3929FE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II: Initial List of Priorities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24CB96-DACB-FB54-416B-88ADD9ECE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Experimental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observational interventions 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reduce opioid use disorder</a:t>
            </a:r>
            <a:endParaRPr lang="en-US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Studies identifying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therapeutic targets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pain, tolerance, and/or opioid use disorder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Preclinical development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non-opioid therapies and mechanisms of action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Research on the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 factors, treatment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prevention of opioid use disorders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Clinical treatments for long-term recovery from pain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especially non-opioid treatments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Environmental and policy changes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addressing social determinants to prevent opioid misuse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Examination of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pharmacology treatments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related to opioid use disorder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Clinical studies of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genetic, anatomical, and behavioral bases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pain and opioid addiction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Implementation of treatments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approaches to enhance pain services</a:t>
            </a:r>
            <a:endParaRPr lang="en-US" dirty="0">
              <a:latin typeface="Arial" panose="020B0604020202020204" pitchFamily="34" charset="0"/>
            </a:endParaRPr>
          </a:p>
          <a:p>
            <a:pPr marL="9144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0" i="0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0" i="0" u="sng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priority area not covered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9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1E07F2C274044A140D89A2848318B" ma:contentTypeVersion="10" ma:contentTypeDescription="Create a new document." ma:contentTypeScope="" ma:versionID="5865abdceee12cf2e0ce8f310ad82bd3">
  <xsd:schema xmlns:xsd="http://www.w3.org/2001/XMLSchema" xmlns:xs="http://www.w3.org/2001/XMLSchema" xmlns:p="http://schemas.microsoft.com/office/2006/metadata/properties" xmlns:ns2="2c6b27b9-eb57-4c2b-88ac-cc5deecff08c" xmlns:ns3="69b1282d-8bc9-4807-8fb9-a970b2ec8430" targetNamespace="http://schemas.microsoft.com/office/2006/metadata/properties" ma:root="true" ma:fieldsID="be54130c8802c171fc5bb87a0787409a" ns2:_="" ns3:_="">
    <xsd:import namespace="2c6b27b9-eb57-4c2b-88ac-cc5deecff08c"/>
    <xsd:import namespace="69b1282d-8bc9-4807-8fb9-a970b2ec84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b27b9-eb57-4c2b-88ac-cc5deecff0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1282d-8bc9-4807-8fb9-a970b2ec843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2E2270-4960-45C1-BD14-FB53A4EB1E77}"/>
</file>

<file path=customXml/itemProps2.xml><?xml version="1.0" encoding="utf-8"?>
<ds:datastoreItem xmlns:ds="http://schemas.openxmlformats.org/officeDocument/2006/customXml" ds:itemID="{66F8998F-0C56-4F55-83D7-B05FD03F63A0}"/>
</file>

<file path=customXml/itemProps3.xml><?xml version="1.0" encoding="utf-8"?>
<ds:datastoreItem xmlns:ds="http://schemas.openxmlformats.org/officeDocument/2006/customXml" ds:itemID="{B843495F-2E97-4026-A69C-A9C11905CC14}"/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3141</Words>
  <Application>Microsoft Office PowerPoint</Application>
  <PresentationFormat>Widescreen</PresentationFormat>
  <Paragraphs>278</Paragraphs>
  <Slides>23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Titillium Web</vt:lpstr>
      <vt:lpstr>Wingdings</vt:lpstr>
      <vt:lpstr>Office Theme</vt:lpstr>
      <vt:lpstr>Rapid Process for Identifying Research Priorities  Requested by ISRM to support priority-setting for the  Pain and Opioid Use (POU) AMP</vt:lpstr>
      <vt:lpstr>Rapid (and Rigorous) Approach to Identifying AMP Research Priorities</vt:lpstr>
      <vt:lpstr>Detailed Steps to Identify AMP Priorities</vt:lpstr>
      <vt:lpstr>Phase I: Pain and Opioid Use Research Priority-setting Process</vt:lpstr>
      <vt:lpstr>Phase I: Brief Evidence Inventory Using HSR&amp;D Evidence Synthesis Program Method for POU AMP Research Priorities - February 2023</vt:lpstr>
      <vt:lpstr>Phase I: Suicide Prevention Priority-Setting</vt:lpstr>
      <vt:lpstr> Phase II: General Approach to Priority Input Process Communicated to Groups (March- May 2023) </vt:lpstr>
      <vt:lpstr>Phase II: Existing Groups for Input</vt:lpstr>
      <vt:lpstr>Phase II: Initial List of Priorities</vt:lpstr>
      <vt:lpstr>Phase II: Veteran Engagement Councils</vt:lpstr>
      <vt:lpstr>PowerPoint Presentation</vt:lpstr>
      <vt:lpstr>PowerPoint Presentation</vt:lpstr>
      <vt:lpstr>PowerPoint Presentation</vt:lpstr>
      <vt:lpstr>PowerPoint Presentation</vt:lpstr>
      <vt:lpstr>Phase II: Synthesize and Feed Back Input</vt:lpstr>
      <vt:lpstr>Key insights by group</vt:lpstr>
      <vt:lpstr>Updated List of Priorities: Input from All Groups</vt:lpstr>
      <vt:lpstr>Overall Summary</vt:lpstr>
      <vt:lpstr>Phase III: Consensus Panel/SOTA</vt:lpstr>
      <vt:lpstr>Phase III: Pain and Opioid Use Disorder AMP List of Priorities July 19-20, 2023 Planning SOTA</vt:lpstr>
      <vt:lpstr>Next Steps</vt:lpstr>
      <vt:lpstr>PowerPoint Presentation</vt:lpstr>
      <vt:lpstr>Action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Process for Identifying Research Priorities for the Opioid/Pain AMP</dc:title>
  <dc:creator>Beck, Kara</dc:creator>
  <cp:lastModifiedBy>Beck, Kara</cp:lastModifiedBy>
  <cp:revision>22</cp:revision>
  <dcterms:created xsi:type="dcterms:W3CDTF">2023-06-23T15:17:22Z</dcterms:created>
  <dcterms:modified xsi:type="dcterms:W3CDTF">2023-10-16T16:12:29Z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0x01010045B1E07F2C274044A140D89A2848318B</vt:lpwstr>
  </property>
</Properties>
</file>