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94" r:id="rId2"/>
  </p:sldMasterIdLst>
  <p:notesMasterIdLst>
    <p:notesMasterId r:id="rId24"/>
  </p:notesMasterIdLst>
  <p:sldIdLst>
    <p:sldId id="2134806068" r:id="rId3"/>
    <p:sldId id="2134806456" r:id="rId4"/>
    <p:sldId id="2134806998" r:id="rId5"/>
    <p:sldId id="2134807125" r:id="rId6"/>
    <p:sldId id="2134807126" r:id="rId7"/>
    <p:sldId id="2134807127" r:id="rId8"/>
    <p:sldId id="2134807007" r:id="rId9"/>
    <p:sldId id="2134807003" r:id="rId10"/>
    <p:sldId id="2134807124" r:id="rId11"/>
    <p:sldId id="2134807008" r:id="rId12"/>
    <p:sldId id="2134807012" r:id="rId13"/>
    <p:sldId id="838841300" r:id="rId14"/>
    <p:sldId id="838841299" r:id="rId15"/>
    <p:sldId id="838841303" r:id="rId16"/>
    <p:sldId id="2134806450" r:id="rId17"/>
    <p:sldId id="2147478884" r:id="rId18"/>
    <p:sldId id="2147478867" r:id="rId19"/>
    <p:sldId id="2147478877" r:id="rId20"/>
    <p:sldId id="2147478864" r:id="rId21"/>
    <p:sldId id="2147478872" r:id="rId22"/>
    <p:sldId id="2147478883" r:id="rId23"/>
  </p:sldIdLst>
  <p:sldSz cx="12192000" cy="6858000"/>
  <p:notesSz cx="7099300" cy="102346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epach"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7D7"/>
    <a:srgbClr val="A29C9C"/>
    <a:srgbClr val="EC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F22A7-7C93-4535-9E7E-B60C90C9E9D6}" v="7" dt="2023-06-26T20:39:34.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64" autoAdjust="0"/>
  </p:normalViewPr>
  <p:slideViewPr>
    <p:cSldViewPr snapToGrid="0">
      <p:cViewPr>
        <p:scale>
          <a:sx n="125" d="100"/>
          <a:sy n="125" d="100"/>
        </p:scale>
        <p:origin x="-18" y="-1254"/>
      </p:cViewPr>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s, Joseph (VACO)" userId="90aafe61-5857-41d9-9d56-a03f27a6d727" providerId="ADAL" clId="{7C1F22A7-7C93-4535-9E7E-B60C90C9E9D6}"/>
    <pc:docChg chg="custSel addSld delSld modSld sldOrd">
      <pc:chgData name="Constans, Joseph (VACO)" userId="90aafe61-5857-41d9-9d56-a03f27a6d727" providerId="ADAL" clId="{7C1F22A7-7C93-4535-9E7E-B60C90C9E9D6}" dt="2023-06-26T20:57:32.649" v="924" actId="20577"/>
      <pc:docMkLst>
        <pc:docMk/>
      </pc:docMkLst>
      <pc:sldChg chg="modSp add mod">
        <pc:chgData name="Constans, Joseph (VACO)" userId="90aafe61-5857-41d9-9d56-a03f27a6d727" providerId="ADAL" clId="{7C1F22A7-7C93-4535-9E7E-B60C90C9E9D6}" dt="2023-06-26T18:51:12.017" v="91" actId="20577"/>
        <pc:sldMkLst>
          <pc:docMk/>
          <pc:sldMk cId="4107256442" sldId="838841299"/>
        </pc:sldMkLst>
        <pc:graphicFrameChg chg="modGraphic">
          <ac:chgData name="Constans, Joseph (VACO)" userId="90aafe61-5857-41d9-9d56-a03f27a6d727" providerId="ADAL" clId="{7C1F22A7-7C93-4535-9E7E-B60C90C9E9D6}" dt="2023-06-26T18:51:12.017" v="91" actId="20577"/>
          <ac:graphicFrameMkLst>
            <pc:docMk/>
            <pc:sldMk cId="4107256442" sldId="838841299"/>
            <ac:graphicFrameMk id="6" creationId="{4CA87C8B-0A02-4443-BBF0-C2E08A5FE0E1}"/>
          </ac:graphicFrameMkLst>
        </pc:graphicFrameChg>
      </pc:sldChg>
      <pc:sldChg chg="add">
        <pc:chgData name="Constans, Joseph (VACO)" userId="90aafe61-5857-41d9-9d56-a03f27a6d727" providerId="ADAL" clId="{7C1F22A7-7C93-4535-9E7E-B60C90C9E9D6}" dt="2023-06-23T22:02:14.312" v="0"/>
        <pc:sldMkLst>
          <pc:docMk/>
          <pc:sldMk cId="2134260391" sldId="838841300"/>
        </pc:sldMkLst>
      </pc:sldChg>
      <pc:sldChg chg="modSp add del mod">
        <pc:chgData name="Constans, Joseph (VACO)" userId="90aafe61-5857-41d9-9d56-a03f27a6d727" providerId="ADAL" clId="{7C1F22A7-7C93-4535-9E7E-B60C90C9E9D6}" dt="2023-06-26T19:37:40.580" v="92" actId="2696"/>
        <pc:sldMkLst>
          <pc:docMk/>
          <pc:sldMk cId="2037078948" sldId="838841302"/>
        </pc:sldMkLst>
        <pc:spChg chg="mod">
          <ac:chgData name="Constans, Joseph (VACO)" userId="90aafe61-5857-41d9-9d56-a03f27a6d727" providerId="ADAL" clId="{7C1F22A7-7C93-4535-9E7E-B60C90C9E9D6}" dt="2023-06-23T22:02:36.064" v="1" actId="1076"/>
          <ac:spMkLst>
            <pc:docMk/>
            <pc:sldMk cId="2037078948" sldId="838841302"/>
            <ac:spMk id="2" creationId="{5988DCBB-2DB5-4452-B912-DDBC465B552E}"/>
          </ac:spMkLst>
        </pc:spChg>
      </pc:sldChg>
      <pc:sldChg chg="add">
        <pc:chgData name="Constans, Joseph (VACO)" userId="90aafe61-5857-41d9-9d56-a03f27a6d727" providerId="ADAL" clId="{7C1F22A7-7C93-4535-9E7E-B60C90C9E9D6}" dt="2023-06-23T22:02:14.312" v="0"/>
        <pc:sldMkLst>
          <pc:docMk/>
          <pc:sldMk cId="2495506884" sldId="838841303"/>
        </pc:sldMkLst>
      </pc:sldChg>
      <pc:sldChg chg="delSp modSp add mod">
        <pc:chgData name="Constans, Joseph (VACO)" userId="90aafe61-5857-41d9-9d56-a03f27a6d727" providerId="ADAL" clId="{7C1F22A7-7C93-4535-9E7E-B60C90C9E9D6}" dt="2023-06-26T20:57:32.649" v="924" actId="20577"/>
        <pc:sldMkLst>
          <pc:docMk/>
          <pc:sldMk cId="2529444033" sldId="2134806450"/>
        </pc:sldMkLst>
        <pc:spChg chg="mod">
          <ac:chgData name="Constans, Joseph (VACO)" userId="90aafe61-5857-41d9-9d56-a03f27a6d727" providerId="ADAL" clId="{7C1F22A7-7C93-4535-9E7E-B60C90C9E9D6}" dt="2023-06-26T20:36:09.881" v="255" actId="20577"/>
          <ac:spMkLst>
            <pc:docMk/>
            <pc:sldMk cId="2529444033" sldId="2134806450"/>
            <ac:spMk id="2" creationId="{5988DCBB-2DB5-4452-B912-DDBC465B552E}"/>
          </ac:spMkLst>
        </pc:spChg>
        <pc:spChg chg="mod">
          <ac:chgData name="Constans, Joseph (VACO)" userId="90aafe61-5857-41d9-9d56-a03f27a6d727" providerId="ADAL" clId="{7C1F22A7-7C93-4535-9E7E-B60C90C9E9D6}" dt="2023-06-26T20:18:11.081" v="96" actId="20577"/>
          <ac:spMkLst>
            <pc:docMk/>
            <pc:sldMk cId="2529444033" sldId="2134806450"/>
            <ac:spMk id="4" creationId="{26944E60-B2C7-46D7-96EC-E195CC29730D}"/>
          </ac:spMkLst>
        </pc:spChg>
        <pc:grpChg chg="del">
          <ac:chgData name="Constans, Joseph (VACO)" userId="90aafe61-5857-41d9-9d56-a03f27a6d727" providerId="ADAL" clId="{7C1F22A7-7C93-4535-9E7E-B60C90C9E9D6}" dt="2023-06-26T20:18:15.626" v="97" actId="478"/>
          <ac:grpSpMkLst>
            <pc:docMk/>
            <pc:sldMk cId="2529444033" sldId="2134806450"/>
            <ac:grpSpMk id="3" creationId="{BC839C7F-D74E-4DCA-99EC-A1CA3805ABAA}"/>
          </ac:grpSpMkLst>
        </pc:grpChg>
        <pc:graphicFrameChg chg="modGraphic">
          <ac:chgData name="Constans, Joseph (VACO)" userId="90aafe61-5857-41d9-9d56-a03f27a6d727" providerId="ADAL" clId="{7C1F22A7-7C93-4535-9E7E-B60C90C9E9D6}" dt="2023-06-26T20:57:32.649" v="924" actId="20577"/>
          <ac:graphicFrameMkLst>
            <pc:docMk/>
            <pc:sldMk cId="2529444033" sldId="2134806450"/>
            <ac:graphicFrameMk id="46" creationId="{E6453F75-595E-4F85-B7D8-222BF74EC1C7}"/>
          </ac:graphicFrameMkLst>
        </pc:graphicFrameChg>
        <pc:cxnChg chg="mod">
          <ac:chgData name="Constans, Joseph (VACO)" userId="90aafe61-5857-41d9-9d56-a03f27a6d727" providerId="ADAL" clId="{7C1F22A7-7C93-4535-9E7E-B60C90C9E9D6}" dt="2023-06-26T20:18:15.626" v="97" actId="478"/>
          <ac:cxnSpMkLst>
            <pc:docMk/>
            <pc:sldMk cId="2529444033" sldId="2134806450"/>
            <ac:cxnSpMk id="10" creationId="{8A22BE5A-32AF-4BD9-8093-DAA89B5D65C8}"/>
          </ac:cxnSpMkLst>
        </pc:cxnChg>
      </pc:sldChg>
      <pc:sldChg chg="add">
        <pc:chgData name="Constans, Joseph (VACO)" userId="90aafe61-5857-41d9-9d56-a03f27a6d727" providerId="ADAL" clId="{7C1F22A7-7C93-4535-9E7E-B60C90C9E9D6}" dt="2023-06-26T18:45:35.991" v="2"/>
        <pc:sldMkLst>
          <pc:docMk/>
          <pc:sldMk cId="213099916" sldId="2147478864"/>
        </pc:sldMkLst>
      </pc:sldChg>
      <pc:sldChg chg="addSp delSp modSp add mod ord">
        <pc:chgData name="Constans, Joseph (VACO)" userId="90aafe61-5857-41d9-9d56-a03f27a6d727" providerId="ADAL" clId="{7C1F22A7-7C93-4535-9E7E-B60C90C9E9D6}" dt="2023-06-26T20:41:10.597" v="361"/>
        <pc:sldMkLst>
          <pc:docMk/>
          <pc:sldMk cId="3676237150" sldId="2147478867"/>
        </pc:sldMkLst>
        <pc:spChg chg="add mod">
          <ac:chgData name="Constans, Joseph (VACO)" userId="90aafe61-5857-41d9-9d56-a03f27a6d727" providerId="ADAL" clId="{7C1F22A7-7C93-4535-9E7E-B60C90C9E9D6}" dt="2023-06-26T20:38:03.220" v="349" actId="1076"/>
          <ac:spMkLst>
            <pc:docMk/>
            <pc:sldMk cId="3676237150" sldId="2147478867"/>
            <ac:spMk id="7" creationId="{4D3DA03A-D496-B0D9-2937-C90EC237FD17}"/>
          </ac:spMkLst>
        </pc:spChg>
        <pc:spChg chg="add del mod">
          <ac:chgData name="Constans, Joseph (VACO)" userId="90aafe61-5857-41d9-9d56-a03f27a6d727" providerId="ADAL" clId="{7C1F22A7-7C93-4535-9E7E-B60C90C9E9D6}" dt="2023-06-26T20:39:28.614" v="351" actId="478"/>
          <ac:spMkLst>
            <pc:docMk/>
            <pc:sldMk cId="3676237150" sldId="2147478867"/>
            <ac:spMk id="8" creationId="{C43B2648-B957-E780-A1EE-00A69E13D86D}"/>
          </ac:spMkLst>
        </pc:spChg>
        <pc:spChg chg="add mod">
          <ac:chgData name="Constans, Joseph (VACO)" userId="90aafe61-5857-41d9-9d56-a03f27a6d727" providerId="ADAL" clId="{7C1F22A7-7C93-4535-9E7E-B60C90C9E9D6}" dt="2023-06-26T20:40:27.518" v="359" actId="14100"/>
          <ac:spMkLst>
            <pc:docMk/>
            <pc:sldMk cId="3676237150" sldId="2147478867"/>
            <ac:spMk id="18" creationId="{DD628675-FFDC-79F0-2B5C-0B1BA94B9426}"/>
          </ac:spMkLst>
        </pc:spChg>
        <pc:cxnChg chg="add mod">
          <ac:chgData name="Constans, Joseph (VACO)" userId="90aafe61-5857-41d9-9d56-a03f27a6d727" providerId="ADAL" clId="{7C1F22A7-7C93-4535-9E7E-B60C90C9E9D6}" dt="2023-06-26T20:39:44.598" v="354" actId="14100"/>
          <ac:cxnSpMkLst>
            <pc:docMk/>
            <pc:sldMk cId="3676237150" sldId="2147478867"/>
            <ac:cxnSpMk id="10" creationId="{C2DD5F88-28A6-690A-4B5C-9C0E7CDADCBA}"/>
          </ac:cxnSpMkLst>
        </pc:cxnChg>
        <pc:cxnChg chg="add del">
          <ac:chgData name="Constans, Joseph (VACO)" userId="90aafe61-5857-41d9-9d56-a03f27a6d727" providerId="ADAL" clId="{7C1F22A7-7C93-4535-9E7E-B60C90C9E9D6}" dt="2023-06-26T20:40:02.346" v="356" actId="478"/>
          <ac:cxnSpMkLst>
            <pc:docMk/>
            <pc:sldMk cId="3676237150" sldId="2147478867"/>
            <ac:cxnSpMk id="17" creationId="{812C0270-155A-86B2-77B6-C0AF46ADA0B3}"/>
          </ac:cxnSpMkLst>
        </pc:cxnChg>
      </pc:sldChg>
      <pc:sldChg chg="add">
        <pc:chgData name="Constans, Joseph (VACO)" userId="90aafe61-5857-41d9-9d56-a03f27a6d727" providerId="ADAL" clId="{7C1F22A7-7C93-4535-9E7E-B60C90C9E9D6}" dt="2023-06-26T18:45:35.991" v="2"/>
        <pc:sldMkLst>
          <pc:docMk/>
          <pc:sldMk cId="1283673512" sldId="2147478872"/>
        </pc:sldMkLst>
      </pc:sldChg>
      <pc:sldChg chg="add ord">
        <pc:chgData name="Constans, Joseph (VACO)" userId="90aafe61-5857-41d9-9d56-a03f27a6d727" providerId="ADAL" clId="{7C1F22A7-7C93-4535-9E7E-B60C90C9E9D6}" dt="2023-06-26T20:41:14.409" v="363"/>
        <pc:sldMkLst>
          <pc:docMk/>
          <pc:sldMk cId="2489865022" sldId="2147478877"/>
        </pc:sldMkLst>
      </pc:sldChg>
      <pc:sldChg chg="add del">
        <pc:chgData name="Constans, Joseph (VACO)" userId="90aafe61-5857-41d9-9d56-a03f27a6d727" providerId="ADAL" clId="{7C1F22A7-7C93-4535-9E7E-B60C90C9E9D6}" dt="2023-06-26T20:18:41.246" v="99" actId="47"/>
        <pc:sldMkLst>
          <pc:docMk/>
          <pc:sldMk cId="1463411410" sldId="2147478880"/>
        </pc:sldMkLst>
      </pc:sldChg>
      <pc:sldChg chg="add">
        <pc:chgData name="Constans, Joseph (VACO)" userId="90aafe61-5857-41d9-9d56-a03f27a6d727" providerId="ADAL" clId="{7C1F22A7-7C93-4535-9E7E-B60C90C9E9D6}" dt="2023-06-26T18:45:35.991" v="2"/>
        <pc:sldMkLst>
          <pc:docMk/>
          <pc:sldMk cId="3371011001" sldId="2147478883"/>
        </pc:sldMkLst>
      </pc:sldChg>
      <pc:sldChg chg="modSp add mod">
        <pc:chgData name="Constans, Joseph (VACO)" userId="90aafe61-5857-41d9-9d56-a03f27a6d727" providerId="ADAL" clId="{7C1F22A7-7C93-4535-9E7E-B60C90C9E9D6}" dt="2023-06-26T18:46:13.961" v="28" actId="20577"/>
        <pc:sldMkLst>
          <pc:docMk/>
          <pc:sldMk cId="402089608" sldId="2147478884"/>
        </pc:sldMkLst>
        <pc:spChg chg="mod">
          <ac:chgData name="Constans, Joseph (VACO)" userId="90aafe61-5857-41d9-9d56-a03f27a6d727" providerId="ADAL" clId="{7C1F22A7-7C93-4535-9E7E-B60C90C9E9D6}" dt="2023-06-26T18:46:13.961" v="28" actId="20577"/>
          <ac:spMkLst>
            <pc:docMk/>
            <pc:sldMk cId="402089608" sldId="2147478884"/>
            <ac:spMk id="7" creationId="{BC588F53-3C15-49EC-F2E7-F1BFEFC7F3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50734ABB-FDD8-470C-94A0-E35EFCF8BF46}" type="datetimeFigureOut">
              <a:rPr lang="en-US" smtClean="0"/>
              <a:pPr/>
              <a:t>6/26/2023</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6E0020C-34B3-4644-B138-3A9503ECB28E}" type="slidenum">
              <a:rPr lang="en-US" smtClean="0"/>
              <a:pPr/>
              <a:t>‹#›</a:t>
            </a:fld>
            <a:endParaRPr lang="en-US" dirty="0"/>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2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Clarify what we discussed with them today. Then bring in here is our </a:t>
            </a:r>
            <a:r>
              <a:rPr lang="en-US" sz="1200" err="1"/>
              <a:t>recommende</a:t>
            </a:r>
            <a:r>
              <a:rPr lang="en-US" sz="1200"/>
              <a:t> next</a:t>
            </a:r>
          </a:p>
          <a:p>
            <a:endParaRPr lang="en-US"/>
          </a:p>
        </p:txBody>
      </p:sp>
      <p:sp>
        <p:nvSpPr>
          <p:cNvPr id="4" name="Slide Number Placeholder 3"/>
          <p:cNvSpPr>
            <a:spLocks noGrp="1"/>
          </p:cNvSpPr>
          <p:nvPr>
            <p:ph type="sldNum" sz="quarter" idx="5"/>
          </p:nvPr>
        </p:nvSpPr>
        <p:spPr/>
        <p:txBody>
          <a:bodyPr/>
          <a:lstStyle/>
          <a:p>
            <a:fld id="{84C0DB82-DFC6-414B-85AD-EA7020C8DE2F}" type="slidenum">
              <a:rPr lang="en-US" smtClean="0"/>
              <a:t>9</a:t>
            </a:fld>
            <a:endParaRPr lang="en-US"/>
          </a:p>
        </p:txBody>
      </p:sp>
    </p:spTree>
    <p:extLst>
      <p:ext uri="{BB962C8B-B14F-4D97-AF65-F5344CB8AC3E}">
        <p14:creationId xmlns:p14="http://schemas.microsoft.com/office/powerpoint/2010/main" val="309778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87B0B-AC5B-46AF-A24C-C1692F5E49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28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C8D81-BF72-4C59-B8A3-08EB560716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31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u="sng">
                <a:cs typeface="Calibri" panose="020F0502020204030204"/>
              </a:rPr>
              <a:t>Speaker Notes: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After much deliberation, we decided to move forward with this organizational structure. The AMPs will be reporting to the Broad Portfolios, and a centralized administrative unit will provide support across all portfolios, which we will discuss on the coming slides. Along with this structure came the updates of a few New Positions: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Director of ISRM Administration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ISRM will have a director leading a centralized administrative unit to provide support across all portfolios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This position will ensure alignment with the OWC Director of Operations and Director of Finance, along with adherence to ORD HR and Finance policies and procedures.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Note: this administrative unit is a repurposing of administrative support previously in the services. While the Director is a new position, the units below it are drawn from preexisting positions.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Director of Research Integration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ISRM will have an interim director position focused on the establishment of integration processes across all portfolios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Deputy Director</a:t>
            </a:r>
          </a:p>
          <a:p>
            <a:pPr marL="685800" lvl="1" indent="-228600">
              <a:lnSpc>
                <a:spcPct val="90000"/>
              </a:lnSpc>
              <a:spcBef>
                <a:spcPts val="500"/>
              </a:spcBef>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 full-time Deputy Director will be hired</a:t>
            </a:r>
            <a:r>
              <a:rPr lang="en-US" sz="2400">
                <a:solidFill>
                  <a:prstClr val="black"/>
                </a:solidFill>
                <a:latin typeface="Calibri" panose="020F0502020204030204"/>
              </a:rPr>
              <a:t> and will replace and take on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responsibilities of the Interim Director of Research Integration as well as help oversee the entire organization.</a:t>
            </a:r>
            <a:r>
              <a:rPr lang="en-US" sz="2400">
                <a:solidFill>
                  <a:prstClr val="black"/>
                </a:solidFill>
                <a:latin typeface="Calibri" panose="020F0502020204030204"/>
              </a:rPr>
              <a:t> </a:t>
            </a: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0DB82-DFC6-414B-85AD-EA7020C8D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53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cs typeface="Calibri" panose="020F0502020204030204"/>
              </a:rPr>
              <a:t>Speaker Notes: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Under the current “service” structure, there were fewer “buckets” of funding, which decreased our ability to ensure faithful execution of Congressional commitments.  For example, if we committed to increase investments in precision oncology, it required continual tracking across four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With this new portfolio structure, we would enhance our ability to closely track expenditures associated with high visibility portfolios of research, such as traumatic brain injury and military exposures.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D1401-9772-4E60-9ED5-CAE1C3662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82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cs typeface="Calibri" panose="020F0502020204030204"/>
              </a:rPr>
              <a:t>Speaker Notes: </a:t>
            </a:r>
          </a:p>
          <a:p>
            <a:endParaRPr lang="en-US"/>
          </a:p>
          <a:p>
            <a:r>
              <a:rPr lang="en-US"/>
              <a:t>ISRM will become a matrixed organization across multiple dimensions</a:t>
            </a:r>
          </a:p>
          <a:p>
            <a:endParaRPr lang="en-US"/>
          </a:p>
          <a:p>
            <a:r>
              <a:rPr lang="en-US"/>
              <a:t>While the broad portfolios and actively managed portfolios will matrix across each other in addressing research initiatives, the administrative support services will work across all portfolios to provide key support. We believe that this placement of services will allow for more equitable access and allocation of these resources for the research teams.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D1401-9772-4E60-9ED5-CAE1C36621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6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cs typeface="Calibri" panose="020F0502020204030204"/>
              </a:rPr>
              <a:t>Speaker Notes: </a:t>
            </a:r>
          </a:p>
          <a:p>
            <a:endParaRPr lang="en-US"/>
          </a:p>
          <a:p>
            <a:r>
              <a:rPr lang="en-US"/>
              <a:t>At each intersection between the broad portfolios and actively managed portfolios, operational activities overlap.</a:t>
            </a:r>
          </a:p>
          <a:p>
            <a:endParaRPr lang="en-US"/>
          </a:p>
          <a:p>
            <a:r>
              <a:rPr lang="en-US"/>
              <a:t>The broad portfolios contain directors and SPMs of the discipline area while the Focused Portfolios (AMPs) contain Senior Portfolio Managers. At the integration junction: </a:t>
            </a:r>
          </a:p>
          <a:p>
            <a:pPr marL="285750" marR="0" lvl="0" indent="-285750" defTabSz="914400" rtl="0" eaLnBrk="1" fontAlgn="auto" latinLnBrk="0" hangingPunct="1">
              <a:lnSpc>
                <a:spcPct val="107000"/>
              </a:lnSpc>
              <a:spcBef>
                <a:spcPts val="0"/>
              </a:spcBef>
              <a:spcAft>
                <a:spcPts val="800"/>
              </a:spcAft>
              <a:buClrTx/>
              <a:buSzTx/>
              <a:buFont typeface="Arial"/>
              <a:buChar char="•"/>
              <a:tabLst/>
              <a:defRPr/>
            </a:pPr>
            <a:r>
              <a:rPr kumimoji="0" lang="en-US" sz="1200" b="0" i="0" u="none" strike="noStrike" kern="1200" cap="none" spc="0" normalizeH="0" baseline="0" noProof="0">
                <a:ln>
                  <a:noFill/>
                </a:ln>
                <a:solidFill>
                  <a:srgbClr val="000000"/>
                </a:solidFill>
                <a:effectLst/>
                <a:uLnTx/>
                <a:uFillTx/>
                <a:latin typeface="Calibri"/>
                <a:ea typeface="Calibri"/>
                <a:cs typeface="Calibri" panose="020F0502020204030204"/>
              </a:rPr>
              <a:t>SPMs in the broad portfolios work in a team with the AMP Director</a:t>
            </a:r>
          </a:p>
          <a:p>
            <a:pPr marL="285750" marR="0" lvl="0" indent="-285750" defTabSz="914400" rtl="0" eaLnBrk="1" fontAlgn="auto" latinLnBrk="0" hangingPunct="1">
              <a:lnSpc>
                <a:spcPct val="107000"/>
              </a:lnSpc>
              <a:spcBef>
                <a:spcPts val="0"/>
              </a:spcBef>
              <a:spcAft>
                <a:spcPts val="800"/>
              </a:spcAft>
              <a:buClrTx/>
              <a:buSzTx/>
              <a:buFont typeface="Arial"/>
              <a:buChar char="•"/>
              <a:tabLst/>
              <a:defRPr/>
            </a:pPr>
            <a:r>
              <a:rPr lang="en-US" sz="1200">
                <a:solidFill>
                  <a:srgbClr val="000000"/>
                </a:solidFill>
                <a:latin typeface="Calibri"/>
                <a:ea typeface="Calibri"/>
                <a:cs typeface="Calibri" panose="020F0502020204030204"/>
              </a:rPr>
              <a:t>SPMs in the broad portfolios review applications submitted to the AMP RFAs</a:t>
            </a:r>
          </a:p>
          <a:p>
            <a:pPr marL="285750" marR="0" lvl="0" indent="-285750" defTabSz="914400" rtl="0" eaLnBrk="1" fontAlgn="auto" latinLnBrk="0" hangingPunct="1">
              <a:lnSpc>
                <a:spcPct val="107000"/>
              </a:lnSpc>
              <a:spcBef>
                <a:spcPts val="0"/>
              </a:spcBef>
              <a:spcAft>
                <a:spcPts val="800"/>
              </a:spcAft>
              <a:buClrTx/>
              <a:buSzTx/>
              <a:buFont typeface="Arial"/>
              <a:buChar char="•"/>
              <a:tabLst/>
              <a:defRPr/>
            </a:pPr>
            <a:r>
              <a:rPr kumimoji="0" lang="en-US" sz="1200" b="0" i="0" u="none" strike="noStrike" kern="1200" cap="none" spc="0" normalizeH="0" baseline="0" noProof="0">
                <a:ln>
                  <a:noFill/>
                </a:ln>
                <a:solidFill>
                  <a:srgbClr val="000000"/>
                </a:solidFill>
                <a:effectLst/>
                <a:uLnTx/>
                <a:uFillTx/>
                <a:latin typeface="Calibri"/>
                <a:ea typeface="Calibri"/>
                <a:cs typeface="Calibri" panose="020F0502020204030204"/>
              </a:rPr>
              <a:t>SPMs in the broad portfolios manage funded projects with the AMP Directors</a:t>
            </a:r>
          </a:p>
          <a:p>
            <a:pPr marL="285750" marR="0" lvl="0" indent="-285750" defTabSz="914400" rtl="0" eaLnBrk="1" fontAlgn="auto" latinLnBrk="0" hangingPunct="1">
              <a:lnSpc>
                <a:spcPct val="107000"/>
              </a:lnSpc>
              <a:spcBef>
                <a:spcPts val="0"/>
              </a:spcBef>
              <a:spcAft>
                <a:spcPts val="800"/>
              </a:spcAft>
              <a:buClrTx/>
              <a:buSzTx/>
              <a:buFont typeface="Arial"/>
              <a:buChar char="•"/>
              <a:tabLst/>
              <a:defRPr/>
            </a:pPr>
            <a:r>
              <a:rPr lang="en-US" sz="1200">
                <a:solidFill>
                  <a:srgbClr val="000000"/>
                </a:solidFill>
                <a:latin typeface="Calibri"/>
                <a:ea typeface="Calibri"/>
                <a:cs typeface="Calibri" panose="020F0502020204030204"/>
              </a:rPr>
              <a:t>AMPs have independent budgets and AMP Directors conduct funding recommendation meetings with relevant SPMs</a:t>
            </a:r>
            <a:endParaRPr kumimoji="0" lang="en-US" sz="1200" b="0" i="0" u="none" strike="noStrike" kern="1200" cap="none" spc="0" normalizeH="0" baseline="0" noProof="0">
              <a:ln>
                <a:noFill/>
              </a:ln>
              <a:solidFill>
                <a:srgbClr val="000000"/>
              </a:solidFill>
              <a:effectLst/>
              <a:uLnTx/>
              <a:uFillTx/>
              <a:latin typeface="Calibri"/>
              <a:ea typeface="Calibri"/>
              <a:cs typeface="Calibri" panose="020F0502020204030204"/>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3A88D-27D2-4F55-9EF6-BEEAD5E244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8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E32F-1767-8972-198A-E005232B8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9CF51-20C4-80D3-1B24-22F69E168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CD354F-B895-6655-C469-25225F0D95BD}"/>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5" name="Footer Placeholder 4">
            <a:extLst>
              <a:ext uri="{FF2B5EF4-FFF2-40B4-BE49-F238E27FC236}">
                <a16:creationId xmlns:a16="http://schemas.microsoft.com/office/drawing/2014/main" id="{265A5E57-67A2-FF7D-E91A-6E247AC33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F12EE-3246-8661-E013-87F58D820501}"/>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34833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4BF2-A75E-C3E4-5E6F-BE08F8FCD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B0079A-0A61-B59F-5EDD-46375789C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6312F-CE4C-592B-5897-2B989529AE2D}"/>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5" name="Footer Placeholder 4">
            <a:extLst>
              <a:ext uri="{FF2B5EF4-FFF2-40B4-BE49-F238E27FC236}">
                <a16:creationId xmlns:a16="http://schemas.microsoft.com/office/drawing/2014/main" id="{EDA8E113-432D-0203-AA2D-D4F761A30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1E19E-2819-68A4-8D6E-D67C6293491C}"/>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153695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2CAA6-E9A7-57E5-102A-39E0BC1CA6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C3C3B-DC4F-2777-FB04-A6D42AFCD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E7CFD-C9C9-0400-1A6F-8E43AA0395AA}"/>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5" name="Footer Placeholder 4">
            <a:extLst>
              <a:ext uri="{FF2B5EF4-FFF2-40B4-BE49-F238E27FC236}">
                <a16:creationId xmlns:a16="http://schemas.microsoft.com/office/drawing/2014/main" id="{46F5783E-C3A9-4569-0F15-7803D0EA3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CE8B0-5D4F-2742-BF89-64D3661D0EE9}"/>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201624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3933585287"/>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5806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1"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079503"/>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89003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31085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64277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14324475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321566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6213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52D5-B0E5-2CC9-F3E6-618595696E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4442E-D10E-C896-9D85-1952280DE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631AB-0D5C-349C-FD5B-9DF1D2814BE7}"/>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5" name="Footer Placeholder 4">
            <a:extLst>
              <a:ext uri="{FF2B5EF4-FFF2-40B4-BE49-F238E27FC236}">
                <a16:creationId xmlns:a16="http://schemas.microsoft.com/office/drawing/2014/main" id="{0FD82A65-6FC7-CCCB-39EA-C4E15A131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4B2A9-75C1-A5C5-326B-815B37D6B234}"/>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4274929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18152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a:solidFill>
                <a:srgbClr val="C55A11"/>
              </a:solidFill>
              <a:latin typeface="Calibri" panose="020F0502020204030204"/>
            </a:endParaRPr>
          </a:p>
        </p:txBody>
      </p:sp>
    </p:spTree>
    <p:extLst>
      <p:ext uri="{BB962C8B-B14F-4D97-AF65-F5344CB8AC3E}">
        <p14:creationId xmlns:p14="http://schemas.microsoft.com/office/powerpoint/2010/main" val="1679460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0826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74773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FF0C9-A759-41CD-91B1-9887B3481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BB956-B822-4E72-8D4C-5B8C85528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2180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p>
        </p:txBody>
      </p:sp>
      <p:sp>
        <p:nvSpPr>
          <p:cNvPr id="6" name="Content Placeholder 2"/>
          <p:cNvSpPr>
            <a:spLocks noGrp="1"/>
          </p:cNvSpPr>
          <p:nvPr>
            <p:ph idx="1"/>
          </p:nvPr>
        </p:nvSpPr>
        <p:spPr>
          <a:xfrm>
            <a:off x="609600" y="1600201"/>
            <a:ext cx="109728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r>
              <a:rPr lang="en-US"/>
              <a:t>DATE</a:t>
            </a:r>
          </a:p>
        </p:txBody>
      </p:sp>
      <p:sp>
        <p:nvSpPr>
          <p:cNvPr id="5" name="Footer Placeholder 9"/>
          <p:cNvSpPr>
            <a:spLocks noGrp="1"/>
          </p:cNvSpPr>
          <p:nvPr>
            <p:ph type="ftr" sz="quarter" idx="11"/>
          </p:nvPr>
        </p:nvSpPr>
        <p:spPr/>
        <p:txBody>
          <a:bodyPr/>
          <a:lstStyle>
            <a:lvl1pPr>
              <a:defRPr/>
            </a:lvl1pPr>
          </a:lstStyle>
          <a:p>
            <a:pPr>
              <a:defRPr/>
            </a:pPr>
            <a:r>
              <a:rPr lang="en-US"/>
              <a:t>DOCUMENT TYPE/STATUS</a:t>
            </a:r>
          </a:p>
        </p:txBody>
      </p:sp>
      <p:sp>
        <p:nvSpPr>
          <p:cNvPr id="7" name="Slide Number Placeholder 10"/>
          <p:cNvSpPr>
            <a:spLocks noGrp="1"/>
          </p:cNvSpPr>
          <p:nvPr>
            <p:ph type="sldNum" sz="quarter" idx="12"/>
          </p:nvPr>
        </p:nvSpPr>
        <p:spPr/>
        <p:txBody>
          <a:bodyPr/>
          <a:lstStyle>
            <a:lvl1pPr>
              <a:defRPr/>
            </a:lvl1pPr>
          </a:lstStyle>
          <a:p>
            <a:pPr>
              <a:defRPr/>
            </a:pPr>
            <a:fld id="{149DAFAA-7812-4B15-926F-EFC797A2885C}" type="slidenum">
              <a:rPr lang="en-US" altLang="en-US"/>
              <a:pPr>
                <a:defRPr/>
              </a:pPr>
              <a:t>‹#›</a:t>
            </a:fld>
            <a:endParaRPr lang="en-US" altLang="en-US"/>
          </a:p>
        </p:txBody>
      </p:sp>
    </p:spTree>
    <p:extLst>
      <p:ext uri="{BB962C8B-B14F-4D97-AF65-F5344CB8AC3E}">
        <p14:creationId xmlns:p14="http://schemas.microsoft.com/office/powerpoint/2010/main" val="3932051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1258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9970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4091838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3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3791521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703135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5721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012775467"/>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7512" y="255719"/>
            <a:ext cx="3736975"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8151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BD1-6404-6C20-38B0-9BDED18D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5741D-D905-27DF-EAD4-9A5797EF18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824CC-5629-4023-1C25-1BA1AE3D06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2A632A-9C3A-08B1-5475-7BD354754397}"/>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6" name="Footer Placeholder 5">
            <a:extLst>
              <a:ext uri="{FF2B5EF4-FFF2-40B4-BE49-F238E27FC236}">
                <a16:creationId xmlns:a16="http://schemas.microsoft.com/office/drawing/2014/main" id="{D8B6171A-03BC-8E40-7678-D41FCAD2B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0B1C2-C988-7516-0F14-4C074772F415}"/>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103233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F667-74F7-DBBE-EE5F-98507BE168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2C16ED-C198-8772-104B-2F98D2AAB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CEE213-8247-8025-8313-E1ADD988F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227C10-B431-8409-3BB4-137CFB9A2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5F7848-8A50-2AE7-208D-E259677A3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FAA64-B964-0589-2DAE-6E315BF6BFAC}"/>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8" name="Footer Placeholder 7">
            <a:extLst>
              <a:ext uri="{FF2B5EF4-FFF2-40B4-BE49-F238E27FC236}">
                <a16:creationId xmlns:a16="http://schemas.microsoft.com/office/drawing/2014/main" id="{A52F8DD3-0ED7-A275-6D2B-2EC473668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C36C4-BCDD-B409-072E-659AB90ED27D}"/>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80806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BA12-2843-8DFF-5707-F17FBF8C7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8ACB44-5C35-C30B-0A15-612336C0699C}"/>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4" name="Footer Placeholder 3">
            <a:extLst>
              <a:ext uri="{FF2B5EF4-FFF2-40B4-BE49-F238E27FC236}">
                <a16:creationId xmlns:a16="http://schemas.microsoft.com/office/drawing/2014/main" id="{6B8A0323-DFE9-544F-CD08-44B907F81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E2CAD-E6AB-44B8-541F-A287108F341B}"/>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358852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382784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CA95-C92B-0958-816B-E386FF286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8B9B16-1AF0-3E10-79D2-4D7977510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186A7-CE9C-5107-59D4-79B43C491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D61A6-69F8-B08C-B01F-C30D38431411}"/>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6" name="Footer Placeholder 5">
            <a:extLst>
              <a:ext uri="{FF2B5EF4-FFF2-40B4-BE49-F238E27FC236}">
                <a16:creationId xmlns:a16="http://schemas.microsoft.com/office/drawing/2014/main" id="{868D3527-6DFC-848E-ACAB-B64F03B0B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74123-A14C-CA92-7DCD-E2312EE8F730}"/>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18356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358C-D115-ADA7-61FB-A83C0D08A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51799-4D28-AAC7-0D02-3A9A3FB77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75E078-F60C-CC7D-F653-CEC3BA754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B7943-11C0-7194-661C-AC825D1FA916}"/>
              </a:ext>
            </a:extLst>
          </p:cNvPr>
          <p:cNvSpPr>
            <a:spLocks noGrp="1"/>
          </p:cNvSpPr>
          <p:nvPr>
            <p:ph type="dt" sz="half" idx="10"/>
          </p:nvPr>
        </p:nvSpPr>
        <p:spPr/>
        <p:txBody>
          <a:bodyPr/>
          <a:lstStyle/>
          <a:p>
            <a:fld id="{C633F186-FB2C-4ABD-A910-CC39FDE09F4E}" type="datetimeFigureOut">
              <a:rPr lang="en-US" smtClean="0"/>
              <a:t>6/26/2023</a:t>
            </a:fld>
            <a:endParaRPr lang="en-US"/>
          </a:p>
        </p:txBody>
      </p:sp>
      <p:sp>
        <p:nvSpPr>
          <p:cNvPr id="6" name="Footer Placeholder 5">
            <a:extLst>
              <a:ext uri="{FF2B5EF4-FFF2-40B4-BE49-F238E27FC236}">
                <a16:creationId xmlns:a16="http://schemas.microsoft.com/office/drawing/2014/main" id="{71EBB147-2B19-048C-47DC-9B8F7C3C1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5C71D-31DC-978F-A386-C633FBCE5225}"/>
              </a:ext>
            </a:extLst>
          </p:cNvPr>
          <p:cNvSpPr>
            <a:spLocks noGrp="1"/>
          </p:cNvSpPr>
          <p:nvPr>
            <p:ph type="sldNum" sz="quarter" idx="12"/>
          </p:nvPr>
        </p:nvSpPr>
        <p:spPr/>
        <p:txBody>
          <a:bodyPr/>
          <a:lstStyle/>
          <a:p>
            <a:fld id="{FBB93BEC-F996-4DE6-8713-A3BAFBDAE062}" type="slidenum">
              <a:rPr lang="en-US" smtClean="0"/>
              <a:t>‹#›</a:t>
            </a:fld>
            <a:endParaRPr lang="en-US"/>
          </a:p>
        </p:txBody>
      </p:sp>
    </p:spTree>
    <p:extLst>
      <p:ext uri="{BB962C8B-B14F-4D97-AF65-F5344CB8AC3E}">
        <p14:creationId xmlns:p14="http://schemas.microsoft.com/office/powerpoint/2010/main" val="42129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ags" Target="../tags/tag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ags" Target="../tags/tag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1.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4.emf"/><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F9CF6-1288-2B5D-DEBE-FCE7221E1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0ADE6-9916-B343-B2AD-D07A35657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0C866-07F8-EFF2-0B24-BDD0D138EC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F186-FB2C-4ABD-A910-CC39FDE09F4E}" type="datetimeFigureOut">
              <a:rPr lang="en-US" smtClean="0"/>
              <a:t>6/26/2023</a:t>
            </a:fld>
            <a:endParaRPr lang="en-US"/>
          </a:p>
        </p:txBody>
      </p:sp>
      <p:sp>
        <p:nvSpPr>
          <p:cNvPr id="5" name="Footer Placeholder 4">
            <a:extLst>
              <a:ext uri="{FF2B5EF4-FFF2-40B4-BE49-F238E27FC236}">
                <a16:creationId xmlns:a16="http://schemas.microsoft.com/office/drawing/2014/main" id="{C402EC0D-97ED-1A24-D98D-9F30F53F0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F1F1AB-2FE6-359E-AD91-99ABD720D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93BEC-F996-4DE6-8713-A3BAFBDAE062}" type="slidenum">
              <a:rPr lang="en-US" smtClean="0"/>
              <a:t>‹#›</a:t>
            </a:fld>
            <a:endParaRPr lang="en-US"/>
          </a:p>
        </p:txBody>
      </p:sp>
      <p:sp>
        <p:nvSpPr>
          <p:cNvPr id="7" name="Rectangle 6" descr="&quot;&quot;">
            <a:extLst>
              <a:ext uri="{FF2B5EF4-FFF2-40B4-BE49-F238E27FC236}">
                <a16:creationId xmlns:a16="http://schemas.microsoft.com/office/drawing/2014/main" id="{728F6D8E-D48F-7514-AA7F-F3D8511EF789}"/>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65FE3118-A739-8D4B-5D10-1F5586C42861}"/>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CEE38574-D64A-2ED6-F44B-BD43035B0A04}"/>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al and logo for the U.S. Department of Veterans Affairs">
            <a:extLst>
              <a:ext uri="{FF2B5EF4-FFF2-40B4-BE49-F238E27FC236}">
                <a16:creationId xmlns:a16="http://schemas.microsoft.com/office/drawing/2014/main" id="{84D81FBE-2401-0469-7FE1-34644284768C}"/>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Tree>
    <p:extLst>
      <p:ext uri="{BB962C8B-B14F-4D97-AF65-F5344CB8AC3E}">
        <p14:creationId xmlns:p14="http://schemas.microsoft.com/office/powerpoint/2010/main" val="39906117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6" progId="TCLayout.ActiveDocument.1">
                  <p:embed/>
                </p:oleObj>
              </mc:Choice>
              <mc:Fallback>
                <p:oleObj name="think-cell Slide" r:id="rId22"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2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4"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8234428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16.xml"/><Relationship Id="rId18" Type="http://schemas.openxmlformats.org/officeDocument/2006/relationships/image" Target="../media/image11.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10.svg"/><Relationship Id="rId2" Type="http://schemas.openxmlformats.org/officeDocument/2006/relationships/tags" Target="../tags/tag7.xml"/><Relationship Id="rId16" Type="http://schemas.openxmlformats.org/officeDocument/2006/relationships/image" Target="../media/image9.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8.svg"/><Relationship Id="rId10" Type="http://schemas.openxmlformats.org/officeDocument/2006/relationships/tags" Target="../tags/tag15.xml"/><Relationship Id="rId19" Type="http://schemas.openxmlformats.org/officeDocument/2006/relationships/image" Target="../media/image12.sv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slideLayout" Target="../slideLayouts/slideLayout20.xml"/><Relationship Id="rId18" Type="http://schemas.openxmlformats.org/officeDocument/2006/relationships/image" Target="../media/image15.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image" Target="../media/image14.svg"/><Relationship Id="rId2" Type="http://schemas.openxmlformats.org/officeDocument/2006/relationships/tags" Target="../tags/tag19.xml"/><Relationship Id="rId16" Type="http://schemas.openxmlformats.org/officeDocument/2006/relationships/image" Target="../media/image13.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8.svg"/><Relationship Id="rId10" Type="http://schemas.openxmlformats.org/officeDocument/2006/relationships/tags" Target="../tags/tag27.xml"/><Relationship Id="rId19" Type="http://schemas.openxmlformats.org/officeDocument/2006/relationships/image" Target="../media/image16.sv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9" Type="http://schemas.openxmlformats.org/officeDocument/2006/relationships/image" Target="../media/image24.svg"/><Relationship Id="rId3" Type="http://schemas.openxmlformats.org/officeDocument/2006/relationships/tags" Target="../tags/tag32.xml"/><Relationship Id="rId21" Type="http://schemas.openxmlformats.org/officeDocument/2006/relationships/tags" Target="../tags/tag50.xml"/><Relationship Id="rId34" Type="http://schemas.openxmlformats.org/officeDocument/2006/relationships/image" Target="../media/image19.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33" Type="http://schemas.openxmlformats.org/officeDocument/2006/relationships/image" Target="../media/image18.svg"/><Relationship Id="rId38" Type="http://schemas.openxmlformats.org/officeDocument/2006/relationships/image" Target="../media/image23.png"/><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29" Type="http://schemas.openxmlformats.org/officeDocument/2006/relationships/tags" Target="../tags/tag58.xml"/><Relationship Id="rId41" Type="http://schemas.openxmlformats.org/officeDocument/2006/relationships/image" Target="../media/image26.sv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32" Type="http://schemas.openxmlformats.org/officeDocument/2006/relationships/image" Target="../media/image17.png"/><Relationship Id="rId37" Type="http://schemas.openxmlformats.org/officeDocument/2006/relationships/image" Target="../media/image22.svg"/><Relationship Id="rId40" Type="http://schemas.openxmlformats.org/officeDocument/2006/relationships/image" Target="../media/image25.png"/><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36" Type="http://schemas.openxmlformats.org/officeDocument/2006/relationships/image" Target="../media/image21.png"/><Relationship Id="rId10" Type="http://schemas.openxmlformats.org/officeDocument/2006/relationships/tags" Target="../tags/tag39.xml"/><Relationship Id="rId19" Type="http://schemas.openxmlformats.org/officeDocument/2006/relationships/tags" Target="../tags/tag48.xml"/><Relationship Id="rId31" Type="http://schemas.openxmlformats.org/officeDocument/2006/relationships/slideLayout" Target="../slideLayouts/slideLayout20.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tags" Target="../tags/tag59.xml"/><Relationship Id="rId35"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0022-2884-40CA-AEC7-CFD0E198918D}"/>
              </a:ext>
            </a:extLst>
          </p:cNvPr>
          <p:cNvSpPr>
            <a:spLocks noGrp="1"/>
          </p:cNvSpPr>
          <p:nvPr>
            <p:ph type="ctrTitle"/>
          </p:nvPr>
        </p:nvSpPr>
        <p:spPr/>
        <p:txBody>
          <a:bodyPr/>
          <a:lstStyle/>
          <a:p>
            <a:r>
              <a:rPr lang="en-US" b="1" dirty="0"/>
              <a:t>Suicide Prevention AMP Stand-Up</a:t>
            </a:r>
          </a:p>
        </p:txBody>
      </p:sp>
      <p:sp>
        <p:nvSpPr>
          <p:cNvPr id="3" name="Subtitle 2">
            <a:extLst>
              <a:ext uri="{FF2B5EF4-FFF2-40B4-BE49-F238E27FC236}">
                <a16:creationId xmlns:a16="http://schemas.microsoft.com/office/drawing/2014/main" id="{1C2D4569-CD27-4D01-8D65-CEBF3C30A289}"/>
              </a:ext>
            </a:extLst>
          </p:cNvPr>
          <p:cNvSpPr>
            <a:spLocks noGrp="1"/>
          </p:cNvSpPr>
          <p:nvPr>
            <p:ph type="subTitle" idx="1"/>
          </p:nvPr>
        </p:nvSpPr>
        <p:spPr>
          <a:xfrm>
            <a:off x="1524000" y="5020608"/>
            <a:ext cx="9144000" cy="690562"/>
          </a:xfrm>
        </p:spPr>
        <p:txBody>
          <a:bodyPr vert="horz" lIns="91440" tIns="45720" rIns="91440" bIns="45720" rtlCol="0" anchor="t">
            <a:normAutofit/>
          </a:bodyPr>
          <a:lstStyle/>
          <a:p>
            <a:r>
              <a:rPr lang="en-US" dirty="0"/>
              <a:t>June 27th, 2023</a:t>
            </a:r>
          </a:p>
        </p:txBody>
      </p:sp>
      <p:sp>
        <p:nvSpPr>
          <p:cNvPr id="5" name="Slide Number Placeholder 4">
            <a:extLst>
              <a:ext uri="{FF2B5EF4-FFF2-40B4-BE49-F238E27FC236}">
                <a16:creationId xmlns:a16="http://schemas.microsoft.com/office/drawing/2014/main" id="{5FFDA2D5-8D1E-427C-BBA2-3EC4EB26E5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68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617DAF-F181-45F4-3563-D0D89D09D831}"/>
              </a:ext>
            </a:extLst>
          </p:cNvPr>
          <p:cNvSpPr>
            <a:spLocks noGrp="1"/>
          </p:cNvSpPr>
          <p:nvPr>
            <p:ph type="title"/>
          </p:nvPr>
        </p:nvSpPr>
        <p:spPr/>
        <p:txBody>
          <a:bodyPr/>
          <a:lstStyle/>
          <a:p>
            <a:r>
              <a:rPr lang="en-US" dirty="0"/>
              <a:t>Developing a Workplan</a:t>
            </a:r>
          </a:p>
        </p:txBody>
      </p:sp>
      <p:pic>
        <p:nvPicPr>
          <p:cNvPr id="3" name="Content Placeholder 2">
            <a:extLst>
              <a:ext uri="{FF2B5EF4-FFF2-40B4-BE49-F238E27FC236}">
                <a16:creationId xmlns:a16="http://schemas.microsoft.com/office/drawing/2014/main" id="{BA25D804-5509-2111-BB3A-C0AEB9901935}"/>
              </a:ext>
            </a:extLst>
          </p:cNvPr>
          <p:cNvPicPr>
            <a:picLocks noGrp="1" noChangeAspect="1"/>
          </p:cNvPicPr>
          <p:nvPr>
            <p:ph idx="1"/>
          </p:nvPr>
        </p:nvPicPr>
        <p:blipFill>
          <a:blip r:embed="rId2"/>
          <a:stretch>
            <a:fillRect/>
          </a:stretch>
        </p:blipFill>
        <p:spPr>
          <a:xfrm>
            <a:off x="285750" y="2587549"/>
            <a:ext cx="11515726" cy="3252638"/>
          </a:xfrm>
        </p:spPr>
      </p:pic>
      <p:sp>
        <p:nvSpPr>
          <p:cNvPr id="5" name="Slide Number Placeholder 4">
            <a:extLst>
              <a:ext uri="{FF2B5EF4-FFF2-40B4-BE49-F238E27FC236}">
                <a16:creationId xmlns:a16="http://schemas.microsoft.com/office/drawing/2014/main" id="{1FC32145-636C-821C-EB40-FC9771174669}"/>
              </a:ext>
            </a:extLst>
          </p:cNvPr>
          <p:cNvSpPr>
            <a:spLocks noGrp="1"/>
          </p:cNvSpPr>
          <p:nvPr>
            <p:ph type="sldNum" sz="quarter" idx="12"/>
          </p:nvPr>
        </p:nvSpPr>
        <p:spPr/>
        <p:txBody>
          <a:bodyPr/>
          <a:lstStyle/>
          <a:p>
            <a:fld id="{670A9334-4E67-F94F-A05E-0CE8B74A054E}" type="slidenum">
              <a:rPr lang="en-US" smtClean="0"/>
              <a:pPr/>
              <a:t>10</a:t>
            </a:fld>
            <a:endParaRPr lang="en-US"/>
          </a:p>
        </p:txBody>
      </p:sp>
      <p:sp>
        <p:nvSpPr>
          <p:cNvPr id="4" name="TextBox 3">
            <a:extLst>
              <a:ext uri="{FF2B5EF4-FFF2-40B4-BE49-F238E27FC236}">
                <a16:creationId xmlns:a16="http://schemas.microsoft.com/office/drawing/2014/main" id="{BDF16800-E95C-46AE-4E16-3C2C278B7A67}"/>
              </a:ext>
            </a:extLst>
          </p:cNvPr>
          <p:cNvSpPr txBox="1"/>
          <p:nvPr/>
        </p:nvSpPr>
        <p:spPr>
          <a:xfrm>
            <a:off x="666750" y="1152525"/>
            <a:ext cx="11001375" cy="923330"/>
          </a:xfrm>
          <a:prstGeom prst="rect">
            <a:avLst/>
          </a:prstGeom>
          <a:noFill/>
        </p:spPr>
        <p:txBody>
          <a:bodyPr wrap="square" rtlCol="0">
            <a:spAutoFit/>
          </a:bodyPr>
          <a:lstStyle/>
          <a:p>
            <a:r>
              <a:rPr lang="en-US" dirty="0"/>
              <a:t>The Suicide Prevention workgroup will be populating a workplan that looks like this for ISRM leadership review. Upon its review and approval, the workgroup will bring this to the next Suicide Prevention Advisory Group Monthly Meeting in late July. </a:t>
            </a:r>
          </a:p>
        </p:txBody>
      </p:sp>
      <p:sp>
        <p:nvSpPr>
          <p:cNvPr id="6" name="TextBox 5">
            <a:extLst>
              <a:ext uri="{FF2B5EF4-FFF2-40B4-BE49-F238E27FC236}">
                <a16:creationId xmlns:a16="http://schemas.microsoft.com/office/drawing/2014/main" id="{A886DDFC-4E38-69F8-5C64-9F01F3C47FD1}"/>
              </a:ext>
            </a:extLst>
          </p:cNvPr>
          <p:cNvSpPr txBox="1"/>
          <p:nvPr/>
        </p:nvSpPr>
        <p:spPr>
          <a:xfrm>
            <a:off x="285750" y="2289842"/>
            <a:ext cx="4057650" cy="307777"/>
          </a:xfrm>
          <a:prstGeom prst="rect">
            <a:avLst/>
          </a:prstGeom>
          <a:noFill/>
        </p:spPr>
        <p:txBody>
          <a:bodyPr wrap="square" rtlCol="0">
            <a:spAutoFit/>
          </a:bodyPr>
          <a:lstStyle/>
          <a:p>
            <a:r>
              <a:rPr lang="en-US" sz="1400" b="1" i="1" dirty="0"/>
              <a:t>Sample Workplan </a:t>
            </a:r>
          </a:p>
        </p:txBody>
      </p:sp>
    </p:spTree>
    <p:extLst>
      <p:ext uri="{BB962C8B-B14F-4D97-AF65-F5344CB8AC3E}">
        <p14:creationId xmlns:p14="http://schemas.microsoft.com/office/powerpoint/2010/main" val="126452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588F53-3C15-49EC-F2E7-F1BFEFC7F301}"/>
              </a:ext>
            </a:extLst>
          </p:cNvPr>
          <p:cNvSpPr>
            <a:spLocks noGrp="1"/>
          </p:cNvSpPr>
          <p:nvPr>
            <p:ph idx="1"/>
          </p:nvPr>
        </p:nvSpPr>
        <p:spPr>
          <a:xfrm>
            <a:off x="838200" y="1253331"/>
            <a:ext cx="10515600" cy="4351338"/>
          </a:xfrm>
        </p:spPr>
        <p:txBody>
          <a:bodyPr anchor="ctr"/>
          <a:lstStyle/>
          <a:p>
            <a:pPr marL="0" lvl="0" indent="0" algn="ctr">
              <a:lnSpc>
                <a:spcPct val="100000"/>
              </a:lnSpc>
              <a:buNone/>
            </a:pPr>
            <a:r>
              <a:rPr lang="en-US" sz="4400" b="1" i="0" u="none" strike="noStrike" kern="1200" baseline="0" dirty="0">
                <a:solidFill>
                  <a:srgbClr val="000000"/>
                </a:solidFill>
                <a:latin typeface="Calibri"/>
                <a:ea typeface="+mn-ea"/>
                <a:cs typeface="+mn-cs"/>
              </a:rPr>
              <a:t>Suicide Preventio</a:t>
            </a:r>
            <a:r>
              <a:rPr lang="en-US" sz="4400" b="1" dirty="0">
                <a:solidFill>
                  <a:srgbClr val="000000"/>
                </a:solidFill>
                <a:latin typeface="Calibri"/>
              </a:rPr>
              <a:t>n AMP Documentation</a:t>
            </a:r>
            <a:endParaRPr lang="en-US" sz="4400" b="1" i="0" u="none" strike="noStrike" kern="1200" baseline="0" dirty="0">
              <a:solidFill>
                <a:srgbClr val="000000"/>
              </a:solidFill>
              <a:latin typeface="Calibri"/>
              <a:ea typeface="+mn-ea"/>
              <a:cs typeface="+mn-cs"/>
            </a:endParaRPr>
          </a:p>
        </p:txBody>
      </p:sp>
      <p:sp>
        <p:nvSpPr>
          <p:cNvPr id="5" name="Slide Number Placeholder 4">
            <a:extLst>
              <a:ext uri="{FF2B5EF4-FFF2-40B4-BE49-F238E27FC236}">
                <a16:creationId xmlns:a16="http://schemas.microsoft.com/office/drawing/2014/main" id="{706DDA34-4A61-4EB9-0B09-4523A73C6E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68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89C57E-431E-7CEA-F190-6B0C358E920C}"/>
              </a:ext>
            </a:extLst>
          </p:cNvPr>
          <p:cNvSpPr>
            <a:spLocks noGrp="1"/>
          </p:cNvSpPr>
          <p:nvPr>
            <p:ph type="body" sz="quarter" idx="10"/>
          </p:nvPr>
        </p:nvSpPr>
        <p:spPr/>
        <p:txBody>
          <a:bodyPr/>
          <a:lstStyle/>
          <a:p>
            <a:r>
              <a:rPr lang="en-US" dirty="0"/>
              <a:t>Suicide Prevention AMP Charter</a:t>
            </a:r>
          </a:p>
        </p:txBody>
      </p:sp>
      <p:sp>
        <p:nvSpPr>
          <p:cNvPr id="5" name="Slide Number Placeholder 4">
            <a:extLst>
              <a:ext uri="{FF2B5EF4-FFF2-40B4-BE49-F238E27FC236}">
                <a16:creationId xmlns:a16="http://schemas.microsoft.com/office/drawing/2014/main" id="{27375C2D-F6E8-BC10-35E4-B94FFF1A2E8F}"/>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26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664701-1128-4EE7-B640-376E32B9572A}"/>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le 30">
            <a:extLst>
              <a:ext uri="{FF2B5EF4-FFF2-40B4-BE49-F238E27FC236}">
                <a16:creationId xmlns:a16="http://schemas.microsoft.com/office/drawing/2014/main" id="{4CA87C8B-0A02-4443-BBF0-C2E08A5FE0E1}"/>
              </a:ext>
            </a:extLst>
          </p:cNvPr>
          <p:cNvGraphicFramePr>
            <a:graphicFrameLocks noGrp="1"/>
          </p:cNvGraphicFramePr>
          <p:nvPr>
            <p:extLst>
              <p:ext uri="{D42A27DB-BD31-4B8C-83A1-F6EECF244321}">
                <p14:modId xmlns:p14="http://schemas.microsoft.com/office/powerpoint/2010/main" val="2572351766"/>
              </p:ext>
            </p:extLst>
          </p:nvPr>
        </p:nvGraphicFramePr>
        <p:xfrm>
          <a:off x="-2" y="4132"/>
          <a:ext cx="12192001" cy="7591260"/>
        </p:xfrm>
        <a:graphic>
          <a:graphicData uri="http://schemas.openxmlformats.org/drawingml/2006/table">
            <a:tbl>
              <a:tblPr firstRow="1" bandRow="1">
                <a:tableStyleId>{5C22544A-7EE6-4342-B048-85BDC9FD1C3A}</a:tableStyleId>
              </a:tblPr>
              <a:tblGrid>
                <a:gridCol w="1580881">
                  <a:extLst>
                    <a:ext uri="{9D8B030D-6E8A-4147-A177-3AD203B41FA5}">
                      <a16:colId xmlns:a16="http://schemas.microsoft.com/office/drawing/2014/main" val="538551141"/>
                    </a:ext>
                  </a:extLst>
                </a:gridCol>
                <a:gridCol w="4873082">
                  <a:extLst>
                    <a:ext uri="{9D8B030D-6E8A-4147-A177-3AD203B41FA5}">
                      <a16:colId xmlns:a16="http://schemas.microsoft.com/office/drawing/2014/main" val="1715236033"/>
                    </a:ext>
                  </a:extLst>
                </a:gridCol>
                <a:gridCol w="2222204">
                  <a:extLst>
                    <a:ext uri="{9D8B030D-6E8A-4147-A177-3AD203B41FA5}">
                      <a16:colId xmlns:a16="http://schemas.microsoft.com/office/drawing/2014/main" val="1309330055"/>
                    </a:ext>
                  </a:extLst>
                </a:gridCol>
                <a:gridCol w="1871331">
                  <a:extLst>
                    <a:ext uri="{9D8B030D-6E8A-4147-A177-3AD203B41FA5}">
                      <a16:colId xmlns:a16="http://schemas.microsoft.com/office/drawing/2014/main" val="3262816492"/>
                    </a:ext>
                  </a:extLst>
                </a:gridCol>
                <a:gridCol w="1644503">
                  <a:extLst>
                    <a:ext uri="{9D8B030D-6E8A-4147-A177-3AD203B41FA5}">
                      <a16:colId xmlns:a16="http://schemas.microsoft.com/office/drawing/2014/main" val="766717231"/>
                    </a:ext>
                  </a:extLst>
                </a:gridCol>
              </a:tblGrid>
              <a:tr h="275232">
                <a:tc gridSpan="2">
                  <a:txBody>
                    <a:bodyPr/>
                    <a:lstStyle/>
                    <a:p>
                      <a:r>
                        <a:rPr lang="en-US" sz="1200">
                          <a:solidFill>
                            <a:schemeClr val="tx1"/>
                          </a:solidFill>
                        </a:rPr>
                        <a:t>Purpose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gridSpan="3">
                  <a:txBody>
                    <a:bodyPr/>
                    <a:lstStyle/>
                    <a:p>
                      <a:r>
                        <a:rPr lang="en-US" sz="1200">
                          <a:solidFill>
                            <a:schemeClr val="tx1"/>
                          </a:solidFill>
                        </a:rPr>
                        <a:t>Governance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solidFill>
                  </a:tcPr>
                </a:tc>
                <a:tc hMerge="1">
                  <a:txBody>
                    <a:bodyPr/>
                    <a:lstStyle/>
                    <a:p>
                      <a:endParaRPr lang="en-US">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730833518"/>
                  </a:ext>
                </a:extLst>
              </a:tr>
              <a:tr h="7645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ysClr val="windowText" lastClr="000000"/>
                          </a:solidFill>
                        </a:rPr>
                        <a:t>The Suicide Prevention AMP is established to guide, direct, and manage the suicide prevention research portfolio for the Department of Veterans Affairs. The AMP is designed to be capable of developing research opportunities that are designed to answer specific real-world questions that are important to Veterans, providers, and/or the healthcare system by focusing on communication, coordination and collaboration between researchers, clinical partners, and other key stakeholders that promote and foster a team-based approach to research.</a:t>
                      </a:r>
                      <a:endParaRPr lang="en-US" sz="1100" b="0" i="1" dirty="0">
                        <a:solidFill>
                          <a:sysClr val="windowText" lastClr="000000"/>
                        </a:solidFill>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solidFill>
                            <a:schemeClr val="bg1">
                              <a:lumMod val="65000"/>
                            </a:schemeClr>
                          </a:solidFill>
                        </a:rPr>
                        <a:t> </a:t>
                      </a:r>
                      <a:r>
                        <a:rPr lang="en-US" sz="1400" b="0"/>
                        <a:t>To answer real-world questions that are important to </a:t>
                      </a:r>
                      <a:r>
                        <a:rPr lang="en-US" sz="1400" b="0">
                          <a:highlight>
                            <a:srgbClr val="FFFF00"/>
                          </a:highlight>
                        </a:rPr>
                        <a:t>patients</a:t>
                      </a:r>
                      <a:r>
                        <a:rPr lang="en-US" sz="1400" b="0"/>
                        <a:t>, providers, and/or the healthcare system by focusing on communication, coordination and collaboration between researchers, clinical partners, and other key stakeholders that promote team-based research opportunities **specify Veteran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1">
                        <a:solidFill>
                          <a:schemeClr val="bg1">
                            <a:lumMod val="65000"/>
                          </a:schemeClr>
                        </a:solidFill>
                      </a:endParaRPr>
                    </a:p>
                    <a:p>
                      <a:endParaRPr lang="en-US"/>
                    </a:p>
                  </a:txBody>
                  <a:tcPr>
                    <a:lnL w="1270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100" b="1">
                          <a:solidFill>
                            <a:sysClr val="windowText" lastClr="000000"/>
                          </a:solidFill>
                        </a:rPr>
                        <a:t>Structure:</a:t>
                      </a:r>
                    </a:p>
                    <a:p>
                      <a:pPr marL="171450" indent="-171450">
                        <a:buFont typeface="Arial" panose="020B0604020202020204" pitchFamily="34" charset="0"/>
                        <a:buChar char="•"/>
                      </a:pPr>
                      <a:r>
                        <a:rPr lang="en-US" sz="1100" b="0">
                          <a:solidFill>
                            <a:sysClr val="windowText" lastClr="000000"/>
                          </a:solidFill>
                        </a:rPr>
                        <a:t>Executive Steering Committee</a:t>
                      </a:r>
                    </a:p>
                    <a:p>
                      <a:pPr marL="171450" indent="-171450">
                        <a:buFont typeface="Arial" panose="020B0604020202020204" pitchFamily="34" charset="0"/>
                        <a:buChar char="•"/>
                      </a:pPr>
                      <a:r>
                        <a:rPr lang="en-US" sz="1100" b="0">
                          <a:solidFill>
                            <a:sysClr val="windowText" lastClr="000000"/>
                          </a:solidFill>
                        </a:rPr>
                        <a:t>Appointed Subcommittees</a:t>
                      </a:r>
                    </a:p>
                    <a:p>
                      <a:pPr marL="171450" indent="-171450">
                        <a:buFont typeface="Arial" panose="020B0604020202020204" pitchFamily="34" charset="0"/>
                        <a:buChar char="•"/>
                      </a:pPr>
                      <a:r>
                        <a:rPr lang="en-US" sz="1100" b="0">
                          <a:solidFill>
                            <a:sysClr val="windowText" lastClr="000000"/>
                          </a:solidFill>
                        </a:rPr>
                        <a:t>Charters</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100" b="1" dirty="0">
                          <a:solidFill>
                            <a:sysClr val="windowText" lastClr="000000"/>
                          </a:solidFill>
                        </a:rPr>
                        <a:t>Membership:</a:t>
                      </a:r>
                    </a:p>
                    <a:p>
                      <a:pPr marL="171450" indent="-171450">
                        <a:buFont typeface="Arial" panose="020B0604020202020204" pitchFamily="34" charset="0"/>
                        <a:buChar char="•"/>
                      </a:pPr>
                      <a:r>
                        <a:rPr lang="en-US" sz="1100" b="0" dirty="0">
                          <a:solidFill>
                            <a:sysClr val="windowText" lastClr="000000"/>
                          </a:solidFill>
                        </a:rPr>
                        <a:t>VA Researchers</a:t>
                      </a:r>
                    </a:p>
                    <a:p>
                      <a:pPr marL="171450" indent="-171450">
                        <a:buFont typeface="Arial" panose="020B0604020202020204" pitchFamily="34" charset="0"/>
                        <a:buChar char="•"/>
                      </a:pPr>
                      <a:r>
                        <a:rPr lang="en-US" sz="1100" b="0" dirty="0">
                          <a:solidFill>
                            <a:sysClr val="windowText" lastClr="000000"/>
                          </a:solidFill>
                        </a:rPr>
                        <a:t>VHA Clinical Partners</a:t>
                      </a:r>
                    </a:p>
                    <a:p>
                      <a:pPr marL="171450" indent="-171450">
                        <a:buFont typeface="Arial" panose="020B0604020202020204" pitchFamily="34" charset="0"/>
                        <a:buChar char="•"/>
                      </a:pPr>
                      <a:r>
                        <a:rPr lang="en-US" sz="1100" b="0" dirty="0">
                          <a:solidFill>
                            <a:sysClr val="windowText" lastClr="000000"/>
                          </a:solidFill>
                        </a:rPr>
                        <a:t>VHA Leadership</a:t>
                      </a:r>
                    </a:p>
                    <a:p>
                      <a:pPr marL="171450" indent="-171450">
                        <a:buFont typeface="Arial" panose="020B0604020202020204" pitchFamily="34" charset="0"/>
                        <a:buChar char="•"/>
                      </a:pPr>
                      <a:r>
                        <a:rPr lang="en-US" sz="1100" b="0" dirty="0">
                          <a:solidFill>
                            <a:sysClr val="windowText" lastClr="000000"/>
                          </a:solidFill>
                        </a:rPr>
                        <a:t>Federal Partners</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ysClr val="windowText" lastClr="000000"/>
                          </a:solidFill>
                        </a:rPr>
                        <a:t>Frequency: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solidFill>
                            <a:sysClr val="windowText" lastClr="000000"/>
                          </a:solidFill>
                        </a:rPr>
                        <a:t>Monthly – Quarterly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a:solidFill>
                          <a:sysClr val="windowText" lastClr="000000"/>
                        </a:solidFill>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7196124"/>
                  </a:ext>
                </a:extLst>
              </a:tr>
              <a:tr h="275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Key Collaborators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Requirements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Supporting Capabilities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Supporting Capabilities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3355130174"/>
                  </a:ext>
                </a:extLst>
              </a:tr>
              <a:tr h="100918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Calibri" panose="020F0502020204030204" pitchFamily="34" charset="0"/>
                      </a:endParaRPr>
                    </a:p>
                    <a:p>
                      <a:endParaRPr lang="en-US" sz="1100" b="0" u="none"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solidFill>
                            <a:schemeClr val="bg2">
                              <a:lumMod val="10000"/>
                            </a:schemeClr>
                          </a:solidFill>
                        </a:rPr>
                        <a:t>Within 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bg2">
                              <a:lumMod val="10000"/>
                            </a:schemeClr>
                          </a:solidFill>
                        </a:rPr>
                        <a:t>PMs managing behavioral health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bg2">
                              <a:lumMod val="10000"/>
                            </a:schemeClr>
                          </a:solidFill>
                        </a:rPr>
                        <a:t>Other research portfolios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bg2">
                              <a:lumMod val="10000"/>
                            </a:schemeClr>
                          </a:solidFill>
                        </a:rPr>
                        <a:t>Research Operations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dirty="0">
                        <a:solidFill>
                          <a:schemeClr val="bg2">
                            <a:lumMod val="1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solidFill>
                            <a:schemeClr val="bg2">
                              <a:lumMod val="10000"/>
                            </a:schemeClr>
                          </a:solidFill>
                        </a:rPr>
                        <a:t>Within 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bg2">
                              <a:lumMod val="10000"/>
                            </a:schemeClr>
                          </a:solidFill>
                        </a:rPr>
                        <a:t>VHA Clinical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bg2">
                              <a:lumMod val="10000"/>
                            </a:schemeClr>
                          </a:solidFill>
                        </a:rPr>
                        <a:t>Operations partners/offices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bg2">
                              <a:lumMod val="10000"/>
                            </a:schemeClr>
                          </a:solidFill>
                        </a:rPr>
                        <a:t>VHA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bg2">
                              <a:lumMod val="10000"/>
                            </a:schemeClr>
                          </a:solidFill>
                        </a:rPr>
                        <a:t>Critical VHA partners (e.g.,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solidFill>
                            <a:schemeClr val="bg2">
                              <a:lumMod val="10000"/>
                            </a:schemeClr>
                          </a:solidFill>
                        </a:rPr>
                        <a:t>External:</a:t>
                      </a:r>
                    </a:p>
                    <a:p>
                      <a:pPr marL="285750" indent="-285750">
                        <a:buFont typeface="Arial" panose="020B0604020202020204" pitchFamily="34" charset="0"/>
                        <a:buChar char="•"/>
                      </a:pPr>
                      <a:r>
                        <a:rPr lang="en-US" sz="1100" dirty="0">
                          <a:solidFill>
                            <a:schemeClr val="bg2">
                              <a:lumMod val="10000"/>
                            </a:schemeClr>
                          </a:solidFill>
                        </a:rPr>
                        <a:t>Academic Affiliates</a:t>
                      </a:r>
                    </a:p>
                    <a:p>
                      <a:pPr marL="285750" indent="-285750">
                        <a:buFont typeface="Arial" panose="020B0604020202020204" pitchFamily="34" charset="0"/>
                        <a:buChar char="•"/>
                      </a:pPr>
                      <a:r>
                        <a:rPr lang="en-US" sz="1100" dirty="0">
                          <a:solidFill>
                            <a:schemeClr val="bg2">
                              <a:lumMod val="10000"/>
                            </a:schemeClr>
                          </a:solidFill>
                        </a:rPr>
                        <a:t>Federal Partners</a:t>
                      </a:r>
                    </a:p>
                    <a:p>
                      <a:pPr marL="285750" indent="-285750">
                        <a:buFont typeface="Arial" panose="020B0604020202020204" pitchFamily="34" charset="0"/>
                        <a:buChar char="•"/>
                      </a:pPr>
                      <a:r>
                        <a:rPr lang="en-US" sz="1100" dirty="0">
                          <a:solidFill>
                            <a:schemeClr val="bg2">
                              <a:lumMod val="10000"/>
                            </a:schemeClr>
                          </a:solidFill>
                        </a:rPr>
                        <a:t>Philanthropic and Professional Societies </a:t>
                      </a:r>
                    </a:p>
                    <a:p>
                      <a:pPr marL="285750" indent="-285750">
                        <a:buFont typeface="Arial" panose="020B0604020202020204" pitchFamily="34" charset="0"/>
                        <a:buChar char="•"/>
                      </a:pPr>
                      <a:r>
                        <a:rPr lang="en-US" sz="1100" dirty="0">
                          <a:solidFill>
                            <a:schemeClr val="bg2">
                              <a:lumMod val="10000"/>
                            </a:schemeClr>
                          </a:solidFill>
                        </a:rPr>
                        <a:t>Industry partners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pPr marL="171450" lvl="1" indent="-171450">
                        <a:buClr>
                          <a:schemeClr val="accent1">
                            <a:lumMod val="100000"/>
                          </a:schemeClr>
                        </a:buClr>
                        <a:buSzPct val="100000"/>
                        <a:buFont typeface="Arial" panose="020B0604020202020204" pitchFamily="34" charset="0"/>
                        <a:buChar char="•"/>
                      </a:pPr>
                      <a:r>
                        <a:rPr lang="en-US" sz="1200" b="0" dirty="0"/>
                        <a:t>Strategically identify and fund research that seeks to answer specific, real-world </a:t>
                      </a:r>
                      <a:r>
                        <a:rPr lang="en-US" sz="1200" b="0" dirty="0">
                          <a:solidFill>
                            <a:schemeClr val="tx1"/>
                          </a:solidFill>
                        </a:rPr>
                        <a:t>questions </a:t>
                      </a:r>
                      <a:r>
                        <a:rPr lang="en-US" sz="1200" b="0" strike="noStrike" dirty="0">
                          <a:solidFill>
                            <a:schemeClr val="tx1"/>
                          </a:solidFill>
                        </a:rPr>
                        <a:t>that are important to Veterans, providers, and/or the healthcare system that results in the improvement of health, care and well-being of Veterans.</a:t>
                      </a:r>
                    </a:p>
                    <a:p>
                      <a:pPr marL="171450" lvl="1" indent="-171450">
                        <a:buClr>
                          <a:schemeClr val="accent1">
                            <a:lumMod val="100000"/>
                          </a:schemeClr>
                        </a:buClr>
                        <a:buSzPct val="100000"/>
                        <a:buFont typeface="Arial" panose="020B0604020202020204" pitchFamily="34" charset="0"/>
                        <a:buChar char="•"/>
                      </a:pPr>
                      <a:r>
                        <a:rPr lang="en-US" sz="1200" b="0" strike="noStrike" dirty="0">
                          <a:solidFill>
                            <a:schemeClr val="tx1"/>
                          </a:solidFill>
                        </a:rPr>
                        <a:t>Continue to support and encourage investigator-initiated suicide prevention research.</a:t>
                      </a:r>
                    </a:p>
                    <a:p>
                      <a:pPr marL="171450" lvl="1" indent="-171450">
                        <a:buClr>
                          <a:schemeClr val="accent1">
                            <a:lumMod val="100000"/>
                          </a:schemeClr>
                        </a:buClr>
                        <a:buSzPct val="100000"/>
                        <a:buFont typeface="Arial" panose="020B0604020202020204" pitchFamily="34" charset="0"/>
                        <a:buChar char="•"/>
                      </a:pPr>
                      <a:r>
                        <a:rPr lang="en-US" sz="1200" b="0" strike="noStrike" dirty="0">
                          <a:solidFill>
                            <a:schemeClr val="tx1"/>
                          </a:solidFill>
                        </a:rPr>
                        <a:t>Ensure that investigators are aware of needs of clinical operation partners and that clinical operations and external partners are aware of VA research products.</a:t>
                      </a:r>
                    </a:p>
                    <a:p>
                      <a:pPr marL="171450" lvl="1" indent="-171450">
                        <a:buClr>
                          <a:schemeClr val="accent1">
                            <a:lumMod val="100000"/>
                          </a:schemeClr>
                        </a:buClr>
                        <a:buSzPct val="100000"/>
                        <a:buFont typeface="Arial" panose="020B0604020202020204" pitchFamily="34" charset="0"/>
                        <a:buChar char="•"/>
                      </a:pPr>
                      <a:r>
                        <a:rPr lang="en-US" sz="1200" b="0" dirty="0"/>
                        <a:t>Ensure that scientific research discoveries within the portfolio translate into clinical practice and inform healthcare decision making.</a:t>
                      </a:r>
                    </a:p>
                    <a:p>
                      <a:pPr marL="171450" lvl="1" indent="-171450">
                        <a:buClr>
                          <a:schemeClr val="accent1">
                            <a:lumMod val="100000"/>
                          </a:schemeClr>
                        </a:buClr>
                        <a:buSzPct val="100000"/>
                        <a:buFont typeface="Arial" panose="020B0604020202020204" pitchFamily="34" charset="0"/>
                        <a:buChar char="•"/>
                      </a:pPr>
                      <a:r>
                        <a:rPr lang="en-US" sz="1200" b="0" dirty="0">
                          <a:solidFill>
                            <a:schemeClr val="tx1"/>
                          </a:solidFill>
                        </a:rPr>
                        <a:t>Develop and implement quality improvement interventions that enhance research outcomes and  support the achievement of the portfolio’s goals.</a:t>
                      </a:r>
                    </a:p>
                    <a:p>
                      <a:pPr marL="171450" marR="0" lvl="1"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200" dirty="0">
                          <a:solidFill>
                            <a:schemeClr val="tx1"/>
                          </a:solidFill>
                        </a:rPr>
                        <a:t>Promote the continued maturation of VHA as a learning healthcare system through continued communication, coordination and collaboration with key stakeholders.</a:t>
                      </a:r>
                      <a:endParaRPr lang="en-US" sz="1200" strike="sngStrike"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228600" marR="0" lvl="1" indent="-228600" algn="l" defTabSz="914400" rtl="0" eaLnBrk="1" fontAlgn="auto" latinLnBrk="0" hangingPunct="1">
                        <a:lnSpc>
                          <a:spcPct val="100000"/>
                        </a:lnSpc>
                        <a:spcBef>
                          <a:spcPts val="0"/>
                        </a:spcBef>
                        <a:spcAft>
                          <a:spcPts val="0"/>
                        </a:spcAft>
                        <a:buClr>
                          <a:schemeClr val="accent1">
                            <a:lumMod val="100000"/>
                          </a:schemeClr>
                        </a:buClr>
                        <a:buSzPct val="100000"/>
                        <a:buFont typeface="+mj-lt"/>
                        <a:buAutoNum type="arabicPeriod"/>
                        <a:tabLst/>
                        <a:defRPr/>
                      </a:pPr>
                      <a:endParaRPr lang="en-US" sz="11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228600" marR="0" lvl="1" indent="-228600" algn="l" defTabSz="914400" rtl="0" eaLnBrk="1" fontAlgn="auto" latinLnBrk="0" hangingPunct="1">
                        <a:lnSpc>
                          <a:spcPct val="100000"/>
                        </a:lnSpc>
                        <a:spcBef>
                          <a:spcPts val="0"/>
                        </a:spcBef>
                        <a:spcAft>
                          <a:spcPts val="0"/>
                        </a:spcAft>
                        <a:buClr>
                          <a:schemeClr val="accent1">
                            <a:lumMod val="100000"/>
                          </a:schemeClr>
                        </a:buClr>
                        <a:buSzPct val="100000"/>
                        <a:buFont typeface="+mj-lt"/>
                        <a:buAutoNum type="arabicPeriod"/>
                        <a:tabLst/>
                        <a:defRPr/>
                      </a:pPr>
                      <a:r>
                        <a:rPr lang="en-US" sz="1050">
                          <a:solidFill>
                            <a:schemeClr val="tx1"/>
                          </a:solidFill>
                        </a:rPr>
                        <a:t>X</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solidFill>
                            <a:schemeClr val="tx1"/>
                          </a:solidFill>
                        </a:rPr>
                        <a:t>Promoting team research and interdisciplinary collaboration</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solidFill>
                            <a:schemeClr val="tx1"/>
                          </a:solidFill>
                        </a:rPr>
                        <a:t>Actively identifying related areas of research and connecting researchers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solidFill>
                            <a:schemeClr val="tx1"/>
                          </a:solidFill>
                        </a:rPr>
                        <a:t>Actively promoting/disseminating the outputs of research to ORD investigators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solidFill>
                            <a:schemeClr val="tx1"/>
                          </a:solidFill>
                        </a:rPr>
                        <a:t>Fostering development of early investigators</a:t>
                      </a:r>
                    </a:p>
                    <a:p>
                      <a:pPr marL="228600" marR="0" lvl="1" indent="-228600" algn="l" defTabSz="914400" rtl="0" eaLnBrk="1" fontAlgn="auto" latinLnBrk="0" hangingPunct="1">
                        <a:lnSpc>
                          <a:spcPct val="100000"/>
                        </a:lnSpc>
                        <a:spcBef>
                          <a:spcPts val="0"/>
                        </a:spcBef>
                        <a:spcAft>
                          <a:spcPts val="0"/>
                        </a:spcAft>
                        <a:buClr>
                          <a:schemeClr val="accent1">
                            <a:lumMod val="100000"/>
                          </a:schemeClr>
                        </a:buClr>
                        <a:buSzPct val="100000"/>
                        <a:buFont typeface="+mj-lt"/>
                        <a:buAutoNum type="arabicPeriod"/>
                        <a:tabLst/>
                        <a:defRPr/>
                      </a:pPr>
                      <a:r>
                        <a:rPr lang="en-US" sz="1050" b="1"/>
                        <a:t>X</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t>The ability to partner directly with appropriate program offices and/or clinical operations partners </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t>Fostering trust and cooperation between researchers and clinicians to promote team science</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t>Creating communities around conditions of interest that generate priority research opportunities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050"/>
                        <a:t>Identifying and disseminating evidence of VA research with external organizations and supporting implementation of new evidence to inform guideline</a:t>
                      </a:r>
                    </a:p>
                    <a:p>
                      <a:pPr marL="228600" marR="0" lvl="1" indent="-228600" algn="l" defTabSz="914400" rtl="0" eaLnBrk="1" fontAlgn="auto" latinLnBrk="0" hangingPunct="1">
                        <a:lnSpc>
                          <a:spcPct val="100000"/>
                        </a:lnSpc>
                        <a:spcBef>
                          <a:spcPts val="0"/>
                        </a:spcBef>
                        <a:spcAft>
                          <a:spcPts val="0"/>
                        </a:spcAft>
                        <a:buClr>
                          <a:schemeClr val="accent1">
                            <a:lumMod val="100000"/>
                          </a:schemeClr>
                        </a:buClr>
                        <a:buSzPct val="100000"/>
                        <a:buFont typeface="+mj-lt"/>
                        <a:buAutoNum type="arabicPeriod"/>
                        <a:tabLst/>
                        <a:defRPr/>
                      </a:pPr>
                      <a:r>
                        <a:rPr lang="en-US" sz="1100" b="1"/>
                        <a:t>X</a:t>
                      </a:r>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Ability for AMP Leaders to rapidly identify and understand </a:t>
                      </a:r>
                      <a:r>
                        <a:rPr lang="en-US" sz="1100">
                          <a:latin typeface="Calibri" panose="020F0502020204030204" pitchFamily="34" charset="0"/>
                          <a:ea typeface="Calibri" panose="020F0502020204030204" pitchFamily="34" charset="0"/>
                          <a:cs typeface="Times New Roman" panose="02020603050405020304" pitchFamily="18" charset="0"/>
                        </a:rPr>
                        <a:t>what research is currently taking place across the portfolio</a:t>
                      </a:r>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i="0"/>
                        <a:t>A</a:t>
                      </a:r>
                      <a:r>
                        <a:rPr lang="en-US" sz="1100"/>
                        <a:t>bility to integrate data across the VA to facilitate greater coordination of multi-site trials</a:t>
                      </a:r>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Ability to support the development and use of common data elements across all research projects in the portfolio</a:t>
                      </a:r>
                    </a:p>
                    <a:p>
                      <a:pPr marL="228600" marR="0" lvl="1" indent="-228600" algn="l" defTabSz="914400" rtl="0" eaLnBrk="1" fontAlgn="auto" latinLnBrk="0" hangingPunct="1">
                        <a:lnSpc>
                          <a:spcPct val="100000"/>
                        </a:lnSpc>
                        <a:spcBef>
                          <a:spcPts val="0"/>
                        </a:spcBef>
                        <a:spcAft>
                          <a:spcPts val="0"/>
                        </a:spcAft>
                        <a:buClr>
                          <a:schemeClr val="accent1">
                            <a:lumMod val="100000"/>
                          </a:schemeClr>
                        </a:buClr>
                        <a:buSzPct val="100000"/>
                        <a:buFont typeface="+mj-lt"/>
                        <a:buAutoNum type="arabicPeriod"/>
                        <a:tabLst/>
                        <a:defRPr/>
                      </a:pPr>
                      <a:r>
                        <a:rPr lang="en-US" sz="1100" b="1"/>
                        <a:t>X</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Assessing portfolio composition to identify knowledge gaps in existing portfolio research</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Assessing how research in a portfolio is impacting clinical care</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The ability to analyze the maturity of the science</a:t>
                      </a:r>
                      <a:endParaRPr lang="en-US" sz="1100" b="0" i="0" kern="1200">
                        <a:solidFill>
                          <a:schemeClr val="tx1"/>
                        </a:solidFill>
                        <a:effectLst/>
                        <a:latin typeface="+mn-lt"/>
                        <a:ea typeface="+mn-ea"/>
                        <a:cs typeface="+mn-cs"/>
                      </a:endParaRP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b="0" kern="1200">
                          <a:solidFill>
                            <a:schemeClr val="tx1"/>
                          </a:solidFill>
                          <a:effectLst/>
                        </a:rPr>
                        <a:t>Focusing on program directed research while continuing to foster the development of investigator-initiated projects</a:t>
                      </a:r>
                      <a:endParaRPr lang="en-US" sz="1100" b="0" i="0" kern="1200">
                        <a:solidFill>
                          <a:schemeClr val="tx1"/>
                        </a:solidFill>
                        <a:effectLst/>
                        <a:latin typeface="+mn-lt"/>
                        <a:ea typeface="+mn-ea"/>
                        <a:cs typeface="+mn-cs"/>
                      </a:endParaRP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b="0" kern="1200">
                          <a:solidFill>
                            <a:schemeClr val="tx1"/>
                          </a:solidFill>
                          <a:effectLst/>
                        </a:rPr>
                        <a:t>Encouraging the reporting of measurements/outputs of research projects to inform leadership decision making and hold investigators accountable</a:t>
                      </a:r>
                      <a:endParaRPr lang="en-US" sz="1100" b="1"/>
                    </a:p>
                    <a:p>
                      <a:pPr marL="228600" marR="0" lvl="1" indent="-228600" algn="l" defTabSz="914400" rtl="0" eaLnBrk="1" fontAlgn="auto" latinLnBrk="0" hangingPunct="1">
                        <a:lnSpc>
                          <a:spcPct val="100000"/>
                        </a:lnSpc>
                        <a:spcBef>
                          <a:spcPts val="0"/>
                        </a:spcBef>
                        <a:spcAft>
                          <a:spcPts val="0"/>
                        </a:spcAft>
                        <a:buClr>
                          <a:schemeClr val="accent1">
                            <a:lumMod val="100000"/>
                          </a:schemeClr>
                        </a:buClr>
                        <a:buSzPct val="100000"/>
                        <a:buFont typeface="+mj-lt"/>
                        <a:buAutoNum type="arabicPeriod"/>
                        <a:tabLst/>
                        <a:defRPr/>
                      </a:pPr>
                      <a:r>
                        <a:rPr lang="en-US" sz="1100" b="1"/>
                        <a:t>X</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The ability to independently direct funding opportunities </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Expedited review for program priority projects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The ability to use other IRB’s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a:t>Ensure high quality scientific peer review</a:t>
                      </a:r>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endParaRPr lang="en-US" sz="1100" b="1"/>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endParaRPr lang="en-US" sz="1100" b="1"/>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endParaRPr lang="en-US" sz="1050" b="1"/>
                    </a:p>
                    <a:p>
                      <a:pPr marL="228600" lvl="1" indent="-228600">
                        <a:buClr>
                          <a:schemeClr val="accent1">
                            <a:lumMod val="100000"/>
                          </a:schemeClr>
                        </a:buClr>
                        <a:buSzPct val="100000"/>
                        <a:buFont typeface="+mj-lt"/>
                        <a:buAutoNum type="arabicPeriod"/>
                      </a:pPr>
                      <a:endParaRPr lang="en-US" sz="11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363925627"/>
                  </a:ext>
                </a:extLst>
              </a:tr>
              <a:tr h="275232">
                <a:tc vMerge="1">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pPr marL="0" lvl="1" indent="0">
                        <a:buClr>
                          <a:schemeClr val="accent1">
                            <a:lumMod val="100000"/>
                          </a:schemeClr>
                        </a:buClr>
                        <a:buSzPct val="100000"/>
                        <a:buFont typeface="Arial" panose="020B0604020202020204" pitchFamily="34" charset="0"/>
                        <a:buNone/>
                      </a:pPr>
                      <a:r>
                        <a:rPr lang="en-US" sz="1200" b="1">
                          <a:latin typeface="+mn-lt"/>
                        </a:rPr>
                        <a:t>Key Capabilities </a:t>
                      </a:r>
                      <a:r>
                        <a:rPr lang="en-US" sz="900" b="1">
                          <a:latin typeface="+mn-lt"/>
                        </a:rPr>
                        <a:t>(with Supporting Capabilities)</a:t>
                      </a:r>
                      <a:endParaRPr lang="en-US" sz="1400" b="1">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tc hMerge="1">
                  <a:txBody>
                    <a:bodyPr/>
                    <a:lstStyle/>
                    <a:p>
                      <a:pPr marL="171450" lvl="1" indent="-171450">
                        <a:buClr>
                          <a:schemeClr val="accent1">
                            <a:lumMod val="100000"/>
                          </a:schemeClr>
                        </a:buClr>
                        <a:buSzPct val="100000"/>
                        <a:buFont typeface="Arial" panose="020B0604020202020204" pitchFamily="34" charset="0"/>
                        <a:buChar char="•"/>
                      </a:pPr>
                      <a:endParaRPr lang="en-US" sz="11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228600" lvl="1" indent="-228600">
                        <a:buClr>
                          <a:schemeClr val="accent1">
                            <a:lumMod val="100000"/>
                          </a:schemeClr>
                        </a:buClr>
                        <a:buSzPct val="100000"/>
                        <a:buFont typeface="+mj-lt"/>
                        <a:buAutoNum type="arabicPeriod"/>
                      </a:pPr>
                      <a:endParaRPr lang="en-US" sz="11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370186827"/>
                  </a:ext>
                </a:extLst>
              </a:tr>
              <a:tr h="4296684">
                <a:tc vMerge="1">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pPr marL="228600" lvl="1" indent="-228600">
                        <a:buClr>
                          <a:schemeClr val="accent1">
                            <a:lumMod val="100000"/>
                          </a:schemeClr>
                        </a:buClr>
                        <a:buSzPct val="100000"/>
                        <a:buFont typeface="+mj-lt"/>
                        <a:buAutoNum type="arabicPeriod"/>
                      </a:pPr>
                      <a:r>
                        <a:rPr lang="en-US" sz="1100" b="0" dirty="0">
                          <a:latin typeface="+mn-lt"/>
                        </a:rPr>
                        <a:t>Set research roadmap and strategic priorities​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Assessing portfolio composition to identify knowledge gaps in existing portfolio research</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Assessing how research in a portfolio is impacting clinical practice</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Analyzing the maturity of the science and respond to emerging areas</a:t>
                      </a:r>
                      <a:endParaRPr lang="en-US" sz="1100" b="0" i="0" kern="1200" dirty="0">
                        <a:solidFill>
                          <a:schemeClr val="tx1"/>
                        </a:solidFill>
                        <a:effectLst/>
                        <a:latin typeface="+mn-lt"/>
                        <a:ea typeface="+mn-ea"/>
                        <a:cs typeface="+mn-cs"/>
                      </a:endParaRP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b="0" kern="1200" dirty="0">
                          <a:solidFill>
                            <a:schemeClr val="tx1"/>
                          </a:solidFill>
                          <a:effectLst/>
                          <a:latin typeface="+mn-lt"/>
                        </a:rPr>
                        <a:t>Focusing on program directed research while continuing to foster the development of investigator-initiated projects</a:t>
                      </a:r>
                      <a:endParaRPr lang="en-US" sz="1100" b="0" i="0" kern="1200" dirty="0">
                        <a:solidFill>
                          <a:schemeClr val="tx1"/>
                        </a:solidFill>
                        <a:effectLst/>
                        <a:latin typeface="+mn-lt"/>
                        <a:ea typeface="+mn-ea"/>
                        <a:cs typeface="+mn-cs"/>
                      </a:endParaRP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b="0" kern="1200" dirty="0">
                          <a:solidFill>
                            <a:schemeClr val="tx1"/>
                          </a:solidFill>
                          <a:effectLst/>
                          <a:latin typeface="+mn-lt"/>
                        </a:rPr>
                        <a:t>Encouraging the reporting of measurements/outputs of research projects to inform leadership decision making and hold investigators accountable</a:t>
                      </a:r>
                      <a:endParaRPr lang="en-US" sz="1100" b="0" dirty="0">
                        <a:latin typeface="+mn-lt"/>
                      </a:endParaRPr>
                    </a:p>
                    <a:p>
                      <a:pPr marL="228600" lvl="1" indent="-228600">
                        <a:buClr>
                          <a:schemeClr val="accent1">
                            <a:lumMod val="100000"/>
                          </a:schemeClr>
                        </a:buClr>
                        <a:buSzPct val="100000"/>
                        <a:buFont typeface="+mj-lt"/>
                        <a:buAutoNum type="arabicPeriod"/>
                      </a:pPr>
                      <a:r>
                        <a:rPr lang="en-US" sz="1100" b="0" dirty="0">
                          <a:latin typeface="+mn-lt"/>
                        </a:rPr>
                        <a:t>Rapidly review and fund prioritized research studies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The ability to independently direct funding opportunities </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Expedited review for program priority projects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Ensure high quality scientific peer review</a:t>
                      </a:r>
                    </a:p>
                    <a:p>
                      <a:pPr marL="228600" lvl="1" indent="-228600">
                        <a:buClr>
                          <a:schemeClr val="accent1">
                            <a:lumMod val="100000"/>
                          </a:schemeClr>
                        </a:buClr>
                        <a:buSzPct val="100000"/>
                        <a:buFont typeface="+mj-lt"/>
                        <a:buAutoNum type="arabicPeriod"/>
                      </a:pPr>
                      <a:r>
                        <a:rPr lang="en-US" sz="1100" b="0" dirty="0">
                          <a:latin typeface="+mn-lt"/>
                        </a:rPr>
                        <a:t>Foster greater collaboration between ORD research and VHA clinical partners as well as external collaborators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The ability to partner directly with appropriate program offices and/or clinical operations partners </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Fostering trust and cooperation between researchers and clinicians to promote team science and provide opportunities for leadership</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Creating communities around diseases/conditions of interest that generate priority research opportunities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Identifying and disseminating evidence of VA research internally and with external organizations and supporting implementation of new evidence to inform guideline</a:t>
                      </a:r>
                      <a:endParaRPr lang="en-US" sz="1100" b="0" dirty="0">
                        <a:latin typeface="+mn-lt"/>
                      </a:endParaRPr>
                    </a:p>
                    <a:p>
                      <a:pPr marL="228600" lvl="1" indent="-228600">
                        <a:buClr>
                          <a:schemeClr val="accent1">
                            <a:lumMod val="100000"/>
                          </a:schemeClr>
                        </a:buClr>
                        <a:buSzPct val="100000"/>
                        <a:buFont typeface="+mj-lt"/>
                        <a:buAutoNum type="arabicPeriod"/>
                      </a:pPr>
                      <a:r>
                        <a:rPr lang="en-US" sz="1100" b="0" dirty="0">
                          <a:latin typeface="+mn-lt"/>
                        </a:rPr>
                        <a:t>Enable strategic coordination of research projects within the portfolio</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solidFill>
                            <a:schemeClr val="tx1"/>
                          </a:solidFill>
                          <a:latin typeface="+mn-lt"/>
                        </a:rPr>
                        <a:t>Promoting team research and interdisciplinary collaboration</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solidFill>
                            <a:schemeClr val="tx1"/>
                          </a:solidFill>
                          <a:latin typeface="+mn-lt"/>
                        </a:rPr>
                        <a:t>Actively identifying related areas of research and connecting researchers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solidFill>
                            <a:schemeClr val="tx1"/>
                          </a:solidFill>
                          <a:latin typeface="+mn-lt"/>
                        </a:rPr>
                        <a:t>Actively promoting/disseminating the outputs of research to ORD investigators and the research community</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solidFill>
                            <a:schemeClr val="tx1"/>
                          </a:solidFill>
                          <a:latin typeface="+mn-lt"/>
                        </a:rPr>
                        <a:t>Fostering development and retention of early investigators</a:t>
                      </a:r>
                    </a:p>
                    <a:p>
                      <a:pPr marL="628650" marR="0" lvl="2" indent="-17145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b="0" dirty="0">
                          <a:solidFill>
                            <a:schemeClr val="tx1"/>
                          </a:solidFill>
                          <a:latin typeface="+mn-lt"/>
                        </a:rPr>
                        <a:t>Assisting in development of a Suicide Prevention Clinical Trial network capable to speed roll-out of large clinical trials.</a:t>
                      </a:r>
                      <a:endParaRPr lang="en-US" sz="1100" b="0" dirty="0">
                        <a:latin typeface="+mn-lt"/>
                      </a:endParaRPr>
                    </a:p>
                    <a:p>
                      <a:pPr marL="228600" lvl="1" indent="-228600">
                        <a:buClr>
                          <a:schemeClr val="accent1">
                            <a:lumMod val="100000"/>
                          </a:schemeClr>
                        </a:buClr>
                        <a:buSzPct val="100000"/>
                        <a:buFont typeface="+mj-lt"/>
                        <a:buAutoNum type="arabicPeriod"/>
                      </a:pPr>
                      <a:r>
                        <a:rPr lang="en-US" sz="1100" b="0" dirty="0">
                          <a:latin typeface="+mn-lt"/>
                        </a:rPr>
                        <a:t>Enhance utilization of existing data and analytical tools to increase coordination and collaboration of research</a:t>
                      </a:r>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Ability for SP AMP Leader to rapidly identify and understand </a:t>
                      </a:r>
                      <a:r>
                        <a:rPr lang="en-US" sz="1100" dirty="0">
                          <a:latin typeface="+mn-lt"/>
                          <a:cs typeface="Times New Roman" panose="02020603050405020304" pitchFamily="18" charset="0"/>
                        </a:rPr>
                        <a:t>what research is currently taking place across the portfolio</a:t>
                      </a:r>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i="0" dirty="0">
                          <a:latin typeface="+mn-lt"/>
                        </a:rPr>
                        <a:t>A</a:t>
                      </a:r>
                      <a:r>
                        <a:rPr lang="en-US" sz="1100" dirty="0">
                          <a:latin typeface="+mn-lt"/>
                        </a:rPr>
                        <a:t>bility to integrate data across the VA to facilitate greater coordination of multi-site trials/translational research studies</a:t>
                      </a:r>
                    </a:p>
                    <a:p>
                      <a:pPr marL="685800" marR="0" lvl="2" indent="-228600" algn="l" defTabSz="914400" rtl="0" eaLnBrk="1" fontAlgn="auto" latinLnBrk="0" hangingPunct="1">
                        <a:lnSpc>
                          <a:spcPct val="100000"/>
                        </a:lnSpc>
                        <a:spcBef>
                          <a:spcPts val="0"/>
                        </a:spcBef>
                        <a:spcAft>
                          <a:spcPts val="0"/>
                        </a:spcAft>
                        <a:buClr>
                          <a:schemeClr val="accent1">
                            <a:lumMod val="100000"/>
                          </a:schemeClr>
                        </a:buClr>
                        <a:buSzPct val="100000"/>
                        <a:buFont typeface="Arial" panose="020B0604020202020204" pitchFamily="34" charset="0"/>
                        <a:buChar char="•"/>
                        <a:tabLst/>
                        <a:defRPr/>
                      </a:pPr>
                      <a:r>
                        <a:rPr lang="en-US" sz="1100" dirty="0">
                          <a:latin typeface="+mn-lt"/>
                        </a:rPr>
                        <a:t>Ability to support the development and use of common data elements to support data interoperability and interchange between stakeholders in the area of research</a:t>
                      </a:r>
                      <a:endParaRPr lang="en-US"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171450" lvl="1" indent="-171450">
                        <a:buClr>
                          <a:schemeClr val="accent1">
                            <a:lumMod val="100000"/>
                          </a:schemeClr>
                        </a:buClr>
                        <a:buSzPct val="100000"/>
                        <a:buFont typeface="Arial" panose="020B0604020202020204" pitchFamily="34" charset="0"/>
                        <a:buChar char="•"/>
                      </a:pPr>
                      <a:endParaRPr lang="en-US" sz="11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228600" lvl="1" indent="-228600">
                        <a:buClr>
                          <a:schemeClr val="accent1">
                            <a:lumMod val="100000"/>
                          </a:schemeClr>
                        </a:buClr>
                        <a:buSzPct val="100000"/>
                        <a:buFont typeface="+mj-lt"/>
                        <a:buAutoNum type="arabicPeriod"/>
                      </a:pPr>
                      <a:endParaRPr lang="en-US" sz="1100" b="1"/>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51836113"/>
                  </a:ext>
                </a:extLst>
              </a:tr>
            </a:tbl>
          </a:graphicData>
        </a:graphic>
      </p:graphicFrame>
    </p:spTree>
    <p:extLst>
      <p:ext uri="{BB962C8B-B14F-4D97-AF65-F5344CB8AC3E}">
        <p14:creationId xmlns:p14="http://schemas.microsoft.com/office/powerpoint/2010/main" val="410725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89C57E-431E-7CEA-F190-6B0C358E920C}"/>
              </a:ext>
            </a:extLst>
          </p:cNvPr>
          <p:cNvSpPr>
            <a:spLocks noGrp="1"/>
          </p:cNvSpPr>
          <p:nvPr>
            <p:ph type="body" sz="quarter" idx="10"/>
          </p:nvPr>
        </p:nvSpPr>
        <p:spPr>
          <a:xfrm>
            <a:off x="955497" y="3705225"/>
            <a:ext cx="9935110" cy="1828800"/>
          </a:xfrm>
        </p:spPr>
        <p:txBody>
          <a:bodyPr vert="horz" lIns="91440" tIns="45720" rIns="91440" bIns="45720" rtlCol="0" anchor="t">
            <a:noAutofit/>
          </a:bodyPr>
          <a:lstStyle/>
          <a:p>
            <a:r>
              <a:rPr lang="en-US" dirty="0"/>
              <a:t>Suicide Prevention AMP Leader Role Charter</a:t>
            </a:r>
          </a:p>
        </p:txBody>
      </p:sp>
      <p:sp>
        <p:nvSpPr>
          <p:cNvPr id="5" name="Slide Number Placeholder 4">
            <a:extLst>
              <a:ext uri="{FF2B5EF4-FFF2-40B4-BE49-F238E27FC236}">
                <a16:creationId xmlns:a16="http://schemas.microsoft.com/office/drawing/2014/main" id="{27375C2D-F6E8-BC10-35E4-B94FFF1A2E8F}"/>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50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Group 3">
            <a:extLst>
              <a:ext uri="{FF2B5EF4-FFF2-40B4-BE49-F238E27FC236}">
                <a16:creationId xmlns:a16="http://schemas.microsoft.com/office/drawing/2014/main" id="{E6453F75-595E-4F85-B7D8-222BF74EC1C7}"/>
              </a:ext>
            </a:extLst>
          </p:cNvPr>
          <p:cNvGraphicFramePr>
            <a:graphicFrameLocks noGrp="1"/>
          </p:cNvGraphicFramePr>
          <p:nvPr>
            <p:extLst>
              <p:ext uri="{D42A27DB-BD31-4B8C-83A1-F6EECF244321}">
                <p14:modId xmlns:p14="http://schemas.microsoft.com/office/powerpoint/2010/main" val="2291098596"/>
              </p:ext>
            </p:extLst>
          </p:nvPr>
        </p:nvGraphicFramePr>
        <p:xfrm>
          <a:off x="-2329" y="0"/>
          <a:ext cx="12192002" cy="7770076"/>
        </p:xfrm>
        <a:graphic>
          <a:graphicData uri="http://schemas.openxmlformats.org/drawingml/2006/table">
            <a:tbl>
              <a:tblPr/>
              <a:tblGrid>
                <a:gridCol w="5465135">
                  <a:extLst>
                    <a:ext uri="{9D8B030D-6E8A-4147-A177-3AD203B41FA5}">
                      <a16:colId xmlns:a16="http://schemas.microsoft.com/office/drawing/2014/main" val="20000"/>
                    </a:ext>
                  </a:extLst>
                </a:gridCol>
                <a:gridCol w="776177">
                  <a:extLst>
                    <a:ext uri="{9D8B030D-6E8A-4147-A177-3AD203B41FA5}">
                      <a16:colId xmlns:a16="http://schemas.microsoft.com/office/drawing/2014/main" val="1236581278"/>
                    </a:ext>
                  </a:extLst>
                </a:gridCol>
                <a:gridCol w="871872">
                  <a:extLst>
                    <a:ext uri="{9D8B030D-6E8A-4147-A177-3AD203B41FA5}">
                      <a16:colId xmlns:a16="http://schemas.microsoft.com/office/drawing/2014/main" val="3827115217"/>
                    </a:ext>
                  </a:extLst>
                </a:gridCol>
                <a:gridCol w="2597845">
                  <a:extLst>
                    <a:ext uri="{9D8B030D-6E8A-4147-A177-3AD203B41FA5}">
                      <a16:colId xmlns:a16="http://schemas.microsoft.com/office/drawing/2014/main" val="20002"/>
                    </a:ext>
                  </a:extLst>
                </a:gridCol>
                <a:gridCol w="2480973">
                  <a:extLst>
                    <a:ext uri="{9D8B030D-6E8A-4147-A177-3AD203B41FA5}">
                      <a16:colId xmlns:a16="http://schemas.microsoft.com/office/drawing/2014/main" val="20003"/>
                    </a:ext>
                  </a:extLst>
                </a:gridCol>
              </a:tblGrid>
              <a:tr h="181064">
                <a:tc gridSpan="4">
                  <a:txBody>
                    <a:bodyPr/>
                    <a:lstStyle/>
                    <a:p>
                      <a:pPr marL="0" marR="0" lvl="0" indent="0" algn="ctr" defTabSz="914400" rtl="0" eaLnBrk="1" fontAlgn="base" latinLnBrk="0" hangingPunct="1">
                        <a:lnSpc>
                          <a:spcPct val="90000"/>
                        </a:lnSpc>
                        <a:spcBef>
                          <a:spcPct val="0"/>
                        </a:spcBef>
                        <a:spcAft>
                          <a:spcPct val="0"/>
                        </a:spcAft>
                        <a:buClr>
                          <a:schemeClr val="tx2"/>
                        </a:buClr>
                        <a:buSzTx/>
                        <a:buFontTx/>
                        <a:buNone/>
                        <a:tabLst/>
                        <a:defRPr/>
                      </a:pPr>
                      <a:r>
                        <a:rPr kumimoji="0" lang="en-US" sz="1100" b="1" i="0" u="none" strike="noStrike" cap="none" normalizeH="0" baseline="0" dirty="0">
                          <a:ln>
                            <a:noFill/>
                          </a:ln>
                          <a:solidFill>
                            <a:srgbClr val="FFFFFF"/>
                          </a:solidFill>
                          <a:effectLst/>
                          <a:latin typeface="+mn-lt"/>
                          <a:cs typeface="Arial"/>
                        </a:rPr>
                        <a:t>Purpose of the role</a:t>
                      </a: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endParaRPr lang="en-US"/>
                    </a:p>
                  </a:txBody>
                  <a:tcPr/>
                </a:tc>
                <a:tc hMerge="1">
                  <a:txBody>
                    <a:bodyPr/>
                    <a:lstStyle/>
                    <a:p>
                      <a:endParaRPr lang="en-US"/>
                    </a:p>
                  </a:txBody>
                  <a:tcPr/>
                </a:tc>
                <a:tc hMerge="1">
                  <a:txBody>
                    <a:bodyPr/>
                    <a:lstStyle/>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defRPr/>
                      </a:pPr>
                      <a:r>
                        <a:rPr kumimoji="0" lang="en-US" sz="1100" b="0" i="0" u="none" strike="noStrike" kern="1200" cap="none" spc="0" normalizeH="0" baseline="0">
                          <a:ln>
                            <a:noFill/>
                          </a:ln>
                          <a:solidFill>
                            <a:srgbClr val="000000">
                              <a:lumMod val="100000"/>
                            </a:srgbClr>
                          </a:solidFill>
                          <a:effectLst/>
                          <a:latin typeface="+mn-lt"/>
                          <a:cs typeface="Arial" pitchFamily="34" charset="0"/>
                        </a:rPr>
                        <a:t>Series / Grade: </a:t>
                      </a:r>
                    </a:p>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pPr>
                      <a:r>
                        <a:rPr kumimoji="0" lang="en-US" sz="1100" b="0" i="0" u="none" strike="noStrike" kern="1200" cap="none" spc="0" normalizeH="0" baseline="0">
                          <a:ln>
                            <a:noFill/>
                          </a:ln>
                          <a:solidFill>
                            <a:srgbClr val="000000">
                              <a:lumMod val="100000"/>
                            </a:srgbClr>
                          </a:solidFill>
                          <a:effectLst/>
                          <a:latin typeface="+mn-lt"/>
                          <a:cs typeface="Arial" pitchFamily="34" charset="0"/>
                        </a:rPr>
                        <a:t>Title: AMP Leader</a:t>
                      </a:r>
                    </a:p>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pPr>
                      <a:r>
                        <a:rPr kumimoji="0" lang="en-US" sz="1100" b="0" i="0" u="none" strike="noStrike" kern="1200" cap="none" spc="0" normalizeH="0" baseline="0">
                          <a:ln>
                            <a:noFill/>
                          </a:ln>
                          <a:solidFill>
                            <a:srgbClr val="000000">
                              <a:lumMod val="100000"/>
                            </a:srgbClr>
                          </a:solidFill>
                          <a:effectLst/>
                          <a:latin typeface="+mn-lt"/>
                          <a:cs typeface="Arial" pitchFamily="34" charset="0"/>
                        </a:rPr>
                        <a:t>Location: </a:t>
                      </a:r>
                    </a:p>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pPr>
                      <a:r>
                        <a:rPr kumimoji="0" lang="en-US" sz="1100" b="0" i="0" u="none" strike="noStrike" kern="1200" cap="none" spc="0" normalizeH="0" baseline="0">
                          <a:ln>
                            <a:noFill/>
                          </a:ln>
                          <a:solidFill>
                            <a:srgbClr val="000000">
                              <a:lumMod val="100000"/>
                            </a:srgbClr>
                          </a:solidFill>
                          <a:effectLst/>
                          <a:latin typeface="+mn-lt"/>
                          <a:cs typeface="Arial" pitchFamily="34" charset="0"/>
                        </a:rPr>
                        <a:t>Supervisory: </a:t>
                      </a:r>
                      <a:r>
                        <a:rPr kumimoji="0" lang="en-US" sz="1100" b="0" i="0" u="none" strike="noStrike" kern="1200" cap="none" spc="0" normalizeH="0" baseline="0">
                          <a:ln>
                            <a:noFill/>
                          </a:ln>
                          <a:solidFill>
                            <a:srgbClr val="000000">
                              <a:lumMod val="100000"/>
                            </a:srgbClr>
                          </a:solidFill>
                          <a:effectLst/>
                          <a:highlight>
                            <a:srgbClr val="FFFF00"/>
                          </a:highlight>
                          <a:latin typeface="+mn-lt"/>
                          <a:cs typeface="Arial" pitchFamily="34" charset="0"/>
                        </a:rPr>
                        <a:t>Yes</a:t>
                      </a:r>
                      <a:endParaRPr lang="en-US">
                        <a:highlight>
                          <a:srgbClr val="FFFF00"/>
                        </a:highlight>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rowSpan="2">
                  <a:txBody>
                    <a:bodyPr/>
                    <a:lstStyle/>
                    <a:p>
                      <a:pPr marL="59055" marR="0" lvl="1" indent="0" algn="l"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pPr>
                      <a:r>
                        <a:rPr kumimoji="0" lang="en-US" sz="1100" b="0" i="0" u="none" strike="noStrike" kern="1200" cap="none" spc="0" normalizeH="0" baseline="0" dirty="0">
                          <a:ln>
                            <a:noFill/>
                          </a:ln>
                          <a:solidFill>
                            <a:srgbClr val="FF0000"/>
                          </a:solidFill>
                          <a:effectLst/>
                          <a:latin typeface="+mn-lt"/>
                          <a:cs typeface="Arial"/>
                        </a:rPr>
                        <a:t>Series / Grade:</a:t>
                      </a:r>
                      <a:r>
                        <a:rPr lang="en-US" sz="1100" b="0" i="0" u="none" strike="noStrike" kern="1200" cap="none" spc="0" normalizeH="0" baseline="0" dirty="0">
                          <a:ln>
                            <a:noFill/>
                          </a:ln>
                          <a:solidFill>
                            <a:srgbClr val="FF0000"/>
                          </a:solidFill>
                          <a:effectLst/>
                          <a:latin typeface="+mn-lt"/>
                          <a:cs typeface="Arial"/>
                        </a:rPr>
                        <a:t> 15</a:t>
                      </a:r>
                      <a:endParaRPr kumimoji="0" lang="en-US" dirty="0"/>
                    </a:p>
                    <a:p>
                      <a:pPr marL="59055"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pPr>
                      <a:r>
                        <a:rPr kumimoji="0" lang="en-US" sz="1100" b="0" i="0" u="none" strike="noStrike" kern="1200" cap="none" spc="0" normalizeH="0" baseline="0" dirty="0">
                          <a:ln>
                            <a:noFill/>
                          </a:ln>
                          <a:solidFill>
                            <a:srgbClr val="FF0000"/>
                          </a:solidFill>
                          <a:effectLst/>
                          <a:latin typeface="+mn-lt"/>
                          <a:cs typeface="Arial"/>
                        </a:rPr>
                        <a:t>Title: AMP Leader</a:t>
                      </a:r>
                    </a:p>
                    <a:p>
                      <a:pPr marL="59055" marR="0" lvl="1" indent="0" algn="l"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pPr>
                      <a:r>
                        <a:rPr kumimoji="0" lang="en-US" sz="1100" b="0" i="0" u="none" strike="noStrike" kern="1200" cap="none" spc="0" normalizeH="0" baseline="0" dirty="0">
                          <a:ln>
                            <a:noFill/>
                          </a:ln>
                          <a:solidFill>
                            <a:srgbClr val="FF0000"/>
                          </a:solidFill>
                          <a:effectLst/>
                          <a:latin typeface="+mn-lt"/>
                          <a:cs typeface="Arial"/>
                        </a:rPr>
                        <a:t>Location:</a:t>
                      </a:r>
                      <a:r>
                        <a:rPr lang="en-US" sz="1100" b="0" i="0" u="none" strike="noStrike" kern="1200" cap="none" spc="0" normalizeH="0" baseline="0" dirty="0">
                          <a:ln>
                            <a:noFill/>
                          </a:ln>
                          <a:solidFill>
                            <a:srgbClr val="FF0000"/>
                          </a:solidFill>
                          <a:effectLst/>
                          <a:latin typeface="+mn-lt"/>
                          <a:cs typeface="Arial"/>
                        </a:rPr>
                        <a:t> </a:t>
                      </a:r>
                      <a:endParaRPr kumimoji="0" lang="en-US" sz="1100" b="0" i="0" u="none" strike="noStrike" kern="1200" cap="none" spc="0" normalizeH="0" baseline="0">
                        <a:ln>
                          <a:noFill/>
                        </a:ln>
                        <a:solidFill>
                          <a:srgbClr val="FF0000"/>
                        </a:solidFill>
                        <a:effectLst/>
                        <a:latin typeface="+mn-lt"/>
                        <a:cs typeface="Arial" pitchFamily="34" charset="0"/>
                      </a:endParaRPr>
                    </a:p>
                    <a:p>
                      <a:pPr marL="59055" marR="0" lvl="1" indent="0" algn="l"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pPr>
                      <a:r>
                        <a:rPr lang="en-US" sz="1100" b="0" i="0" u="none" strike="noStrike" kern="1200" cap="none" spc="0" normalizeH="0" baseline="0" dirty="0">
                          <a:ln>
                            <a:noFill/>
                          </a:ln>
                          <a:solidFill>
                            <a:srgbClr val="FF0000"/>
                          </a:solidFill>
                          <a:effectLst/>
                          <a:latin typeface="+mn-lt"/>
                          <a:cs typeface="Arial"/>
                        </a:rPr>
                        <a:t>Supervisory: Yes  </a:t>
                      </a:r>
                      <a:endParaRPr lang="en-US" dirty="0">
                        <a:solidFill>
                          <a:srgbClr val="FF0000"/>
                        </a:solidFill>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TlToBr>
                      <a:noFill/>
                    </a:lnTlToBr>
                    <a:lnBlToTr>
                      <a:noFill/>
                    </a:lnBlToTr>
                    <a:solidFill>
                      <a:schemeClr val="bg1"/>
                    </a:solidFill>
                  </a:tcPr>
                </a:tc>
                <a:extLst>
                  <a:ext uri="{0D108BD9-81ED-4DB2-BD59-A6C34878D82A}">
                    <a16:rowId xmlns:a16="http://schemas.microsoft.com/office/drawing/2014/main" val="3880569391"/>
                  </a:ext>
                </a:extLst>
              </a:tr>
              <a:tr h="561512">
                <a:tc gridSpan="4">
                  <a:txBody>
                    <a:bodyPr/>
                    <a:lstStyle/>
                    <a:p>
                      <a:pPr marL="59055" marR="0" lvl="1" indent="0" algn="l"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pPr>
                      <a:r>
                        <a:rPr kumimoji="0" lang="en-US" sz="1150" b="0" i="0" u="none" strike="noStrike" kern="1200" cap="none" spc="0" normalizeH="0" baseline="0" dirty="0">
                          <a:ln>
                            <a:noFill/>
                          </a:ln>
                          <a:solidFill>
                            <a:srgbClr val="000000"/>
                          </a:solidFill>
                          <a:effectLst/>
                          <a:latin typeface="+mn-lt"/>
                          <a:cs typeface="Arial"/>
                        </a:rPr>
                        <a:t>The Suicide Prevention AMP</a:t>
                      </a:r>
                      <a:r>
                        <a:rPr lang="en-US" sz="1150" b="0" i="0" u="none" strike="noStrike" kern="1200" cap="none" spc="0" normalizeH="0" baseline="0" dirty="0">
                          <a:ln>
                            <a:noFill/>
                          </a:ln>
                          <a:solidFill>
                            <a:srgbClr val="000000"/>
                          </a:solidFill>
                          <a:effectLst/>
                          <a:latin typeface="+mn-lt"/>
                          <a:cs typeface="Arial"/>
                        </a:rPr>
                        <a:t> lead </a:t>
                      </a:r>
                      <a:r>
                        <a:rPr kumimoji="0" lang="en-US" sz="1150" b="0" i="0" u="none" strike="noStrike" kern="1200" cap="none" spc="0" normalizeH="0" baseline="0" dirty="0">
                          <a:ln>
                            <a:noFill/>
                          </a:ln>
                          <a:solidFill>
                            <a:srgbClr val="000000"/>
                          </a:solidFill>
                          <a:effectLst/>
                          <a:latin typeface="+mn-lt"/>
                          <a:cs typeface="Arial"/>
                        </a:rPr>
                        <a:t> oversees and coordinates the development of strategic priorities for the </a:t>
                      </a:r>
                      <a:r>
                        <a:rPr lang="en-US" sz="1150" b="0" i="0" u="none" strike="noStrike" kern="1200" cap="none" spc="0" normalizeH="0" baseline="0" dirty="0">
                          <a:ln>
                            <a:noFill/>
                          </a:ln>
                          <a:solidFill>
                            <a:srgbClr val="000000"/>
                          </a:solidFill>
                          <a:effectLst/>
                          <a:latin typeface="+mn-lt"/>
                          <a:cs typeface="Arial"/>
                        </a:rPr>
                        <a:t>Suicide Prevention AMP </a:t>
                      </a:r>
                      <a:r>
                        <a:rPr kumimoji="0" lang="en-US" sz="1150" b="0" i="0" u="none" strike="noStrike" kern="1200" cap="none" spc="0" normalizeH="0" baseline="0" dirty="0">
                          <a:ln>
                            <a:noFill/>
                          </a:ln>
                          <a:solidFill>
                            <a:srgbClr val="000000"/>
                          </a:solidFill>
                          <a:effectLst/>
                          <a:latin typeface="+mn-lt"/>
                          <a:cs typeface="Arial"/>
                        </a:rPr>
                        <a:t>by:</a:t>
                      </a:r>
                      <a:r>
                        <a:rPr lang="en-US" sz="1150" b="0" i="0" u="none" strike="noStrike" kern="1200" cap="none" spc="0" normalizeH="0" baseline="0" dirty="0">
                          <a:ln>
                            <a:noFill/>
                          </a:ln>
                          <a:solidFill>
                            <a:srgbClr val="000000"/>
                          </a:solidFill>
                          <a:effectLst/>
                          <a:latin typeface="+mn-lt"/>
                          <a:cs typeface="Arial"/>
                        </a:rPr>
                        <a:t> </a:t>
                      </a:r>
                      <a:r>
                        <a:rPr kumimoji="0" lang="en-US" sz="1150" b="0" i="0" u="none" strike="noStrike" kern="1200" cap="none" spc="0" normalizeH="0" baseline="0" dirty="0">
                          <a:ln>
                            <a:noFill/>
                          </a:ln>
                          <a:solidFill>
                            <a:srgbClr val="000000"/>
                          </a:solidFill>
                          <a:effectLst/>
                          <a:latin typeface="+mn-lt"/>
                          <a:cs typeface="Arial"/>
                        </a:rPr>
                        <a:t>1.</a:t>
                      </a:r>
                      <a:r>
                        <a:rPr lang="en-US" sz="1150" b="0" i="0" u="none" strike="noStrike" kern="1200" cap="none" spc="0" normalizeH="0" baseline="0" dirty="0">
                          <a:ln>
                            <a:noFill/>
                          </a:ln>
                          <a:solidFill>
                            <a:srgbClr val="000000"/>
                          </a:solidFill>
                          <a:effectLst/>
                          <a:latin typeface="+mn-lt"/>
                          <a:cs typeface="Arial"/>
                        </a:rPr>
                        <a:t> </a:t>
                      </a:r>
                      <a:r>
                        <a:rPr kumimoji="0" lang="en-US" sz="1150" b="0" i="0" u="none" strike="noStrike" kern="1200" cap="none" spc="0" normalizeH="0" baseline="0" dirty="0">
                          <a:ln>
                            <a:noFill/>
                          </a:ln>
                          <a:solidFill>
                            <a:srgbClr val="000000"/>
                          </a:solidFill>
                          <a:effectLst/>
                          <a:latin typeface="+mn-lt"/>
                          <a:cs typeface="Arial"/>
                        </a:rPr>
                        <a:t> Developing communities of science consisting</a:t>
                      </a:r>
                      <a:r>
                        <a:rPr lang="en-US" sz="1150" b="0" i="0" u="none" strike="noStrike" kern="1200" cap="none" spc="0" normalizeH="0" baseline="0" dirty="0">
                          <a:ln>
                            <a:noFill/>
                          </a:ln>
                          <a:solidFill>
                            <a:srgbClr val="000000"/>
                          </a:solidFill>
                          <a:effectLst/>
                          <a:latin typeface="+mn-lt"/>
                          <a:cs typeface="Arial"/>
                        </a:rPr>
                        <a:t> </a:t>
                      </a:r>
                      <a:r>
                        <a:rPr kumimoji="0" lang="en-US" sz="1150" b="0" i="0" u="none" strike="noStrike" kern="1200" cap="none" spc="0" normalizeH="0" baseline="0" dirty="0">
                          <a:ln>
                            <a:noFill/>
                          </a:ln>
                          <a:solidFill>
                            <a:srgbClr val="000000"/>
                          </a:solidFill>
                          <a:effectLst/>
                          <a:latin typeface="+mn-lt"/>
                          <a:cs typeface="Arial"/>
                        </a:rPr>
                        <a:t>of researchers, clinicians, administrators, and Veterans who will set priorities for the portfolio 2.</a:t>
                      </a:r>
                      <a:r>
                        <a:rPr lang="en-US" sz="1150" b="0" i="0" u="none" strike="noStrike" kern="1200" cap="none" spc="0" normalizeH="0" baseline="0" dirty="0">
                          <a:ln>
                            <a:noFill/>
                          </a:ln>
                          <a:solidFill>
                            <a:srgbClr val="000000"/>
                          </a:solidFill>
                          <a:effectLst/>
                          <a:latin typeface="+mn-lt"/>
                          <a:cs typeface="Arial"/>
                        </a:rPr>
                        <a:t> </a:t>
                      </a:r>
                      <a:r>
                        <a:rPr kumimoji="0" lang="en-US" sz="1150" b="0" i="0" u="none" strike="noStrike" kern="1200" cap="none" spc="0" normalizeH="0" baseline="0" dirty="0">
                          <a:ln>
                            <a:noFill/>
                          </a:ln>
                          <a:solidFill>
                            <a:srgbClr val="000000"/>
                          </a:solidFill>
                          <a:effectLst/>
                          <a:latin typeface="+mn-lt"/>
                          <a:cs typeface="Arial"/>
                        </a:rPr>
                        <a:t> Promoting portfolio diversity and project opportunities within Suicide Prevention AMP  3.</a:t>
                      </a:r>
                      <a:r>
                        <a:rPr lang="en-US" sz="1150" b="0" i="0" u="none" strike="noStrike" kern="1200" cap="none" spc="0" normalizeH="0" baseline="0" dirty="0">
                          <a:ln>
                            <a:noFill/>
                          </a:ln>
                          <a:solidFill>
                            <a:srgbClr val="000000"/>
                          </a:solidFill>
                          <a:effectLst/>
                          <a:latin typeface="+mn-lt"/>
                          <a:cs typeface="Arial"/>
                        </a:rPr>
                        <a:t> </a:t>
                      </a:r>
                      <a:r>
                        <a:rPr kumimoji="0" lang="en-US" sz="1150" b="0" i="0" u="none" strike="noStrike" kern="1200" cap="none" spc="0" normalizeH="0" baseline="0" dirty="0">
                          <a:ln>
                            <a:noFill/>
                          </a:ln>
                          <a:solidFill>
                            <a:srgbClr val="000000"/>
                          </a:solidFill>
                          <a:effectLst/>
                          <a:latin typeface="+mn-lt"/>
                          <a:cs typeface="Arial"/>
                        </a:rPr>
                        <a:t> Partnering with VHA clinicians and sister agencies (e.g., NIH, DoD, etc.) to champion the benefits of ORD research with key stakeholders; and 4.</a:t>
                      </a:r>
                      <a:r>
                        <a:rPr lang="en-US" sz="1150" b="0" i="0" u="none" strike="noStrike" kern="1200" cap="none" spc="0" normalizeH="0" baseline="0" dirty="0">
                          <a:ln>
                            <a:noFill/>
                          </a:ln>
                          <a:solidFill>
                            <a:srgbClr val="000000"/>
                          </a:solidFill>
                          <a:effectLst/>
                          <a:latin typeface="+mn-lt"/>
                          <a:cs typeface="Arial"/>
                        </a:rPr>
                        <a:t> </a:t>
                      </a:r>
                      <a:r>
                        <a:rPr kumimoji="0" lang="en-US" sz="1150" b="0" i="0" u="none" strike="noStrike" kern="1200" cap="none" spc="0" normalizeH="0" baseline="0" dirty="0">
                          <a:ln>
                            <a:noFill/>
                          </a:ln>
                          <a:solidFill>
                            <a:srgbClr val="000000"/>
                          </a:solidFill>
                          <a:effectLst/>
                          <a:latin typeface="+mn-lt"/>
                          <a:cs typeface="Arial"/>
                        </a:rPr>
                        <a:t> Serving as an SME and POC for the Suicide Prevention AMP who will advise CRADO and senior leadership on the portfolio and issues related to the Suicide Prevention </a:t>
                      </a:r>
                      <a:r>
                        <a:rPr lang="en-US" sz="1150" b="0" i="0" u="none" strike="noStrike" kern="1200" cap="none" spc="0" normalizeH="0" baseline="0" dirty="0">
                          <a:ln>
                            <a:noFill/>
                          </a:ln>
                          <a:solidFill>
                            <a:srgbClr val="000000"/>
                          </a:solidFill>
                          <a:effectLst/>
                          <a:latin typeface="+mn-lt"/>
                          <a:cs typeface="Arial"/>
                        </a:rPr>
                        <a:t>AMP</a:t>
                      </a:r>
                      <a:r>
                        <a:rPr kumimoji="0" lang="en-US" sz="1150" b="0" i="0" u="none" strike="noStrike" kern="1200" cap="none" spc="0" normalizeH="0" baseline="0" dirty="0">
                          <a:ln>
                            <a:noFill/>
                          </a:ln>
                          <a:solidFill>
                            <a:srgbClr val="000000"/>
                          </a:solidFill>
                          <a:effectLst/>
                          <a:latin typeface="+mn-lt"/>
                          <a:cs typeface="Arial"/>
                        </a:rPr>
                        <a:t>.</a:t>
                      </a:r>
                    </a:p>
                    <a:p>
                      <a:pPr marL="59055" marR="0" lvl="1" indent="0" algn="l"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pPr>
                      <a:endParaRPr kumimoji="0" lang="en-US" sz="1150" b="0" i="0" u="none" strike="noStrike" kern="1200" cap="none" spc="0" normalizeH="0" baseline="0" dirty="0">
                        <a:ln>
                          <a:noFill/>
                        </a:ln>
                        <a:solidFill>
                          <a:srgbClr val="000000"/>
                        </a:solidFill>
                        <a:effectLst/>
                        <a:latin typeface="+mn-lt"/>
                        <a:cs typeface="Arial"/>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defRPr/>
                      </a:pPr>
                      <a:r>
                        <a:rPr kumimoji="0" lang="en-US" sz="1100" b="0" i="0" u="none" strike="noStrike" kern="1200" cap="none" spc="0" normalizeH="0" baseline="0">
                          <a:ln>
                            <a:noFill/>
                          </a:ln>
                          <a:solidFill>
                            <a:srgbClr val="000000">
                              <a:lumMod val="100000"/>
                            </a:srgbClr>
                          </a:solidFill>
                          <a:effectLst/>
                          <a:latin typeface="+mn-lt"/>
                          <a:cs typeface="Arial" pitchFamily="34" charset="0"/>
                        </a:rPr>
                        <a:t>Series / Grade: </a:t>
                      </a:r>
                    </a:p>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pPr>
                      <a:r>
                        <a:rPr kumimoji="0" lang="en-US" sz="1100" b="0" i="0" u="none" strike="noStrike" kern="1200" cap="none" spc="0" normalizeH="0" baseline="0">
                          <a:ln>
                            <a:noFill/>
                          </a:ln>
                          <a:solidFill>
                            <a:srgbClr val="000000">
                              <a:lumMod val="100000"/>
                            </a:srgbClr>
                          </a:solidFill>
                          <a:effectLst/>
                          <a:latin typeface="+mn-lt"/>
                          <a:cs typeface="Arial" pitchFamily="34" charset="0"/>
                        </a:rPr>
                        <a:t>Title: AMP Leader</a:t>
                      </a:r>
                    </a:p>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pPr>
                      <a:r>
                        <a:rPr kumimoji="0" lang="en-US" sz="1100" b="0" i="0" u="none" strike="noStrike" kern="1200" cap="none" spc="0" normalizeH="0" baseline="0">
                          <a:ln>
                            <a:noFill/>
                          </a:ln>
                          <a:solidFill>
                            <a:srgbClr val="000000">
                              <a:lumMod val="100000"/>
                            </a:srgbClr>
                          </a:solidFill>
                          <a:effectLst/>
                          <a:latin typeface="+mn-lt"/>
                          <a:cs typeface="Arial" pitchFamily="34" charset="0"/>
                        </a:rPr>
                        <a:t>Location: </a:t>
                      </a:r>
                    </a:p>
                    <a:p>
                      <a:pPr marL="59400" marR="0" lvl="1" indent="0" algn="l" defTabSz="914400" rtl="0" eaLnBrk="1" fontAlgn="base"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pPr>
                      <a:r>
                        <a:rPr kumimoji="0" lang="en-US" sz="1100" b="0" i="0" u="none" strike="noStrike" kern="1200" cap="none" spc="0" normalizeH="0" baseline="0">
                          <a:ln>
                            <a:noFill/>
                          </a:ln>
                          <a:solidFill>
                            <a:srgbClr val="000000">
                              <a:lumMod val="100000"/>
                            </a:srgbClr>
                          </a:solidFill>
                          <a:effectLst/>
                          <a:latin typeface="+mn-lt"/>
                          <a:cs typeface="Arial" pitchFamily="34" charset="0"/>
                        </a:rPr>
                        <a:t>Supervisory: </a:t>
                      </a:r>
                      <a:r>
                        <a:rPr kumimoji="0" lang="en-US" sz="1100" b="0" i="0" u="none" strike="noStrike" kern="1200" cap="none" spc="0" normalizeH="0" baseline="0">
                          <a:ln>
                            <a:noFill/>
                          </a:ln>
                          <a:solidFill>
                            <a:srgbClr val="000000">
                              <a:lumMod val="100000"/>
                            </a:srgbClr>
                          </a:solidFill>
                          <a:effectLst/>
                          <a:highlight>
                            <a:srgbClr val="FFFF00"/>
                          </a:highlight>
                          <a:latin typeface="+mn-lt"/>
                          <a:cs typeface="Arial" pitchFamily="34" charset="0"/>
                        </a:rPr>
                        <a:t>Yes</a:t>
                      </a:r>
                      <a:endParaRPr lang="en-US">
                        <a:highlight>
                          <a:srgbClr val="FFFF00"/>
                        </a:highlight>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10"/>
                  </a:ext>
                </a:extLst>
              </a:tr>
              <a:tr h="206644">
                <a:tc rowSpan="2">
                  <a:txBody>
                    <a:bodyPr/>
                    <a:lstStyle/>
                    <a:p>
                      <a:pPr marL="0" marR="0" lvl="0" indent="0" algn="l" defTabSz="914400" rtl="0" eaLnBrk="1" fontAlgn="base" latinLnBrk="0" hangingPunct="1">
                        <a:lnSpc>
                          <a:spcPct val="90000"/>
                        </a:lnSpc>
                        <a:spcBef>
                          <a:spcPct val="0"/>
                        </a:spcBef>
                        <a:spcAft>
                          <a:spcPct val="0"/>
                        </a:spcAft>
                        <a:buClr>
                          <a:schemeClr val="tx2"/>
                        </a:buClr>
                        <a:buSzTx/>
                        <a:buFontTx/>
                        <a:buNone/>
                        <a:tabLst/>
                      </a:pPr>
                      <a:r>
                        <a:rPr kumimoji="0" lang="en-US" sz="1100" b="1" i="0" u="none" strike="noStrike" cap="none" normalizeH="0" baseline="0" dirty="0">
                          <a:ln>
                            <a:noFill/>
                          </a:ln>
                          <a:solidFill>
                            <a:schemeClr val="tx1"/>
                          </a:solidFill>
                          <a:effectLst/>
                          <a:latin typeface="+mn-lt"/>
                          <a:cs typeface="Arial"/>
                        </a:rPr>
                        <a:t>Organizational structure</a:t>
                      </a: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TlToBr>
                      <a:noFill/>
                    </a:lnTlToBr>
                    <a:lnBlToTr>
                      <a:noFill/>
                    </a:lnBlToTr>
                    <a:solidFill>
                      <a:schemeClr val="bg1"/>
                    </a:solidFill>
                  </a:tcPr>
                </a:tc>
                <a:tc gridSpan="4">
                  <a:txBody>
                    <a:bodyPr/>
                    <a:lstStyle/>
                    <a:p>
                      <a:pPr algn="ctr"/>
                      <a:r>
                        <a:rPr kumimoji="0" lang="en-US" sz="1100" b="1" i="0" u="none" strike="noStrike" cap="none" normalizeH="0" baseline="0" dirty="0">
                          <a:ln>
                            <a:noFill/>
                          </a:ln>
                          <a:solidFill>
                            <a:srgbClr val="FFFFFF"/>
                          </a:solidFill>
                          <a:effectLst/>
                          <a:latin typeface="+mn-lt"/>
                          <a:cs typeface="Arial"/>
                        </a:rPr>
                        <a:t>Key Leadership Behaviors</a:t>
                      </a:r>
                      <a:endParaRPr lang="en-US" dirty="0">
                        <a:cs typeface="Arial"/>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pPr marL="0" marR="0" lvl="0" indent="0" algn="l" defTabSz="914400" rtl="0" eaLnBrk="1" fontAlgn="base" latinLnBrk="0" hangingPunct="1">
                        <a:lnSpc>
                          <a:spcPct val="90000"/>
                        </a:lnSpc>
                        <a:spcBef>
                          <a:spcPct val="0"/>
                        </a:spcBef>
                        <a:spcAft>
                          <a:spcPct val="0"/>
                        </a:spcAft>
                        <a:buClr>
                          <a:schemeClr val="tx2"/>
                        </a:buClr>
                        <a:buSzTx/>
                        <a:buFontTx/>
                        <a:buNone/>
                        <a:tabLst/>
                      </a:pPr>
                      <a:endParaRPr kumimoji="0" lang="en-US" sz="1100" b="1" i="0" u="none" strike="noStrike" cap="none" normalizeH="0" baseline="0">
                        <a:ln>
                          <a:noFill/>
                        </a:ln>
                        <a:solidFill>
                          <a:schemeClr val="tx1"/>
                        </a:solidFill>
                        <a:effectLst/>
                        <a:latin typeface="+mn-lt"/>
                        <a:cs typeface="Arial" pitchFamily="34" charset="0"/>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TlToBr>
                      <a:noFill/>
                    </a:lnTlToBr>
                    <a:lnBlToTr>
                      <a:noFill/>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a:ln>
                            <a:noFill/>
                          </a:ln>
                          <a:solidFill>
                            <a:srgbClr val="FFFFFF"/>
                          </a:solidFill>
                          <a:effectLst/>
                          <a:latin typeface="+mn-lt"/>
                          <a:cs typeface="Arial" pitchFamily="34" charset="0"/>
                        </a:rPr>
                        <a:t>Key Leadership Behaviors (if applicable)</a:t>
                      </a: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endParaRPr lang="de-DE"/>
                    </a:p>
                  </a:txBody>
                  <a:tcPr>
                    <a:lnL w="9525" cap="flat" cmpd="sng" algn="ctr">
                      <a:solidFill>
                        <a:schemeClr val="bg2">
                          <a:lumMod val="25000"/>
                        </a:schemeClr>
                      </a:solidFill>
                      <a:prstDash val="solid"/>
                      <a:round/>
                      <a:headEnd type="none" w="med" len="med"/>
                      <a:tailEnd type="none" w="med" len="med"/>
                    </a:lnL>
                  </a:tcPr>
                </a:tc>
                <a:extLst>
                  <a:ext uri="{0D108BD9-81ED-4DB2-BD59-A6C34878D82A}">
                    <a16:rowId xmlns:a16="http://schemas.microsoft.com/office/drawing/2014/main" val="10000"/>
                  </a:ext>
                </a:extLst>
              </a:tr>
              <a:tr h="2208508">
                <a:tc vMerge="1">
                  <a:txBody>
                    <a:bodyPr/>
                    <a:lstStyle/>
                    <a:p>
                      <a:endParaRPr lang="en-US"/>
                    </a:p>
                  </a:txBody>
                  <a:tcPr/>
                </a:tc>
                <a:tc gridSpan="4">
                  <a:txBody>
                    <a:bodyPr/>
                    <a:lstStyle/>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Executing the strategic plan for Suicide Prevention AMP</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Coordinating with executive council on AMP portfolio development and strategic priorities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Allocating and obligating  AMP directed funds to achieve portfolio goals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Overseeing the collection of critical measures for Suicide Prevention research projects </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Communicating the impact and successes of SP AMP approach and SP AMP research to key stakeholders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Identify and promote the development of enterprise-wide resources based on Suicide Prevention AMP projects </a:t>
                      </a:r>
                      <a:r>
                        <a:rPr kumimoji="0" lang="en-US" sz="1150" b="0" i="0" u="none" strike="noStrike" kern="1200" cap="none" spc="0" normalizeH="0" baseline="0" noProof="0" dirty="0">
                          <a:ln>
                            <a:noFill/>
                          </a:ln>
                          <a:solidFill>
                            <a:srgbClr val="000000"/>
                          </a:solidFill>
                          <a:effectLst/>
                          <a:uLnTx/>
                          <a:uFillTx/>
                          <a:latin typeface="+mn-lt"/>
                          <a:ea typeface="+mn-ea"/>
                          <a:cs typeface="+mn-cs"/>
                        </a:rPr>
                        <a:t>that can be utilized by the entire field</a:t>
                      </a:r>
                      <a:endPar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mn-lt"/>
                          <a:ea typeface="+mn-ea"/>
                          <a:cs typeface="+mn-cs"/>
                        </a:rPr>
                        <a:t>Engage with other agencies on their priorities and research to enable cooperative opportunities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Ensure portfolio support for the translation of therapies and treatments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a:t>Develop relationships with key stakeholders to ensure breadth of portfolio addresses knowledge and practice gaps</a:t>
                      </a: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High degree of leadership and comfort managing group dynamics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Adept at balancing priorities and cross-cutting research projects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Be an informed leader who understands the breadth of work being done in the topic area and within the portfolio while maintaining a research outlook beyond the immediate future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Proficiency communicating to both scientific and lay audiences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Engaged with other agencies on their priorities and research to enable cooperative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Willing to assist research teams in generating alternative approaches to enable more collaborative and synergistic research efforts</a:t>
                      </a:r>
                      <a:endParaRPr kumimoji="0" lang="en-US" sz="1200" b="0" i="0" u="none" strike="noStrike" kern="1200" cap="none" spc="0" normalizeH="0" baseline="0" noProof="0">
                        <a:ln>
                          <a:noFill/>
                        </a:ln>
                        <a:solidFill>
                          <a:prstClr val="black"/>
                        </a:solidFill>
                        <a:effectLst/>
                        <a:highlight>
                          <a:srgbClr val="FFFF00"/>
                        </a:highlight>
                        <a:uLnTx/>
                        <a:uFillTx/>
                        <a:latin typeface="+mn-lt"/>
                        <a:ea typeface="+mn-ea"/>
                        <a:cs typeface="+mn-cs"/>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noFill/>
                  </a:tcPr>
                </a:tc>
                <a:tc hMerge="1">
                  <a:txBody>
                    <a:bodyPr/>
                    <a:lstStyle/>
                    <a:p>
                      <a:endParaRPr lang="en-US"/>
                    </a:p>
                  </a:txBody>
                  <a:tcPr>
                    <a:lnL w="9525" cap="flat" cmpd="sng" algn="ctr">
                      <a:solidFill>
                        <a:schemeClr val="bg2">
                          <a:lumMod val="25000"/>
                        </a:schemeClr>
                      </a:solidFill>
                      <a:prstDash val="solid"/>
                      <a:round/>
                      <a:headEnd type="none" w="med" len="med"/>
                      <a:tailEnd type="none" w="med" len="med"/>
                    </a:lnL>
                  </a:tcPr>
                </a:tc>
                <a:extLst>
                  <a:ext uri="{0D108BD9-81ED-4DB2-BD59-A6C34878D82A}">
                    <a16:rowId xmlns:a16="http://schemas.microsoft.com/office/drawing/2014/main" val="1357587046"/>
                  </a:ext>
                </a:extLst>
              </a:tr>
              <a:tr h="192024">
                <a:tc gridSpan="5">
                  <a:txBody>
                    <a:bodyPr/>
                    <a:lstStyle/>
                    <a:p>
                      <a:pPr marL="0" marR="0" lvl="0" indent="0" algn="ctr" defTabSz="914400" rtl="0" eaLnBrk="1" fontAlgn="base" latinLnBrk="0" hangingPunct="1">
                        <a:lnSpc>
                          <a:spcPct val="90000"/>
                        </a:lnSpc>
                        <a:spcBef>
                          <a:spcPct val="0"/>
                        </a:spcBef>
                        <a:spcAft>
                          <a:spcPct val="0"/>
                        </a:spcAft>
                        <a:buClr>
                          <a:schemeClr val="tx2"/>
                        </a:buClr>
                        <a:buSzTx/>
                        <a:buFontTx/>
                        <a:buNone/>
                        <a:tabLst/>
                        <a:defRPr/>
                      </a:pPr>
                      <a:r>
                        <a:rPr kumimoji="0" lang="en-US" sz="1100" b="1" i="0" u="none" strike="noStrike" cap="none" normalizeH="0" baseline="0" dirty="0">
                          <a:ln>
                            <a:noFill/>
                          </a:ln>
                          <a:solidFill>
                            <a:srgbClr val="FFFFFF"/>
                          </a:solidFill>
                          <a:effectLst/>
                          <a:latin typeface="+mn-lt"/>
                          <a:cs typeface="Arial"/>
                        </a:rPr>
                        <a:t>Individual accountabilities</a:t>
                      </a: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endParaRPr lang="en-US"/>
                    </a:p>
                  </a:txBody>
                  <a:tcPr/>
                </a:tc>
                <a:tc hMerge="1">
                  <a:txBody>
                    <a:bodyPr/>
                    <a:lstStyle/>
                    <a:p>
                      <a:pPr marL="0" marR="0" lvl="0" indent="0" algn="ctr" defTabSz="914400" rtl="0" eaLnBrk="1" fontAlgn="base" latinLnBrk="0" hangingPunct="1">
                        <a:lnSpc>
                          <a:spcPct val="90000"/>
                        </a:lnSpc>
                        <a:spcBef>
                          <a:spcPct val="0"/>
                        </a:spcBef>
                        <a:spcAft>
                          <a:spcPct val="0"/>
                        </a:spcAft>
                        <a:buClr>
                          <a:schemeClr val="tx2"/>
                        </a:buClr>
                        <a:buSzTx/>
                        <a:buFontTx/>
                        <a:buNone/>
                        <a:tabLst/>
                        <a:defRPr/>
                      </a:pPr>
                      <a:endParaRPr kumimoji="0" lang="en-US" sz="1100" b="1" i="0" u="none" strike="noStrike" cap="none" normalizeH="0" baseline="0">
                        <a:ln>
                          <a:noFill/>
                        </a:ln>
                        <a:solidFill>
                          <a:srgbClr val="FFFFFF"/>
                        </a:solidFill>
                        <a:effectLst/>
                        <a:latin typeface="+mn-lt"/>
                        <a:cs typeface="Arial" pitchFamily="34" charset="0"/>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cap="none" normalizeH="0" baseline="0">
                        <a:ln>
                          <a:noFill/>
                        </a:ln>
                        <a:solidFill>
                          <a:srgbClr val="FFFFFF"/>
                        </a:solidFill>
                        <a:effectLst/>
                        <a:latin typeface="+mn-lt"/>
                        <a:cs typeface="Arial" pitchFamily="34" charset="0"/>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endParaRPr lang="en-US" sz="1100"/>
                    </a:p>
                  </a:txBody>
                  <a:tcPr marL="17449" marR="17449" marT="36000" marB="36000" horzOverflow="overflow">
                    <a:lnL w="9525" cap="flat" cmpd="sng" algn="ctr">
                      <a:solidFill>
                        <a:schemeClr val="bg2">
                          <a:lumMod val="2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2024">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kumimoji="0" lang="en-US" sz="11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a:rPr>
                        <a:t>For all Actively Managed Portfolio Leaders</a:t>
                      </a:r>
                    </a:p>
                  </a:txBody>
                  <a:tcPr anchor="ct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rgbClr val="00529B"/>
                    </a:solidFill>
                  </a:tcPr>
                </a:tc>
                <a:tc hMerge="1">
                  <a:txBody>
                    <a:bodyPr/>
                    <a:lstStyle/>
                    <a:p>
                      <a:endParaRPr lang="en-US"/>
                    </a:p>
                  </a:txBody>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US" sz="1200" b="0" i="0" u="none" strike="noStrike" kern="1200" cap="none" spc="0" normalizeH="0" baseline="0" noProof="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cap="none" normalizeH="0" baseline="0" dirty="0">
                          <a:ln>
                            <a:noFill/>
                          </a:ln>
                          <a:solidFill>
                            <a:srgbClr val="FFFFFF"/>
                          </a:solidFill>
                          <a:effectLst/>
                          <a:latin typeface="+mn-lt"/>
                          <a:cs typeface="Arial"/>
                        </a:rPr>
                        <a:t>Specifics will vary depending on focus of the Actively Managed Portfolio</a:t>
                      </a:r>
                      <a:endParaRPr kumimoji="0" lang="en-US" sz="1200" b="0" i="0" u="none" strike="noStrike" kern="1200" cap="none" spc="0" normalizeH="0" baseline="0" noProof="0" dirty="0">
                        <a:ln>
                          <a:noFill/>
                        </a:ln>
                        <a:solidFill>
                          <a:prstClr val="black"/>
                        </a:solidFill>
                        <a:effectLst/>
                        <a:uLnTx/>
                        <a:uFillTx/>
                        <a:latin typeface="+mn-lt"/>
                        <a:ea typeface="+mn-ea"/>
                        <a:cs typeface="Arial"/>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pPr marL="178200" lvl="1" indent="-118800" algn="l" defTabSz="914400" rtl="0" eaLnBrk="1"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pPr>
                      <a:endParaRPr lang="en-US" sz="1100" b="0" i="0" u="none" kern="1200" spc="0">
                        <a:solidFill>
                          <a:srgbClr val="000000">
                            <a:lumMod val="100000"/>
                          </a:srgbClr>
                        </a:solidFill>
                        <a:latin typeface="+mn-lt"/>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142332">
                <a:tc gridSpan="3">
                  <a:txBody>
                    <a:bodyPr/>
                    <a:lstStyle/>
                    <a:p>
                      <a:pPr marL="9144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Develop relationships with investigators and other stakeholders across VAMCs/</a:t>
                      </a:r>
                      <a:r>
                        <a:rPr kumimoji="0" lang="en-US" sz="115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VISNs as well as with external groups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Convene workshops and conferences that generate new ideas and collaborative opportunities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Maintain adherence to data standards/procedures for all projects within the portfolio</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Ensure portfolio performance against agreed upon performance measures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Hold investigators/sites accountable when performance measures/</a:t>
                      </a:r>
                      <a:r>
                        <a:rPr kumimoji="0" lang="en-US" sz="115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project milestones</a:t>
                      </a: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aren’t being met</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Ensure portfolio support for the translation of therapies and treatments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Conduct regular and off-cycle reviews </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Review recurring portfolio analysis reports and provide recommendations to address gaps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US" sz="1150" b="0" i="0" u="none" strike="noStrike" kern="1200" cap="none" spc="0" normalizeH="0" baseline="0" noProof="0" dirty="0">
                        <a:ln>
                          <a:noFill/>
                        </a:ln>
                        <a:solidFill>
                          <a:srgbClr val="000000">
                            <a:lumMod val="100000"/>
                          </a:srgbClr>
                        </a:solidFill>
                        <a:effectLst/>
                        <a:uLnTx/>
                        <a:uFillTx/>
                        <a:latin typeface="+mn-lt"/>
                        <a:ea typeface="+mn-ea"/>
                        <a:cs typeface="Arial" pitchFamily="34" charset="0"/>
                      </a:endParaRPr>
                    </a:p>
                  </a:txBody>
                  <a:tcP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marL="9144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Execute the strategic plan for SP AMP</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Coordinate with oversight group(s) on SP AMP portfolio development and strategic priorities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Allocate and obligate SP AMP directed funds to achieve portfolio goals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Oversee the collection of SP AMP project reports/measurements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Communicate the impact and successes of SP AMP approach and SP AMP research to key stakeholders</a:t>
                      </a:r>
                    </a:p>
                    <a:p>
                      <a:pPr marL="27432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Identify and promote the development of enterprise-wide resources based on SP AMP projects </a:t>
                      </a:r>
                      <a:r>
                        <a:rPr kumimoji="0" lang="en-US" sz="1150" b="0" i="0" u="none" strike="noStrike" kern="1200" cap="none" spc="0" normalizeH="0" baseline="0" noProof="0" dirty="0">
                          <a:ln>
                            <a:noFill/>
                          </a:ln>
                          <a:solidFill>
                            <a:srgbClr val="000000"/>
                          </a:solidFill>
                          <a:effectLst/>
                          <a:uLnTx/>
                          <a:uFillTx/>
                          <a:latin typeface="+mn-lt"/>
                          <a:ea typeface="+mn-ea"/>
                          <a:cs typeface="+mn-cs"/>
                        </a:rPr>
                        <a:t>that can be utilized by the entire field</a:t>
                      </a:r>
                      <a:endParaRPr kumimoji="0" lang="en-US" sz="115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274320" marR="0" lvl="1" indent="-18288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TlToBr>
                      <a:noFill/>
                    </a:lnTlToBr>
                    <a:lnBlToTr>
                      <a:noFill/>
                    </a:lnBlToTr>
                    <a:solidFill>
                      <a:schemeClr val="bg1"/>
                    </a:solidFill>
                  </a:tcPr>
                </a:tc>
                <a:tc hMerge="1">
                  <a:txBody>
                    <a:bodyPr/>
                    <a:lstStyle/>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a:ln>
                            <a:noFill/>
                          </a:ln>
                          <a:solidFill>
                            <a:srgbClr val="000000">
                              <a:lumMod val="100000"/>
                            </a:srgbClr>
                          </a:solidFill>
                          <a:effectLst/>
                          <a:uLnTx/>
                          <a:uFillTx/>
                          <a:latin typeface="+mn-lt"/>
                          <a:ea typeface="+mn-ea"/>
                          <a:cs typeface="+mn-cs"/>
                        </a:rPr>
                        <a:t>ORD Finance Office, CRADO(Leadership Team), AO</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a:ln>
                            <a:noFill/>
                          </a:ln>
                          <a:solidFill>
                            <a:srgbClr val="000000">
                              <a:lumMod val="100000"/>
                            </a:srgbClr>
                          </a:solidFill>
                          <a:effectLst/>
                          <a:uLnTx/>
                          <a:uFillTx/>
                          <a:latin typeface="+mn-lt"/>
                          <a:ea typeface="+mn-ea"/>
                          <a:cs typeface="+mn-cs"/>
                        </a:rPr>
                        <a:t>Relevant VHA Program Leadership, QUERI, interagency partners</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a:ln>
                            <a:noFill/>
                          </a:ln>
                          <a:solidFill>
                            <a:srgbClr val="000000">
                              <a:lumMod val="100000"/>
                            </a:srgbClr>
                          </a:solidFill>
                          <a:effectLst/>
                          <a:uLnTx/>
                          <a:uFillTx/>
                          <a:latin typeface="+mn-lt"/>
                          <a:ea typeface="+mn-ea"/>
                          <a:cs typeface="+mn-cs"/>
                        </a:rPr>
                        <a:t>DEAN, OCLA, OPIA, OGC, VHA Communications, ORD Ops Director</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a:ln>
                            <a:noFill/>
                          </a:ln>
                          <a:solidFill>
                            <a:srgbClr val="000000">
                              <a:lumMod val="100000"/>
                            </a:srgbClr>
                          </a:solidFill>
                          <a:effectLst/>
                          <a:uLnTx/>
                          <a:uFillTx/>
                          <a:latin typeface="+mn-lt"/>
                          <a:ea typeface="+mn-ea"/>
                          <a:cs typeface="+mn-cs"/>
                        </a:rPr>
                        <a:t>Investigator, Research Office, Office of Technology Transfer </a:t>
                      </a: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28901639"/>
                  </a:ext>
                </a:extLst>
              </a:tr>
              <a:tr h="192024">
                <a:tc gridSpan="5">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kumimoji="0" lang="en-US" sz="11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a:rPr>
                        <a:t>Key Collaboration Network</a:t>
                      </a:r>
                    </a:p>
                  </a:txBody>
                  <a:tcPr anchor="ct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rgbClr val="00529B"/>
                    </a:solidFill>
                  </a:tcPr>
                </a:tc>
                <a:tc hMerge="1">
                  <a:txBody>
                    <a:bodyPr/>
                    <a:lstStyle/>
                    <a:p>
                      <a:endParaRPr lang="en-US"/>
                    </a:p>
                  </a:txBody>
                  <a:tcPr/>
                </a:tc>
                <a:tc hMerge="1">
                  <a:txBody>
                    <a:bodyPr/>
                    <a:lstStyle/>
                    <a:p>
                      <a:endParaRPr lang="en-US"/>
                    </a:p>
                  </a:txBody>
                  <a:tcPr/>
                </a:tc>
                <a:tc hMerge="1">
                  <a:txBody>
                    <a:bodyPr/>
                    <a:lstStyle/>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4279879117"/>
                  </a:ext>
                </a:extLst>
              </a:tr>
              <a:tr h="239919">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kumimoji="0" lang="en-US" sz="11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a:rPr>
                        <a:t>Key shared accountabilities</a:t>
                      </a:r>
                    </a:p>
                  </a:txBody>
                  <a:tcPr anchor="ct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rgbClr val="00529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kumimoji="0" lang="en-US" sz="1100" b="1" i="0" u="none" strike="noStrike" kern="1200" cap="none" spc="0" normalizeH="0" baseline="0" noProof="0">
                        <a:ln>
                          <a:noFill/>
                        </a:ln>
                        <a:solidFill>
                          <a:schemeClr val="bg1"/>
                        </a:solidFill>
                        <a:effectLst/>
                        <a:uLnTx/>
                        <a:uFillTx/>
                        <a:latin typeface="+mn-lt"/>
                        <a:ea typeface="Calibri" panose="020F0502020204030204" pitchFamily="34" charset="0"/>
                        <a:cs typeface="Times New Roman" panose="02020603050405020304" pitchFamily="18" charset="0"/>
                      </a:endParaRPr>
                    </a:p>
                  </a:txBody>
                  <a:tcP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rgbClr val="00529B"/>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kumimoji="0" lang="en-US" sz="1100" b="1" i="0" u="none" strike="noStrike" kern="1200" cap="none" spc="0" normalizeH="0" baseline="0" noProof="0" dirty="0">
                          <a:ln>
                            <a:noFill/>
                          </a:ln>
                          <a:solidFill>
                            <a:schemeClr val="bg1"/>
                          </a:solidFill>
                          <a:effectLst/>
                          <a:uLnTx/>
                          <a:uFillTx/>
                          <a:latin typeface="+mn-lt"/>
                          <a:ea typeface="+mn-ea"/>
                          <a:cs typeface="+mn-cs"/>
                        </a:rPr>
                        <a:t>Mission-critical collaborators</a:t>
                      </a:r>
                      <a:endParaRPr kumimoji="0" lang="en-US" sz="11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endParaRPr>
                    </a:p>
                  </a:txBody>
                  <a:tcPr marL="17449" marR="17449" marT="18288" marB="18288" anchor="ctr"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pPr marL="64800" marR="0" lvl="1" indent="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None/>
                        <a:tabLst/>
                        <a:defRPr/>
                      </a:pPr>
                      <a:r>
                        <a:rPr kumimoji="0" lang="en-US" sz="1100" b="1" i="0" u="none" strike="noStrike" kern="1200" cap="none" spc="0" normalizeH="0" baseline="0" noProof="0">
                          <a:ln>
                            <a:noFill/>
                          </a:ln>
                          <a:solidFill>
                            <a:schemeClr val="bg1"/>
                          </a:solidFill>
                          <a:effectLst/>
                          <a:uLnTx/>
                          <a:uFillTx/>
                          <a:latin typeface="+mn-lt"/>
                          <a:ea typeface="+mn-ea"/>
                          <a:cs typeface="+mn-cs"/>
                        </a:rPr>
                        <a:t>Mission-critical collaborators</a:t>
                      </a: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rgbClr val="00529B"/>
                    </a:solidFill>
                  </a:tcPr>
                </a:tc>
                <a:tc hMerge="1">
                  <a:txBody>
                    <a:bodyPr/>
                    <a:lstStyle/>
                    <a:p>
                      <a:endParaRPr lang="en-US"/>
                    </a:p>
                  </a:txBody>
                  <a:tcPr/>
                </a:tc>
                <a:extLst>
                  <a:ext uri="{0D108BD9-81ED-4DB2-BD59-A6C34878D82A}">
                    <a16:rowId xmlns:a16="http://schemas.microsoft.com/office/drawing/2014/main" val="4055556466"/>
                  </a:ext>
                </a:extLst>
              </a:tr>
              <a:tr h="852102">
                <a:tc gridSpan="2">
                  <a:txBody>
                    <a:bodyPr/>
                    <a:lstStyle/>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mn-lt"/>
                          <a:ea typeface="+mn-ea"/>
                          <a:cs typeface="+mn-cs"/>
                        </a:rPr>
                        <a:t>Set SP AMP annual budget and determine resource allocation</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mn-lt"/>
                          <a:ea typeface="+mn-ea"/>
                          <a:cs typeface="+mn-cs"/>
                        </a:rPr>
                        <a:t>Guide implementation of research outputs into clinical care, clinical practice guidelines</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mn-lt"/>
                          <a:ea typeface="+mn-ea"/>
                          <a:cs typeface="+mn-cs"/>
                        </a:rPr>
                        <a:t>Share communications with clinical partners, clinical services </a:t>
                      </a:r>
                      <a:r>
                        <a:rPr kumimoji="0" lang="en-US" sz="1150" b="0" i="0" u="none" strike="noStrike" kern="1200" cap="none" spc="0" normalizeH="0" baseline="0" noProof="0">
                          <a:ln>
                            <a:noFill/>
                          </a:ln>
                          <a:solidFill>
                            <a:prstClr val="black"/>
                          </a:solidFill>
                          <a:effectLst/>
                          <a:uLnTx/>
                          <a:uFillTx/>
                          <a:latin typeface="+mn-lt"/>
                          <a:ea typeface="+mn-ea"/>
                          <a:cs typeface="+mn-cs"/>
                        </a:rPr>
                        <a:t>and other partners</a:t>
                      </a:r>
                      <a:endParaRPr kumimoji="0" lang="en-US" sz="1150" b="0" i="0" u="none" strike="noStrike" kern="1200" cap="none" spc="0" normalizeH="0" baseline="0" noProof="0" dirty="0">
                        <a:ln>
                          <a:noFill/>
                        </a:ln>
                        <a:solidFill>
                          <a:prstClr val="black"/>
                        </a:solidFill>
                        <a:effectLst/>
                        <a:uLnTx/>
                        <a:uFillTx/>
                        <a:latin typeface="+mn-lt"/>
                        <a:ea typeface="+mn-ea"/>
                        <a:cs typeface="+mn-cs"/>
                      </a:endParaRP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mn-lt"/>
                          <a:ea typeface="+mn-ea"/>
                          <a:cs typeface="+mn-cs"/>
                        </a:rPr>
                        <a:t>Oversee strategic planning and implementation</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endParaRPr kumimoji="0" lang="en-US" sz="1150" b="0" i="0" u="none" strike="noStrike" kern="1200" cap="none" spc="0" normalizeH="0" baseline="0" noProof="0" dirty="0">
                        <a:ln>
                          <a:noFill/>
                        </a:ln>
                        <a:solidFill>
                          <a:prstClr val="black"/>
                        </a:solidFill>
                        <a:effectLst/>
                        <a:uLnTx/>
                        <a:uFillTx/>
                        <a:latin typeface="+mn-lt"/>
                        <a:ea typeface="+mn-ea"/>
                        <a:cs typeface="+mn-cs"/>
                      </a:endParaRPr>
                    </a:p>
                  </a:txBody>
                  <a:tcP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chemeClr val="bg1"/>
                    </a:solidFill>
                  </a:tcPr>
                </a:tc>
                <a:tc hMerge="1">
                  <a:txBody>
                    <a:bodyPr/>
                    <a:lstStyle/>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txBody>
                  <a:tcPr>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solidFill>
                      <a:schemeClr val="bg1"/>
                    </a:solidFill>
                  </a:tcPr>
                </a:tc>
                <a:tc gridSpan="3">
                  <a:txBody>
                    <a:bodyPr/>
                    <a:lstStyle/>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srgbClr val="000000">
                              <a:lumMod val="100000"/>
                            </a:srgbClr>
                          </a:solidFill>
                          <a:effectLst/>
                          <a:uLnTx/>
                          <a:uFillTx/>
                          <a:latin typeface="+mn-lt"/>
                          <a:ea typeface="+mn-ea"/>
                          <a:cs typeface="+mn-cs"/>
                        </a:rPr>
                        <a:t>ORD Finance Office, CRADO (Leadership Team), ISRM LEADERSHIP</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srgbClr val="000000">
                              <a:lumMod val="100000"/>
                            </a:srgbClr>
                          </a:solidFill>
                          <a:effectLst/>
                          <a:uLnTx/>
                          <a:uFillTx/>
                          <a:latin typeface="+mn-lt"/>
                          <a:ea typeface="+mn-ea"/>
                          <a:cs typeface="+mn-cs"/>
                        </a:rPr>
                        <a:t>Relevant VHA Program Leadership, QUERI, interagency partners</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srgbClr val="000000">
                              <a:lumMod val="100000"/>
                            </a:srgbClr>
                          </a:solidFill>
                          <a:effectLst/>
                          <a:uLnTx/>
                          <a:uFillTx/>
                          <a:latin typeface="+mn-lt"/>
                          <a:ea typeface="+mn-ea"/>
                          <a:cs typeface="+mn-cs"/>
                        </a:rPr>
                        <a:t>DEAN, OCLA, OPIA, OGC, VHA Communications, ORD Ops Director</a:t>
                      </a:r>
                    </a:p>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r>
                        <a:rPr kumimoji="0" lang="en-US" sz="1150" b="0" i="0" u="none" strike="noStrike" kern="1200" cap="none" spc="0" normalizeH="0" baseline="0" noProof="0" dirty="0">
                          <a:ln>
                            <a:noFill/>
                          </a:ln>
                          <a:solidFill>
                            <a:srgbClr val="000000">
                              <a:lumMod val="100000"/>
                            </a:srgbClr>
                          </a:solidFill>
                          <a:effectLst/>
                          <a:uLnTx/>
                          <a:uFillTx/>
                          <a:latin typeface="+mn-lt"/>
                          <a:ea typeface="+mn-ea"/>
                          <a:cs typeface="+mn-cs"/>
                        </a:rPr>
                        <a:t>Investigator, Research Office, Office of Technology Transfer </a:t>
                      </a:r>
                      <a:endParaRPr kumimoji="0" lang="en-US" sz="115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hMerge="1">
                  <a:txBody>
                    <a:bodyPr/>
                    <a:lstStyle/>
                    <a:p>
                      <a:pPr marL="194400" marR="0" lvl="1" indent="-129600" algn="l" defTabSz="914400" rtl="0" eaLnBrk="1" fontAlgn="auto" latinLnBrk="0" hangingPunct="1">
                        <a:lnSpc>
                          <a:spcPct val="100000"/>
                        </a:lnSpc>
                        <a:spcBef>
                          <a:spcPts val="0"/>
                        </a:spcBef>
                        <a:spcAft>
                          <a:spcPts val="0"/>
                        </a:spcAft>
                        <a:buClr>
                          <a:srgbClr val="00529B">
                            <a:lumMod val="100000"/>
                          </a:srgbClr>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txBody>
                  <a:tcPr marL="17449" marR="17449" marT="18288" marB="18288" horzOverflow="overflow">
                    <a:lnL w="9525" cap="flat" cmpd="sng" algn="ctr">
                      <a:solidFill>
                        <a:schemeClr val="bg2">
                          <a:lumMod val="25000"/>
                        </a:schemeClr>
                      </a:solidFill>
                      <a:prstDash val="solid"/>
                      <a:round/>
                      <a:headEnd type="none" w="med" len="med"/>
                      <a:tailEnd type="none" w="med" len="med"/>
                    </a:lnL>
                    <a:lnR w="9525" cap="flat" cmpd="sng" algn="ctr">
                      <a:solidFill>
                        <a:schemeClr val="bg2">
                          <a:lumMod val="25000"/>
                        </a:schemeClr>
                      </a:solidFill>
                      <a:prstDash val="solid"/>
                      <a:round/>
                      <a:headEnd type="none" w="med" len="med"/>
                      <a:tailEnd type="none" w="med" len="med"/>
                    </a:lnR>
                    <a:lnT w="9525" cap="flat" cmpd="sng" algn="ctr">
                      <a:solidFill>
                        <a:schemeClr val="bg2">
                          <a:lumMod val="25000"/>
                        </a:schemeClr>
                      </a:solidFill>
                      <a:prstDash val="solid"/>
                      <a:round/>
                      <a:headEnd type="none" w="med" len="med"/>
                      <a:tailEnd type="none" w="med" len="med"/>
                    </a:lnT>
                    <a:lnB w="9525" cap="flat" cmpd="sng" algn="ctr">
                      <a:solidFill>
                        <a:schemeClr val="bg2">
                          <a:lumMod val="2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3054459009"/>
                  </a:ext>
                </a:extLst>
              </a:tr>
            </a:tbl>
          </a:graphicData>
        </a:graphic>
      </p:graphicFrame>
      <p:sp>
        <p:nvSpPr>
          <p:cNvPr id="2" name="Rectangle 1">
            <a:extLst>
              <a:ext uri="{FF2B5EF4-FFF2-40B4-BE49-F238E27FC236}">
                <a16:creationId xmlns:a16="http://schemas.microsoft.com/office/drawing/2014/main" id="{5988DCBB-2DB5-4452-B912-DDBC465B552E}"/>
              </a:ext>
            </a:extLst>
          </p:cNvPr>
          <p:cNvSpPr/>
          <p:nvPr/>
        </p:nvSpPr>
        <p:spPr>
          <a:xfrm>
            <a:off x="23015" y="1657601"/>
            <a:ext cx="5454502" cy="1608912"/>
          </a:xfrm>
          <a:prstGeom prst="rect">
            <a:avLst/>
          </a:prstGeom>
          <a:solidFill>
            <a:schemeClr val="bg2">
              <a:alpha val="94000"/>
            </a:scheme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SEE PROPOSED STRUCTURE IN SLIDES BELOW</a:t>
            </a:r>
          </a:p>
        </p:txBody>
      </p:sp>
    </p:spTree>
    <p:extLst>
      <p:ext uri="{BB962C8B-B14F-4D97-AF65-F5344CB8AC3E}">
        <p14:creationId xmlns:p14="http://schemas.microsoft.com/office/powerpoint/2010/main" val="252944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588F53-3C15-49EC-F2E7-F1BFEFC7F301}"/>
              </a:ext>
            </a:extLst>
          </p:cNvPr>
          <p:cNvSpPr>
            <a:spLocks noGrp="1"/>
          </p:cNvSpPr>
          <p:nvPr>
            <p:ph idx="1"/>
          </p:nvPr>
        </p:nvSpPr>
        <p:spPr>
          <a:xfrm>
            <a:off x="838200" y="1253331"/>
            <a:ext cx="10515600" cy="4351338"/>
          </a:xfrm>
        </p:spPr>
        <p:txBody>
          <a:bodyPr anchor="ctr"/>
          <a:lstStyle/>
          <a:p>
            <a:pPr marL="0" lvl="0" indent="0" algn="ctr">
              <a:lnSpc>
                <a:spcPct val="100000"/>
              </a:lnSpc>
              <a:buNone/>
            </a:pPr>
            <a:r>
              <a:rPr lang="en-US" sz="4400" b="1" dirty="0">
                <a:solidFill>
                  <a:srgbClr val="000000"/>
                </a:solidFill>
                <a:latin typeface="Calibri"/>
              </a:rPr>
              <a:t>ISRM Organization</a:t>
            </a:r>
            <a:endParaRPr lang="en-US" sz="4400" b="1" i="0" u="none" strike="noStrike" kern="1200" baseline="0" dirty="0">
              <a:solidFill>
                <a:srgbClr val="000000"/>
              </a:solidFill>
              <a:latin typeface="Calibri"/>
              <a:ea typeface="+mn-ea"/>
              <a:cs typeface="+mn-cs"/>
            </a:endParaRPr>
          </a:p>
        </p:txBody>
      </p:sp>
      <p:sp>
        <p:nvSpPr>
          <p:cNvPr id="5" name="Slide Number Placeholder 4">
            <a:extLst>
              <a:ext uri="{FF2B5EF4-FFF2-40B4-BE49-F238E27FC236}">
                <a16:creationId xmlns:a16="http://schemas.microsoft.com/office/drawing/2014/main" id="{706DDA34-4A61-4EB9-0B09-4523A73C6E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8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a:extLst>
              <a:ext uri="{FF2B5EF4-FFF2-40B4-BE49-F238E27FC236}">
                <a16:creationId xmlns:a16="http://schemas.microsoft.com/office/drawing/2014/main" id="{44AF00DD-1844-8F2C-9621-4F0592B305F7}"/>
              </a:ext>
            </a:extLst>
          </p:cNvPr>
          <p:cNvCxnSpPr>
            <a:cxnSpLocks/>
          </p:cNvCxnSpPr>
          <p:nvPr/>
        </p:nvCxnSpPr>
        <p:spPr>
          <a:xfrm flipV="1">
            <a:off x="9568965" y="1571233"/>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1CFFC692-6A60-6552-1F51-77A9981DBA5E}"/>
              </a:ext>
            </a:extLst>
          </p:cNvPr>
          <p:cNvSpPr/>
          <p:nvPr/>
        </p:nvSpPr>
        <p:spPr>
          <a:xfrm>
            <a:off x="6828745" y="2218834"/>
            <a:ext cx="160455" cy="1251551"/>
          </a:xfrm>
          <a:custGeom>
            <a:avLst/>
            <a:gdLst/>
            <a:ahLst/>
            <a:cxnLst/>
            <a:rect l="0" t="0" r="0" b="0"/>
            <a:pathLst>
              <a:path>
                <a:moveTo>
                  <a:pt x="0" y="0"/>
                </a:moveTo>
                <a:lnTo>
                  <a:pt x="0" y="1251551"/>
                </a:lnTo>
                <a:lnTo>
                  <a:pt x="160455" y="1251551"/>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Shape 28">
            <a:extLst>
              <a:ext uri="{FF2B5EF4-FFF2-40B4-BE49-F238E27FC236}">
                <a16:creationId xmlns:a16="http://schemas.microsoft.com/office/drawing/2014/main" id="{B0BC5670-9EDF-5AD0-D59C-F805CABA5681}"/>
              </a:ext>
            </a:extLst>
          </p:cNvPr>
          <p:cNvSpPr/>
          <p:nvPr/>
        </p:nvSpPr>
        <p:spPr>
          <a:xfrm>
            <a:off x="5962287" y="1459346"/>
            <a:ext cx="1294339" cy="224637"/>
          </a:xfrm>
          <a:custGeom>
            <a:avLst/>
            <a:gdLst/>
            <a:ahLst/>
            <a:cxnLst/>
            <a:rect l="0" t="0" r="0" b="0"/>
            <a:pathLst>
              <a:path>
                <a:moveTo>
                  <a:pt x="0" y="0"/>
                </a:moveTo>
                <a:lnTo>
                  <a:pt x="0" y="112318"/>
                </a:lnTo>
                <a:lnTo>
                  <a:pt x="1294339" y="112318"/>
                </a:lnTo>
                <a:lnTo>
                  <a:pt x="1294339" y="224637"/>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Shape 30">
            <a:extLst>
              <a:ext uri="{FF2B5EF4-FFF2-40B4-BE49-F238E27FC236}">
                <a16:creationId xmlns:a16="http://schemas.microsoft.com/office/drawing/2014/main" id="{43AC9431-F006-B452-CD55-C989AC2D5ECC}"/>
              </a:ext>
            </a:extLst>
          </p:cNvPr>
          <p:cNvSpPr/>
          <p:nvPr/>
        </p:nvSpPr>
        <p:spPr>
          <a:xfrm>
            <a:off x="5916567" y="1459346"/>
            <a:ext cx="91440" cy="224637"/>
          </a:xfrm>
          <a:custGeom>
            <a:avLst/>
            <a:gdLst/>
            <a:ahLst/>
            <a:cxnLst/>
            <a:rect l="0" t="0" r="0" b="0"/>
            <a:pathLst>
              <a:path>
                <a:moveTo>
                  <a:pt x="45720" y="0"/>
                </a:moveTo>
                <a:lnTo>
                  <a:pt x="45720" y="224637"/>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Shape 32">
            <a:extLst>
              <a:ext uri="{FF2B5EF4-FFF2-40B4-BE49-F238E27FC236}">
                <a16:creationId xmlns:a16="http://schemas.microsoft.com/office/drawing/2014/main" id="{9959FBEE-AF39-344D-B4A3-C01100E15F08}"/>
              </a:ext>
            </a:extLst>
          </p:cNvPr>
          <p:cNvSpPr/>
          <p:nvPr/>
        </p:nvSpPr>
        <p:spPr>
          <a:xfrm>
            <a:off x="4667947" y="1459346"/>
            <a:ext cx="1294339" cy="224637"/>
          </a:xfrm>
          <a:custGeom>
            <a:avLst/>
            <a:gdLst/>
            <a:ahLst/>
            <a:cxnLst/>
            <a:rect l="0" t="0" r="0" b="0"/>
            <a:pathLst>
              <a:path>
                <a:moveTo>
                  <a:pt x="1294339" y="0"/>
                </a:moveTo>
                <a:lnTo>
                  <a:pt x="1294339" y="112318"/>
                </a:lnTo>
                <a:lnTo>
                  <a:pt x="0" y="112318"/>
                </a:lnTo>
                <a:lnTo>
                  <a:pt x="0" y="224637"/>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125F3224-2EEB-ED5B-0F96-3E17953C7F8E}"/>
              </a:ext>
            </a:extLst>
          </p:cNvPr>
          <p:cNvSpPr/>
          <p:nvPr/>
        </p:nvSpPr>
        <p:spPr>
          <a:xfrm>
            <a:off x="3373608" y="1459346"/>
            <a:ext cx="2588679" cy="224637"/>
          </a:xfrm>
          <a:custGeom>
            <a:avLst/>
            <a:gdLst/>
            <a:ahLst/>
            <a:cxnLst/>
            <a:rect l="0" t="0" r="0" b="0"/>
            <a:pathLst>
              <a:path>
                <a:moveTo>
                  <a:pt x="2588679" y="0"/>
                </a:moveTo>
                <a:lnTo>
                  <a:pt x="2588679" y="112318"/>
                </a:lnTo>
                <a:lnTo>
                  <a:pt x="0" y="112318"/>
                </a:lnTo>
                <a:lnTo>
                  <a:pt x="0" y="224637"/>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Shape 43">
            <a:extLst>
              <a:ext uri="{FF2B5EF4-FFF2-40B4-BE49-F238E27FC236}">
                <a16:creationId xmlns:a16="http://schemas.microsoft.com/office/drawing/2014/main" id="{659F358C-4D37-59CD-02D1-8A9A3B73CDF6}"/>
              </a:ext>
            </a:extLst>
          </p:cNvPr>
          <p:cNvSpPr/>
          <p:nvPr/>
        </p:nvSpPr>
        <p:spPr>
          <a:xfrm>
            <a:off x="3106182" y="2443472"/>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AR&amp;PM (SPMs) </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6 Focus Areas</a:t>
            </a:r>
            <a:endParaRPr kumimoji="0" lang="en-US" sz="8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48" name="Freeform: Shape 47">
            <a:extLst>
              <a:ext uri="{FF2B5EF4-FFF2-40B4-BE49-F238E27FC236}">
                <a16:creationId xmlns:a16="http://schemas.microsoft.com/office/drawing/2014/main" id="{017AB79D-8EE1-015E-8393-78E99B0C0E9E}"/>
              </a:ext>
            </a:extLst>
          </p:cNvPr>
          <p:cNvSpPr/>
          <p:nvPr/>
        </p:nvSpPr>
        <p:spPr>
          <a:xfrm>
            <a:off x="5694861" y="2443472"/>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AR&amp;PM (SPMs) </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6 Focus Areas</a:t>
            </a:r>
            <a:endParaRPr kumimoji="0" lang="en-US" sz="8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50" name="Freeform: Shape 49">
            <a:extLst>
              <a:ext uri="{FF2B5EF4-FFF2-40B4-BE49-F238E27FC236}">
                <a16:creationId xmlns:a16="http://schemas.microsoft.com/office/drawing/2014/main" id="{63374F57-601B-424D-A375-5A658DA84578}"/>
              </a:ext>
            </a:extLst>
          </p:cNvPr>
          <p:cNvSpPr/>
          <p:nvPr/>
        </p:nvSpPr>
        <p:spPr>
          <a:xfrm>
            <a:off x="6989201" y="2443472"/>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QUERI</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406093F7-DB77-D560-67D5-B81ABBA4CB4C}"/>
              </a:ext>
            </a:extLst>
          </p:cNvPr>
          <p:cNvSpPr/>
          <p:nvPr/>
        </p:nvSpPr>
        <p:spPr>
          <a:xfrm>
            <a:off x="6999898" y="3224354"/>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AR&amp;PM (SPMs)</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10 Focus Areas</a:t>
            </a:r>
            <a:endParaRPr kumimoji="0" lang="en-US" sz="8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53" name="Freeform: Shape 52">
            <a:extLst>
              <a:ext uri="{FF2B5EF4-FFF2-40B4-BE49-F238E27FC236}">
                <a16:creationId xmlns:a16="http://schemas.microsoft.com/office/drawing/2014/main" id="{5A8EC5FD-31D9-2E54-1334-C1BD4E92B275}"/>
              </a:ext>
            </a:extLst>
          </p:cNvPr>
          <p:cNvSpPr/>
          <p:nvPr/>
        </p:nvSpPr>
        <p:spPr>
          <a:xfrm>
            <a:off x="3099943" y="3224354"/>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Director, Suicide Prevention</a:t>
            </a:r>
          </a:p>
        </p:txBody>
      </p:sp>
      <p:sp>
        <p:nvSpPr>
          <p:cNvPr id="54" name="Freeform: Shape 53">
            <a:extLst>
              <a:ext uri="{FF2B5EF4-FFF2-40B4-BE49-F238E27FC236}">
                <a16:creationId xmlns:a16="http://schemas.microsoft.com/office/drawing/2014/main" id="{2CBFCAE4-F011-8D1A-4613-DBFA3C12808C}"/>
              </a:ext>
            </a:extLst>
          </p:cNvPr>
          <p:cNvSpPr/>
          <p:nvPr/>
        </p:nvSpPr>
        <p:spPr>
          <a:xfrm>
            <a:off x="3099943" y="3962449"/>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Director, TBI</a:t>
            </a:r>
          </a:p>
        </p:txBody>
      </p:sp>
      <p:sp>
        <p:nvSpPr>
          <p:cNvPr id="56" name="Freeform: Shape 55">
            <a:extLst>
              <a:ext uri="{FF2B5EF4-FFF2-40B4-BE49-F238E27FC236}">
                <a16:creationId xmlns:a16="http://schemas.microsoft.com/office/drawing/2014/main" id="{264E5C73-F8AE-CB79-C5E6-6097FC10C27B}"/>
              </a:ext>
            </a:extLst>
          </p:cNvPr>
          <p:cNvSpPr/>
          <p:nvPr/>
        </p:nvSpPr>
        <p:spPr>
          <a:xfrm>
            <a:off x="4414770" y="3983842"/>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Director, MERP</a:t>
            </a:r>
          </a:p>
        </p:txBody>
      </p:sp>
      <p:sp>
        <p:nvSpPr>
          <p:cNvPr id="63" name="Freeform: Shape 62">
            <a:extLst>
              <a:ext uri="{FF2B5EF4-FFF2-40B4-BE49-F238E27FC236}">
                <a16:creationId xmlns:a16="http://schemas.microsoft.com/office/drawing/2014/main" id="{62F01676-50AE-AF85-EF69-98D49BEB9B9D}"/>
              </a:ext>
            </a:extLst>
          </p:cNvPr>
          <p:cNvSpPr/>
          <p:nvPr/>
        </p:nvSpPr>
        <p:spPr>
          <a:xfrm>
            <a:off x="6706845" y="924496"/>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accent1">
              <a:lumMod val="60000"/>
              <a:lumOff val="4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ot="0" spcFirstLastPara="0" vert="horz" wrap="square" lIns="91440" tIns="45720" rIns="91440" bIns="45720" numCol="1" spcCol="1270" rtlCol="0" fromWordArt="0" anchor="ctr" anchorCtr="0" forceAA="0" compatLnSpc="1">
            <a:prstTxWarp prst="textNoShape">
              <a:avLst/>
            </a:prstTxWarp>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Special Assistant</a:t>
            </a:r>
          </a:p>
        </p:txBody>
      </p:sp>
      <p:sp>
        <p:nvSpPr>
          <p:cNvPr id="5" name="Title 4">
            <a:extLst>
              <a:ext uri="{FF2B5EF4-FFF2-40B4-BE49-F238E27FC236}">
                <a16:creationId xmlns:a16="http://schemas.microsoft.com/office/drawing/2014/main" id="{541A07A3-8E70-174B-C9E7-5B585F0DA807}"/>
              </a:ext>
            </a:extLst>
          </p:cNvPr>
          <p:cNvSpPr>
            <a:spLocks noGrp="1"/>
          </p:cNvSpPr>
          <p:nvPr>
            <p:ph type="title"/>
          </p:nvPr>
        </p:nvSpPr>
        <p:spPr>
          <a:xfrm>
            <a:off x="57146" y="166264"/>
            <a:ext cx="5141686" cy="618385"/>
          </a:xfrm>
        </p:spPr>
        <p:txBody>
          <a:bodyPr/>
          <a:lstStyle/>
          <a:p>
            <a:pPr algn="l"/>
            <a:r>
              <a:rPr lang="en-US" dirty="0"/>
              <a:t>Proposed</a:t>
            </a:r>
            <a:r>
              <a:rPr lang="en-US" sz="3600" b="1" dirty="0"/>
              <a:t> Personnel Organization</a:t>
            </a:r>
          </a:p>
        </p:txBody>
      </p:sp>
      <p:sp>
        <p:nvSpPr>
          <p:cNvPr id="2" name="TextBox 1">
            <a:extLst>
              <a:ext uri="{FF2B5EF4-FFF2-40B4-BE49-F238E27FC236}">
                <a16:creationId xmlns:a16="http://schemas.microsoft.com/office/drawing/2014/main" id="{0A8E861C-58A2-C829-DE56-5AE0839EA8D7}"/>
              </a:ext>
            </a:extLst>
          </p:cNvPr>
          <p:cNvSpPr txBox="1"/>
          <p:nvPr/>
        </p:nvSpPr>
        <p:spPr>
          <a:xfrm>
            <a:off x="456711" y="4801222"/>
            <a:ext cx="1143761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Scientific Portfolio Managers (SPMs) organized within broad portfolio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Separate administrative support for Application Review (AR) &amp; Project Management (PM)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The Director of Research Integration (Deputy Director Later Takes This Role) acts as a conduit between AMPs and the Broad Portfolios</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5" name="Straight Connector 64">
            <a:extLst>
              <a:ext uri="{FF2B5EF4-FFF2-40B4-BE49-F238E27FC236}">
                <a16:creationId xmlns:a16="http://schemas.microsoft.com/office/drawing/2014/main" id="{1F6AE557-8854-429B-37FA-10AE25115541}"/>
              </a:ext>
            </a:extLst>
          </p:cNvPr>
          <p:cNvCxnSpPr>
            <a:cxnSpLocks/>
          </p:cNvCxnSpPr>
          <p:nvPr/>
        </p:nvCxnSpPr>
        <p:spPr>
          <a:xfrm>
            <a:off x="5183748" y="1191921"/>
            <a:ext cx="274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1198D018-99D4-180A-E3D7-5ADD1A7F1269}"/>
              </a:ext>
            </a:extLst>
          </p:cNvPr>
          <p:cNvCxnSpPr/>
          <p:nvPr/>
        </p:nvCxnSpPr>
        <p:spPr>
          <a:xfrm rot="16200000" flipH="1">
            <a:off x="2642669" y="2274888"/>
            <a:ext cx="780883" cy="154216"/>
          </a:xfrm>
          <a:prstGeom prst="bentConnector3">
            <a:avLst>
              <a:gd name="adj1" fmla="val 9944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4A069EC0-8033-352A-9048-0332CB264822}"/>
              </a:ext>
            </a:extLst>
          </p:cNvPr>
          <p:cNvCxnSpPr/>
          <p:nvPr/>
        </p:nvCxnSpPr>
        <p:spPr>
          <a:xfrm rot="16200000" flipH="1">
            <a:off x="5236184" y="3007784"/>
            <a:ext cx="759489" cy="165710"/>
          </a:xfrm>
          <a:prstGeom prst="bentConnector3">
            <a:avLst>
              <a:gd name="adj1" fmla="val 10217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D3A14CB5-18A8-C50A-E406-FCC358A29091}"/>
              </a:ext>
            </a:extLst>
          </p:cNvPr>
          <p:cNvCxnSpPr/>
          <p:nvPr/>
        </p:nvCxnSpPr>
        <p:spPr>
          <a:xfrm rot="16200000" flipH="1">
            <a:off x="2649070" y="3811132"/>
            <a:ext cx="738094" cy="120402"/>
          </a:xfrm>
          <a:prstGeom prst="bentConnector3">
            <a:avLst>
              <a:gd name="adj1" fmla="val 10093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47BF0E53-ABB5-5666-A995-4BAC5375DE65}"/>
              </a:ext>
            </a:extLst>
          </p:cNvPr>
          <p:cNvCxnSpPr>
            <a:cxnSpLocks/>
          </p:cNvCxnSpPr>
          <p:nvPr/>
        </p:nvCxnSpPr>
        <p:spPr>
          <a:xfrm rot="16200000" flipH="1">
            <a:off x="3991051" y="3018357"/>
            <a:ext cx="763444" cy="182642"/>
          </a:xfrm>
          <a:prstGeom prst="bentConnector3">
            <a:avLst>
              <a:gd name="adj1" fmla="val 10057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5A312199-27B1-BF90-7878-6235965C6B32}"/>
              </a:ext>
            </a:extLst>
          </p:cNvPr>
          <p:cNvSpPr/>
          <p:nvPr/>
        </p:nvSpPr>
        <p:spPr>
          <a:xfrm>
            <a:off x="4111072" y="924496"/>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accent1">
              <a:lumMod val="60000"/>
              <a:lumOff val="40000"/>
            </a:schemeClr>
          </a:solidFill>
          <a:ln w="76200">
            <a:solidFill>
              <a:srgbClr val="FFC000"/>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Deputy Director, ISRM</a:t>
            </a:r>
            <a:endParaRPr kumimoji="0" lang="en-US" sz="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Calibri"/>
                <a:cs typeface="Calibri"/>
              </a:rPr>
              <a:t>(7/24)</a:t>
            </a:r>
          </a:p>
        </p:txBody>
      </p:sp>
      <p:cxnSp>
        <p:nvCxnSpPr>
          <p:cNvPr id="6" name="Straight Connector 5">
            <a:extLst>
              <a:ext uri="{FF2B5EF4-FFF2-40B4-BE49-F238E27FC236}">
                <a16:creationId xmlns:a16="http://schemas.microsoft.com/office/drawing/2014/main" id="{CA6D91F9-F6A3-BCFF-C5FF-7A697970D28B}"/>
              </a:ext>
            </a:extLst>
          </p:cNvPr>
          <p:cNvCxnSpPr>
            <a:cxnSpLocks/>
          </p:cNvCxnSpPr>
          <p:nvPr/>
        </p:nvCxnSpPr>
        <p:spPr>
          <a:xfrm>
            <a:off x="6482207" y="1191922"/>
            <a:ext cx="224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E1A8CE-F1B7-D31E-C757-FCB1F08D7D85}"/>
              </a:ext>
            </a:extLst>
          </p:cNvPr>
          <p:cNvCxnSpPr>
            <a:cxnSpLocks/>
          </p:cNvCxnSpPr>
          <p:nvPr/>
        </p:nvCxnSpPr>
        <p:spPr>
          <a:xfrm flipV="1">
            <a:off x="7217392" y="1571233"/>
            <a:ext cx="2351573" cy="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3C3399-69B8-1DFB-9BE2-5AE2BCA6FA15}"/>
              </a:ext>
            </a:extLst>
          </p:cNvPr>
          <p:cNvCxnSpPr>
            <a:cxnSpLocks/>
          </p:cNvCxnSpPr>
          <p:nvPr/>
        </p:nvCxnSpPr>
        <p:spPr>
          <a:xfrm flipH="1">
            <a:off x="1976590" y="1182513"/>
            <a:ext cx="2134482" cy="7587"/>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967341-4E16-AACE-41BC-069025258B06}"/>
              </a:ext>
            </a:extLst>
          </p:cNvPr>
          <p:cNvCxnSpPr/>
          <p:nvPr/>
        </p:nvCxnSpPr>
        <p:spPr>
          <a:xfrm>
            <a:off x="1976590" y="1207346"/>
            <a:ext cx="0" cy="2674873"/>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0EF837-F081-90A8-FD50-98A4D98DE546}"/>
              </a:ext>
            </a:extLst>
          </p:cNvPr>
          <p:cNvCxnSpPr/>
          <p:nvPr/>
        </p:nvCxnSpPr>
        <p:spPr>
          <a:xfrm>
            <a:off x="1976590" y="3882219"/>
            <a:ext cx="4253122"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A9748F-34F9-16E0-6568-1163B1CF45F1}"/>
              </a:ext>
            </a:extLst>
          </p:cNvPr>
          <p:cNvCxnSpPr/>
          <p:nvPr/>
        </p:nvCxnSpPr>
        <p:spPr>
          <a:xfrm flipV="1">
            <a:off x="3634794" y="3758826"/>
            <a:ext cx="0" cy="203623"/>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193CBB-B81A-A8AF-7741-CD05E2FB4BB9}"/>
              </a:ext>
            </a:extLst>
          </p:cNvPr>
          <p:cNvCxnSpPr>
            <a:cxnSpLocks/>
          </p:cNvCxnSpPr>
          <p:nvPr/>
        </p:nvCxnSpPr>
        <p:spPr>
          <a:xfrm flipV="1">
            <a:off x="4932887" y="3758826"/>
            <a:ext cx="0" cy="225204"/>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79CC271-8DCC-19BA-C6E9-62ACBFD43E4C}"/>
              </a:ext>
            </a:extLst>
          </p:cNvPr>
          <p:cNvCxnSpPr/>
          <p:nvPr/>
        </p:nvCxnSpPr>
        <p:spPr>
          <a:xfrm flipV="1">
            <a:off x="6225594" y="3667386"/>
            <a:ext cx="0" cy="203623"/>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AD984EE0-4B95-24A6-355F-FA3692921A12}"/>
              </a:ext>
            </a:extLst>
          </p:cNvPr>
          <p:cNvSpPr/>
          <p:nvPr/>
        </p:nvSpPr>
        <p:spPr>
          <a:xfrm>
            <a:off x="5688194" y="3202959"/>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Director, Pain/OUD</a:t>
            </a:r>
          </a:p>
        </p:txBody>
      </p:sp>
      <p:sp>
        <p:nvSpPr>
          <p:cNvPr id="43" name="Freeform: Shape 42">
            <a:extLst>
              <a:ext uri="{FF2B5EF4-FFF2-40B4-BE49-F238E27FC236}">
                <a16:creationId xmlns:a16="http://schemas.microsoft.com/office/drawing/2014/main" id="{541621B1-33D7-5817-7999-F0838C4DCC58}"/>
              </a:ext>
            </a:extLst>
          </p:cNvPr>
          <p:cNvSpPr/>
          <p:nvPr/>
        </p:nvSpPr>
        <p:spPr>
          <a:xfrm>
            <a:off x="2838756" y="1683983"/>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Executive Director, Brain, Behavioral &amp; Mental Health</a:t>
            </a:r>
          </a:p>
        </p:txBody>
      </p:sp>
      <p:cxnSp>
        <p:nvCxnSpPr>
          <p:cNvPr id="70" name="Connector: Elbow 69">
            <a:extLst>
              <a:ext uri="{FF2B5EF4-FFF2-40B4-BE49-F238E27FC236}">
                <a16:creationId xmlns:a16="http://schemas.microsoft.com/office/drawing/2014/main" id="{F63A684B-5D11-6F4F-8501-0FC7C32B16D1}"/>
              </a:ext>
            </a:extLst>
          </p:cNvPr>
          <p:cNvCxnSpPr/>
          <p:nvPr/>
        </p:nvCxnSpPr>
        <p:spPr>
          <a:xfrm rot="16200000" flipH="1">
            <a:off x="3963322" y="2253498"/>
            <a:ext cx="780883" cy="154216"/>
          </a:xfrm>
          <a:prstGeom prst="bentConnector3">
            <a:avLst>
              <a:gd name="adj1" fmla="val 9944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D89D3882-B19F-BD2C-3717-831AA8F58C30}"/>
              </a:ext>
            </a:extLst>
          </p:cNvPr>
          <p:cNvCxnSpPr/>
          <p:nvPr/>
        </p:nvCxnSpPr>
        <p:spPr>
          <a:xfrm rot="16200000" flipH="1">
            <a:off x="5220644" y="2284809"/>
            <a:ext cx="780883" cy="154216"/>
          </a:xfrm>
          <a:prstGeom prst="bentConnector3">
            <a:avLst>
              <a:gd name="adj1" fmla="val 9944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F7CACD3D-8620-6220-4897-E4AC65A478D1}"/>
              </a:ext>
            </a:extLst>
          </p:cNvPr>
          <p:cNvCxnSpPr/>
          <p:nvPr/>
        </p:nvCxnSpPr>
        <p:spPr>
          <a:xfrm rot="16200000" flipH="1">
            <a:off x="6515347" y="2293310"/>
            <a:ext cx="780883" cy="154216"/>
          </a:xfrm>
          <a:prstGeom prst="bentConnector3">
            <a:avLst>
              <a:gd name="adj1" fmla="val 9944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603EE70A-C75D-BB0D-F906-95161281374E}"/>
              </a:ext>
            </a:extLst>
          </p:cNvPr>
          <p:cNvSpPr/>
          <p:nvPr/>
        </p:nvSpPr>
        <p:spPr>
          <a:xfrm>
            <a:off x="6721775" y="1683983"/>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Executive Director, Health System Improvement</a:t>
            </a:r>
          </a:p>
        </p:txBody>
      </p:sp>
      <p:sp>
        <p:nvSpPr>
          <p:cNvPr id="47" name="Freeform: Shape 46">
            <a:extLst>
              <a:ext uri="{FF2B5EF4-FFF2-40B4-BE49-F238E27FC236}">
                <a16:creationId xmlns:a16="http://schemas.microsoft.com/office/drawing/2014/main" id="{EEDCFE4B-7012-6BA4-829E-E0D67580C61E}"/>
              </a:ext>
            </a:extLst>
          </p:cNvPr>
          <p:cNvSpPr/>
          <p:nvPr/>
        </p:nvSpPr>
        <p:spPr>
          <a:xfrm>
            <a:off x="5427436" y="1683983"/>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Executive Director Functional Repair, Restoration &amp; Replacement</a:t>
            </a:r>
          </a:p>
        </p:txBody>
      </p:sp>
      <p:sp>
        <p:nvSpPr>
          <p:cNvPr id="45" name="Freeform: Shape 44">
            <a:extLst>
              <a:ext uri="{FF2B5EF4-FFF2-40B4-BE49-F238E27FC236}">
                <a16:creationId xmlns:a16="http://schemas.microsoft.com/office/drawing/2014/main" id="{3A305B6F-3288-0382-033D-14054F374D6E}"/>
              </a:ext>
            </a:extLst>
          </p:cNvPr>
          <p:cNvSpPr/>
          <p:nvPr/>
        </p:nvSpPr>
        <p:spPr>
          <a:xfrm>
            <a:off x="4133096" y="1683983"/>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Executive Director,  Medical Health and Aging</a:t>
            </a:r>
          </a:p>
        </p:txBody>
      </p:sp>
      <p:cxnSp>
        <p:nvCxnSpPr>
          <p:cNvPr id="74" name="Connector: Elbow 73">
            <a:extLst>
              <a:ext uri="{FF2B5EF4-FFF2-40B4-BE49-F238E27FC236}">
                <a16:creationId xmlns:a16="http://schemas.microsoft.com/office/drawing/2014/main" id="{C37368C3-E314-E3A0-2B70-2AA5E2310DC6}"/>
              </a:ext>
            </a:extLst>
          </p:cNvPr>
          <p:cNvCxnSpPr/>
          <p:nvPr/>
        </p:nvCxnSpPr>
        <p:spPr>
          <a:xfrm rot="16200000" flipH="1">
            <a:off x="2648848" y="3059669"/>
            <a:ext cx="738094" cy="120402"/>
          </a:xfrm>
          <a:prstGeom prst="bentConnector3">
            <a:avLst>
              <a:gd name="adj1" fmla="val 10093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reeform: Shape 54">
            <a:extLst>
              <a:ext uri="{FF2B5EF4-FFF2-40B4-BE49-F238E27FC236}">
                <a16:creationId xmlns:a16="http://schemas.microsoft.com/office/drawing/2014/main" id="{B5E19404-FD72-7929-DD1E-3B9F0C7DBE2E}"/>
              </a:ext>
            </a:extLst>
          </p:cNvPr>
          <p:cNvSpPr/>
          <p:nvPr/>
        </p:nvSpPr>
        <p:spPr>
          <a:xfrm>
            <a:off x="4414770" y="3202959"/>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Director, Precision Oncology</a:t>
            </a:r>
          </a:p>
        </p:txBody>
      </p:sp>
      <p:sp>
        <p:nvSpPr>
          <p:cNvPr id="46" name="Freeform: Shape 45">
            <a:extLst>
              <a:ext uri="{FF2B5EF4-FFF2-40B4-BE49-F238E27FC236}">
                <a16:creationId xmlns:a16="http://schemas.microsoft.com/office/drawing/2014/main" id="{DF248E52-29EF-817B-381E-24A4C9AF6AC7}"/>
              </a:ext>
            </a:extLst>
          </p:cNvPr>
          <p:cNvSpPr/>
          <p:nvPr/>
        </p:nvSpPr>
        <p:spPr>
          <a:xfrm>
            <a:off x="4400522" y="2443472"/>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AR&amp;PM (SPMs) </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13 Focus Areas </a:t>
            </a:r>
            <a:endParaRPr kumimoji="0" lang="en-US" sz="8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cxnSp>
        <p:nvCxnSpPr>
          <p:cNvPr id="80" name="Connector: Elbow 79">
            <a:extLst>
              <a:ext uri="{FF2B5EF4-FFF2-40B4-BE49-F238E27FC236}">
                <a16:creationId xmlns:a16="http://schemas.microsoft.com/office/drawing/2014/main" id="{D71E3229-3BBA-2242-2E0B-B37D5155C16A}"/>
              </a:ext>
            </a:extLst>
          </p:cNvPr>
          <p:cNvCxnSpPr/>
          <p:nvPr/>
        </p:nvCxnSpPr>
        <p:spPr>
          <a:xfrm rot="16200000" flipH="1">
            <a:off x="3965787" y="3810150"/>
            <a:ext cx="738094" cy="120402"/>
          </a:xfrm>
          <a:prstGeom prst="bentConnector3">
            <a:avLst>
              <a:gd name="adj1" fmla="val 10093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5FF8BBCA-2213-F731-37CB-EDEB82A131E2}"/>
              </a:ext>
            </a:extLst>
          </p:cNvPr>
          <p:cNvSpPr/>
          <p:nvPr/>
        </p:nvSpPr>
        <p:spPr>
          <a:xfrm>
            <a:off x="5427436" y="924496"/>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accent1">
              <a:lumMod val="60000"/>
              <a:lumOff val="4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rot="0" spcFirstLastPara="0" vert="horz" wrap="square" lIns="91440" tIns="45720" rIns="91440" bIns="45720" numCol="1" spcCol="127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ct val="0"/>
              </a:spcBef>
              <a:spcAft>
                <a:spcPts val="8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DCRADO ISRM</a:t>
            </a:r>
          </a:p>
        </p:txBody>
      </p:sp>
      <p:sp>
        <p:nvSpPr>
          <p:cNvPr id="85" name="Freeform: Shape 84">
            <a:extLst>
              <a:ext uri="{FF2B5EF4-FFF2-40B4-BE49-F238E27FC236}">
                <a16:creationId xmlns:a16="http://schemas.microsoft.com/office/drawing/2014/main" id="{CA520F2E-19F5-42E8-F92C-F9F22906966D}"/>
              </a:ext>
            </a:extLst>
          </p:cNvPr>
          <p:cNvSpPr/>
          <p:nvPr/>
        </p:nvSpPr>
        <p:spPr>
          <a:xfrm flipH="1">
            <a:off x="9339330" y="2243925"/>
            <a:ext cx="160455" cy="2011040"/>
          </a:xfrm>
          <a:custGeom>
            <a:avLst/>
            <a:gdLst/>
            <a:ahLst/>
            <a:cxnLst/>
            <a:rect l="0" t="0" r="0" b="0"/>
            <a:pathLst>
              <a:path>
                <a:moveTo>
                  <a:pt x="0" y="0"/>
                </a:moveTo>
                <a:lnTo>
                  <a:pt x="0" y="2011040"/>
                </a:lnTo>
                <a:lnTo>
                  <a:pt x="160455" y="2011040"/>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Shape 85">
            <a:extLst>
              <a:ext uri="{FF2B5EF4-FFF2-40B4-BE49-F238E27FC236}">
                <a16:creationId xmlns:a16="http://schemas.microsoft.com/office/drawing/2014/main" id="{394B409E-4A01-1F78-F9D5-DBC59FFFBEB1}"/>
              </a:ext>
            </a:extLst>
          </p:cNvPr>
          <p:cNvSpPr/>
          <p:nvPr/>
        </p:nvSpPr>
        <p:spPr>
          <a:xfrm flipH="1">
            <a:off x="9339330" y="2246831"/>
            <a:ext cx="160455" cy="1251551"/>
          </a:xfrm>
          <a:custGeom>
            <a:avLst/>
            <a:gdLst/>
            <a:ahLst/>
            <a:cxnLst/>
            <a:rect l="0" t="0" r="0" b="0"/>
            <a:pathLst>
              <a:path>
                <a:moveTo>
                  <a:pt x="0" y="0"/>
                </a:moveTo>
                <a:lnTo>
                  <a:pt x="0" y="1251551"/>
                </a:lnTo>
                <a:lnTo>
                  <a:pt x="160455" y="1251551"/>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7" name="Freeform: Shape 86">
            <a:extLst>
              <a:ext uri="{FF2B5EF4-FFF2-40B4-BE49-F238E27FC236}">
                <a16:creationId xmlns:a16="http://schemas.microsoft.com/office/drawing/2014/main" id="{F99E22F2-CB3E-CFC2-7357-3F5D8632ECAA}"/>
              </a:ext>
            </a:extLst>
          </p:cNvPr>
          <p:cNvSpPr/>
          <p:nvPr/>
        </p:nvSpPr>
        <p:spPr>
          <a:xfrm flipH="1">
            <a:off x="9339330" y="2216347"/>
            <a:ext cx="160455" cy="492062"/>
          </a:xfrm>
          <a:custGeom>
            <a:avLst/>
            <a:gdLst/>
            <a:ahLst/>
            <a:cxnLst/>
            <a:rect l="0" t="0" r="0" b="0"/>
            <a:pathLst>
              <a:path>
                <a:moveTo>
                  <a:pt x="0" y="0"/>
                </a:moveTo>
                <a:lnTo>
                  <a:pt x="0" y="492062"/>
                </a:lnTo>
                <a:lnTo>
                  <a:pt x="160455" y="492062"/>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8" name="Freeform: Shape 87">
            <a:extLst>
              <a:ext uri="{FF2B5EF4-FFF2-40B4-BE49-F238E27FC236}">
                <a16:creationId xmlns:a16="http://schemas.microsoft.com/office/drawing/2014/main" id="{AD61F02C-8A63-3EA0-A362-6C0AD78E33A2}"/>
              </a:ext>
            </a:extLst>
          </p:cNvPr>
          <p:cNvSpPr/>
          <p:nvPr/>
        </p:nvSpPr>
        <p:spPr>
          <a:xfrm>
            <a:off x="8300905" y="2440985"/>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ISRM Budget Management</a:t>
            </a:r>
          </a:p>
        </p:txBody>
      </p:sp>
      <p:sp>
        <p:nvSpPr>
          <p:cNvPr id="89" name="Freeform: Shape 88">
            <a:extLst>
              <a:ext uri="{FF2B5EF4-FFF2-40B4-BE49-F238E27FC236}">
                <a16:creationId xmlns:a16="http://schemas.microsoft.com/office/drawing/2014/main" id="{029AC793-1D4A-CCAA-370E-7538E655FACA}"/>
              </a:ext>
            </a:extLst>
          </p:cNvPr>
          <p:cNvSpPr/>
          <p:nvPr/>
        </p:nvSpPr>
        <p:spPr>
          <a:xfrm>
            <a:off x="8300905" y="3224354"/>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HR Management</a:t>
            </a:r>
          </a:p>
        </p:txBody>
      </p:sp>
      <p:sp>
        <p:nvSpPr>
          <p:cNvPr id="90" name="Freeform: Shape 89">
            <a:extLst>
              <a:ext uri="{FF2B5EF4-FFF2-40B4-BE49-F238E27FC236}">
                <a16:creationId xmlns:a16="http://schemas.microsoft.com/office/drawing/2014/main" id="{D5C65FFB-1F1A-4B18-39D2-3B1079268C99}"/>
              </a:ext>
            </a:extLst>
          </p:cNvPr>
          <p:cNvSpPr/>
          <p:nvPr/>
        </p:nvSpPr>
        <p:spPr>
          <a:xfrm>
            <a:off x="8300905" y="3983842"/>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SOPs/Quality Management/ Records Management</a:t>
            </a:r>
          </a:p>
        </p:txBody>
      </p:sp>
      <p:sp>
        <p:nvSpPr>
          <p:cNvPr id="91" name="Freeform: Shape 90">
            <a:extLst>
              <a:ext uri="{FF2B5EF4-FFF2-40B4-BE49-F238E27FC236}">
                <a16:creationId xmlns:a16="http://schemas.microsoft.com/office/drawing/2014/main" id="{1A1CF096-F548-EF76-11DA-6529DC56E69D}"/>
              </a:ext>
            </a:extLst>
          </p:cNvPr>
          <p:cNvSpPr/>
          <p:nvPr/>
        </p:nvSpPr>
        <p:spPr>
          <a:xfrm>
            <a:off x="9638145" y="2233767"/>
            <a:ext cx="160455" cy="1251551"/>
          </a:xfrm>
          <a:custGeom>
            <a:avLst/>
            <a:gdLst/>
            <a:ahLst/>
            <a:cxnLst/>
            <a:rect l="0" t="0" r="0" b="0"/>
            <a:pathLst>
              <a:path>
                <a:moveTo>
                  <a:pt x="0" y="0"/>
                </a:moveTo>
                <a:lnTo>
                  <a:pt x="0" y="1251551"/>
                </a:lnTo>
                <a:lnTo>
                  <a:pt x="160455" y="1251551"/>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2" name="Freeform: Shape 91">
            <a:extLst>
              <a:ext uri="{FF2B5EF4-FFF2-40B4-BE49-F238E27FC236}">
                <a16:creationId xmlns:a16="http://schemas.microsoft.com/office/drawing/2014/main" id="{10676F2C-A1AB-AEE1-223C-805C42B519FB}"/>
              </a:ext>
            </a:extLst>
          </p:cNvPr>
          <p:cNvSpPr/>
          <p:nvPr/>
        </p:nvSpPr>
        <p:spPr>
          <a:xfrm>
            <a:off x="9638145" y="2216347"/>
            <a:ext cx="160455" cy="492062"/>
          </a:xfrm>
          <a:custGeom>
            <a:avLst/>
            <a:gdLst/>
            <a:ahLst/>
            <a:cxnLst/>
            <a:rect l="0" t="0" r="0" b="0"/>
            <a:pathLst>
              <a:path>
                <a:moveTo>
                  <a:pt x="0" y="0"/>
                </a:moveTo>
                <a:lnTo>
                  <a:pt x="0" y="492062"/>
                </a:lnTo>
                <a:lnTo>
                  <a:pt x="160455" y="492062"/>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3" name="Freeform: Shape 92">
            <a:extLst>
              <a:ext uri="{FF2B5EF4-FFF2-40B4-BE49-F238E27FC236}">
                <a16:creationId xmlns:a16="http://schemas.microsoft.com/office/drawing/2014/main" id="{3F61A9B5-2B99-5977-95FD-E124BBBF5580}"/>
              </a:ext>
            </a:extLst>
          </p:cNvPr>
          <p:cNvSpPr/>
          <p:nvPr/>
        </p:nvSpPr>
        <p:spPr>
          <a:xfrm>
            <a:off x="9798600" y="2440985"/>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Application Review Support</a:t>
            </a:r>
          </a:p>
        </p:txBody>
      </p:sp>
      <p:sp>
        <p:nvSpPr>
          <p:cNvPr id="94" name="Freeform: Shape 93">
            <a:extLst>
              <a:ext uri="{FF2B5EF4-FFF2-40B4-BE49-F238E27FC236}">
                <a16:creationId xmlns:a16="http://schemas.microsoft.com/office/drawing/2014/main" id="{6160AB28-CB3F-8CC5-208A-5F6A95982EB6}"/>
              </a:ext>
            </a:extLst>
          </p:cNvPr>
          <p:cNvSpPr/>
          <p:nvPr/>
        </p:nvSpPr>
        <p:spPr>
          <a:xfrm>
            <a:off x="9798600" y="3224354"/>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Project Management Support</a:t>
            </a:r>
          </a:p>
        </p:txBody>
      </p:sp>
      <p:sp>
        <p:nvSpPr>
          <p:cNvPr id="96" name="Freeform: Shape 95">
            <a:extLst>
              <a:ext uri="{FF2B5EF4-FFF2-40B4-BE49-F238E27FC236}">
                <a16:creationId xmlns:a16="http://schemas.microsoft.com/office/drawing/2014/main" id="{4468DB8C-76F3-6E06-2C41-B448B2E0E62A}"/>
              </a:ext>
            </a:extLst>
          </p:cNvPr>
          <p:cNvSpPr/>
          <p:nvPr/>
        </p:nvSpPr>
        <p:spPr>
          <a:xfrm>
            <a:off x="9638309" y="2993786"/>
            <a:ext cx="160455" cy="1251551"/>
          </a:xfrm>
          <a:custGeom>
            <a:avLst/>
            <a:gdLst/>
            <a:ahLst/>
            <a:cxnLst/>
            <a:rect l="0" t="0" r="0" b="0"/>
            <a:pathLst>
              <a:path>
                <a:moveTo>
                  <a:pt x="0" y="0"/>
                </a:moveTo>
                <a:lnTo>
                  <a:pt x="0" y="1251551"/>
                </a:lnTo>
                <a:lnTo>
                  <a:pt x="160455" y="1251551"/>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7" name="Freeform: Shape 96">
            <a:extLst>
              <a:ext uri="{FF2B5EF4-FFF2-40B4-BE49-F238E27FC236}">
                <a16:creationId xmlns:a16="http://schemas.microsoft.com/office/drawing/2014/main" id="{DD83FA0C-ACFD-3FAB-46AA-B8986EED8615}"/>
              </a:ext>
            </a:extLst>
          </p:cNvPr>
          <p:cNvSpPr/>
          <p:nvPr/>
        </p:nvSpPr>
        <p:spPr>
          <a:xfrm>
            <a:off x="9798764" y="3983842"/>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Workforce Development</a:t>
            </a:r>
          </a:p>
        </p:txBody>
      </p:sp>
      <p:sp>
        <p:nvSpPr>
          <p:cNvPr id="98" name="Freeform: Shape 97">
            <a:extLst>
              <a:ext uri="{FF2B5EF4-FFF2-40B4-BE49-F238E27FC236}">
                <a16:creationId xmlns:a16="http://schemas.microsoft.com/office/drawing/2014/main" id="{A5457FA4-D0C1-F6F8-CA79-3F2BE424119E}"/>
              </a:ext>
            </a:extLst>
          </p:cNvPr>
          <p:cNvSpPr/>
          <p:nvPr/>
        </p:nvSpPr>
        <p:spPr>
          <a:xfrm>
            <a:off x="9798600" y="4745685"/>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Clinical Trials Support</a:t>
            </a:r>
          </a:p>
        </p:txBody>
      </p:sp>
      <p:sp>
        <p:nvSpPr>
          <p:cNvPr id="99" name="Freeform: Shape 98">
            <a:extLst>
              <a:ext uri="{FF2B5EF4-FFF2-40B4-BE49-F238E27FC236}">
                <a16:creationId xmlns:a16="http://schemas.microsoft.com/office/drawing/2014/main" id="{AF5A027B-66FF-3467-6CAE-DD127D6B7404}"/>
              </a:ext>
            </a:extLst>
          </p:cNvPr>
          <p:cNvSpPr/>
          <p:nvPr/>
        </p:nvSpPr>
        <p:spPr>
          <a:xfrm>
            <a:off x="9034114" y="1683983"/>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rgbClr val="C7A1E3"/>
          </a:solidFill>
          <a:ln w="76200">
            <a:solidFill>
              <a:srgbClr val="FFC000"/>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Director , ISRM Administration</a:t>
            </a:r>
          </a:p>
        </p:txBody>
      </p:sp>
      <p:sp>
        <p:nvSpPr>
          <p:cNvPr id="100" name="Freeform: Shape 99">
            <a:extLst>
              <a:ext uri="{FF2B5EF4-FFF2-40B4-BE49-F238E27FC236}">
                <a16:creationId xmlns:a16="http://schemas.microsoft.com/office/drawing/2014/main" id="{AD95810E-78B0-8F4F-6C9C-3F7BA8423F6A}"/>
              </a:ext>
            </a:extLst>
          </p:cNvPr>
          <p:cNvSpPr/>
          <p:nvPr/>
        </p:nvSpPr>
        <p:spPr>
          <a:xfrm>
            <a:off x="9630594" y="3744150"/>
            <a:ext cx="160455" cy="1251551"/>
          </a:xfrm>
          <a:custGeom>
            <a:avLst/>
            <a:gdLst/>
            <a:ahLst/>
            <a:cxnLst/>
            <a:rect l="0" t="0" r="0" b="0"/>
            <a:pathLst>
              <a:path>
                <a:moveTo>
                  <a:pt x="0" y="0"/>
                </a:moveTo>
                <a:lnTo>
                  <a:pt x="0" y="1251551"/>
                </a:lnTo>
                <a:lnTo>
                  <a:pt x="160455" y="1251551"/>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8614849D-0ECE-B021-52F2-6A88F0315F30}"/>
              </a:ext>
            </a:extLst>
          </p:cNvPr>
          <p:cNvSpPr/>
          <p:nvPr/>
        </p:nvSpPr>
        <p:spPr>
          <a:xfrm>
            <a:off x="2838308" y="948959"/>
            <a:ext cx="1069702" cy="534851"/>
          </a:xfrm>
          <a:custGeom>
            <a:avLst/>
            <a:gdLst>
              <a:gd name="connsiteX0" fmla="*/ 0 w 1069702"/>
              <a:gd name="connsiteY0" fmla="*/ 0 h 534851"/>
              <a:gd name="connsiteX1" fmla="*/ 1069702 w 1069702"/>
              <a:gd name="connsiteY1" fmla="*/ 0 h 534851"/>
              <a:gd name="connsiteX2" fmla="*/ 1069702 w 1069702"/>
              <a:gd name="connsiteY2" fmla="*/ 534851 h 534851"/>
              <a:gd name="connsiteX3" fmla="*/ 0 w 1069702"/>
              <a:gd name="connsiteY3" fmla="*/ 534851 h 534851"/>
              <a:gd name="connsiteX4" fmla="*/ 0 w 1069702"/>
              <a:gd name="connsiteY4" fmla="*/ 0 h 53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02" h="534851">
                <a:moveTo>
                  <a:pt x="0" y="0"/>
                </a:moveTo>
                <a:lnTo>
                  <a:pt x="1069702" y="0"/>
                </a:lnTo>
                <a:lnTo>
                  <a:pt x="1069702" y="534851"/>
                </a:lnTo>
                <a:lnTo>
                  <a:pt x="0" y="534851"/>
                </a:lnTo>
                <a:lnTo>
                  <a:pt x="0" y="0"/>
                </a:lnTo>
                <a:close/>
              </a:path>
            </a:pathLst>
          </a:custGeom>
          <a:solidFill>
            <a:schemeClr val="accent4">
              <a:lumMod val="20000"/>
              <a:lumOff val="80000"/>
            </a:schemeClr>
          </a:solidFill>
          <a:ln w="76200">
            <a:solidFill>
              <a:srgbClr val="FFC000"/>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Director of Research Integration</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(Interim: 12/2023 – 7/2024)</a:t>
            </a:r>
          </a:p>
        </p:txBody>
      </p:sp>
      <p:grpSp>
        <p:nvGrpSpPr>
          <p:cNvPr id="24" name="Group 23">
            <a:extLst>
              <a:ext uri="{FF2B5EF4-FFF2-40B4-BE49-F238E27FC236}">
                <a16:creationId xmlns:a16="http://schemas.microsoft.com/office/drawing/2014/main" id="{42561473-E584-1137-796C-257CB47677E5}"/>
              </a:ext>
            </a:extLst>
          </p:cNvPr>
          <p:cNvGrpSpPr/>
          <p:nvPr/>
        </p:nvGrpSpPr>
        <p:grpSpPr>
          <a:xfrm>
            <a:off x="4495717" y="5492"/>
            <a:ext cx="7655531" cy="841609"/>
            <a:chOff x="6210758" y="7540"/>
            <a:chExt cx="5790742" cy="841609"/>
          </a:xfrm>
        </p:grpSpPr>
        <p:sp>
          <p:nvSpPr>
            <p:cNvPr id="25" name="Rectangle: Rounded Corners 24">
              <a:extLst>
                <a:ext uri="{FF2B5EF4-FFF2-40B4-BE49-F238E27FC236}">
                  <a16:creationId xmlns:a16="http://schemas.microsoft.com/office/drawing/2014/main" id="{230FE5CE-1C50-F1F6-3417-54FC2BE11A59}"/>
                </a:ext>
              </a:extLst>
            </p:cNvPr>
            <p:cNvSpPr/>
            <p:nvPr/>
          </p:nvSpPr>
          <p:spPr>
            <a:xfrm>
              <a:off x="8546101" y="353741"/>
              <a:ext cx="1070583" cy="437695"/>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2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Broad </a:t>
              </a:r>
            </a:p>
            <a:p>
              <a:pPr marL="0" marR="0" lvl="0" indent="0" algn="ctr" defTabSz="914400" rtl="0" eaLnBrk="1" fontAlgn="auto" latinLnBrk="0" hangingPunct="1">
                <a:lnSpc>
                  <a:spcPct val="107000"/>
                </a:lnSpc>
                <a:spcBef>
                  <a:spcPts val="0"/>
                </a:spcBef>
                <a:spcAft>
                  <a:spcPts val="2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Portfolios</a:t>
              </a:r>
            </a:p>
          </p:txBody>
        </p:sp>
        <p:sp>
          <p:nvSpPr>
            <p:cNvPr id="28" name="Rectangle: Rounded Corners 27">
              <a:extLst>
                <a:ext uri="{FF2B5EF4-FFF2-40B4-BE49-F238E27FC236}">
                  <a16:creationId xmlns:a16="http://schemas.microsoft.com/office/drawing/2014/main" id="{5ED6372E-7A04-AD1A-B8DF-12B559FE75BB}"/>
                </a:ext>
              </a:extLst>
            </p:cNvPr>
            <p:cNvSpPr/>
            <p:nvPr/>
          </p:nvSpPr>
          <p:spPr>
            <a:xfrm>
              <a:off x="10803010" y="353741"/>
              <a:ext cx="1070583" cy="437695"/>
            </a:xfrm>
            <a:prstGeom prst="roundRect">
              <a:avLst/>
            </a:prstGeom>
            <a:solidFill>
              <a:schemeClr val="tx2">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3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Focused Portfolios (AMPs)</a:t>
              </a:r>
            </a:p>
          </p:txBody>
        </p:sp>
        <p:sp>
          <p:nvSpPr>
            <p:cNvPr id="30" name="Rectangle: Rounded Corners 29">
              <a:extLst>
                <a:ext uri="{FF2B5EF4-FFF2-40B4-BE49-F238E27FC236}">
                  <a16:creationId xmlns:a16="http://schemas.microsoft.com/office/drawing/2014/main" id="{B3A1999C-F392-13AE-DCB9-872A3D1DE619}"/>
                </a:ext>
              </a:extLst>
            </p:cNvPr>
            <p:cNvSpPr/>
            <p:nvPr/>
          </p:nvSpPr>
          <p:spPr>
            <a:xfrm>
              <a:off x="7480739" y="353741"/>
              <a:ext cx="1007491" cy="437695"/>
            </a:xfrm>
            <a:prstGeom prst="roundRect">
              <a:avLst/>
            </a:prstGeom>
            <a:solidFill>
              <a:srgbClr val="C7A1E3"/>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Support Services</a:t>
              </a:r>
            </a:p>
          </p:txBody>
        </p:sp>
        <p:sp>
          <p:nvSpPr>
            <p:cNvPr id="32" name="Rectangle 31">
              <a:extLst>
                <a:ext uri="{FF2B5EF4-FFF2-40B4-BE49-F238E27FC236}">
                  <a16:creationId xmlns:a16="http://schemas.microsoft.com/office/drawing/2014/main" id="{7BF72966-7F7C-D96C-E861-01BB78E374D9}"/>
                </a:ext>
              </a:extLst>
            </p:cNvPr>
            <p:cNvSpPr/>
            <p:nvPr/>
          </p:nvSpPr>
          <p:spPr>
            <a:xfrm>
              <a:off x="6210758" y="241281"/>
              <a:ext cx="5790742" cy="60786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6">
              <a:extLst>
                <a:ext uri="{FF2B5EF4-FFF2-40B4-BE49-F238E27FC236}">
                  <a16:creationId xmlns:a16="http://schemas.microsoft.com/office/drawing/2014/main" id="{8A234377-70F5-2EDE-8F57-4E9274555770}"/>
                </a:ext>
              </a:extLst>
            </p:cNvPr>
            <p:cNvSpPr txBox="1"/>
            <p:nvPr/>
          </p:nvSpPr>
          <p:spPr>
            <a:xfrm>
              <a:off x="6390076" y="7540"/>
              <a:ext cx="1053465" cy="307777"/>
            </a:xfrm>
            <a:prstGeom prst="rect">
              <a:avLst/>
            </a:prstGeom>
            <a:solidFill>
              <a:srgbClr val="002F5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Key</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1CF85798-CF4F-FC80-5343-0D3F3C938ECB}"/>
                </a:ext>
              </a:extLst>
            </p:cNvPr>
            <p:cNvSpPr/>
            <p:nvPr/>
          </p:nvSpPr>
          <p:spPr>
            <a:xfrm>
              <a:off x="6352285" y="353741"/>
              <a:ext cx="1070583" cy="437695"/>
            </a:xfrm>
            <a:prstGeom prst="roundRect">
              <a:avLst/>
            </a:prstGeom>
            <a:solidFill>
              <a:schemeClr val="accent1">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Leadership Group</a:t>
              </a:r>
            </a:p>
          </p:txBody>
        </p:sp>
        <p:sp>
          <p:nvSpPr>
            <p:cNvPr id="37" name="Rectangle: Rounded Corners 36">
              <a:extLst>
                <a:ext uri="{FF2B5EF4-FFF2-40B4-BE49-F238E27FC236}">
                  <a16:creationId xmlns:a16="http://schemas.microsoft.com/office/drawing/2014/main" id="{BFA20C92-5771-1D8E-F321-0F3313C993E1}"/>
                </a:ext>
              </a:extLst>
            </p:cNvPr>
            <p:cNvSpPr/>
            <p:nvPr/>
          </p:nvSpPr>
          <p:spPr>
            <a:xfrm>
              <a:off x="9674555" y="353741"/>
              <a:ext cx="1070583" cy="437695"/>
            </a:xfrm>
            <a:prstGeom prst="roundRect">
              <a:avLst/>
            </a:prstGeom>
            <a:solidFill>
              <a:schemeClr val="accent4">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Research Integration</a:t>
              </a:r>
            </a:p>
          </p:txBody>
        </p:sp>
      </p:grpSp>
      <p:sp>
        <p:nvSpPr>
          <p:cNvPr id="7" name="Rectangle: Rounded Corners 6">
            <a:extLst>
              <a:ext uri="{FF2B5EF4-FFF2-40B4-BE49-F238E27FC236}">
                <a16:creationId xmlns:a16="http://schemas.microsoft.com/office/drawing/2014/main" id="{4D3DA03A-D496-B0D9-2937-C90EC237FD17}"/>
              </a:ext>
            </a:extLst>
          </p:cNvPr>
          <p:cNvSpPr/>
          <p:nvPr/>
        </p:nvSpPr>
        <p:spPr>
          <a:xfrm>
            <a:off x="237309" y="3343346"/>
            <a:ext cx="1415342" cy="437695"/>
          </a:xfrm>
          <a:prstGeom prst="roundRect">
            <a:avLst/>
          </a:prstGeom>
          <a:solidFill>
            <a:schemeClr val="accent4">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SP EXECUTIVE COMMITTEE</a:t>
            </a:r>
          </a:p>
        </p:txBody>
      </p:sp>
      <p:cxnSp>
        <p:nvCxnSpPr>
          <p:cNvPr id="10" name="Straight Connector 9">
            <a:extLst>
              <a:ext uri="{FF2B5EF4-FFF2-40B4-BE49-F238E27FC236}">
                <a16:creationId xmlns:a16="http://schemas.microsoft.com/office/drawing/2014/main" id="{C2DD5F88-28A6-690A-4B5C-9C0E7CDADCBA}"/>
              </a:ext>
            </a:extLst>
          </p:cNvPr>
          <p:cNvCxnSpPr>
            <a:cxnSpLocks/>
          </p:cNvCxnSpPr>
          <p:nvPr/>
        </p:nvCxnSpPr>
        <p:spPr>
          <a:xfrm>
            <a:off x="1709164" y="3562193"/>
            <a:ext cx="1323946" cy="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DD628675-FFDC-79F0-2B5C-0B1BA94B9426}"/>
              </a:ext>
            </a:extLst>
          </p:cNvPr>
          <p:cNvSpPr/>
          <p:nvPr/>
        </p:nvSpPr>
        <p:spPr>
          <a:xfrm>
            <a:off x="1754338" y="3333861"/>
            <a:ext cx="12895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23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18E708-5979-D74E-970B-DB44F09BBB3D}"/>
              </a:ext>
            </a:extLst>
          </p:cNvPr>
          <p:cNvSpPr/>
          <p:nvPr/>
        </p:nvSpPr>
        <p:spPr>
          <a:xfrm>
            <a:off x="65482" y="878305"/>
            <a:ext cx="12058650" cy="3404937"/>
          </a:xfrm>
          <a:prstGeom prst="rect">
            <a:avLst/>
          </a:prstGeom>
          <a:ln>
            <a:noFill/>
          </a:ln>
        </p:spPr>
      </p:sp>
      <p:sp>
        <p:nvSpPr>
          <p:cNvPr id="15" name="Freeform: Shape 14">
            <a:extLst>
              <a:ext uri="{FF2B5EF4-FFF2-40B4-BE49-F238E27FC236}">
                <a16:creationId xmlns:a16="http://schemas.microsoft.com/office/drawing/2014/main" id="{B784D39E-96C7-CE98-FFA8-29F42939B1EE}"/>
              </a:ext>
            </a:extLst>
          </p:cNvPr>
          <p:cNvSpPr/>
          <p:nvPr/>
        </p:nvSpPr>
        <p:spPr>
          <a:xfrm>
            <a:off x="6094806" y="2927818"/>
            <a:ext cx="5602191" cy="176778"/>
          </a:xfrm>
          <a:custGeom>
            <a:avLst/>
            <a:gdLst/>
            <a:ahLst/>
            <a:cxnLst/>
            <a:rect l="0" t="0" r="0" b="0"/>
            <a:pathLst>
              <a:path>
                <a:moveTo>
                  <a:pt x="0" y="0"/>
                </a:moveTo>
                <a:lnTo>
                  <a:pt x="0" y="88389"/>
                </a:lnTo>
                <a:lnTo>
                  <a:pt x="5602191" y="88389"/>
                </a:lnTo>
                <a:lnTo>
                  <a:pt x="5602191"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9094D13D-B826-4E47-2F75-7B305AF4B03C}"/>
              </a:ext>
            </a:extLst>
          </p:cNvPr>
          <p:cNvSpPr/>
          <p:nvPr/>
        </p:nvSpPr>
        <p:spPr>
          <a:xfrm>
            <a:off x="6094806" y="2927818"/>
            <a:ext cx="4583610" cy="176778"/>
          </a:xfrm>
          <a:custGeom>
            <a:avLst/>
            <a:gdLst/>
            <a:ahLst/>
            <a:cxnLst/>
            <a:rect l="0" t="0" r="0" b="0"/>
            <a:pathLst>
              <a:path>
                <a:moveTo>
                  <a:pt x="0" y="0"/>
                </a:moveTo>
                <a:lnTo>
                  <a:pt x="0" y="88389"/>
                </a:lnTo>
                <a:lnTo>
                  <a:pt x="4583610" y="88389"/>
                </a:lnTo>
                <a:lnTo>
                  <a:pt x="458361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989922B9-D7D3-2B3A-AB0F-5F5FCB78D3F8}"/>
              </a:ext>
            </a:extLst>
          </p:cNvPr>
          <p:cNvSpPr/>
          <p:nvPr/>
        </p:nvSpPr>
        <p:spPr>
          <a:xfrm>
            <a:off x="6094806" y="2927818"/>
            <a:ext cx="3565030" cy="176778"/>
          </a:xfrm>
          <a:custGeom>
            <a:avLst/>
            <a:gdLst/>
            <a:ahLst/>
            <a:cxnLst/>
            <a:rect l="0" t="0" r="0" b="0"/>
            <a:pathLst>
              <a:path>
                <a:moveTo>
                  <a:pt x="0" y="0"/>
                </a:moveTo>
                <a:lnTo>
                  <a:pt x="0" y="88389"/>
                </a:lnTo>
                <a:lnTo>
                  <a:pt x="3565030" y="88389"/>
                </a:lnTo>
                <a:lnTo>
                  <a:pt x="356503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8DC6B829-2E1B-BFE1-9451-F185DCBA9E1A}"/>
              </a:ext>
            </a:extLst>
          </p:cNvPr>
          <p:cNvSpPr/>
          <p:nvPr/>
        </p:nvSpPr>
        <p:spPr>
          <a:xfrm>
            <a:off x="6094806" y="2927818"/>
            <a:ext cx="2546450" cy="176778"/>
          </a:xfrm>
          <a:custGeom>
            <a:avLst/>
            <a:gdLst/>
            <a:ahLst/>
            <a:cxnLst/>
            <a:rect l="0" t="0" r="0" b="0"/>
            <a:pathLst>
              <a:path>
                <a:moveTo>
                  <a:pt x="0" y="0"/>
                </a:moveTo>
                <a:lnTo>
                  <a:pt x="0" y="88389"/>
                </a:lnTo>
                <a:lnTo>
                  <a:pt x="2546450" y="88389"/>
                </a:lnTo>
                <a:lnTo>
                  <a:pt x="254645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D7BB3672-7093-1B80-DBB0-8A78A7043E40}"/>
              </a:ext>
            </a:extLst>
          </p:cNvPr>
          <p:cNvSpPr/>
          <p:nvPr/>
        </p:nvSpPr>
        <p:spPr>
          <a:xfrm>
            <a:off x="6094806" y="2927818"/>
            <a:ext cx="1527870" cy="176778"/>
          </a:xfrm>
          <a:custGeom>
            <a:avLst/>
            <a:gdLst/>
            <a:ahLst/>
            <a:cxnLst/>
            <a:rect l="0" t="0" r="0" b="0"/>
            <a:pathLst>
              <a:path>
                <a:moveTo>
                  <a:pt x="0" y="0"/>
                </a:moveTo>
                <a:lnTo>
                  <a:pt x="0" y="88389"/>
                </a:lnTo>
                <a:lnTo>
                  <a:pt x="1527870" y="88389"/>
                </a:lnTo>
                <a:lnTo>
                  <a:pt x="152787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645EDE9C-9162-C273-6C22-D6A3D8AFADEE}"/>
              </a:ext>
            </a:extLst>
          </p:cNvPr>
          <p:cNvSpPr/>
          <p:nvPr/>
        </p:nvSpPr>
        <p:spPr>
          <a:xfrm>
            <a:off x="6094806" y="2927818"/>
            <a:ext cx="509290" cy="176778"/>
          </a:xfrm>
          <a:custGeom>
            <a:avLst/>
            <a:gdLst/>
            <a:ahLst/>
            <a:cxnLst/>
            <a:rect l="0" t="0" r="0" b="0"/>
            <a:pathLst>
              <a:path>
                <a:moveTo>
                  <a:pt x="0" y="0"/>
                </a:moveTo>
                <a:lnTo>
                  <a:pt x="0" y="88389"/>
                </a:lnTo>
                <a:lnTo>
                  <a:pt x="509290" y="88389"/>
                </a:lnTo>
                <a:lnTo>
                  <a:pt x="50929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54538352-4A92-1534-2024-3C393F58950E}"/>
              </a:ext>
            </a:extLst>
          </p:cNvPr>
          <p:cNvSpPr/>
          <p:nvPr/>
        </p:nvSpPr>
        <p:spPr>
          <a:xfrm>
            <a:off x="5585516" y="2927818"/>
            <a:ext cx="509290" cy="176778"/>
          </a:xfrm>
          <a:custGeom>
            <a:avLst/>
            <a:gdLst/>
            <a:ahLst/>
            <a:cxnLst/>
            <a:rect l="0" t="0" r="0" b="0"/>
            <a:pathLst>
              <a:path>
                <a:moveTo>
                  <a:pt x="509290" y="0"/>
                </a:moveTo>
                <a:lnTo>
                  <a:pt x="509290" y="88389"/>
                </a:lnTo>
                <a:lnTo>
                  <a:pt x="0" y="88389"/>
                </a:lnTo>
                <a:lnTo>
                  <a:pt x="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04E54B93-053F-E046-013F-E82081E23C4C}"/>
              </a:ext>
            </a:extLst>
          </p:cNvPr>
          <p:cNvSpPr/>
          <p:nvPr/>
        </p:nvSpPr>
        <p:spPr>
          <a:xfrm>
            <a:off x="4230215" y="3525497"/>
            <a:ext cx="126270" cy="387228"/>
          </a:xfrm>
          <a:custGeom>
            <a:avLst/>
            <a:gdLst/>
            <a:ahLst/>
            <a:cxnLst/>
            <a:rect l="0" t="0" r="0" b="0"/>
            <a:pathLst>
              <a:path>
                <a:moveTo>
                  <a:pt x="0" y="0"/>
                </a:moveTo>
                <a:lnTo>
                  <a:pt x="0" y="387228"/>
                </a:lnTo>
                <a:lnTo>
                  <a:pt x="126270" y="38722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Shape 22">
            <a:extLst>
              <a:ext uri="{FF2B5EF4-FFF2-40B4-BE49-F238E27FC236}">
                <a16:creationId xmlns:a16="http://schemas.microsoft.com/office/drawing/2014/main" id="{62D91643-962C-99F1-EDAC-52BDAA98A300}"/>
              </a:ext>
            </a:extLst>
          </p:cNvPr>
          <p:cNvSpPr/>
          <p:nvPr/>
        </p:nvSpPr>
        <p:spPr>
          <a:xfrm>
            <a:off x="4566936" y="2927818"/>
            <a:ext cx="1527870" cy="176778"/>
          </a:xfrm>
          <a:custGeom>
            <a:avLst/>
            <a:gdLst/>
            <a:ahLst/>
            <a:cxnLst/>
            <a:rect l="0" t="0" r="0" b="0"/>
            <a:pathLst>
              <a:path>
                <a:moveTo>
                  <a:pt x="1527870" y="0"/>
                </a:moveTo>
                <a:lnTo>
                  <a:pt x="1527870" y="88389"/>
                </a:lnTo>
                <a:lnTo>
                  <a:pt x="0" y="88389"/>
                </a:lnTo>
                <a:lnTo>
                  <a:pt x="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B6E65E7C-48DD-07E7-0D6F-60D482299377}"/>
              </a:ext>
            </a:extLst>
          </p:cNvPr>
          <p:cNvSpPr/>
          <p:nvPr/>
        </p:nvSpPr>
        <p:spPr>
          <a:xfrm>
            <a:off x="3211635" y="3525497"/>
            <a:ext cx="126270" cy="387228"/>
          </a:xfrm>
          <a:custGeom>
            <a:avLst/>
            <a:gdLst/>
            <a:ahLst/>
            <a:cxnLst/>
            <a:rect l="0" t="0" r="0" b="0"/>
            <a:pathLst>
              <a:path>
                <a:moveTo>
                  <a:pt x="0" y="0"/>
                </a:moveTo>
                <a:lnTo>
                  <a:pt x="0" y="387228"/>
                </a:lnTo>
                <a:lnTo>
                  <a:pt x="126270" y="38722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48A393A7-CD39-E08F-66C4-A658631AC837}"/>
              </a:ext>
            </a:extLst>
          </p:cNvPr>
          <p:cNvSpPr/>
          <p:nvPr/>
        </p:nvSpPr>
        <p:spPr>
          <a:xfrm>
            <a:off x="3548356" y="2927818"/>
            <a:ext cx="2546450" cy="176778"/>
          </a:xfrm>
          <a:custGeom>
            <a:avLst/>
            <a:gdLst/>
            <a:ahLst/>
            <a:cxnLst/>
            <a:rect l="0" t="0" r="0" b="0"/>
            <a:pathLst>
              <a:path>
                <a:moveTo>
                  <a:pt x="2546450" y="0"/>
                </a:moveTo>
                <a:lnTo>
                  <a:pt x="2546450" y="88389"/>
                </a:lnTo>
                <a:lnTo>
                  <a:pt x="0" y="88389"/>
                </a:lnTo>
                <a:lnTo>
                  <a:pt x="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8DDA219B-6A4C-065E-BE42-054E247F33BB}"/>
              </a:ext>
            </a:extLst>
          </p:cNvPr>
          <p:cNvSpPr/>
          <p:nvPr/>
        </p:nvSpPr>
        <p:spPr>
          <a:xfrm>
            <a:off x="2193055" y="3525497"/>
            <a:ext cx="126270" cy="387228"/>
          </a:xfrm>
          <a:custGeom>
            <a:avLst/>
            <a:gdLst/>
            <a:ahLst/>
            <a:cxnLst/>
            <a:rect l="0" t="0" r="0" b="0"/>
            <a:pathLst>
              <a:path>
                <a:moveTo>
                  <a:pt x="0" y="0"/>
                </a:moveTo>
                <a:lnTo>
                  <a:pt x="0" y="387228"/>
                </a:lnTo>
                <a:lnTo>
                  <a:pt x="126270" y="38722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E3651A2C-340C-B1C4-9565-510B75C8443C}"/>
              </a:ext>
            </a:extLst>
          </p:cNvPr>
          <p:cNvSpPr/>
          <p:nvPr/>
        </p:nvSpPr>
        <p:spPr>
          <a:xfrm>
            <a:off x="2529776" y="2927818"/>
            <a:ext cx="3565030" cy="176778"/>
          </a:xfrm>
          <a:custGeom>
            <a:avLst/>
            <a:gdLst/>
            <a:ahLst/>
            <a:cxnLst/>
            <a:rect l="0" t="0" r="0" b="0"/>
            <a:pathLst>
              <a:path>
                <a:moveTo>
                  <a:pt x="3565030" y="0"/>
                </a:moveTo>
                <a:lnTo>
                  <a:pt x="3565030" y="88389"/>
                </a:lnTo>
                <a:lnTo>
                  <a:pt x="0" y="88389"/>
                </a:lnTo>
                <a:lnTo>
                  <a:pt x="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2E20D059-F56E-2E56-AB99-BEEC27554FA7}"/>
              </a:ext>
            </a:extLst>
          </p:cNvPr>
          <p:cNvSpPr/>
          <p:nvPr/>
        </p:nvSpPr>
        <p:spPr>
          <a:xfrm>
            <a:off x="1174475" y="3525497"/>
            <a:ext cx="126270" cy="387228"/>
          </a:xfrm>
          <a:custGeom>
            <a:avLst/>
            <a:gdLst/>
            <a:ahLst/>
            <a:cxnLst/>
            <a:rect l="0" t="0" r="0" b="0"/>
            <a:pathLst>
              <a:path>
                <a:moveTo>
                  <a:pt x="0" y="0"/>
                </a:moveTo>
                <a:lnTo>
                  <a:pt x="0" y="387228"/>
                </a:lnTo>
                <a:lnTo>
                  <a:pt x="126270" y="38722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Shape 28">
            <a:extLst>
              <a:ext uri="{FF2B5EF4-FFF2-40B4-BE49-F238E27FC236}">
                <a16:creationId xmlns:a16="http://schemas.microsoft.com/office/drawing/2014/main" id="{DE079197-80C9-55C1-4D1B-4AD8C278A490}"/>
              </a:ext>
            </a:extLst>
          </p:cNvPr>
          <p:cNvSpPr/>
          <p:nvPr/>
        </p:nvSpPr>
        <p:spPr>
          <a:xfrm>
            <a:off x="1511196" y="2927818"/>
            <a:ext cx="4583610" cy="176778"/>
          </a:xfrm>
          <a:custGeom>
            <a:avLst/>
            <a:gdLst/>
            <a:ahLst/>
            <a:cxnLst/>
            <a:rect l="0" t="0" r="0" b="0"/>
            <a:pathLst>
              <a:path>
                <a:moveTo>
                  <a:pt x="4583610" y="0"/>
                </a:moveTo>
                <a:lnTo>
                  <a:pt x="4583610" y="88389"/>
                </a:lnTo>
                <a:lnTo>
                  <a:pt x="0" y="88389"/>
                </a:lnTo>
                <a:lnTo>
                  <a:pt x="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Shape 29">
            <a:extLst>
              <a:ext uri="{FF2B5EF4-FFF2-40B4-BE49-F238E27FC236}">
                <a16:creationId xmlns:a16="http://schemas.microsoft.com/office/drawing/2014/main" id="{C5BA1CF2-B755-887C-28F5-0BAF64313C41}"/>
              </a:ext>
            </a:extLst>
          </p:cNvPr>
          <p:cNvSpPr/>
          <p:nvPr/>
        </p:nvSpPr>
        <p:spPr>
          <a:xfrm>
            <a:off x="492615" y="2927818"/>
            <a:ext cx="5602191" cy="176778"/>
          </a:xfrm>
          <a:custGeom>
            <a:avLst/>
            <a:gdLst/>
            <a:ahLst/>
            <a:cxnLst/>
            <a:rect l="0" t="0" r="0" b="0"/>
            <a:pathLst>
              <a:path>
                <a:moveTo>
                  <a:pt x="5602191" y="0"/>
                </a:moveTo>
                <a:lnTo>
                  <a:pt x="5602191" y="88389"/>
                </a:lnTo>
                <a:lnTo>
                  <a:pt x="0" y="88389"/>
                </a:lnTo>
                <a:lnTo>
                  <a:pt x="0" y="176778"/>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Shape 30">
            <a:extLst>
              <a:ext uri="{FF2B5EF4-FFF2-40B4-BE49-F238E27FC236}">
                <a16:creationId xmlns:a16="http://schemas.microsoft.com/office/drawing/2014/main" id="{0F4DF83D-A96D-7923-287D-9FAC6A402C81}"/>
              </a:ext>
            </a:extLst>
          </p:cNvPr>
          <p:cNvSpPr/>
          <p:nvPr/>
        </p:nvSpPr>
        <p:spPr>
          <a:xfrm>
            <a:off x="6049086" y="1372189"/>
            <a:ext cx="91440" cy="176778"/>
          </a:xfrm>
          <a:custGeom>
            <a:avLst/>
            <a:gdLst/>
            <a:ahLst/>
            <a:cxnLst/>
            <a:rect l="0" t="0" r="0" b="0"/>
            <a:pathLst>
              <a:path>
                <a:moveTo>
                  <a:pt x="45720" y="0"/>
                </a:moveTo>
                <a:lnTo>
                  <a:pt x="45720" y="176778"/>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EA4D7959-3B4F-0413-3A1B-77D4958A34B5}"/>
              </a:ext>
            </a:extLst>
          </p:cNvPr>
          <p:cNvSpPr/>
          <p:nvPr/>
        </p:nvSpPr>
        <p:spPr>
          <a:xfrm>
            <a:off x="5673906" y="951288"/>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DCRADO  ISRM</a:t>
            </a:r>
          </a:p>
        </p:txBody>
      </p:sp>
      <p:sp>
        <p:nvSpPr>
          <p:cNvPr id="34" name="Freeform: Shape 33">
            <a:extLst>
              <a:ext uri="{FF2B5EF4-FFF2-40B4-BE49-F238E27FC236}">
                <a16:creationId xmlns:a16="http://schemas.microsoft.com/office/drawing/2014/main" id="{6EDBA601-95DF-B94D-162D-A6633200C248}"/>
              </a:ext>
            </a:extLst>
          </p:cNvPr>
          <p:cNvSpPr/>
          <p:nvPr/>
        </p:nvSpPr>
        <p:spPr>
          <a:xfrm>
            <a:off x="71715"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C7A1E3"/>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Staff Salaries Administration</a:t>
            </a:r>
          </a:p>
        </p:txBody>
      </p:sp>
      <p:sp>
        <p:nvSpPr>
          <p:cNvPr id="35" name="Freeform: Shape 34">
            <a:extLst>
              <a:ext uri="{FF2B5EF4-FFF2-40B4-BE49-F238E27FC236}">
                <a16:creationId xmlns:a16="http://schemas.microsoft.com/office/drawing/2014/main" id="{BEBDF241-1B7A-F97C-815B-FB91F420988E}"/>
              </a:ext>
            </a:extLst>
          </p:cNvPr>
          <p:cNvSpPr/>
          <p:nvPr/>
        </p:nvSpPr>
        <p:spPr>
          <a:xfrm>
            <a:off x="1090295"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Brain, B/M Health</a:t>
            </a:r>
          </a:p>
        </p:txBody>
      </p:sp>
      <p:sp>
        <p:nvSpPr>
          <p:cNvPr id="36" name="Freeform: Shape 35">
            <a:extLst>
              <a:ext uri="{FF2B5EF4-FFF2-40B4-BE49-F238E27FC236}">
                <a16:creationId xmlns:a16="http://schemas.microsoft.com/office/drawing/2014/main" id="{C60335A9-F50B-9F47-CB6C-E06D0934C014}"/>
              </a:ext>
            </a:extLst>
          </p:cNvPr>
          <p:cNvSpPr/>
          <p:nvPr/>
        </p:nvSpPr>
        <p:spPr>
          <a:xfrm>
            <a:off x="1300745" y="3702275"/>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Focus Areas</a:t>
            </a:r>
          </a:p>
        </p:txBody>
      </p:sp>
      <p:sp>
        <p:nvSpPr>
          <p:cNvPr id="37" name="Freeform: Shape 36">
            <a:extLst>
              <a:ext uri="{FF2B5EF4-FFF2-40B4-BE49-F238E27FC236}">
                <a16:creationId xmlns:a16="http://schemas.microsoft.com/office/drawing/2014/main" id="{08302E06-8BE4-FD7F-9892-AA284A55A00F}"/>
              </a:ext>
            </a:extLst>
          </p:cNvPr>
          <p:cNvSpPr/>
          <p:nvPr/>
        </p:nvSpPr>
        <p:spPr>
          <a:xfrm>
            <a:off x="2108875"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Medical Health and Aging</a:t>
            </a:r>
          </a:p>
        </p:txBody>
      </p:sp>
      <p:sp>
        <p:nvSpPr>
          <p:cNvPr id="38" name="Freeform: Shape 37">
            <a:extLst>
              <a:ext uri="{FF2B5EF4-FFF2-40B4-BE49-F238E27FC236}">
                <a16:creationId xmlns:a16="http://schemas.microsoft.com/office/drawing/2014/main" id="{882F8DD2-74C8-A099-C979-EC37670FAA43}"/>
              </a:ext>
            </a:extLst>
          </p:cNvPr>
          <p:cNvSpPr/>
          <p:nvPr/>
        </p:nvSpPr>
        <p:spPr>
          <a:xfrm>
            <a:off x="2319325" y="3702275"/>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Focus Areas</a:t>
            </a:r>
          </a:p>
        </p:txBody>
      </p:sp>
      <p:sp>
        <p:nvSpPr>
          <p:cNvPr id="39" name="Freeform: Shape 38">
            <a:extLst>
              <a:ext uri="{FF2B5EF4-FFF2-40B4-BE49-F238E27FC236}">
                <a16:creationId xmlns:a16="http://schemas.microsoft.com/office/drawing/2014/main" id="{DDDB8A57-79C4-A5A4-064F-8197F6027A63}"/>
              </a:ext>
            </a:extLst>
          </p:cNvPr>
          <p:cNvSpPr/>
          <p:nvPr/>
        </p:nvSpPr>
        <p:spPr>
          <a:xfrm>
            <a:off x="3127455"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Functional RRR</a:t>
            </a:r>
          </a:p>
        </p:txBody>
      </p:sp>
      <p:sp>
        <p:nvSpPr>
          <p:cNvPr id="40" name="Freeform: Shape 39">
            <a:extLst>
              <a:ext uri="{FF2B5EF4-FFF2-40B4-BE49-F238E27FC236}">
                <a16:creationId xmlns:a16="http://schemas.microsoft.com/office/drawing/2014/main" id="{6393E2C8-FAD2-923B-B696-870B9E214C7E}"/>
              </a:ext>
            </a:extLst>
          </p:cNvPr>
          <p:cNvSpPr/>
          <p:nvPr/>
        </p:nvSpPr>
        <p:spPr>
          <a:xfrm>
            <a:off x="3337906" y="3702275"/>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Focus Areas</a:t>
            </a:r>
          </a:p>
        </p:txBody>
      </p:sp>
      <p:sp>
        <p:nvSpPr>
          <p:cNvPr id="41" name="Freeform: Shape 40">
            <a:extLst>
              <a:ext uri="{FF2B5EF4-FFF2-40B4-BE49-F238E27FC236}">
                <a16:creationId xmlns:a16="http://schemas.microsoft.com/office/drawing/2014/main" id="{019ACE88-B02B-48CF-C1AB-76C32DC126A2}"/>
              </a:ext>
            </a:extLst>
          </p:cNvPr>
          <p:cNvSpPr/>
          <p:nvPr/>
        </p:nvSpPr>
        <p:spPr>
          <a:xfrm>
            <a:off x="4146035"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Health Systems</a:t>
            </a:r>
          </a:p>
        </p:txBody>
      </p:sp>
      <p:sp>
        <p:nvSpPr>
          <p:cNvPr id="42" name="Freeform: Shape 41">
            <a:extLst>
              <a:ext uri="{FF2B5EF4-FFF2-40B4-BE49-F238E27FC236}">
                <a16:creationId xmlns:a16="http://schemas.microsoft.com/office/drawing/2014/main" id="{B416D00B-CDEA-E984-9DCF-F784B0CE2980}"/>
              </a:ext>
            </a:extLst>
          </p:cNvPr>
          <p:cNvSpPr/>
          <p:nvPr/>
        </p:nvSpPr>
        <p:spPr>
          <a:xfrm>
            <a:off x="4356486" y="3702275"/>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rgbClr val="00B050"/>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Focus Areas</a:t>
            </a:r>
          </a:p>
        </p:txBody>
      </p:sp>
      <p:sp>
        <p:nvSpPr>
          <p:cNvPr id="43" name="Freeform: Shape 42">
            <a:extLst>
              <a:ext uri="{FF2B5EF4-FFF2-40B4-BE49-F238E27FC236}">
                <a16:creationId xmlns:a16="http://schemas.microsoft.com/office/drawing/2014/main" id="{A2ECB8A7-EF6C-324D-924A-443AFCA477F9}"/>
              </a:ext>
            </a:extLst>
          </p:cNvPr>
          <p:cNvSpPr/>
          <p:nvPr/>
        </p:nvSpPr>
        <p:spPr>
          <a:xfrm>
            <a:off x="5164615"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QUERI</a:t>
            </a:r>
          </a:p>
        </p:txBody>
      </p:sp>
      <p:sp>
        <p:nvSpPr>
          <p:cNvPr id="44" name="Freeform: Shape 43">
            <a:extLst>
              <a:ext uri="{FF2B5EF4-FFF2-40B4-BE49-F238E27FC236}">
                <a16:creationId xmlns:a16="http://schemas.microsoft.com/office/drawing/2014/main" id="{8E8B9AAE-6F61-4853-977A-36EDBC957B72}"/>
              </a:ext>
            </a:extLst>
          </p:cNvPr>
          <p:cNvSpPr/>
          <p:nvPr/>
        </p:nvSpPr>
        <p:spPr>
          <a:xfrm>
            <a:off x="6183196"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Suicide Prevention</a:t>
            </a:r>
          </a:p>
        </p:txBody>
      </p:sp>
      <p:sp>
        <p:nvSpPr>
          <p:cNvPr id="45" name="Freeform: Shape 44">
            <a:extLst>
              <a:ext uri="{FF2B5EF4-FFF2-40B4-BE49-F238E27FC236}">
                <a16:creationId xmlns:a16="http://schemas.microsoft.com/office/drawing/2014/main" id="{87C598CF-ACE2-1820-34A9-C5E8924A1DF2}"/>
              </a:ext>
            </a:extLst>
          </p:cNvPr>
          <p:cNvSpPr/>
          <p:nvPr/>
        </p:nvSpPr>
        <p:spPr>
          <a:xfrm>
            <a:off x="7201776"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TBI</a:t>
            </a:r>
          </a:p>
        </p:txBody>
      </p:sp>
      <p:sp>
        <p:nvSpPr>
          <p:cNvPr id="46" name="Freeform: Shape 45">
            <a:extLst>
              <a:ext uri="{FF2B5EF4-FFF2-40B4-BE49-F238E27FC236}">
                <a16:creationId xmlns:a16="http://schemas.microsoft.com/office/drawing/2014/main" id="{83638C2A-6661-303B-28B8-95DDF0FD5DC2}"/>
              </a:ext>
            </a:extLst>
          </p:cNvPr>
          <p:cNvSpPr/>
          <p:nvPr/>
        </p:nvSpPr>
        <p:spPr>
          <a:xfrm>
            <a:off x="8220356"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Precision Oncology</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7" name="Freeform: Shape 46">
            <a:extLst>
              <a:ext uri="{FF2B5EF4-FFF2-40B4-BE49-F238E27FC236}">
                <a16:creationId xmlns:a16="http://schemas.microsoft.com/office/drawing/2014/main" id="{D6BE6829-A6F1-E583-D0F5-5C98E2BF149E}"/>
              </a:ext>
            </a:extLst>
          </p:cNvPr>
          <p:cNvSpPr/>
          <p:nvPr/>
        </p:nvSpPr>
        <p:spPr>
          <a:xfrm>
            <a:off x="9238936"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MERP</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8" name="Freeform: Shape 47">
            <a:extLst>
              <a:ext uri="{FF2B5EF4-FFF2-40B4-BE49-F238E27FC236}">
                <a16:creationId xmlns:a16="http://schemas.microsoft.com/office/drawing/2014/main" id="{D7C9B4AF-6D21-9322-A453-069A4B0EA738}"/>
              </a:ext>
            </a:extLst>
          </p:cNvPr>
          <p:cNvSpPr/>
          <p:nvPr/>
        </p:nvSpPr>
        <p:spPr>
          <a:xfrm>
            <a:off x="10257516"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Pain/OUD</a:t>
            </a:r>
          </a:p>
        </p:txBody>
      </p:sp>
      <p:sp>
        <p:nvSpPr>
          <p:cNvPr id="49" name="Freeform: Shape 48">
            <a:extLst>
              <a:ext uri="{FF2B5EF4-FFF2-40B4-BE49-F238E27FC236}">
                <a16:creationId xmlns:a16="http://schemas.microsoft.com/office/drawing/2014/main" id="{155BA084-39E9-292D-BF4F-6B6C01FF6F65}"/>
              </a:ext>
            </a:extLst>
          </p:cNvPr>
          <p:cNvSpPr/>
          <p:nvPr/>
        </p:nvSpPr>
        <p:spPr>
          <a:xfrm>
            <a:off x="11276097" y="3104596"/>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Other Focused Portfolios</a:t>
            </a:r>
          </a:p>
        </p:txBody>
      </p:sp>
      <p:sp>
        <p:nvSpPr>
          <p:cNvPr id="4" name="TextBox 3">
            <a:extLst>
              <a:ext uri="{FF2B5EF4-FFF2-40B4-BE49-F238E27FC236}">
                <a16:creationId xmlns:a16="http://schemas.microsoft.com/office/drawing/2014/main" id="{6F1475DA-ADBA-27B3-38C4-D0559F916711}"/>
              </a:ext>
            </a:extLst>
          </p:cNvPr>
          <p:cNvSpPr txBox="1"/>
          <p:nvPr/>
        </p:nvSpPr>
        <p:spPr>
          <a:xfrm>
            <a:off x="270148" y="4870665"/>
            <a:ext cx="117407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Under the “service” structure, there were fewer “buckets” of funding, which decreased our ability to ensure faithful execution of Congressional commitments.  For example, if we committed to increase investments in precision oncology, it required continual tracking across four services. The new structure would enhance our ability to closely track expenditures associated with high visibility portfolios of research, such as traumatic brain injury and military exposures.</a:t>
            </a:r>
          </a:p>
        </p:txBody>
      </p:sp>
      <p:sp>
        <p:nvSpPr>
          <p:cNvPr id="2" name="Slide Number Placeholder 2">
            <a:extLst>
              <a:ext uri="{FF2B5EF4-FFF2-40B4-BE49-F238E27FC236}">
                <a16:creationId xmlns:a16="http://schemas.microsoft.com/office/drawing/2014/main" id="{80F7E662-FB30-781D-EA28-A9486E676801}"/>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4">
            <a:extLst>
              <a:ext uri="{FF2B5EF4-FFF2-40B4-BE49-F238E27FC236}">
                <a16:creationId xmlns:a16="http://schemas.microsoft.com/office/drawing/2014/main" id="{D5D4B62B-4D68-0FF5-F128-9F81B24CD9E8}"/>
              </a:ext>
            </a:extLst>
          </p:cNvPr>
          <p:cNvSpPr txBox="1">
            <a:spLocks/>
          </p:cNvSpPr>
          <p:nvPr/>
        </p:nvSpPr>
        <p:spPr>
          <a:xfrm>
            <a:off x="285750" y="250154"/>
            <a:ext cx="1051560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t>Proposed Funding Model </a:t>
            </a:r>
          </a:p>
        </p:txBody>
      </p:sp>
      <p:grpSp>
        <p:nvGrpSpPr>
          <p:cNvPr id="6" name="Group 5">
            <a:extLst>
              <a:ext uri="{FF2B5EF4-FFF2-40B4-BE49-F238E27FC236}">
                <a16:creationId xmlns:a16="http://schemas.microsoft.com/office/drawing/2014/main" id="{4B3D98DE-21C2-76AF-040D-30AA4814DAD0}"/>
              </a:ext>
            </a:extLst>
          </p:cNvPr>
          <p:cNvGrpSpPr/>
          <p:nvPr/>
        </p:nvGrpSpPr>
        <p:grpSpPr>
          <a:xfrm>
            <a:off x="7335520" y="7540"/>
            <a:ext cx="4665980" cy="841609"/>
            <a:chOff x="7335520" y="7540"/>
            <a:chExt cx="4665980" cy="841609"/>
          </a:xfrm>
        </p:grpSpPr>
        <p:sp>
          <p:nvSpPr>
            <p:cNvPr id="13" name="Rectangle: Rounded Corners 12">
              <a:extLst>
                <a:ext uri="{FF2B5EF4-FFF2-40B4-BE49-F238E27FC236}">
                  <a16:creationId xmlns:a16="http://schemas.microsoft.com/office/drawing/2014/main" id="{BCA4A1CA-6594-C5F5-E248-B58D2DA0FF36}"/>
                </a:ext>
              </a:extLst>
            </p:cNvPr>
            <p:cNvSpPr/>
            <p:nvPr/>
          </p:nvSpPr>
          <p:spPr>
            <a:xfrm>
              <a:off x="9674325" y="353741"/>
              <a:ext cx="1070583" cy="437695"/>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2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Broad </a:t>
              </a:r>
            </a:p>
            <a:p>
              <a:pPr marL="0" marR="0" lvl="0" indent="0" algn="ctr" defTabSz="914400" rtl="0" eaLnBrk="1" fontAlgn="auto" latinLnBrk="0" hangingPunct="1">
                <a:lnSpc>
                  <a:spcPct val="107000"/>
                </a:lnSpc>
                <a:spcBef>
                  <a:spcPts val="0"/>
                </a:spcBef>
                <a:spcAft>
                  <a:spcPts val="2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Portfolios</a:t>
              </a:r>
            </a:p>
          </p:txBody>
        </p:sp>
        <p:sp>
          <p:nvSpPr>
            <p:cNvPr id="50" name="Rectangle: Rounded Corners 49">
              <a:extLst>
                <a:ext uri="{FF2B5EF4-FFF2-40B4-BE49-F238E27FC236}">
                  <a16:creationId xmlns:a16="http://schemas.microsoft.com/office/drawing/2014/main" id="{74A60A45-4A0C-1314-089E-984AD01C4759}"/>
                </a:ext>
              </a:extLst>
            </p:cNvPr>
            <p:cNvSpPr/>
            <p:nvPr/>
          </p:nvSpPr>
          <p:spPr>
            <a:xfrm>
              <a:off x="10803010" y="353741"/>
              <a:ext cx="1070583" cy="437695"/>
            </a:xfrm>
            <a:prstGeom prst="roundRect">
              <a:avLst/>
            </a:prstGeom>
            <a:solidFill>
              <a:schemeClr val="tx2">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Focused Portfolios</a:t>
              </a:r>
            </a:p>
          </p:txBody>
        </p:sp>
        <p:sp>
          <p:nvSpPr>
            <p:cNvPr id="51" name="Rectangle: Rounded Corners 50">
              <a:extLst>
                <a:ext uri="{FF2B5EF4-FFF2-40B4-BE49-F238E27FC236}">
                  <a16:creationId xmlns:a16="http://schemas.microsoft.com/office/drawing/2014/main" id="{7F63257A-7DD7-EC67-EFE2-99D172D86A9D}"/>
                </a:ext>
              </a:extLst>
            </p:cNvPr>
            <p:cNvSpPr/>
            <p:nvPr/>
          </p:nvSpPr>
          <p:spPr>
            <a:xfrm>
              <a:off x="8608731" y="353741"/>
              <a:ext cx="1007491" cy="437695"/>
            </a:xfrm>
            <a:prstGeom prst="roundRect">
              <a:avLst/>
            </a:prstGeom>
            <a:solidFill>
              <a:srgbClr val="C7A1E3"/>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Support Services</a:t>
              </a:r>
            </a:p>
          </p:txBody>
        </p:sp>
        <p:sp>
          <p:nvSpPr>
            <p:cNvPr id="52" name="Rectangle 51">
              <a:extLst>
                <a:ext uri="{FF2B5EF4-FFF2-40B4-BE49-F238E27FC236}">
                  <a16:creationId xmlns:a16="http://schemas.microsoft.com/office/drawing/2014/main" id="{AF26D150-89A8-0E37-7DFD-93C7766EE739}"/>
                </a:ext>
              </a:extLst>
            </p:cNvPr>
            <p:cNvSpPr/>
            <p:nvPr/>
          </p:nvSpPr>
          <p:spPr>
            <a:xfrm>
              <a:off x="7335520" y="241281"/>
              <a:ext cx="4665980" cy="60786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C93ED789-505C-F777-45E6-36F9C21EEBF5}"/>
                </a:ext>
              </a:extLst>
            </p:cNvPr>
            <p:cNvSpPr txBox="1"/>
            <p:nvPr/>
          </p:nvSpPr>
          <p:spPr>
            <a:xfrm>
              <a:off x="7487356" y="7540"/>
              <a:ext cx="1053465" cy="307777"/>
            </a:xfrm>
            <a:prstGeom prst="rect">
              <a:avLst/>
            </a:prstGeom>
            <a:solidFill>
              <a:srgbClr val="002F5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Key</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375DB940-23D8-1A70-52E1-1BF98A8A158C}"/>
                </a:ext>
              </a:extLst>
            </p:cNvPr>
            <p:cNvSpPr/>
            <p:nvPr/>
          </p:nvSpPr>
          <p:spPr>
            <a:xfrm>
              <a:off x="7480045" y="353741"/>
              <a:ext cx="1070583" cy="437695"/>
            </a:xfrm>
            <a:prstGeom prst="roundRect">
              <a:avLst/>
            </a:prstGeom>
            <a:solidFill>
              <a:schemeClr val="accent1">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Leadership Group</a:t>
              </a:r>
            </a:p>
          </p:txBody>
        </p:sp>
      </p:grpSp>
      <p:cxnSp>
        <p:nvCxnSpPr>
          <p:cNvPr id="7" name="Straight Connector 6">
            <a:extLst>
              <a:ext uri="{FF2B5EF4-FFF2-40B4-BE49-F238E27FC236}">
                <a16:creationId xmlns:a16="http://schemas.microsoft.com/office/drawing/2014/main" id="{B23C42D6-99CF-21DF-C457-76230BA88370}"/>
              </a:ext>
            </a:extLst>
          </p:cNvPr>
          <p:cNvCxnSpPr/>
          <p:nvPr/>
        </p:nvCxnSpPr>
        <p:spPr>
          <a:xfrm>
            <a:off x="6094806" y="1926323"/>
            <a:ext cx="0" cy="100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Graphic 64" descr="Money with solid fill">
            <a:extLst>
              <a:ext uri="{FF2B5EF4-FFF2-40B4-BE49-F238E27FC236}">
                <a16:creationId xmlns:a16="http://schemas.microsoft.com/office/drawing/2014/main" id="{07A914E6-F880-C6CE-65C8-3FC0FCB69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03" y="3552160"/>
            <a:ext cx="526025" cy="526025"/>
          </a:xfrm>
          <a:prstGeom prst="rect">
            <a:avLst/>
          </a:prstGeom>
        </p:spPr>
      </p:pic>
      <p:pic>
        <p:nvPicPr>
          <p:cNvPr id="72" name="Graphic 71" descr="Money with solid fill">
            <a:extLst>
              <a:ext uri="{FF2B5EF4-FFF2-40B4-BE49-F238E27FC236}">
                <a16:creationId xmlns:a16="http://schemas.microsoft.com/office/drawing/2014/main" id="{A7015C9A-F704-F421-1FDE-7FFDC58B70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5794" y="4142170"/>
            <a:ext cx="526025" cy="526025"/>
          </a:xfrm>
          <a:prstGeom prst="rect">
            <a:avLst/>
          </a:prstGeom>
        </p:spPr>
      </p:pic>
      <p:pic>
        <p:nvPicPr>
          <p:cNvPr id="73" name="Graphic 72" descr="Money with solid fill">
            <a:extLst>
              <a:ext uri="{FF2B5EF4-FFF2-40B4-BE49-F238E27FC236}">
                <a16:creationId xmlns:a16="http://schemas.microsoft.com/office/drawing/2014/main" id="{A9E365E5-DCF7-A5AD-C7F0-2FC475977D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7213" y="4142171"/>
            <a:ext cx="526025" cy="526025"/>
          </a:xfrm>
          <a:prstGeom prst="rect">
            <a:avLst/>
          </a:prstGeom>
        </p:spPr>
      </p:pic>
      <p:pic>
        <p:nvPicPr>
          <p:cNvPr id="74" name="Graphic 73" descr="Money with solid fill">
            <a:extLst>
              <a:ext uri="{FF2B5EF4-FFF2-40B4-BE49-F238E27FC236}">
                <a16:creationId xmlns:a16="http://schemas.microsoft.com/office/drawing/2014/main" id="{FFF4B46B-F729-993E-744E-990C792F61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633" y="4142170"/>
            <a:ext cx="526025" cy="526025"/>
          </a:xfrm>
          <a:prstGeom prst="rect">
            <a:avLst/>
          </a:prstGeom>
        </p:spPr>
      </p:pic>
      <p:pic>
        <p:nvPicPr>
          <p:cNvPr id="75" name="Graphic 74" descr="Money with solid fill">
            <a:extLst>
              <a:ext uri="{FF2B5EF4-FFF2-40B4-BE49-F238E27FC236}">
                <a16:creationId xmlns:a16="http://schemas.microsoft.com/office/drawing/2014/main" id="{E5140343-50D5-0226-733F-D13E33A3DB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2503" y="3552160"/>
            <a:ext cx="526025" cy="526025"/>
          </a:xfrm>
          <a:prstGeom prst="rect">
            <a:avLst/>
          </a:prstGeom>
        </p:spPr>
      </p:pic>
      <p:pic>
        <p:nvPicPr>
          <p:cNvPr id="76" name="Graphic 75" descr="Money with solid fill">
            <a:extLst>
              <a:ext uri="{FF2B5EF4-FFF2-40B4-BE49-F238E27FC236}">
                <a16:creationId xmlns:a16="http://schemas.microsoft.com/office/drawing/2014/main" id="{8E98E065-AF66-5853-F21D-ECC9191BBB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083" y="3552160"/>
            <a:ext cx="526025" cy="526025"/>
          </a:xfrm>
          <a:prstGeom prst="rect">
            <a:avLst/>
          </a:prstGeom>
        </p:spPr>
      </p:pic>
      <p:pic>
        <p:nvPicPr>
          <p:cNvPr id="77" name="Graphic 76" descr="Money with solid fill">
            <a:extLst>
              <a:ext uri="{FF2B5EF4-FFF2-40B4-BE49-F238E27FC236}">
                <a16:creationId xmlns:a16="http://schemas.microsoft.com/office/drawing/2014/main" id="{E6C2DB49-2B33-701E-4216-B1DA1D4C2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4374" y="4142171"/>
            <a:ext cx="526025" cy="526025"/>
          </a:xfrm>
          <a:prstGeom prst="rect">
            <a:avLst/>
          </a:prstGeom>
        </p:spPr>
      </p:pic>
      <p:pic>
        <p:nvPicPr>
          <p:cNvPr id="78" name="Graphic 77" descr="Money with solid fill">
            <a:extLst>
              <a:ext uri="{FF2B5EF4-FFF2-40B4-BE49-F238E27FC236}">
                <a16:creationId xmlns:a16="http://schemas.microsoft.com/office/drawing/2014/main" id="{97FCF6FB-8D87-4865-FFCF-DE9582664B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9663" y="3552160"/>
            <a:ext cx="526025" cy="526025"/>
          </a:xfrm>
          <a:prstGeom prst="rect">
            <a:avLst/>
          </a:prstGeom>
        </p:spPr>
      </p:pic>
      <p:pic>
        <p:nvPicPr>
          <p:cNvPr id="79" name="Graphic 78" descr="Money with solid fill">
            <a:extLst>
              <a:ext uri="{FF2B5EF4-FFF2-40B4-BE49-F238E27FC236}">
                <a16:creationId xmlns:a16="http://schemas.microsoft.com/office/drawing/2014/main" id="{AD5832AC-EC76-25D4-B3A1-3EE87DDE3E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8243" y="3552160"/>
            <a:ext cx="526025" cy="526025"/>
          </a:xfrm>
          <a:prstGeom prst="rect">
            <a:avLst/>
          </a:prstGeom>
        </p:spPr>
      </p:pic>
      <p:pic>
        <p:nvPicPr>
          <p:cNvPr id="80" name="Graphic 79" descr="Money with solid fill">
            <a:extLst>
              <a:ext uri="{FF2B5EF4-FFF2-40B4-BE49-F238E27FC236}">
                <a16:creationId xmlns:a16="http://schemas.microsoft.com/office/drawing/2014/main" id="{7DDDE195-FFB6-FEBA-6A17-A6DA592097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6824" y="3552160"/>
            <a:ext cx="526025" cy="526025"/>
          </a:xfrm>
          <a:prstGeom prst="rect">
            <a:avLst/>
          </a:prstGeom>
        </p:spPr>
      </p:pic>
      <p:pic>
        <p:nvPicPr>
          <p:cNvPr id="81" name="Graphic 80" descr="Money with solid fill">
            <a:extLst>
              <a:ext uri="{FF2B5EF4-FFF2-40B4-BE49-F238E27FC236}">
                <a16:creationId xmlns:a16="http://schemas.microsoft.com/office/drawing/2014/main" id="{3F49EAFB-78FB-44F9-6FCE-4D89515CF1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5404" y="3552160"/>
            <a:ext cx="526025" cy="526025"/>
          </a:xfrm>
          <a:prstGeom prst="rect">
            <a:avLst/>
          </a:prstGeom>
        </p:spPr>
      </p:pic>
      <p:pic>
        <p:nvPicPr>
          <p:cNvPr id="82" name="Graphic 81" descr="Money with solid fill">
            <a:extLst>
              <a:ext uri="{FF2B5EF4-FFF2-40B4-BE49-F238E27FC236}">
                <a16:creationId xmlns:a16="http://schemas.microsoft.com/office/drawing/2014/main" id="{1DBACD0F-0E1F-5097-1C76-C50824E49A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3986" y="3552160"/>
            <a:ext cx="526025" cy="526025"/>
          </a:xfrm>
          <a:prstGeom prst="rect">
            <a:avLst/>
          </a:prstGeom>
        </p:spPr>
      </p:pic>
      <p:sp>
        <p:nvSpPr>
          <p:cNvPr id="85" name="TextBox 84">
            <a:extLst>
              <a:ext uri="{FF2B5EF4-FFF2-40B4-BE49-F238E27FC236}">
                <a16:creationId xmlns:a16="http://schemas.microsoft.com/office/drawing/2014/main" id="{E95A9194-A833-28A9-6579-290C63DB9243}"/>
              </a:ext>
            </a:extLst>
          </p:cNvPr>
          <p:cNvSpPr txBox="1"/>
          <p:nvPr/>
        </p:nvSpPr>
        <p:spPr>
          <a:xfrm>
            <a:off x="5585514" y="2021730"/>
            <a:ext cx="1018581" cy="9144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4" name="Graphic 83" descr="Treasure chest with solid fill">
            <a:extLst>
              <a:ext uri="{FF2B5EF4-FFF2-40B4-BE49-F238E27FC236}">
                <a16:creationId xmlns:a16="http://schemas.microsoft.com/office/drawing/2014/main" id="{8186D1DA-521C-FC06-0792-372CC6DCAB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7604" y="2021729"/>
            <a:ext cx="914400" cy="901205"/>
          </a:xfrm>
          <a:prstGeom prst="rect">
            <a:avLst/>
          </a:prstGeom>
        </p:spPr>
      </p:pic>
      <p:sp>
        <p:nvSpPr>
          <p:cNvPr id="33" name="Freeform: Shape 32">
            <a:extLst>
              <a:ext uri="{FF2B5EF4-FFF2-40B4-BE49-F238E27FC236}">
                <a16:creationId xmlns:a16="http://schemas.microsoft.com/office/drawing/2014/main" id="{02FE5C5C-44C3-ACE6-DB33-AC5C46561DC8}"/>
              </a:ext>
            </a:extLst>
          </p:cNvPr>
          <p:cNvSpPr/>
          <p:nvPr/>
        </p:nvSpPr>
        <p:spPr>
          <a:xfrm>
            <a:off x="5673906" y="1548967"/>
            <a:ext cx="841801" cy="420900"/>
          </a:xfrm>
          <a:custGeom>
            <a:avLst/>
            <a:gdLst>
              <a:gd name="connsiteX0" fmla="*/ 0 w 841801"/>
              <a:gd name="connsiteY0" fmla="*/ 0 h 420900"/>
              <a:gd name="connsiteX1" fmla="*/ 841801 w 841801"/>
              <a:gd name="connsiteY1" fmla="*/ 0 h 420900"/>
              <a:gd name="connsiteX2" fmla="*/ 841801 w 841801"/>
              <a:gd name="connsiteY2" fmla="*/ 420900 h 420900"/>
              <a:gd name="connsiteX3" fmla="*/ 0 w 841801"/>
              <a:gd name="connsiteY3" fmla="*/ 420900 h 420900"/>
              <a:gd name="connsiteX4" fmla="*/ 0 w 841801"/>
              <a:gd name="connsiteY4" fmla="*/ 0 h 42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01" h="420900">
                <a:moveTo>
                  <a:pt x="0" y="0"/>
                </a:moveTo>
                <a:lnTo>
                  <a:pt x="841801" y="0"/>
                </a:lnTo>
                <a:lnTo>
                  <a:pt x="841801" y="420900"/>
                </a:lnTo>
                <a:lnTo>
                  <a:pt x="0" y="420900"/>
                </a:lnTo>
                <a:lnTo>
                  <a:pt x="0" y="0"/>
                </a:lnTo>
                <a:close/>
              </a:path>
            </a:pathLst>
          </a:cu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ISRM Leadership Council</a:t>
            </a:r>
          </a:p>
        </p:txBody>
      </p:sp>
    </p:spTree>
    <p:extLst>
      <p:ext uri="{BB962C8B-B14F-4D97-AF65-F5344CB8AC3E}">
        <p14:creationId xmlns:p14="http://schemas.microsoft.com/office/powerpoint/2010/main" val="248986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C79AF46-4833-789B-3420-2F08779786BA}"/>
              </a:ext>
            </a:extLst>
          </p:cNvPr>
          <p:cNvCxnSpPr>
            <a:cxnSpLocks/>
          </p:cNvCxnSpPr>
          <p:nvPr/>
        </p:nvCxnSpPr>
        <p:spPr>
          <a:xfrm>
            <a:off x="1882039" y="2911159"/>
            <a:ext cx="0" cy="3130412"/>
          </a:xfrm>
          <a:prstGeom prst="line">
            <a:avLst/>
          </a:prstGeom>
          <a:noFill/>
          <a:ln w="444500" cap="flat" cmpd="sng" algn="ctr">
            <a:solidFill>
              <a:srgbClr val="C7A1E3"/>
            </a:solidFill>
            <a:prstDash val="solid"/>
            <a:miter lim="800000"/>
          </a:ln>
          <a:effectLst/>
        </p:spPr>
      </p:cxnSp>
      <p:cxnSp>
        <p:nvCxnSpPr>
          <p:cNvPr id="18" name="Straight Connector 17">
            <a:extLst>
              <a:ext uri="{FF2B5EF4-FFF2-40B4-BE49-F238E27FC236}">
                <a16:creationId xmlns:a16="http://schemas.microsoft.com/office/drawing/2014/main" id="{63E7FD65-5A60-A56B-32E1-8CDE88DD64F8}"/>
              </a:ext>
            </a:extLst>
          </p:cNvPr>
          <p:cNvCxnSpPr>
            <a:cxnSpLocks/>
          </p:cNvCxnSpPr>
          <p:nvPr/>
        </p:nvCxnSpPr>
        <p:spPr>
          <a:xfrm flipV="1">
            <a:off x="2732763" y="2514130"/>
            <a:ext cx="8762364" cy="6372"/>
          </a:xfrm>
          <a:prstGeom prst="line">
            <a:avLst/>
          </a:prstGeom>
          <a:solidFill>
            <a:schemeClr val="accent6">
              <a:lumMod val="60000"/>
              <a:lumOff val="40000"/>
            </a:schemeClr>
          </a:solidFill>
          <a:ln w="127000">
            <a:solidFill>
              <a:srgbClr val="C7A1E3"/>
            </a:solidFill>
          </a:ln>
        </p:spPr>
        <p:style>
          <a:lnRef idx="1">
            <a:schemeClr val="accent1"/>
          </a:lnRef>
          <a:fillRef idx="0">
            <a:schemeClr val="accent1"/>
          </a:fillRef>
          <a:effectRef idx="0">
            <a:schemeClr val="accent1"/>
          </a:effectRef>
          <a:fontRef idx="minor">
            <a:schemeClr val="tx1"/>
          </a:fontRef>
        </p:style>
      </p:cxnSp>
      <p:sp>
        <p:nvSpPr>
          <p:cNvPr id="25" name="Title 24">
            <a:extLst>
              <a:ext uri="{FF2B5EF4-FFF2-40B4-BE49-F238E27FC236}">
                <a16:creationId xmlns:a16="http://schemas.microsoft.com/office/drawing/2014/main" id="{B7DB102D-B01B-67D7-B7A4-051FB87CF0B6}"/>
              </a:ext>
            </a:extLst>
          </p:cNvPr>
          <p:cNvSpPr>
            <a:spLocks noGrp="1"/>
          </p:cNvSpPr>
          <p:nvPr>
            <p:ph type="title"/>
          </p:nvPr>
        </p:nvSpPr>
        <p:spPr/>
        <p:txBody>
          <a:bodyPr/>
          <a:lstStyle/>
          <a:p>
            <a:r>
              <a:rPr lang="en-US" dirty="0"/>
              <a:t>Proposed Functional Matrix</a:t>
            </a:r>
          </a:p>
        </p:txBody>
      </p:sp>
      <p:cxnSp>
        <p:nvCxnSpPr>
          <p:cNvPr id="15" name="Straight Connector 14">
            <a:extLst>
              <a:ext uri="{FF2B5EF4-FFF2-40B4-BE49-F238E27FC236}">
                <a16:creationId xmlns:a16="http://schemas.microsoft.com/office/drawing/2014/main" id="{E72C2F39-0164-4A5C-91E9-AA7669E423B2}"/>
              </a:ext>
            </a:extLst>
          </p:cNvPr>
          <p:cNvCxnSpPr/>
          <p:nvPr/>
        </p:nvCxnSpPr>
        <p:spPr>
          <a:xfrm>
            <a:off x="2644416" y="4890152"/>
            <a:ext cx="8762364" cy="37800"/>
          </a:xfrm>
          <a:prstGeom prst="line">
            <a:avLst/>
          </a:prstGeom>
          <a:solidFill>
            <a:schemeClr val="accent6">
              <a:lumMod val="60000"/>
              <a:lumOff val="40000"/>
            </a:schemeClr>
          </a:solidFill>
          <a:ln w="1270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5FF5E7-2A17-479F-85EA-EC4BA369E280}"/>
              </a:ext>
            </a:extLst>
          </p:cNvPr>
          <p:cNvCxnSpPr/>
          <p:nvPr/>
        </p:nvCxnSpPr>
        <p:spPr>
          <a:xfrm flipV="1">
            <a:off x="2644415" y="4168600"/>
            <a:ext cx="8762364" cy="28459"/>
          </a:xfrm>
          <a:prstGeom prst="line">
            <a:avLst/>
          </a:prstGeom>
          <a:solidFill>
            <a:schemeClr val="accent6">
              <a:lumMod val="60000"/>
              <a:lumOff val="40000"/>
            </a:schemeClr>
          </a:solidFill>
          <a:ln w="1270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936BD-5DEA-4954-A824-C917C75AD6C2}"/>
              </a:ext>
            </a:extLst>
          </p:cNvPr>
          <p:cNvCxnSpPr>
            <a:cxnSpLocks/>
          </p:cNvCxnSpPr>
          <p:nvPr/>
        </p:nvCxnSpPr>
        <p:spPr>
          <a:xfrm flipV="1">
            <a:off x="2437582" y="5553061"/>
            <a:ext cx="8958154" cy="26757"/>
          </a:xfrm>
          <a:prstGeom prst="line">
            <a:avLst/>
          </a:prstGeom>
          <a:solidFill>
            <a:schemeClr val="accent6">
              <a:lumMod val="60000"/>
              <a:lumOff val="40000"/>
            </a:schemeClr>
          </a:solidFill>
          <a:ln w="1270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A08FC1-AC6F-45A5-8EBF-E207E04220DE}"/>
              </a:ext>
            </a:extLst>
          </p:cNvPr>
          <p:cNvCxnSpPr/>
          <p:nvPr/>
        </p:nvCxnSpPr>
        <p:spPr>
          <a:xfrm flipV="1">
            <a:off x="2644416" y="3419695"/>
            <a:ext cx="8762364" cy="6372"/>
          </a:xfrm>
          <a:prstGeom prst="line">
            <a:avLst/>
          </a:prstGeom>
          <a:solidFill>
            <a:schemeClr val="accent6">
              <a:lumMod val="60000"/>
              <a:lumOff val="40000"/>
            </a:schemeClr>
          </a:solidFill>
          <a:ln w="1270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5DD8CF-8A64-4BFD-A32F-A1E819E5A976}"/>
              </a:ext>
            </a:extLst>
          </p:cNvPr>
          <p:cNvCxnSpPr>
            <a:cxnSpLocks/>
          </p:cNvCxnSpPr>
          <p:nvPr/>
        </p:nvCxnSpPr>
        <p:spPr>
          <a:xfrm>
            <a:off x="3816215" y="2830825"/>
            <a:ext cx="0" cy="2878219"/>
          </a:xfrm>
          <a:prstGeom prst="line">
            <a:avLst/>
          </a:prstGeom>
          <a:noFill/>
          <a:ln w="444500" cap="flat" cmpd="sng" algn="ctr">
            <a:solidFill>
              <a:schemeClr val="tx2">
                <a:lumMod val="60000"/>
                <a:lumOff val="40000"/>
              </a:schemeClr>
            </a:solidFill>
            <a:prstDash val="solid"/>
            <a:miter lim="800000"/>
          </a:ln>
          <a:effectLst/>
        </p:spPr>
      </p:cxnSp>
      <p:cxnSp>
        <p:nvCxnSpPr>
          <p:cNvPr id="41" name="Straight Connector 40">
            <a:extLst>
              <a:ext uri="{FF2B5EF4-FFF2-40B4-BE49-F238E27FC236}">
                <a16:creationId xmlns:a16="http://schemas.microsoft.com/office/drawing/2014/main" id="{2A9207CD-5A92-4DCB-AC22-ED5C860C09B7}"/>
              </a:ext>
            </a:extLst>
          </p:cNvPr>
          <p:cNvCxnSpPr>
            <a:cxnSpLocks/>
          </p:cNvCxnSpPr>
          <p:nvPr/>
        </p:nvCxnSpPr>
        <p:spPr>
          <a:xfrm>
            <a:off x="5204022" y="2829030"/>
            <a:ext cx="8144" cy="2880014"/>
          </a:xfrm>
          <a:prstGeom prst="line">
            <a:avLst/>
          </a:prstGeom>
          <a:noFill/>
          <a:ln w="444500" cap="flat" cmpd="sng" algn="ctr">
            <a:solidFill>
              <a:schemeClr val="tx2">
                <a:lumMod val="60000"/>
                <a:lumOff val="40000"/>
              </a:schemeClr>
            </a:solidFill>
            <a:prstDash val="solid"/>
            <a:miter lim="800000"/>
          </a:ln>
          <a:effectLst/>
        </p:spPr>
      </p:cxnSp>
      <p:sp>
        <p:nvSpPr>
          <p:cNvPr id="23" name="Rectangle: Rounded Corners 22">
            <a:extLst>
              <a:ext uri="{FF2B5EF4-FFF2-40B4-BE49-F238E27FC236}">
                <a16:creationId xmlns:a16="http://schemas.microsoft.com/office/drawing/2014/main" id="{E835DCA1-73CA-4A22-9037-53B966AEA70B}"/>
              </a:ext>
            </a:extLst>
          </p:cNvPr>
          <p:cNvSpPr/>
          <p:nvPr/>
        </p:nvSpPr>
        <p:spPr>
          <a:xfrm>
            <a:off x="5344886" y="1053871"/>
            <a:ext cx="2481943" cy="636075"/>
          </a:xfrm>
          <a:prstGeom prst="roundRect">
            <a:avLst/>
          </a:prstGeom>
          <a:solidFill>
            <a:schemeClr val="accent1">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Investigators, Scientific Review Management (ISRM) Leadership Council</a:t>
            </a:r>
          </a:p>
        </p:txBody>
      </p:sp>
      <p:cxnSp>
        <p:nvCxnSpPr>
          <p:cNvPr id="7" name="Straight Connector 6">
            <a:extLst>
              <a:ext uri="{FF2B5EF4-FFF2-40B4-BE49-F238E27FC236}">
                <a16:creationId xmlns:a16="http://schemas.microsoft.com/office/drawing/2014/main" id="{33C80BD3-5EB0-466A-81DF-65564AD38BB1}"/>
              </a:ext>
            </a:extLst>
          </p:cNvPr>
          <p:cNvCxnSpPr>
            <a:cxnSpLocks/>
          </p:cNvCxnSpPr>
          <p:nvPr/>
        </p:nvCxnSpPr>
        <p:spPr>
          <a:xfrm>
            <a:off x="7979631" y="2830825"/>
            <a:ext cx="0" cy="2878219"/>
          </a:xfrm>
          <a:prstGeom prst="line">
            <a:avLst/>
          </a:prstGeom>
          <a:noFill/>
          <a:ln w="444500" cap="flat" cmpd="sng" algn="ctr">
            <a:solidFill>
              <a:schemeClr val="tx2">
                <a:lumMod val="60000"/>
                <a:lumOff val="40000"/>
              </a:schemeClr>
            </a:solidFill>
            <a:prstDash val="solid"/>
            <a:miter lim="800000"/>
          </a:ln>
          <a:effectLst/>
        </p:spPr>
      </p:cxnSp>
      <p:cxnSp>
        <p:nvCxnSpPr>
          <p:cNvPr id="8" name="Straight Connector 7">
            <a:extLst>
              <a:ext uri="{FF2B5EF4-FFF2-40B4-BE49-F238E27FC236}">
                <a16:creationId xmlns:a16="http://schemas.microsoft.com/office/drawing/2014/main" id="{22857CED-1533-4BDD-98A0-37B98053D2B7}"/>
              </a:ext>
            </a:extLst>
          </p:cNvPr>
          <p:cNvCxnSpPr>
            <a:cxnSpLocks/>
          </p:cNvCxnSpPr>
          <p:nvPr/>
        </p:nvCxnSpPr>
        <p:spPr>
          <a:xfrm flipH="1">
            <a:off x="6585985" y="2830825"/>
            <a:ext cx="5841" cy="2878219"/>
          </a:xfrm>
          <a:prstGeom prst="line">
            <a:avLst/>
          </a:prstGeom>
          <a:noFill/>
          <a:ln w="444500" cap="flat" cmpd="sng" algn="ctr">
            <a:solidFill>
              <a:schemeClr val="tx2">
                <a:lumMod val="60000"/>
                <a:lumOff val="40000"/>
              </a:schemeClr>
            </a:solidFill>
            <a:prstDash val="solid"/>
            <a:miter lim="800000"/>
          </a:ln>
          <a:effectLst/>
        </p:spPr>
      </p:cxnSp>
      <p:cxnSp>
        <p:nvCxnSpPr>
          <p:cNvPr id="5" name="Straight Connector 4">
            <a:extLst>
              <a:ext uri="{FF2B5EF4-FFF2-40B4-BE49-F238E27FC236}">
                <a16:creationId xmlns:a16="http://schemas.microsoft.com/office/drawing/2014/main" id="{244E004C-DFF1-7C3A-98D3-1ED82A13E347}"/>
              </a:ext>
            </a:extLst>
          </p:cNvPr>
          <p:cNvCxnSpPr>
            <a:cxnSpLocks/>
          </p:cNvCxnSpPr>
          <p:nvPr/>
        </p:nvCxnSpPr>
        <p:spPr>
          <a:xfrm>
            <a:off x="9357368" y="2830825"/>
            <a:ext cx="0" cy="2878219"/>
          </a:xfrm>
          <a:prstGeom prst="line">
            <a:avLst/>
          </a:prstGeom>
          <a:noFill/>
          <a:ln w="444500" cap="flat" cmpd="sng" algn="ctr">
            <a:solidFill>
              <a:schemeClr val="tx2">
                <a:lumMod val="60000"/>
                <a:lumOff val="40000"/>
              </a:schemeClr>
            </a:solidFill>
            <a:prstDash val="solid"/>
            <a:miter lim="800000"/>
          </a:ln>
          <a:effectLst/>
        </p:spPr>
      </p:cxnSp>
      <p:cxnSp>
        <p:nvCxnSpPr>
          <p:cNvPr id="9" name="Connector: Elbow 8">
            <a:extLst>
              <a:ext uri="{FF2B5EF4-FFF2-40B4-BE49-F238E27FC236}">
                <a16:creationId xmlns:a16="http://schemas.microsoft.com/office/drawing/2014/main" id="{D250A5E1-B24D-2A5A-582E-D06031C86222}"/>
              </a:ext>
            </a:extLst>
          </p:cNvPr>
          <p:cNvCxnSpPr>
            <a:cxnSpLocks/>
            <a:stCxn id="23" idx="2"/>
            <a:endCxn id="38" idx="0"/>
          </p:cNvCxnSpPr>
          <p:nvPr/>
        </p:nvCxnSpPr>
        <p:spPr>
          <a:xfrm rot="16200000" flipH="1">
            <a:off x="6347227" y="1928576"/>
            <a:ext cx="483230" cy="5969"/>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47D40F0D-944F-EBBB-559E-493805E668E6}"/>
              </a:ext>
            </a:extLst>
          </p:cNvPr>
          <p:cNvCxnSpPr>
            <a:cxnSpLocks/>
            <a:stCxn id="23" idx="2"/>
            <a:endCxn id="2" idx="0"/>
          </p:cNvCxnSpPr>
          <p:nvPr/>
        </p:nvCxnSpPr>
        <p:spPr>
          <a:xfrm rot="16200000" flipH="1">
            <a:off x="7735033" y="540770"/>
            <a:ext cx="483231" cy="278158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D32231A-7230-11C2-B366-2DCC56FD3E8B}"/>
              </a:ext>
            </a:extLst>
          </p:cNvPr>
          <p:cNvCxnSpPr>
            <a:cxnSpLocks/>
            <a:stCxn id="23" idx="2"/>
            <a:endCxn id="35" idx="0"/>
          </p:cNvCxnSpPr>
          <p:nvPr/>
        </p:nvCxnSpPr>
        <p:spPr>
          <a:xfrm rot="5400000">
            <a:off x="5650912" y="1243056"/>
            <a:ext cx="488057" cy="138183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9D1022AF-E11B-4A65-3E56-61C7BF3647CC}"/>
              </a:ext>
            </a:extLst>
          </p:cNvPr>
          <p:cNvCxnSpPr>
            <a:cxnSpLocks/>
            <a:stCxn id="23" idx="2"/>
            <a:endCxn id="37" idx="0"/>
          </p:cNvCxnSpPr>
          <p:nvPr/>
        </p:nvCxnSpPr>
        <p:spPr>
          <a:xfrm rot="16200000" flipH="1">
            <a:off x="7041130" y="1234673"/>
            <a:ext cx="483231" cy="13937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6A8F3C6-9482-16E7-FF25-F0C879C834C2}"/>
              </a:ext>
            </a:extLst>
          </p:cNvPr>
          <p:cNvCxnSpPr>
            <a:cxnSpLocks/>
          </p:cNvCxnSpPr>
          <p:nvPr/>
        </p:nvCxnSpPr>
        <p:spPr>
          <a:xfrm rot="5400000">
            <a:off x="4964187" y="549830"/>
            <a:ext cx="473827" cy="2769771"/>
          </a:xfrm>
          <a:prstGeom prst="bentConnector3">
            <a:avLst>
              <a:gd name="adj1" fmla="val 4999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0800308B-6EF1-7E92-0F79-7E1CDA3F6BAF}"/>
              </a:ext>
            </a:extLst>
          </p:cNvPr>
          <p:cNvCxnSpPr>
            <a:endCxn id="30" idx="1"/>
          </p:cNvCxnSpPr>
          <p:nvPr/>
        </p:nvCxnSpPr>
        <p:spPr>
          <a:xfrm rot="10800000" flipV="1">
            <a:off x="1027593" y="1936874"/>
            <a:ext cx="2788622" cy="1486008"/>
          </a:xfrm>
          <a:prstGeom prst="bentConnector3">
            <a:avLst>
              <a:gd name="adj1" fmla="val 10846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83DFD7A9-E42F-C191-9DA9-83A44BC08816}"/>
              </a:ext>
            </a:extLst>
          </p:cNvPr>
          <p:cNvCxnSpPr>
            <a:endCxn id="31" idx="1"/>
          </p:cNvCxnSpPr>
          <p:nvPr/>
        </p:nvCxnSpPr>
        <p:spPr>
          <a:xfrm rot="16200000" flipH="1">
            <a:off x="545370" y="3685484"/>
            <a:ext cx="737196" cy="25749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5B852A4-6148-A226-5B9C-B571EC5A57AE}"/>
              </a:ext>
            </a:extLst>
          </p:cNvPr>
          <p:cNvCxnSpPr>
            <a:endCxn id="32" idx="1"/>
          </p:cNvCxnSpPr>
          <p:nvPr/>
        </p:nvCxnSpPr>
        <p:spPr>
          <a:xfrm rot="16200000" flipH="1">
            <a:off x="552183" y="4421956"/>
            <a:ext cx="720133" cy="25405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C22FC1E-B1F6-E14C-FECA-0980FA22F483}"/>
              </a:ext>
            </a:extLst>
          </p:cNvPr>
          <p:cNvCxnSpPr>
            <a:endCxn id="33" idx="1"/>
          </p:cNvCxnSpPr>
          <p:nvPr/>
        </p:nvCxnSpPr>
        <p:spPr>
          <a:xfrm rot="16200000" flipH="1">
            <a:off x="591597" y="5124279"/>
            <a:ext cx="641305" cy="25405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5BAAA84F-8A48-BB3B-B558-AF4E93CE1A50}"/>
              </a:ext>
            </a:extLst>
          </p:cNvPr>
          <p:cNvSpPr/>
          <p:nvPr/>
        </p:nvSpPr>
        <p:spPr>
          <a:xfrm>
            <a:off x="1048748" y="2130322"/>
            <a:ext cx="1676053" cy="780837"/>
          </a:xfrm>
          <a:prstGeom prst="roundRect">
            <a:avLst/>
          </a:prstGeom>
          <a:solidFill>
            <a:srgbClr val="C7A1E3"/>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Administrative Support Services</a:t>
            </a:r>
          </a:p>
        </p:txBody>
      </p:sp>
      <p:sp>
        <p:nvSpPr>
          <p:cNvPr id="2" name="Rectangle: Rounded Corners 1">
            <a:extLst>
              <a:ext uri="{FF2B5EF4-FFF2-40B4-BE49-F238E27FC236}">
                <a16:creationId xmlns:a16="http://schemas.microsoft.com/office/drawing/2014/main" id="{A2A1504B-7A42-962B-5968-1ADCE5CFCD5D}"/>
              </a:ext>
            </a:extLst>
          </p:cNvPr>
          <p:cNvSpPr/>
          <p:nvPr/>
        </p:nvSpPr>
        <p:spPr>
          <a:xfrm>
            <a:off x="8765673" y="2173177"/>
            <a:ext cx="1203532" cy="695127"/>
          </a:xfrm>
          <a:prstGeom prst="roundRect">
            <a:avLst/>
          </a:prstGeom>
          <a:solidFill>
            <a:schemeClr val="tx2">
              <a:lumMod val="60000"/>
              <a:lumOff val="4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rPr>
              <a:t>Military Exposures Research Program</a:t>
            </a:r>
            <a:endParaRPr kumimoji="0" lang="en-US" sz="11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F001FBBD-E1BE-4DA7-8265-9F13CBA3772B}"/>
              </a:ext>
            </a:extLst>
          </p:cNvPr>
          <p:cNvSpPr/>
          <p:nvPr/>
        </p:nvSpPr>
        <p:spPr>
          <a:xfrm>
            <a:off x="7377867" y="2173177"/>
            <a:ext cx="1203532" cy="695127"/>
          </a:xfrm>
          <a:prstGeom prst="roundRect">
            <a:avLst/>
          </a:prstGeom>
          <a:solidFill>
            <a:schemeClr val="tx2">
              <a:lumMod val="60000"/>
              <a:lumOff val="4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Traumatic Brain Injury</a:t>
            </a:r>
          </a:p>
        </p:txBody>
      </p:sp>
      <p:sp>
        <p:nvSpPr>
          <p:cNvPr id="38" name="Rectangle: Rounded Corners 37">
            <a:extLst>
              <a:ext uri="{FF2B5EF4-FFF2-40B4-BE49-F238E27FC236}">
                <a16:creationId xmlns:a16="http://schemas.microsoft.com/office/drawing/2014/main" id="{9D6B1F7B-F0A9-4D36-91EF-54B62F48E246}"/>
              </a:ext>
            </a:extLst>
          </p:cNvPr>
          <p:cNvSpPr/>
          <p:nvPr/>
        </p:nvSpPr>
        <p:spPr>
          <a:xfrm>
            <a:off x="5990061" y="2173176"/>
            <a:ext cx="1203532" cy="695128"/>
          </a:xfrm>
          <a:prstGeom prst="roundRect">
            <a:avLst/>
          </a:prstGeom>
          <a:solidFill>
            <a:schemeClr val="tx2">
              <a:lumMod val="60000"/>
              <a:lumOff val="4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Suicide Prevention</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2E0E0402-FB02-48FC-8937-3AC79B163DCF}"/>
              </a:ext>
            </a:extLst>
          </p:cNvPr>
          <p:cNvSpPr/>
          <p:nvPr/>
        </p:nvSpPr>
        <p:spPr>
          <a:xfrm>
            <a:off x="4602256" y="2178003"/>
            <a:ext cx="1203532" cy="685475"/>
          </a:xfrm>
          <a:prstGeom prst="roundRect">
            <a:avLst/>
          </a:prstGeom>
          <a:solidFill>
            <a:schemeClr val="tx2">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Pain/Opioid Use Disorder</a:t>
            </a:r>
          </a:p>
        </p:txBody>
      </p:sp>
      <p:sp>
        <p:nvSpPr>
          <p:cNvPr id="34" name="Rectangle: Rounded Corners 33">
            <a:extLst>
              <a:ext uri="{FF2B5EF4-FFF2-40B4-BE49-F238E27FC236}">
                <a16:creationId xmlns:a16="http://schemas.microsoft.com/office/drawing/2014/main" id="{73C7056B-5B4D-4CB6-BEAF-1DE8ADAE4312}"/>
              </a:ext>
            </a:extLst>
          </p:cNvPr>
          <p:cNvSpPr/>
          <p:nvPr/>
        </p:nvSpPr>
        <p:spPr>
          <a:xfrm>
            <a:off x="3214448" y="2165320"/>
            <a:ext cx="1203532" cy="710842"/>
          </a:xfrm>
          <a:prstGeom prst="roundRect">
            <a:avLst/>
          </a:prstGeom>
          <a:solidFill>
            <a:schemeClr val="tx2">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Precision Oncology</a:t>
            </a:r>
          </a:p>
        </p:txBody>
      </p:sp>
      <p:sp>
        <p:nvSpPr>
          <p:cNvPr id="30" name="Rectangle: Rounded Corners 29">
            <a:extLst>
              <a:ext uri="{FF2B5EF4-FFF2-40B4-BE49-F238E27FC236}">
                <a16:creationId xmlns:a16="http://schemas.microsoft.com/office/drawing/2014/main" id="{51DD81FF-18D1-4D78-8D8E-97CECC7F0BE0}"/>
              </a:ext>
            </a:extLst>
          </p:cNvPr>
          <p:cNvSpPr/>
          <p:nvPr/>
        </p:nvSpPr>
        <p:spPr>
          <a:xfrm>
            <a:off x="1027592" y="3167536"/>
            <a:ext cx="1682085" cy="510691"/>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Brain, Behavioral &amp; Mental Health</a:t>
            </a:r>
          </a:p>
        </p:txBody>
      </p:sp>
      <p:sp>
        <p:nvSpPr>
          <p:cNvPr id="31" name="Rectangle: Rounded Corners 30">
            <a:extLst>
              <a:ext uri="{FF2B5EF4-FFF2-40B4-BE49-F238E27FC236}">
                <a16:creationId xmlns:a16="http://schemas.microsoft.com/office/drawing/2014/main" id="{D4FE0746-F10B-4381-8FA0-DFD4AED67491}"/>
              </a:ext>
            </a:extLst>
          </p:cNvPr>
          <p:cNvSpPr/>
          <p:nvPr/>
        </p:nvSpPr>
        <p:spPr>
          <a:xfrm>
            <a:off x="1042716" y="3927484"/>
            <a:ext cx="1682085" cy="510691"/>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Medical Health and Aging</a:t>
            </a:r>
          </a:p>
        </p:txBody>
      </p:sp>
      <p:sp>
        <p:nvSpPr>
          <p:cNvPr id="32" name="Rectangle: Rounded Corners 31">
            <a:extLst>
              <a:ext uri="{FF2B5EF4-FFF2-40B4-BE49-F238E27FC236}">
                <a16:creationId xmlns:a16="http://schemas.microsoft.com/office/drawing/2014/main" id="{E055A626-069D-449F-BF02-814AAE2F29B3}"/>
              </a:ext>
            </a:extLst>
          </p:cNvPr>
          <p:cNvSpPr/>
          <p:nvPr/>
        </p:nvSpPr>
        <p:spPr>
          <a:xfrm>
            <a:off x="1039277" y="4653706"/>
            <a:ext cx="1670401" cy="510691"/>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Functional Repair, Restoration, &amp; Replacement</a:t>
            </a:r>
          </a:p>
        </p:txBody>
      </p:sp>
      <p:sp>
        <p:nvSpPr>
          <p:cNvPr id="33" name="Rectangle: Rounded Corners 32">
            <a:extLst>
              <a:ext uri="{FF2B5EF4-FFF2-40B4-BE49-F238E27FC236}">
                <a16:creationId xmlns:a16="http://schemas.microsoft.com/office/drawing/2014/main" id="{E5AB0296-AB32-4240-8E9B-1191C1C7F810}"/>
              </a:ext>
            </a:extLst>
          </p:cNvPr>
          <p:cNvSpPr/>
          <p:nvPr/>
        </p:nvSpPr>
        <p:spPr>
          <a:xfrm>
            <a:off x="1039277" y="5316615"/>
            <a:ext cx="1685524" cy="510691"/>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Health Systems</a:t>
            </a:r>
            <a:endParaRPr kumimoji="0" lang="en-US" sz="1200" b="0"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488EE3A9-3072-0A50-F23F-CE0E2FD7E9FF}"/>
              </a:ext>
            </a:extLst>
          </p:cNvPr>
          <p:cNvCxnSpPr>
            <a:cxnSpLocks/>
          </p:cNvCxnSpPr>
          <p:nvPr/>
        </p:nvCxnSpPr>
        <p:spPr>
          <a:xfrm>
            <a:off x="10781977" y="2830825"/>
            <a:ext cx="0" cy="2878219"/>
          </a:xfrm>
          <a:prstGeom prst="line">
            <a:avLst/>
          </a:prstGeom>
          <a:noFill/>
          <a:ln w="444500" cap="flat" cmpd="sng" algn="ctr">
            <a:solidFill>
              <a:schemeClr val="tx2">
                <a:lumMod val="60000"/>
                <a:lumOff val="40000"/>
              </a:schemeClr>
            </a:solidFill>
            <a:prstDash val="solid"/>
            <a:miter lim="800000"/>
          </a:ln>
          <a:effectLst/>
        </p:spPr>
      </p:cxnSp>
      <p:sp>
        <p:nvSpPr>
          <p:cNvPr id="4" name="Rectangle: Rounded Corners 3">
            <a:extLst>
              <a:ext uri="{FF2B5EF4-FFF2-40B4-BE49-F238E27FC236}">
                <a16:creationId xmlns:a16="http://schemas.microsoft.com/office/drawing/2014/main" id="{90150DB0-1FA6-D3A6-2226-5B5D77A38F78}"/>
              </a:ext>
            </a:extLst>
          </p:cNvPr>
          <p:cNvSpPr/>
          <p:nvPr/>
        </p:nvSpPr>
        <p:spPr>
          <a:xfrm>
            <a:off x="10190281" y="2173177"/>
            <a:ext cx="1203532" cy="695127"/>
          </a:xfrm>
          <a:prstGeom prst="roundRect">
            <a:avLst/>
          </a:prstGeom>
          <a:solidFill>
            <a:schemeClr val="tx2">
              <a:lumMod val="60000"/>
              <a:lumOff val="40000"/>
            </a:schemeClr>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a:rPr>
              <a:t>Other Focused Research</a:t>
            </a:r>
            <a:endParaRPr kumimoji="0" lang="en-US" sz="1600" b="0" i="0" u="none" strike="noStrike" kern="1200" cap="none" spc="0" normalizeH="0" baseline="0" noProof="0">
              <a:ln>
                <a:noFill/>
              </a:ln>
              <a:solidFill>
                <a:srgbClr val="FFFFFF"/>
              </a:solidFill>
              <a:effectLst/>
              <a:uLnTx/>
              <a:uFillTx/>
              <a:latin typeface="Calibri"/>
              <a:ea typeface="Calibri" panose="020F0502020204030204" pitchFamily="34" charset="0"/>
              <a:cs typeface="Times New Roman" panose="02020603050405020304" pitchFamily="18" charset="0"/>
            </a:endParaRPr>
          </a:p>
        </p:txBody>
      </p:sp>
      <p:cxnSp>
        <p:nvCxnSpPr>
          <p:cNvPr id="6" name="Connector: Elbow 5">
            <a:extLst>
              <a:ext uri="{FF2B5EF4-FFF2-40B4-BE49-F238E27FC236}">
                <a16:creationId xmlns:a16="http://schemas.microsoft.com/office/drawing/2014/main" id="{9B7AF259-8939-C025-8CE9-789993C1C220}"/>
              </a:ext>
            </a:extLst>
          </p:cNvPr>
          <p:cNvCxnSpPr>
            <a:cxnSpLocks/>
            <a:stCxn id="23" idx="2"/>
            <a:endCxn id="4" idx="0"/>
          </p:cNvCxnSpPr>
          <p:nvPr/>
        </p:nvCxnSpPr>
        <p:spPr>
          <a:xfrm rot="16200000" flipH="1">
            <a:off x="8447337" y="-171534"/>
            <a:ext cx="483231" cy="420618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D971F5-179A-1C56-E517-72A7E7808F7F}"/>
              </a:ext>
            </a:extLst>
          </p:cNvPr>
          <p:cNvSpPr txBox="1"/>
          <p:nvPr/>
        </p:nvSpPr>
        <p:spPr>
          <a:xfrm>
            <a:off x="226088" y="889061"/>
            <a:ext cx="4996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 matrixed organizational model will promote cross-portfolio integration of research</a:t>
            </a:r>
          </a:p>
        </p:txBody>
      </p:sp>
      <p:grpSp>
        <p:nvGrpSpPr>
          <p:cNvPr id="12" name="Group 11">
            <a:extLst>
              <a:ext uri="{FF2B5EF4-FFF2-40B4-BE49-F238E27FC236}">
                <a16:creationId xmlns:a16="http://schemas.microsoft.com/office/drawing/2014/main" id="{F4B20651-5404-FBEE-0D1F-2529EE3FAA95}"/>
              </a:ext>
            </a:extLst>
          </p:cNvPr>
          <p:cNvGrpSpPr/>
          <p:nvPr/>
        </p:nvGrpSpPr>
        <p:grpSpPr>
          <a:xfrm>
            <a:off x="5431067" y="6509"/>
            <a:ext cx="6669211" cy="841609"/>
            <a:chOff x="7335520" y="7540"/>
            <a:chExt cx="4665980" cy="841609"/>
          </a:xfrm>
        </p:grpSpPr>
        <p:sp>
          <p:nvSpPr>
            <p:cNvPr id="26" name="Rectangle: Rounded Corners 25">
              <a:extLst>
                <a:ext uri="{FF2B5EF4-FFF2-40B4-BE49-F238E27FC236}">
                  <a16:creationId xmlns:a16="http://schemas.microsoft.com/office/drawing/2014/main" id="{23557B62-C6D0-A54E-A070-E6A98AB5D963}"/>
                </a:ext>
              </a:extLst>
            </p:cNvPr>
            <p:cNvSpPr/>
            <p:nvPr/>
          </p:nvSpPr>
          <p:spPr>
            <a:xfrm>
              <a:off x="9674325" y="353741"/>
              <a:ext cx="1070583" cy="437695"/>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2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Broad </a:t>
              </a:r>
            </a:p>
            <a:p>
              <a:pPr marL="0" marR="0" lvl="0" indent="0" algn="ctr" defTabSz="914400" rtl="0" eaLnBrk="1" fontAlgn="auto" latinLnBrk="0" hangingPunct="1">
                <a:lnSpc>
                  <a:spcPct val="107000"/>
                </a:lnSpc>
                <a:spcBef>
                  <a:spcPts val="0"/>
                </a:spcBef>
                <a:spcAft>
                  <a:spcPts val="2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Portfolios</a:t>
              </a:r>
            </a:p>
          </p:txBody>
        </p:sp>
        <p:sp>
          <p:nvSpPr>
            <p:cNvPr id="44" name="Rectangle: Rounded Corners 43">
              <a:extLst>
                <a:ext uri="{FF2B5EF4-FFF2-40B4-BE49-F238E27FC236}">
                  <a16:creationId xmlns:a16="http://schemas.microsoft.com/office/drawing/2014/main" id="{6941155E-09FE-BBE0-8A84-B74A8B821CAD}"/>
                </a:ext>
              </a:extLst>
            </p:cNvPr>
            <p:cNvSpPr/>
            <p:nvPr/>
          </p:nvSpPr>
          <p:spPr>
            <a:xfrm>
              <a:off x="10803010" y="353741"/>
              <a:ext cx="1070583" cy="437695"/>
            </a:xfrm>
            <a:prstGeom prst="roundRect">
              <a:avLst/>
            </a:prstGeom>
            <a:solidFill>
              <a:schemeClr val="tx2">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Focused Portfolios (AMPs)</a:t>
              </a:r>
            </a:p>
          </p:txBody>
        </p:sp>
        <p:sp>
          <p:nvSpPr>
            <p:cNvPr id="48" name="Rectangle: Rounded Corners 47">
              <a:extLst>
                <a:ext uri="{FF2B5EF4-FFF2-40B4-BE49-F238E27FC236}">
                  <a16:creationId xmlns:a16="http://schemas.microsoft.com/office/drawing/2014/main" id="{3D19A03C-3D9C-9B9C-4BAD-C642AAE2628C}"/>
                </a:ext>
              </a:extLst>
            </p:cNvPr>
            <p:cNvSpPr/>
            <p:nvPr/>
          </p:nvSpPr>
          <p:spPr>
            <a:xfrm>
              <a:off x="8608731" y="353741"/>
              <a:ext cx="1007491" cy="437695"/>
            </a:xfrm>
            <a:prstGeom prst="roundRect">
              <a:avLst/>
            </a:prstGeom>
            <a:solidFill>
              <a:srgbClr val="C7A1E3"/>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Support Services</a:t>
              </a:r>
            </a:p>
          </p:txBody>
        </p:sp>
        <p:sp>
          <p:nvSpPr>
            <p:cNvPr id="49" name="Rectangle 48">
              <a:extLst>
                <a:ext uri="{FF2B5EF4-FFF2-40B4-BE49-F238E27FC236}">
                  <a16:creationId xmlns:a16="http://schemas.microsoft.com/office/drawing/2014/main" id="{F799F703-CF8D-7605-950E-782DE79C983C}"/>
                </a:ext>
              </a:extLst>
            </p:cNvPr>
            <p:cNvSpPr/>
            <p:nvPr/>
          </p:nvSpPr>
          <p:spPr>
            <a:xfrm>
              <a:off x="7335520" y="241281"/>
              <a:ext cx="4665980" cy="607868"/>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6">
              <a:extLst>
                <a:ext uri="{FF2B5EF4-FFF2-40B4-BE49-F238E27FC236}">
                  <a16:creationId xmlns:a16="http://schemas.microsoft.com/office/drawing/2014/main" id="{007896EB-0A21-39E8-D9C7-47718003150D}"/>
                </a:ext>
              </a:extLst>
            </p:cNvPr>
            <p:cNvSpPr txBox="1"/>
            <p:nvPr/>
          </p:nvSpPr>
          <p:spPr>
            <a:xfrm>
              <a:off x="7487356" y="7540"/>
              <a:ext cx="1053465" cy="307777"/>
            </a:xfrm>
            <a:prstGeom prst="rect">
              <a:avLst/>
            </a:prstGeom>
            <a:solidFill>
              <a:srgbClr val="002F5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Key</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256D49FC-2812-D2AE-8F63-451E5AC6C7ED}"/>
                </a:ext>
              </a:extLst>
            </p:cNvPr>
            <p:cNvSpPr/>
            <p:nvPr/>
          </p:nvSpPr>
          <p:spPr>
            <a:xfrm>
              <a:off x="7480045" y="353741"/>
              <a:ext cx="1070583" cy="437695"/>
            </a:xfrm>
            <a:prstGeom prst="roundRect">
              <a:avLst/>
            </a:prstGeom>
            <a:solidFill>
              <a:schemeClr val="accent1">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Leadership Group</a:t>
              </a:r>
            </a:p>
          </p:txBody>
        </p:sp>
      </p:grpSp>
    </p:spTree>
    <p:extLst>
      <p:ext uri="{BB962C8B-B14F-4D97-AF65-F5344CB8AC3E}">
        <p14:creationId xmlns:p14="http://schemas.microsoft.com/office/powerpoint/2010/main" val="21309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5092-2EA6-4E8B-8060-155351AEACC2}"/>
              </a:ext>
            </a:extLst>
          </p:cNvPr>
          <p:cNvSpPr>
            <a:spLocks noGrp="1"/>
          </p:cNvSpPr>
          <p:nvPr>
            <p:ph type="title"/>
          </p:nvPr>
        </p:nvSpPr>
        <p:spPr/>
        <p:txBody>
          <a:bodyPr>
            <a:normAutofit/>
          </a:bodyPr>
          <a:lstStyle/>
          <a:p>
            <a:r>
              <a:rPr lang="en-US" sz="2400" b="1">
                <a:solidFill>
                  <a:schemeClr val="bg1"/>
                </a:solidFill>
              </a:rPr>
              <a:t>Agenda</a:t>
            </a:r>
          </a:p>
        </p:txBody>
      </p:sp>
      <p:graphicFrame>
        <p:nvGraphicFramePr>
          <p:cNvPr id="4" name="Table 3">
            <a:extLst>
              <a:ext uri="{FF2B5EF4-FFF2-40B4-BE49-F238E27FC236}">
                <a16:creationId xmlns:a16="http://schemas.microsoft.com/office/drawing/2014/main" id="{D2226B98-3691-4756-96ED-11B84D3DAE85}"/>
              </a:ext>
            </a:extLst>
          </p:cNvPr>
          <p:cNvGraphicFramePr>
            <a:graphicFrameLocks noGrp="1"/>
          </p:cNvGraphicFramePr>
          <p:nvPr>
            <p:extLst>
              <p:ext uri="{D42A27DB-BD31-4B8C-83A1-F6EECF244321}">
                <p14:modId xmlns:p14="http://schemas.microsoft.com/office/powerpoint/2010/main" val="3056636631"/>
              </p:ext>
            </p:extLst>
          </p:nvPr>
        </p:nvGraphicFramePr>
        <p:xfrm>
          <a:off x="163284" y="904394"/>
          <a:ext cx="11952514" cy="2177786"/>
        </p:xfrm>
        <a:graphic>
          <a:graphicData uri="http://schemas.openxmlformats.org/drawingml/2006/table">
            <a:tbl>
              <a:tblPr firstRow="1" bandRow="1">
                <a:tableStyleId>{5C22544A-7EE6-4342-B048-85BDC9FD1C3A}</a:tableStyleId>
              </a:tblPr>
              <a:tblGrid>
                <a:gridCol w="5294196">
                  <a:extLst>
                    <a:ext uri="{9D8B030D-6E8A-4147-A177-3AD203B41FA5}">
                      <a16:colId xmlns:a16="http://schemas.microsoft.com/office/drawing/2014/main" val="1126337307"/>
                    </a:ext>
                  </a:extLst>
                </a:gridCol>
                <a:gridCol w="6658318">
                  <a:extLst>
                    <a:ext uri="{9D8B030D-6E8A-4147-A177-3AD203B41FA5}">
                      <a16:colId xmlns:a16="http://schemas.microsoft.com/office/drawing/2014/main" val="3156425551"/>
                    </a:ext>
                  </a:extLst>
                </a:gridCol>
              </a:tblGrid>
              <a:tr h="567689">
                <a:tc>
                  <a:txBody>
                    <a:bodyPr/>
                    <a:lstStyle/>
                    <a:p>
                      <a:r>
                        <a:rPr lang="en-US" sz="2400">
                          <a:solidFill>
                            <a:srgbClr val="002F56"/>
                          </a:solidFill>
                          <a:latin typeface="+mj-lt"/>
                        </a:rPr>
                        <a:t>Topics</a:t>
                      </a:r>
                    </a:p>
                  </a:txBody>
                  <a:tcPr>
                    <a:lnB w="19050" cap="flat" cmpd="sng" algn="ctr">
                      <a:solidFill>
                        <a:srgbClr val="002F56"/>
                      </a:solidFill>
                      <a:prstDash val="solid"/>
                      <a:round/>
                      <a:headEnd type="none" w="med" len="med"/>
                      <a:tailEnd type="none" w="med" len="med"/>
                    </a:lnB>
                    <a:solidFill>
                      <a:schemeClr val="bg1"/>
                    </a:solidFill>
                  </a:tcPr>
                </a:tc>
                <a:tc>
                  <a:txBody>
                    <a:bodyPr/>
                    <a:lstStyle/>
                    <a:p>
                      <a:pPr lvl="0">
                        <a:buNone/>
                      </a:pPr>
                      <a:r>
                        <a:rPr lang="en-US" sz="2400">
                          <a:solidFill>
                            <a:srgbClr val="002F56"/>
                          </a:solidFill>
                          <a:latin typeface="+mj-lt"/>
                        </a:rPr>
                        <a:t>Objectives</a:t>
                      </a:r>
                    </a:p>
                  </a:txBody>
                  <a:tcPr>
                    <a:lnB w="19050" cap="flat" cmpd="sng" algn="ctr">
                      <a:solidFill>
                        <a:srgbClr val="002F56"/>
                      </a:solidFill>
                      <a:prstDash val="solid"/>
                      <a:round/>
                      <a:headEnd type="none" w="med" len="med"/>
                      <a:tailEnd type="none" w="med" len="med"/>
                    </a:lnB>
                    <a:solidFill>
                      <a:schemeClr val="bg1"/>
                    </a:solidFill>
                  </a:tcPr>
                </a:tc>
                <a:extLst>
                  <a:ext uri="{0D108BD9-81ED-4DB2-BD59-A6C34878D82A}">
                    <a16:rowId xmlns:a16="http://schemas.microsoft.com/office/drawing/2014/main" val="4189797801"/>
                  </a:ext>
                </a:extLst>
              </a:tr>
              <a:tr h="719073">
                <a:tc>
                  <a:txBody>
                    <a:bodyPr/>
                    <a:lstStyle/>
                    <a:p>
                      <a:pPr marL="0" lvl="0" indent="0" algn="l">
                        <a:lnSpc>
                          <a:spcPct val="100000"/>
                        </a:lnSpc>
                        <a:buNone/>
                      </a:pPr>
                      <a:r>
                        <a:rPr lang="en-US" sz="1600" b="1" i="0" u="none" strike="noStrike" kern="1200" baseline="0" dirty="0">
                          <a:solidFill>
                            <a:srgbClr val="000000"/>
                          </a:solidFill>
                          <a:latin typeface="Calibri"/>
                          <a:ea typeface="+mn-ea"/>
                          <a:cs typeface="+mn-cs"/>
                        </a:rPr>
                        <a:t>High-Level Overview of Portfolio Stand-ups</a:t>
                      </a:r>
                    </a:p>
                  </a:txBody>
                  <a:tcPr anchor="ctr">
                    <a:lnT w="19050" cap="flat" cmpd="sng" algn="ctr">
                      <a:solidFill>
                        <a:srgbClr val="002F56"/>
                      </a:solidFill>
                      <a:prstDash val="solid"/>
                      <a:round/>
                      <a:headEnd type="none" w="med" len="med"/>
                      <a:tailEnd type="none" w="med" len="med"/>
                    </a:lnT>
                    <a:lnB w="19050" cap="flat" cmpd="sng" algn="ctr">
                      <a:solidFill>
                        <a:srgbClr val="002F56"/>
                      </a:solidFill>
                      <a:prstDash val="solid"/>
                      <a:round/>
                      <a:headEnd type="none" w="med" len="med"/>
                      <a:tailEnd type="none" w="med" len="med"/>
                    </a:lnB>
                    <a:solidFill>
                      <a:schemeClr val="bg1"/>
                    </a:solidFill>
                  </a:tcPr>
                </a:tc>
                <a:tc>
                  <a:txBody>
                    <a:bodyPr/>
                    <a:lstStyle/>
                    <a:p>
                      <a:pPr marL="342900" lvl="0" indent="-342900" algn="l">
                        <a:buFont typeface="Wingdings"/>
                        <a:buChar char="q"/>
                      </a:pPr>
                      <a:r>
                        <a:rPr lang="en-US" sz="1600" dirty="0"/>
                        <a:t> Present Advisory Group with the Portfolio stand-up process</a:t>
                      </a:r>
                    </a:p>
                  </a:txBody>
                  <a:tcPr anchor="ctr">
                    <a:lnT w="19050" cap="flat" cmpd="sng" algn="ctr">
                      <a:solidFill>
                        <a:srgbClr val="002F56"/>
                      </a:solidFill>
                      <a:prstDash val="solid"/>
                      <a:round/>
                      <a:headEnd type="none" w="med" len="med"/>
                      <a:tailEnd type="none" w="med" len="med"/>
                    </a:lnT>
                    <a:lnB w="19050" cap="flat" cmpd="sng" algn="ctr">
                      <a:solidFill>
                        <a:srgbClr val="002F56"/>
                      </a:solidFill>
                      <a:prstDash val="solid"/>
                      <a:round/>
                      <a:headEnd type="none" w="med" len="med"/>
                      <a:tailEnd type="none" w="med" len="med"/>
                    </a:lnB>
                    <a:solidFill>
                      <a:schemeClr val="bg1"/>
                    </a:solidFill>
                  </a:tcPr>
                </a:tc>
                <a:extLst>
                  <a:ext uri="{0D108BD9-81ED-4DB2-BD59-A6C34878D82A}">
                    <a16:rowId xmlns:a16="http://schemas.microsoft.com/office/drawing/2014/main" val="1634685292"/>
                  </a:ext>
                </a:extLst>
              </a:tr>
              <a:tr h="445512">
                <a:tc>
                  <a:txBody>
                    <a:bodyPr/>
                    <a:lstStyle/>
                    <a:p>
                      <a:pPr marL="0" lvl="0" indent="0" algn="l">
                        <a:lnSpc>
                          <a:spcPct val="100000"/>
                        </a:lnSpc>
                        <a:buNone/>
                      </a:pPr>
                      <a:r>
                        <a:rPr lang="en-US" sz="1600" b="1" i="0" u="none" strike="noStrike" kern="1200" baseline="0" dirty="0">
                          <a:solidFill>
                            <a:srgbClr val="000000"/>
                          </a:solidFill>
                          <a:latin typeface="Calibri"/>
                          <a:ea typeface="+mn-ea"/>
                          <a:cs typeface="+mn-cs"/>
                        </a:rPr>
                        <a:t>AMP Stand-Up Next Steps</a:t>
                      </a:r>
                    </a:p>
                  </a:txBody>
                  <a:tcPr anchor="ctr">
                    <a:lnT w="19050" cap="flat" cmpd="sng" algn="ctr">
                      <a:solidFill>
                        <a:srgbClr val="002F56"/>
                      </a:solidFill>
                      <a:prstDash val="solid"/>
                      <a:round/>
                      <a:headEnd type="none" w="med" len="med"/>
                      <a:tailEnd type="none" w="med" len="med"/>
                    </a:lnT>
                    <a:lnB w="19050" cap="flat" cmpd="sng" algn="ctr">
                      <a:solidFill>
                        <a:srgbClr val="002F56"/>
                      </a:solidFill>
                      <a:prstDash val="solid"/>
                      <a:round/>
                      <a:headEnd type="none" w="med" len="med"/>
                      <a:tailEnd type="none" w="med" len="med"/>
                    </a:lnB>
                    <a:solidFill>
                      <a:schemeClr val="bg1"/>
                    </a:solidFill>
                  </a:tcPr>
                </a:tc>
                <a:tc>
                  <a:txBody>
                    <a:bodyPr/>
                    <a:lstStyle/>
                    <a:p>
                      <a:pPr marL="342900" lvl="0" indent="-342900" algn="l">
                        <a:buFont typeface="Wingdings"/>
                        <a:buChar char="q"/>
                      </a:pPr>
                      <a:r>
                        <a:rPr lang="en-US" sz="1600" dirty="0"/>
                        <a:t>Discuss next steps involved in Suicide Prevention stand-up</a:t>
                      </a:r>
                    </a:p>
                  </a:txBody>
                  <a:tcPr anchor="ctr">
                    <a:lnT w="19050" cap="flat" cmpd="sng" algn="ctr">
                      <a:solidFill>
                        <a:srgbClr val="002F56"/>
                      </a:solidFill>
                      <a:prstDash val="solid"/>
                      <a:round/>
                      <a:headEnd type="none" w="med" len="med"/>
                      <a:tailEnd type="none" w="med" len="med"/>
                    </a:lnT>
                    <a:lnB w="19050" cap="flat" cmpd="sng" algn="ctr">
                      <a:solidFill>
                        <a:srgbClr val="002F56"/>
                      </a:solidFill>
                      <a:prstDash val="solid"/>
                      <a:round/>
                      <a:headEnd type="none" w="med" len="med"/>
                      <a:tailEnd type="none" w="med" len="med"/>
                    </a:lnB>
                    <a:solidFill>
                      <a:schemeClr val="bg1"/>
                    </a:solidFill>
                  </a:tcPr>
                </a:tc>
                <a:extLst>
                  <a:ext uri="{0D108BD9-81ED-4DB2-BD59-A6C34878D82A}">
                    <a16:rowId xmlns:a16="http://schemas.microsoft.com/office/drawing/2014/main" val="2539956034"/>
                  </a:ext>
                </a:extLst>
              </a:tr>
              <a:tr h="445512">
                <a:tc>
                  <a:txBody>
                    <a:bodyPr/>
                    <a:lstStyle/>
                    <a:p>
                      <a:pPr marL="0" lvl="0" indent="0" algn="l">
                        <a:lnSpc>
                          <a:spcPct val="100000"/>
                        </a:lnSpc>
                        <a:buNone/>
                      </a:pPr>
                      <a:r>
                        <a:rPr lang="en-US" sz="1600" b="1" i="0" u="none" strike="noStrike" kern="1200" baseline="0" dirty="0">
                          <a:solidFill>
                            <a:srgbClr val="000000"/>
                          </a:solidFill>
                          <a:latin typeface="Calibri"/>
                          <a:ea typeface="+mn-ea"/>
                          <a:cs typeface="+mn-cs"/>
                        </a:rPr>
                        <a:t>Suicide Prevention Documentation – In Progress</a:t>
                      </a:r>
                    </a:p>
                  </a:txBody>
                  <a:tcPr anchor="ctr">
                    <a:lnT w="19050" cap="flat" cmpd="sng" algn="ctr">
                      <a:solidFill>
                        <a:srgbClr val="002F56"/>
                      </a:solidFill>
                      <a:prstDash val="solid"/>
                      <a:round/>
                      <a:headEnd type="none" w="med" len="med"/>
                      <a:tailEnd type="none" w="med" len="med"/>
                    </a:lnT>
                    <a:lnB w="19050" cap="flat" cmpd="sng" algn="ctr">
                      <a:solidFill>
                        <a:srgbClr val="002F56"/>
                      </a:solidFill>
                      <a:prstDash val="solid"/>
                      <a:round/>
                      <a:headEnd type="none" w="med" len="med"/>
                      <a:tailEnd type="none" w="med" len="med"/>
                    </a:lnB>
                    <a:solidFill>
                      <a:schemeClr val="bg1"/>
                    </a:solidFill>
                  </a:tcPr>
                </a:tc>
                <a:tc>
                  <a:txBody>
                    <a:bodyPr/>
                    <a:lstStyle/>
                    <a:p>
                      <a:pPr marL="342900" lvl="0" indent="-342900" algn="l">
                        <a:buFont typeface="Wingdings"/>
                        <a:buChar char="q"/>
                      </a:pPr>
                      <a:r>
                        <a:rPr lang="en-US" sz="1600" dirty="0"/>
                        <a:t>Review draft documents for AMP stand-up</a:t>
                      </a:r>
                    </a:p>
                  </a:txBody>
                  <a:tcPr anchor="ctr">
                    <a:lnT w="19050" cap="flat" cmpd="sng" algn="ctr">
                      <a:solidFill>
                        <a:srgbClr val="002F56"/>
                      </a:solidFill>
                      <a:prstDash val="solid"/>
                      <a:round/>
                      <a:headEnd type="none" w="med" len="med"/>
                      <a:tailEnd type="none" w="med" len="med"/>
                    </a:lnT>
                    <a:lnB w="19050" cap="flat" cmpd="sng" algn="ctr">
                      <a:solidFill>
                        <a:srgbClr val="002F56"/>
                      </a:solidFill>
                      <a:prstDash val="solid"/>
                      <a:round/>
                      <a:headEnd type="none" w="med" len="med"/>
                      <a:tailEnd type="none" w="med" len="med"/>
                    </a:lnB>
                    <a:solidFill>
                      <a:schemeClr val="bg1"/>
                    </a:solidFill>
                  </a:tcPr>
                </a:tc>
                <a:extLst>
                  <a:ext uri="{0D108BD9-81ED-4DB2-BD59-A6C34878D82A}">
                    <a16:rowId xmlns:a16="http://schemas.microsoft.com/office/drawing/2014/main" val="2952808899"/>
                  </a:ext>
                </a:extLst>
              </a:tr>
            </a:tbl>
          </a:graphicData>
        </a:graphic>
      </p:graphicFrame>
    </p:spTree>
    <p:extLst>
      <p:ext uri="{BB962C8B-B14F-4D97-AF65-F5344CB8AC3E}">
        <p14:creationId xmlns:p14="http://schemas.microsoft.com/office/powerpoint/2010/main" val="1416338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E87086-9E2B-556A-5FFF-F71A6E41B2C1}"/>
              </a:ext>
            </a:extLst>
          </p:cNvPr>
          <p:cNvSpPr>
            <a:spLocks noGrp="1"/>
          </p:cNvSpPr>
          <p:nvPr>
            <p:ph type="title"/>
          </p:nvPr>
        </p:nvSpPr>
        <p:spPr>
          <a:xfrm>
            <a:off x="275476" y="381833"/>
            <a:ext cx="10515600" cy="618385"/>
          </a:xfrm>
        </p:spPr>
        <p:txBody>
          <a:bodyPr/>
          <a:lstStyle/>
          <a:p>
            <a:r>
              <a:rPr lang="en-US" sz="3200"/>
              <a:t>Integration at the junctions between Broad Portfolios and Focused Portfolios (AMPs)</a:t>
            </a:r>
            <a:br>
              <a:rPr lang="en-US" sz="3200"/>
            </a:br>
            <a:endParaRPr lang="en-US" sz="3200"/>
          </a:p>
        </p:txBody>
      </p:sp>
      <p:sp>
        <p:nvSpPr>
          <p:cNvPr id="5" name="Slide Number Placeholder 4">
            <a:extLst>
              <a:ext uri="{FF2B5EF4-FFF2-40B4-BE49-F238E27FC236}">
                <a16:creationId xmlns:a16="http://schemas.microsoft.com/office/drawing/2014/main" id="{5FA6B811-77E6-94C5-521F-47820D767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684844A-F3FA-50D1-4C1E-11D9B89E5EA8}"/>
              </a:ext>
            </a:extLst>
          </p:cNvPr>
          <p:cNvSpPr/>
          <p:nvPr/>
        </p:nvSpPr>
        <p:spPr>
          <a:xfrm>
            <a:off x="7250195" y="1524721"/>
            <a:ext cx="4087598" cy="3330743"/>
          </a:xfrm>
          <a:prstGeom prst="rect">
            <a:avLst/>
          </a:prstGeom>
          <a:solidFill>
            <a:schemeClr val="bg1">
              <a:lumMod val="95000"/>
            </a:schemeClr>
          </a:solidFill>
          <a:ln w="57150">
            <a:solidFill>
              <a:srgbClr val="002F56"/>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2F56"/>
                </a:solidFill>
                <a:effectLst/>
                <a:uLnTx/>
                <a:uFillTx/>
                <a:latin typeface="Calibri" panose="020F0502020204030204"/>
                <a:ea typeface="Calibri" panose="020F0502020204030204"/>
                <a:cs typeface="Times New Roman"/>
              </a:rPr>
              <a:t>Integration Junction</a:t>
            </a:r>
          </a:p>
          <a:p>
            <a:pPr marL="285750" marR="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Calibri"/>
                <a:ea typeface="Calibri"/>
                <a:cs typeface="Calibri" panose="020F0502020204030204"/>
              </a:rPr>
              <a:t>SPMs in the broad portfolios work in a team with the AMP Director</a:t>
            </a:r>
          </a:p>
          <a:p>
            <a:pPr marL="285750" marR="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Calibri"/>
                <a:ea typeface="Calibri"/>
                <a:cs typeface="Calibri" panose="020F0502020204030204"/>
              </a:rPr>
              <a:t>SPMs in the broad portfolios review applications submitted to the AMP RFAs</a:t>
            </a:r>
          </a:p>
          <a:p>
            <a:pPr marL="285750" marR="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Calibri"/>
                <a:ea typeface="Calibri"/>
                <a:cs typeface="Calibri" panose="020F0502020204030204"/>
              </a:rPr>
              <a:t>SPMs in the broad portfolios manage funded projects with the AMP Directors</a:t>
            </a:r>
          </a:p>
          <a:p>
            <a:pPr marL="285750" marR="0" lvl="0" indent="-285750" algn="l" defTabSz="914400" rtl="0" eaLnBrk="1" fontAlgn="auto" latinLnBrk="0" hangingPunct="1">
              <a:lnSpc>
                <a:spcPct val="107000"/>
              </a:lnSpc>
              <a:spcBef>
                <a:spcPts val="0"/>
              </a:spcBef>
              <a:spcAft>
                <a:spcPts val="8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Calibri"/>
                <a:ea typeface="Calibri"/>
                <a:cs typeface="Calibri" panose="020F0502020204030204"/>
              </a:rPr>
              <a:t>AMPs have independent budgets and AMP Directors conduct funding recommendation meetings with relevant SPMs</a:t>
            </a:r>
          </a:p>
        </p:txBody>
      </p:sp>
      <p:cxnSp>
        <p:nvCxnSpPr>
          <p:cNvPr id="9" name="Straight Connector 8">
            <a:extLst>
              <a:ext uri="{FF2B5EF4-FFF2-40B4-BE49-F238E27FC236}">
                <a16:creationId xmlns:a16="http://schemas.microsoft.com/office/drawing/2014/main" id="{13FAD025-B782-26C5-B642-7AED97F88A50}"/>
              </a:ext>
            </a:extLst>
          </p:cNvPr>
          <p:cNvCxnSpPr>
            <a:cxnSpLocks/>
          </p:cNvCxnSpPr>
          <p:nvPr/>
        </p:nvCxnSpPr>
        <p:spPr>
          <a:xfrm>
            <a:off x="4986353" y="2314216"/>
            <a:ext cx="0" cy="3025966"/>
          </a:xfrm>
          <a:prstGeom prst="line">
            <a:avLst/>
          </a:prstGeom>
          <a:noFill/>
          <a:ln w="444500" cap="flat" cmpd="sng" algn="ctr">
            <a:solidFill>
              <a:schemeClr val="tx2">
                <a:lumMod val="60000"/>
                <a:lumOff val="40000"/>
              </a:schemeClr>
            </a:solidFill>
            <a:prstDash val="solid"/>
            <a:miter lim="800000"/>
          </a:ln>
          <a:effectLst>
            <a:outerShdw blurRad="50800" dist="38100" algn="l" rotWithShape="0">
              <a:prstClr val="black">
                <a:alpha val="40000"/>
              </a:prstClr>
            </a:outerShdw>
          </a:effectLst>
        </p:spPr>
      </p:cxnSp>
      <p:sp>
        <p:nvSpPr>
          <p:cNvPr id="10" name="Rectangle: Rounded Corners 9">
            <a:extLst>
              <a:ext uri="{FF2B5EF4-FFF2-40B4-BE49-F238E27FC236}">
                <a16:creationId xmlns:a16="http://schemas.microsoft.com/office/drawing/2014/main" id="{CFFEC05C-C98F-724D-1733-BD3B7A3E5783}"/>
              </a:ext>
            </a:extLst>
          </p:cNvPr>
          <p:cNvSpPr/>
          <p:nvPr/>
        </p:nvSpPr>
        <p:spPr>
          <a:xfrm>
            <a:off x="3275471" y="1765236"/>
            <a:ext cx="3421763" cy="1035082"/>
          </a:xfrm>
          <a:prstGeom prst="roundRect">
            <a:avLst/>
          </a:prstGeom>
          <a:solidFill>
            <a:schemeClr val="tx2">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Focused Portfolio (AMP)</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Staff:</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Senior Portfolio Manager</a:t>
            </a:r>
          </a:p>
        </p:txBody>
      </p:sp>
      <p:cxnSp>
        <p:nvCxnSpPr>
          <p:cNvPr id="8" name="Straight Connector 7">
            <a:extLst>
              <a:ext uri="{FF2B5EF4-FFF2-40B4-BE49-F238E27FC236}">
                <a16:creationId xmlns:a16="http://schemas.microsoft.com/office/drawing/2014/main" id="{37A0FE1F-A563-2794-E05B-6E14D0EB2F5A}"/>
              </a:ext>
            </a:extLst>
          </p:cNvPr>
          <p:cNvCxnSpPr>
            <a:cxnSpLocks/>
          </p:cNvCxnSpPr>
          <p:nvPr/>
        </p:nvCxnSpPr>
        <p:spPr>
          <a:xfrm>
            <a:off x="3558876" y="3932621"/>
            <a:ext cx="2721042" cy="10450"/>
          </a:xfrm>
          <a:prstGeom prst="line">
            <a:avLst/>
          </a:prstGeom>
          <a:solidFill>
            <a:schemeClr val="accent6">
              <a:lumMod val="60000"/>
              <a:lumOff val="40000"/>
            </a:schemeClr>
          </a:solidFill>
          <a:ln w="444500">
            <a:solidFill>
              <a:srgbClr val="00B0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40A1576-4BBC-DF9A-1B53-FB941D519761}"/>
              </a:ext>
            </a:extLst>
          </p:cNvPr>
          <p:cNvGrpSpPr/>
          <p:nvPr/>
        </p:nvGrpSpPr>
        <p:grpSpPr>
          <a:xfrm>
            <a:off x="686979" y="3235499"/>
            <a:ext cx="2871898" cy="1397337"/>
            <a:chOff x="472619" y="3560281"/>
            <a:chExt cx="3612501" cy="1747687"/>
          </a:xfrm>
        </p:grpSpPr>
        <p:sp>
          <p:nvSpPr>
            <p:cNvPr id="11" name="Rectangle: Rounded Corners 10">
              <a:extLst>
                <a:ext uri="{FF2B5EF4-FFF2-40B4-BE49-F238E27FC236}">
                  <a16:creationId xmlns:a16="http://schemas.microsoft.com/office/drawing/2014/main" id="{5630C40B-B17F-6FEA-D52B-EEA77AF02869}"/>
                </a:ext>
              </a:extLst>
            </p:cNvPr>
            <p:cNvSpPr/>
            <p:nvPr/>
          </p:nvSpPr>
          <p:spPr>
            <a:xfrm>
              <a:off x="472619" y="3560281"/>
              <a:ext cx="3612501" cy="1544052"/>
            </a:xfrm>
            <a:prstGeom prst="roundRect">
              <a:avLst/>
            </a:prstGeom>
            <a:solidFill>
              <a:srgbClr val="00B05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Broad Portfolio</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55E32B9-40A5-9699-1323-7CB4EA7E20D7}"/>
                </a:ext>
              </a:extLst>
            </p:cNvPr>
            <p:cNvSpPr txBox="1"/>
            <p:nvPr/>
          </p:nvSpPr>
          <p:spPr>
            <a:xfrm>
              <a:off x="670350" y="3939324"/>
              <a:ext cx="3103344" cy="136864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Staff:</a:t>
              </a:r>
              <a:r>
                <a:rPr kumimoji="0" lang="en-US" sz="1400" b="1"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endParaRPr kumimoji="0" lang="en-US" sz="1400" b="1"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Directors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SPMs of the discipline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Oval 12">
            <a:extLst>
              <a:ext uri="{FF2B5EF4-FFF2-40B4-BE49-F238E27FC236}">
                <a16:creationId xmlns:a16="http://schemas.microsoft.com/office/drawing/2014/main" id="{E8935FE7-B91A-C62C-4642-B6C158235179}"/>
              </a:ext>
            </a:extLst>
          </p:cNvPr>
          <p:cNvSpPr/>
          <p:nvPr/>
        </p:nvSpPr>
        <p:spPr>
          <a:xfrm>
            <a:off x="4529153" y="3480646"/>
            <a:ext cx="914400" cy="902895"/>
          </a:xfrm>
          <a:prstGeom prst="ellipse">
            <a:avLst/>
          </a:prstGeom>
          <a:solidFill>
            <a:srgbClr val="002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E903EDDC-A772-68F8-6FD7-D23EA3FBB1B2}"/>
              </a:ext>
            </a:extLst>
          </p:cNvPr>
          <p:cNvCxnSpPr>
            <a:stCxn id="13" idx="7"/>
          </p:cNvCxnSpPr>
          <p:nvPr/>
        </p:nvCxnSpPr>
        <p:spPr>
          <a:xfrm flipV="1">
            <a:off x="5309642" y="2814214"/>
            <a:ext cx="1940553" cy="798658"/>
          </a:xfrm>
          <a:prstGeom prst="line">
            <a:avLst/>
          </a:prstGeom>
          <a:ln w="57150">
            <a:solidFill>
              <a:srgbClr val="002F5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67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AC03-A067-7DBF-D418-E865F0847C92}"/>
              </a:ext>
            </a:extLst>
          </p:cNvPr>
          <p:cNvSpPr>
            <a:spLocks noGrp="1"/>
          </p:cNvSpPr>
          <p:nvPr>
            <p:ph type="title"/>
          </p:nvPr>
        </p:nvSpPr>
        <p:spPr/>
        <p:txBody>
          <a:bodyPr/>
          <a:lstStyle/>
          <a:p>
            <a:r>
              <a:rPr lang="en-US" sz="2800" dirty="0"/>
              <a:t>Proposed New Application Review and Project Management Process</a:t>
            </a:r>
          </a:p>
        </p:txBody>
      </p:sp>
      <p:sp>
        <p:nvSpPr>
          <p:cNvPr id="4" name="Slide Number Placeholder 3">
            <a:extLst>
              <a:ext uri="{FF2B5EF4-FFF2-40B4-BE49-F238E27FC236}">
                <a16:creationId xmlns:a16="http://schemas.microsoft.com/office/drawing/2014/main" id="{DB00C7A5-8855-14B5-A11E-157AA3A641C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6C07462-3E12-CC30-B230-6F80841D500F}"/>
              </a:ext>
            </a:extLst>
          </p:cNvPr>
          <p:cNvSpPr/>
          <p:nvPr/>
        </p:nvSpPr>
        <p:spPr>
          <a:xfrm>
            <a:off x="451735" y="1189703"/>
            <a:ext cx="3972232" cy="47784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Each Portfolio develops and publishes RFAs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Investigators submit applications through the RFA requesting peer-review by SMRB of their choice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SRG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convenes and reviews/scores the application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The score/reviews go to a funding meeting convened by the Portfolio which had posted the RFA through which the application had been submitted.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 prioritized list is developed at the portfolio funding meeting which is submitted to the ISRM Leadership Council for approval.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Funded applications are returned to the SPM who managed the review to oversee JIT approvals and the conduct of the research working with the leadership of the portfolio which funded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C8A9AE3-CF6B-5B85-A6BD-AD8B51D9A965}"/>
              </a:ext>
            </a:extLst>
          </p:cNvPr>
          <p:cNvSpPr/>
          <p:nvPr/>
        </p:nvSpPr>
        <p:spPr>
          <a:xfrm>
            <a:off x="786174" y="993057"/>
            <a:ext cx="2294681" cy="393290"/>
          </a:xfrm>
          <a:prstGeom prst="roundRect">
            <a:avLst/>
          </a:prstGeom>
          <a:solidFill>
            <a:srgbClr val="002F5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Step-by-Step Process</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endParaRPr>
          </a:p>
        </p:txBody>
      </p:sp>
      <p:sp>
        <p:nvSpPr>
          <p:cNvPr id="12" name="Rectangle: Rounded Corners 11">
            <a:extLst>
              <a:ext uri="{FF2B5EF4-FFF2-40B4-BE49-F238E27FC236}">
                <a16:creationId xmlns:a16="http://schemas.microsoft.com/office/drawing/2014/main" id="{775A4814-E476-790F-5A95-27AEA5D6A1A8}"/>
              </a:ext>
            </a:extLst>
          </p:cNvPr>
          <p:cNvSpPr/>
          <p:nvPr/>
        </p:nvSpPr>
        <p:spPr>
          <a:xfrm>
            <a:off x="4996521" y="3190610"/>
            <a:ext cx="1224672" cy="534925"/>
          </a:xfrm>
          <a:prstGeom prst="roundRect">
            <a:avLst/>
          </a:prstGeom>
          <a:solidFill>
            <a:schemeClr val="accent3">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SRG 1</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14" name="Rectangle: Rounded Corners 13">
            <a:extLst>
              <a:ext uri="{FF2B5EF4-FFF2-40B4-BE49-F238E27FC236}">
                <a16:creationId xmlns:a16="http://schemas.microsoft.com/office/drawing/2014/main" id="{F4820574-3134-67A5-402D-C93619E4F0B6}"/>
              </a:ext>
            </a:extLst>
          </p:cNvPr>
          <p:cNvSpPr/>
          <p:nvPr/>
        </p:nvSpPr>
        <p:spPr>
          <a:xfrm>
            <a:off x="7832414" y="3190610"/>
            <a:ext cx="1221313" cy="534925"/>
          </a:xfrm>
          <a:prstGeom prst="roundRect">
            <a:avLst/>
          </a:prstGeom>
          <a:solidFill>
            <a:schemeClr val="accent3">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SRG 3</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cxnSp>
        <p:nvCxnSpPr>
          <p:cNvPr id="17" name="Straight Arrow Connector 16">
            <a:extLst>
              <a:ext uri="{FF2B5EF4-FFF2-40B4-BE49-F238E27FC236}">
                <a16:creationId xmlns:a16="http://schemas.microsoft.com/office/drawing/2014/main" id="{E6F16B50-2867-0CA3-AA55-BB6EEC25B360}"/>
              </a:ext>
            </a:extLst>
          </p:cNvPr>
          <p:cNvCxnSpPr>
            <a:cxnSpLocks/>
            <a:stCxn id="3" idx="2"/>
            <a:endCxn id="9" idx="0"/>
          </p:cNvCxnSpPr>
          <p:nvPr/>
        </p:nvCxnSpPr>
        <p:spPr>
          <a:xfrm flipH="1">
            <a:off x="7717728" y="1578672"/>
            <a:ext cx="2017465" cy="516401"/>
          </a:xfrm>
          <a:prstGeom prst="straightConnector1">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4A3BED-6A2C-D9AC-8A57-6FCCE525E286}"/>
              </a:ext>
            </a:extLst>
          </p:cNvPr>
          <p:cNvCxnSpPr>
            <a:cxnSpLocks/>
            <a:stCxn id="7" idx="2"/>
            <a:endCxn id="9" idx="0"/>
          </p:cNvCxnSpPr>
          <p:nvPr/>
        </p:nvCxnSpPr>
        <p:spPr>
          <a:xfrm>
            <a:off x="5606051" y="1588907"/>
            <a:ext cx="2111677" cy="506166"/>
          </a:xfrm>
          <a:prstGeom prst="straightConnector1">
            <a:avLst/>
          </a:prstGeom>
          <a:ln w="57150">
            <a:solidFill>
              <a:schemeClr val="accent5">
                <a:lumMod val="40000"/>
                <a:lumOff val="6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9181AC-B917-889D-9A6A-2A19B4C590EA}"/>
              </a:ext>
            </a:extLst>
          </p:cNvPr>
          <p:cNvCxnSpPr>
            <a:cxnSpLocks/>
            <a:stCxn id="9" idx="2"/>
            <a:endCxn id="12" idx="0"/>
          </p:cNvCxnSpPr>
          <p:nvPr/>
        </p:nvCxnSpPr>
        <p:spPr>
          <a:xfrm flipH="1">
            <a:off x="5608857" y="2713458"/>
            <a:ext cx="2108871" cy="477152"/>
          </a:xfrm>
          <a:prstGeom prst="straightConnector1">
            <a:avLst/>
          </a:prstGeom>
          <a:ln w="57150">
            <a:solidFill>
              <a:schemeClr val="accent5">
                <a:lumMod val="40000"/>
                <a:lumOff val="6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1D885A9-6B69-E9F1-9CB7-53CCAD7B6808}"/>
              </a:ext>
            </a:extLst>
          </p:cNvPr>
          <p:cNvCxnSpPr>
            <a:cxnSpLocks/>
            <a:stCxn id="13" idx="2"/>
            <a:endCxn id="46" idx="0"/>
          </p:cNvCxnSpPr>
          <p:nvPr/>
        </p:nvCxnSpPr>
        <p:spPr>
          <a:xfrm>
            <a:off x="7024449" y="3725535"/>
            <a:ext cx="693280" cy="466878"/>
          </a:xfrm>
          <a:prstGeom prst="straightConnector1">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A06FE6-A45F-EF58-0BFE-1F4557464520}"/>
              </a:ext>
            </a:extLst>
          </p:cNvPr>
          <p:cNvCxnSpPr>
            <a:cxnSpLocks/>
            <a:endCxn id="14" idx="0"/>
          </p:cNvCxnSpPr>
          <p:nvPr/>
        </p:nvCxnSpPr>
        <p:spPr>
          <a:xfrm flipH="1">
            <a:off x="8443071" y="2688709"/>
            <a:ext cx="1281900" cy="501901"/>
          </a:xfrm>
          <a:prstGeom prst="straightConnector1">
            <a:avLst/>
          </a:prstGeom>
          <a:ln w="57150">
            <a:solidFill>
              <a:schemeClr val="accent1">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DBE37CF-53DC-18EE-5460-A6E97D5AF3C7}"/>
              </a:ext>
            </a:extLst>
          </p:cNvPr>
          <p:cNvCxnSpPr>
            <a:cxnSpLocks/>
            <a:stCxn id="14" idx="2"/>
            <a:endCxn id="47" idx="0"/>
          </p:cNvCxnSpPr>
          <p:nvPr/>
        </p:nvCxnSpPr>
        <p:spPr>
          <a:xfrm>
            <a:off x="8443071" y="3725535"/>
            <a:ext cx="1281899" cy="466877"/>
          </a:xfrm>
          <a:prstGeom prst="straightConnector1">
            <a:avLst/>
          </a:prstGeom>
          <a:ln w="57150">
            <a:solidFill>
              <a:schemeClr val="accent1">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67F7BCD-A004-E72C-E5C5-936AD721B384}"/>
              </a:ext>
            </a:extLst>
          </p:cNvPr>
          <p:cNvCxnSpPr>
            <a:cxnSpLocks/>
            <a:endCxn id="57" idx="0"/>
          </p:cNvCxnSpPr>
          <p:nvPr/>
        </p:nvCxnSpPr>
        <p:spPr>
          <a:xfrm flipH="1">
            <a:off x="8443070" y="4769701"/>
            <a:ext cx="1281900" cy="569152"/>
          </a:xfrm>
          <a:prstGeom prst="straightConnector1">
            <a:avLst/>
          </a:prstGeom>
          <a:ln w="57150">
            <a:solidFill>
              <a:schemeClr val="accent1">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0CEC465-F3E6-4D14-7C24-98B93A373175}"/>
              </a:ext>
            </a:extLst>
          </p:cNvPr>
          <p:cNvCxnSpPr>
            <a:cxnSpLocks/>
            <a:stCxn id="46" idx="2"/>
            <a:endCxn id="53" idx="0"/>
          </p:cNvCxnSpPr>
          <p:nvPr/>
        </p:nvCxnSpPr>
        <p:spPr>
          <a:xfrm flipH="1">
            <a:off x="5608857" y="4810798"/>
            <a:ext cx="2108872" cy="528055"/>
          </a:xfrm>
          <a:prstGeom prst="straightConnector1">
            <a:avLst/>
          </a:prstGeom>
          <a:ln w="57150">
            <a:solidFill>
              <a:schemeClr val="accent5">
                <a:lumMod val="40000"/>
                <a:lumOff val="6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7A0067C-FE63-F039-BCCF-40DF5AF81609}"/>
              </a:ext>
            </a:extLst>
          </p:cNvPr>
          <p:cNvSpPr/>
          <p:nvPr/>
        </p:nvSpPr>
        <p:spPr>
          <a:xfrm>
            <a:off x="4829018" y="2095073"/>
            <a:ext cx="1762934" cy="618385"/>
          </a:xfrm>
          <a:prstGeom prst="roundRect">
            <a:avLst/>
          </a:prstGeom>
          <a:solidFill>
            <a:schemeClr val="accent6">
              <a:lumMod val="40000"/>
              <a:lumOff val="60000"/>
            </a:schemeClr>
          </a:solidFill>
          <a:ln w="38100">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Portfolio A Specific RFA</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9" name="Rectangle: Rounded Corners 8">
            <a:extLst>
              <a:ext uri="{FF2B5EF4-FFF2-40B4-BE49-F238E27FC236}">
                <a16:creationId xmlns:a16="http://schemas.microsoft.com/office/drawing/2014/main" id="{04B56295-8F43-60F1-50F3-D7EE743C5719}"/>
              </a:ext>
            </a:extLst>
          </p:cNvPr>
          <p:cNvSpPr/>
          <p:nvPr/>
        </p:nvSpPr>
        <p:spPr>
          <a:xfrm>
            <a:off x="6836261" y="2095073"/>
            <a:ext cx="1762934" cy="618385"/>
          </a:xfrm>
          <a:prstGeom prst="roundRect">
            <a:avLst/>
          </a:prstGeom>
          <a:solidFill>
            <a:schemeClr val="accent6">
              <a:lumMod val="40000"/>
              <a:lumOff val="6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Portfolio B Specific RFA</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35" name="Rectangle: Rounded Corners 34">
            <a:extLst>
              <a:ext uri="{FF2B5EF4-FFF2-40B4-BE49-F238E27FC236}">
                <a16:creationId xmlns:a16="http://schemas.microsoft.com/office/drawing/2014/main" id="{A3B965D6-BCE8-4090-033D-E995059421F0}"/>
              </a:ext>
            </a:extLst>
          </p:cNvPr>
          <p:cNvSpPr/>
          <p:nvPr/>
        </p:nvSpPr>
        <p:spPr>
          <a:xfrm>
            <a:off x="8843504" y="2095073"/>
            <a:ext cx="1762934" cy="618385"/>
          </a:xfrm>
          <a:prstGeom prst="roundRect">
            <a:avLst/>
          </a:prstGeom>
          <a:solidFill>
            <a:schemeClr val="accent6">
              <a:lumMod val="40000"/>
              <a:lumOff val="60000"/>
            </a:schemeClr>
          </a:solid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Portfolio C Specific RFA</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38" name="Rectangle: Rounded Corners 37">
            <a:extLst>
              <a:ext uri="{FF2B5EF4-FFF2-40B4-BE49-F238E27FC236}">
                <a16:creationId xmlns:a16="http://schemas.microsoft.com/office/drawing/2014/main" id="{9E3D1B9E-6405-70A3-925F-E4115447641D}"/>
              </a:ext>
            </a:extLst>
          </p:cNvPr>
          <p:cNvSpPr/>
          <p:nvPr/>
        </p:nvSpPr>
        <p:spPr>
          <a:xfrm>
            <a:off x="9249356" y="3190610"/>
            <a:ext cx="1221313" cy="534925"/>
          </a:xfrm>
          <a:prstGeom prst="roundRect">
            <a:avLst/>
          </a:prstGeom>
          <a:solidFill>
            <a:schemeClr val="accent3">
              <a:lumMod val="60000"/>
              <a:lumOff val="40000"/>
            </a:schemeClr>
          </a:solid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SRG 4</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46" name="Rectangle: Rounded Corners 45">
            <a:extLst>
              <a:ext uri="{FF2B5EF4-FFF2-40B4-BE49-F238E27FC236}">
                <a16:creationId xmlns:a16="http://schemas.microsoft.com/office/drawing/2014/main" id="{44FE01D8-79E0-AF4B-59E8-2982FBBA74DD}"/>
              </a:ext>
            </a:extLst>
          </p:cNvPr>
          <p:cNvSpPr/>
          <p:nvPr/>
        </p:nvSpPr>
        <p:spPr>
          <a:xfrm>
            <a:off x="6836262" y="4192413"/>
            <a:ext cx="1762934" cy="618385"/>
          </a:xfrm>
          <a:prstGeom prst="roundRect">
            <a:avLst/>
          </a:prstGeom>
          <a:solidFill>
            <a:schemeClr val="accent6">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Portfolio B Funding Meeting</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47" name="Rectangle: Rounded Corners 46">
            <a:extLst>
              <a:ext uri="{FF2B5EF4-FFF2-40B4-BE49-F238E27FC236}">
                <a16:creationId xmlns:a16="http://schemas.microsoft.com/office/drawing/2014/main" id="{EEFBE501-4E13-755A-FD39-1DEF285BCDA6}"/>
              </a:ext>
            </a:extLst>
          </p:cNvPr>
          <p:cNvSpPr/>
          <p:nvPr/>
        </p:nvSpPr>
        <p:spPr>
          <a:xfrm>
            <a:off x="8843503" y="4192412"/>
            <a:ext cx="1762934" cy="618385"/>
          </a:xfrm>
          <a:prstGeom prst="roundRect">
            <a:avLst/>
          </a:prstGeom>
          <a:solidFill>
            <a:schemeClr val="accent6">
              <a:lumMod val="60000"/>
              <a:lumOff val="40000"/>
            </a:schemeClr>
          </a:solid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Portfolio C Funding Meeting</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53" name="Rectangle: Rounded Corners 52">
            <a:extLst>
              <a:ext uri="{FF2B5EF4-FFF2-40B4-BE49-F238E27FC236}">
                <a16:creationId xmlns:a16="http://schemas.microsoft.com/office/drawing/2014/main" id="{EA289A9F-E172-7AAF-2088-7AB3BD904778}"/>
              </a:ext>
            </a:extLst>
          </p:cNvPr>
          <p:cNvSpPr/>
          <p:nvPr/>
        </p:nvSpPr>
        <p:spPr>
          <a:xfrm>
            <a:off x="4956842" y="5338853"/>
            <a:ext cx="1304030" cy="618385"/>
          </a:xfrm>
          <a:prstGeom prst="roundRect">
            <a:avLst/>
          </a:prstGeom>
          <a:solidFill>
            <a:schemeClr val="accent3">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SRG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SPM </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56" name="Rectangle: Rounded Corners 55">
            <a:extLst>
              <a:ext uri="{FF2B5EF4-FFF2-40B4-BE49-F238E27FC236}">
                <a16:creationId xmlns:a16="http://schemas.microsoft.com/office/drawing/2014/main" id="{64A131AD-8019-8117-D881-8B67C6F040F4}"/>
              </a:ext>
            </a:extLst>
          </p:cNvPr>
          <p:cNvSpPr/>
          <p:nvPr/>
        </p:nvSpPr>
        <p:spPr>
          <a:xfrm>
            <a:off x="6372433" y="5338853"/>
            <a:ext cx="1304030" cy="618385"/>
          </a:xfrm>
          <a:prstGeom prst="roundRect">
            <a:avLst/>
          </a:prstGeom>
          <a:solidFill>
            <a:schemeClr val="accent3">
              <a:lumMod val="20000"/>
              <a:lumOff val="80000"/>
            </a:schemeClr>
          </a:solidFill>
          <a:ln w="38100">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SRG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SPM </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57" name="Rectangle: Rounded Corners 56">
            <a:extLst>
              <a:ext uri="{FF2B5EF4-FFF2-40B4-BE49-F238E27FC236}">
                <a16:creationId xmlns:a16="http://schemas.microsoft.com/office/drawing/2014/main" id="{65065170-6D24-BAA2-96EB-CF5927EA3328}"/>
              </a:ext>
            </a:extLst>
          </p:cNvPr>
          <p:cNvSpPr/>
          <p:nvPr/>
        </p:nvSpPr>
        <p:spPr>
          <a:xfrm>
            <a:off x="7791055" y="5338853"/>
            <a:ext cx="1304030" cy="618385"/>
          </a:xfrm>
          <a:prstGeom prst="roundRect">
            <a:avLst/>
          </a:prstGeom>
          <a:solidFill>
            <a:schemeClr val="accent3">
              <a:lumMod val="20000"/>
              <a:lumOff val="8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SRG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SPM </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58" name="Rectangle: Rounded Corners 57">
            <a:extLst>
              <a:ext uri="{FF2B5EF4-FFF2-40B4-BE49-F238E27FC236}">
                <a16:creationId xmlns:a16="http://schemas.microsoft.com/office/drawing/2014/main" id="{6C3F3998-B88E-AFBA-BF5A-6A3E616D03E2}"/>
              </a:ext>
            </a:extLst>
          </p:cNvPr>
          <p:cNvSpPr/>
          <p:nvPr/>
        </p:nvSpPr>
        <p:spPr>
          <a:xfrm>
            <a:off x="9207998" y="5344666"/>
            <a:ext cx="1304030" cy="606760"/>
          </a:xfrm>
          <a:prstGeom prst="roundRect">
            <a:avLst/>
          </a:prstGeom>
          <a:solidFill>
            <a:schemeClr val="accent3">
              <a:lumMod val="20000"/>
              <a:lumOff val="80000"/>
            </a:schemeClr>
          </a:solid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SRG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SPM </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88" name="TextBox 87">
            <a:extLst>
              <a:ext uri="{FF2B5EF4-FFF2-40B4-BE49-F238E27FC236}">
                <a16:creationId xmlns:a16="http://schemas.microsoft.com/office/drawing/2014/main" id="{38214D19-422A-E4EC-0E24-4A2BC2315BA5}"/>
              </a:ext>
            </a:extLst>
          </p:cNvPr>
          <p:cNvSpPr txBox="1"/>
          <p:nvPr/>
        </p:nvSpPr>
        <p:spPr>
          <a:xfrm>
            <a:off x="10700558" y="767061"/>
            <a:ext cx="727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9" name="TextBox 88">
            <a:extLst>
              <a:ext uri="{FF2B5EF4-FFF2-40B4-BE49-F238E27FC236}">
                <a16:creationId xmlns:a16="http://schemas.microsoft.com/office/drawing/2014/main" id="{285EDBB8-C1B8-F561-C840-D456637B33E1}"/>
              </a:ext>
            </a:extLst>
          </p:cNvPr>
          <p:cNvSpPr txBox="1"/>
          <p:nvPr/>
        </p:nvSpPr>
        <p:spPr>
          <a:xfrm>
            <a:off x="10656900" y="1882461"/>
            <a:ext cx="6222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0" name="TextBox 89">
            <a:extLst>
              <a:ext uri="{FF2B5EF4-FFF2-40B4-BE49-F238E27FC236}">
                <a16:creationId xmlns:a16="http://schemas.microsoft.com/office/drawing/2014/main" id="{288F3078-8824-F691-AC2C-F078D875DA67}"/>
              </a:ext>
            </a:extLst>
          </p:cNvPr>
          <p:cNvSpPr txBox="1"/>
          <p:nvPr/>
        </p:nvSpPr>
        <p:spPr>
          <a:xfrm>
            <a:off x="10656900" y="2894538"/>
            <a:ext cx="6222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1" name="TextBox 90">
            <a:extLst>
              <a:ext uri="{FF2B5EF4-FFF2-40B4-BE49-F238E27FC236}">
                <a16:creationId xmlns:a16="http://schemas.microsoft.com/office/drawing/2014/main" id="{C9BF14F8-0EBE-E5C8-E248-525D10F791B0}"/>
              </a:ext>
            </a:extLst>
          </p:cNvPr>
          <p:cNvSpPr txBox="1"/>
          <p:nvPr/>
        </p:nvSpPr>
        <p:spPr>
          <a:xfrm>
            <a:off x="10852036" y="3979800"/>
            <a:ext cx="6222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2" name="TextBox 91">
            <a:extLst>
              <a:ext uri="{FF2B5EF4-FFF2-40B4-BE49-F238E27FC236}">
                <a16:creationId xmlns:a16="http://schemas.microsoft.com/office/drawing/2014/main" id="{C42A9575-D713-7E05-EFFC-8BB1A439C4AB}"/>
              </a:ext>
            </a:extLst>
          </p:cNvPr>
          <p:cNvSpPr txBox="1"/>
          <p:nvPr/>
        </p:nvSpPr>
        <p:spPr>
          <a:xfrm>
            <a:off x="10606438" y="5120429"/>
            <a:ext cx="6222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Rectangle: Rounded Corners 2">
            <a:extLst>
              <a:ext uri="{FF2B5EF4-FFF2-40B4-BE49-F238E27FC236}">
                <a16:creationId xmlns:a16="http://schemas.microsoft.com/office/drawing/2014/main" id="{ECA297D0-EF2D-E3FF-8BB6-BFA4D94AADC1}"/>
              </a:ext>
            </a:extLst>
          </p:cNvPr>
          <p:cNvSpPr/>
          <p:nvPr/>
        </p:nvSpPr>
        <p:spPr>
          <a:xfrm>
            <a:off x="8853726" y="960287"/>
            <a:ext cx="1762934" cy="618385"/>
          </a:xfrm>
          <a:prstGeom prst="roundRect">
            <a:avLst/>
          </a:prstGeom>
          <a:solidFill>
            <a:schemeClr val="accent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Application 3</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endParaRPr>
          </a:p>
        </p:txBody>
      </p:sp>
      <p:sp>
        <p:nvSpPr>
          <p:cNvPr id="7" name="Rectangle: Rounded Corners 6">
            <a:extLst>
              <a:ext uri="{FF2B5EF4-FFF2-40B4-BE49-F238E27FC236}">
                <a16:creationId xmlns:a16="http://schemas.microsoft.com/office/drawing/2014/main" id="{AF7B5E91-8411-6E1E-7A46-235790A0EAE0}"/>
              </a:ext>
            </a:extLst>
          </p:cNvPr>
          <p:cNvSpPr/>
          <p:nvPr/>
        </p:nvSpPr>
        <p:spPr>
          <a:xfrm>
            <a:off x="4724584" y="970522"/>
            <a:ext cx="1762934" cy="618385"/>
          </a:xfrm>
          <a:prstGeom prst="round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Application 1</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13" name="Rectangle: Rounded Corners 12">
            <a:extLst>
              <a:ext uri="{FF2B5EF4-FFF2-40B4-BE49-F238E27FC236}">
                <a16:creationId xmlns:a16="http://schemas.microsoft.com/office/drawing/2014/main" id="{797CA287-2246-3A4A-F0C0-BE9DB10314C0}"/>
              </a:ext>
            </a:extLst>
          </p:cNvPr>
          <p:cNvSpPr/>
          <p:nvPr/>
        </p:nvSpPr>
        <p:spPr>
          <a:xfrm>
            <a:off x="6412113" y="3190610"/>
            <a:ext cx="1224672" cy="534925"/>
          </a:xfrm>
          <a:prstGeom prst="roundRect">
            <a:avLst/>
          </a:prstGeom>
          <a:solidFill>
            <a:schemeClr val="accent3">
              <a:lumMod val="60000"/>
              <a:lumOff val="40000"/>
            </a:schemeClr>
          </a:solidFill>
          <a:ln w="38100">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SRG 2</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15" name="Rectangle: Rounded Corners 14">
            <a:extLst>
              <a:ext uri="{FF2B5EF4-FFF2-40B4-BE49-F238E27FC236}">
                <a16:creationId xmlns:a16="http://schemas.microsoft.com/office/drawing/2014/main" id="{71B30455-AD93-D4EC-135A-B9C0346AAAB5}"/>
              </a:ext>
            </a:extLst>
          </p:cNvPr>
          <p:cNvSpPr/>
          <p:nvPr/>
        </p:nvSpPr>
        <p:spPr>
          <a:xfrm>
            <a:off x="4829018" y="4192412"/>
            <a:ext cx="1762934" cy="618385"/>
          </a:xfrm>
          <a:prstGeom prst="roundRect">
            <a:avLst/>
          </a:prstGeom>
          <a:solidFill>
            <a:schemeClr val="accent6">
              <a:lumMod val="60000"/>
              <a:lumOff val="40000"/>
            </a:schemeClr>
          </a:solidFill>
          <a:ln w="38100">
            <a:solidFill>
              <a:schemeClr val="accent5">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Portfolio A Funding Meeting</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cxnSp>
        <p:nvCxnSpPr>
          <p:cNvPr id="16" name="Straight Arrow Connector 15">
            <a:extLst>
              <a:ext uri="{FF2B5EF4-FFF2-40B4-BE49-F238E27FC236}">
                <a16:creationId xmlns:a16="http://schemas.microsoft.com/office/drawing/2014/main" id="{56C3419D-1672-CAE2-B150-DF19DB044CCD}"/>
              </a:ext>
            </a:extLst>
          </p:cNvPr>
          <p:cNvCxnSpPr>
            <a:cxnSpLocks/>
            <a:stCxn id="12" idx="2"/>
            <a:endCxn id="46" idx="0"/>
          </p:cNvCxnSpPr>
          <p:nvPr/>
        </p:nvCxnSpPr>
        <p:spPr>
          <a:xfrm>
            <a:off x="5608857" y="3725535"/>
            <a:ext cx="2108872" cy="466878"/>
          </a:xfrm>
          <a:prstGeom prst="straightConnector1">
            <a:avLst/>
          </a:prstGeom>
          <a:ln w="57150">
            <a:solidFill>
              <a:schemeClr val="accent5">
                <a:lumMod val="40000"/>
                <a:lumOff val="6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849608-4174-7C50-A866-A1BBCB8373F1}"/>
              </a:ext>
            </a:extLst>
          </p:cNvPr>
          <p:cNvCxnSpPr>
            <a:cxnSpLocks/>
            <a:endCxn id="56" idx="0"/>
          </p:cNvCxnSpPr>
          <p:nvPr/>
        </p:nvCxnSpPr>
        <p:spPr>
          <a:xfrm flipH="1">
            <a:off x="7024448" y="4804956"/>
            <a:ext cx="728541" cy="533897"/>
          </a:xfrm>
          <a:prstGeom prst="straightConnector1">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172F1DD-426B-2107-E629-DAA7C9B68A5E}"/>
              </a:ext>
            </a:extLst>
          </p:cNvPr>
          <p:cNvSpPr/>
          <p:nvPr/>
        </p:nvSpPr>
        <p:spPr>
          <a:xfrm>
            <a:off x="6808055" y="967545"/>
            <a:ext cx="1762934" cy="618385"/>
          </a:xfrm>
          <a:prstGeom prst="roundRect">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Application 2</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cxnSp>
        <p:nvCxnSpPr>
          <p:cNvPr id="26" name="Straight Arrow Connector 25">
            <a:extLst>
              <a:ext uri="{FF2B5EF4-FFF2-40B4-BE49-F238E27FC236}">
                <a16:creationId xmlns:a16="http://schemas.microsoft.com/office/drawing/2014/main" id="{44E11E12-9E81-83BA-2E84-F0A1F00D204D}"/>
              </a:ext>
            </a:extLst>
          </p:cNvPr>
          <p:cNvCxnSpPr>
            <a:cxnSpLocks/>
            <a:stCxn id="9" idx="2"/>
          </p:cNvCxnSpPr>
          <p:nvPr/>
        </p:nvCxnSpPr>
        <p:spPr>
          <a:xfrm flipH="1">
            <a:off x="7003047" y="2713458"/>
            <a:ext cx="714681" cy="500781"/>
          </a:xfrm>
          <a:prstGeom prst="straightConnector1">
            <a:avLst/>
          </a:prstGeom>
          <a:ln w="57150">
            <a:solidFill>
              <a:schemeClr val="accent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C8B1EE6-F1FD-D522-D720-4512D9298C7A}"/>
              </a:ext>
            </a:extLst>
          </p:cNvPr>
          <p:cNvCxnSpPr>
            <a:cxnSpLocks/>
            <a:stCxn id="23" idx="2"/>
            <a:endCxn id="35" idx="0"/>
          </p:cNvCxnSpPr>
          <p:nvPr/>
        </p:nvCxnSpPr>
        <p:spPr>
          <a:xfrm>
            <a:off x="7689522" y="1585930"/>
            <a:ext cx="2035449" cy="509143"/>
          </a:xfrm>
          <a:prstGeom prst="straightConnector1">
            <a:avLst/>
          </a:prstGeom>
          <a:ln w="57150">
            <a:solidFill>
              <a:schemeClr val="accent1">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01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588F53-3C15-49EC-F2E7-F1BFEFC7F301}"/>
              </a:ext>
            </a:extLst>
          </p:cNvPr>
          <p:cNvSpPr>
            <a:spLocks noGrp="1"/>
          </p:cNvSpPr>
          <p:nvPr>
            <p:ph idx="1"/>
          </p:nvPr>
        </p:nvSpPr>
        <p:spPr>
          <a:xfrm>
            <a:off x="838200" y="1253331"/>
            <a:ext cx="10515600" cy="4351338"/>
          </a:xfrm>
        </p:spPr>
        <p:txBody>
          <a:bodyPr anchor="ctr"/>
          <a:lstStyle/>
          <a:p>
            <a:pPr marL="0" lvl="0" indent="0" algn="ctr">
              <a:lnSpc>
                <a:spcPct val="100000"/>
              </a:lnSpc>
              <a:buNone/>
            </a:pPr>
            <a:r>
              <a:rPr lang="en-US" sz="4400" b="1" i="0" u="none" strike="noStrike" kern="1200" baseline="0" dirty="0">
                <a:solidFill>
                  <a:srgbClr val="000000"/>
                </a:solidFill>
                <a:latin typeface="Calibri"/>
                <a:ea typeface="+mn-ea"/>
                <a:cs typeface="+mn-cs"/>
              </a:rPr>
              <a:t>High Level Overview</a:t>
            </a:r>
          </a:p>
        </p:txBody>
      </p:sp>
      <p:sp>
        <p:nvSpPr>
          <p:cNvPr id="5" name="Slide Number Placeholder 4">
            <a:extLst>
              <a:ext uri="{FF2B5EF4-FFF2-40B4-BE49-F238E27FC236}">
                <a16:creationId xmlns:a16="http://schemas.microsoft.com/office/drawing/2014/main" id="{706DDA34-4A61-4EB9-0B09-4523A73C6E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36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0E13D9-6153-0912-10E8-CFE6BF3E22EF}"/>
              </a:ext>
            </a:extLst>
          </p:cNvPr>
          <p:cNvSpPr>
            <a:spLocks noGrp="1"/>
          </p:cNvSpPr>
          <p:nvPr>
            <p:ph type="title"/>
          </p:nvPr>
        </p:nvSpPr>
        <p:spPr/>
        <p:txBody>
          <a:bodyPr/>
          <a:lstStyle/>
          <a:p>
            <a:r>
              <a:rPr lang="en-US" dirty="0"/>
              <a:t>Portfolio Stand-Ups</a:t>
            </a:r>
          </a:p>
        </p:txBody>
      </p:sp>
      <p:sp>
        <p:nvSpPr>
          <p:cNvPr id="7" name="Content Placeholder 6">
            <a:extLst>
              <a:ext uri="{FF2B5EF4-FFF2-40B4-BE49-F238E27FC236}">
                <a16:creationId xmlns:a16="http://schemas.microsoft.com/office/drawing/2014/main" id="{3F59CB4B-3987-F2FE-8215-FF77826DB6C6}"/>
              </a:ext>
            </a:extLst>
          </p:cNvPr>
          <p:cNvSpPr>
            <a:spLocks noGrp="1"/>
          </p:cNvSpPr>
          <p:nvPr>
            <p:ph idx="1"/>
          </p:nvPr>
        </p:nvSpPr>
        <p:spPr>
          <a:xfrm>
            <a:off x="371475" y="1094806"/>
            <a:ext cx="10515600" cy="4351338"/>
          </a:xfrm>
        </p:spPr>
        <p:txBody>
          <a:bodyPr/>
          <a:lstStyle/>
          <a:p>
            <a:pPr marL="0" indent="0">
              <a:buNone/>
            </a:pPr>
            <a:r>
              <a:rPr lang="en-US" sz="1600" i="1" dirty="0"/>
              <a:t>Our team has been working with ISRM leadership to develop and standardize a process for portfolio stand-ups. As this is a new process, our tools and templates are still in development, so they can serve as a resource to your team, but is not meant to be prescriptive in any way.</a:t>
            </a:r>
          </a:p>
          <a:p>
            <a:r>
              <a:rPr lang="en-US" sz="1800" dirty="0"/>
              <a:t>In this diagram below, you will see Stages 1-3. Suicide Prevention is already a portfolio in development and will not need the approval to engage in the stand-up process, thus bypassing “Stage 1”.</a:t>
            </a:r>
          </a:p>
        </p:txBody>
      </p:sp>
      <p:sp>
        <p:nvSpPr>
          <p:cNvPr id="5" name="Slide Number Placeholder 4">
            <a:extLst>
              <a:ext uri="{FF2B5EF4-FFF2-40B4-BE49-F238E27FC236}">
                <a16:creationId xmlns:a16="http://schemas.microsoft.com/office/drawing/2014/main" id="{DE791330-9D93-7D09-52BB-ABEF4AA54348}"/>
              </a:ext>
            </a:extLst>
          </p:cNvPr>
          <p:cNvSpPr>
            <a:spLocks noGrp="1"/>
          </p:cNvSpPr>
          <p:nvPr>
            <p:ph type="sldNum" sz="quarter" idx="12"/>
          </p:nvPr>
        </p:nvSpPr>
        <p:spPr/>
        <p:txBody>
          <a:bodyPr/>
          <a:lstStyle/>
          <a:p>
            <a:fld id="{670A9334-4E67-F94F-A05E-0CE8B74A054E}" type="slidenum">
              <a:rPr lang="en-US" smtClean="0"/>
              <a:pPr/>
              <a:t>4</a:t>
            </a:fld>
            <a:endParaRPr lang="en-US"/>
          </a:p>
        </p:txBody>
      </p:sp>
      <p:grpSp>
        <p:nvGrpSpPr>
          <p:cNvPr id="8" name="Group 7">
            <a:extLst>
              <a:ext uri="{FF2B5EF4-FFF2-40B4-BE49-F238E27FC236}">
                <a16:creationId xmlns:a16="http://schemas.microsoft.com/office/drawing/2014/main" id="{00030E1B-BA94-E0A1-801A-27BB92F839EE}"/>
              </a:ext>
            </a:extLst>
          </p:cNvPr>
          <p:cNvGrpSpPr>
            <a:grpSpLocks/>
          </p:cNvGrpSpPr>
          <p:nvPr/>
        </p:nvGrpSpPr>
        <p:grpSpPr>
          <a:xfrm>
            <a:off x="2721015" y="2559320"/>
            <a:ext cx="6749970" cy="3196981"/>
            <a:chOff x="560893" y="372986"/>
            <a:chExt cx="11267235" cy="5333852"/>
          </a:xfrm>
        </p:grpSpPr>
        <p:grpSp>
          <p:nvGrpSpPr>
            <p:cNvPr id="9" name="Group 8">
              <a:extLst>
                <a:ext uri="{FF2B5EF4-FFF2-40B4-BE49-F238E27FC236}">
                  <a16:creationId xmlns:a16="http://schemas.microsoft.com/office/drawing/2014/main" id="{A2B63722-2BC3-C4B0-22F8-00B8B710D6C7}"/>
                </a:ext>
              </a:extLst>
            </p:cNvPr>
            <p:cNvGrpSpPr/>
            <p:nvPr/>
          </p:nvGrpSpPr>
          <p:grpSpPr>
            <a:xfrm>
              <a:off x="811946" y="372986"/>
              <a:ext cx="10756895" cy="3470001"/>
              <a:chOff x="994826" y="1173630"/>
              <a:chExt cx="10756895" cy="3470001"/>
            </a:xfrm>
          </p:grpSpPr>
          <p:grpSp>
            <p:nvGrpSpPr>
              <p:cNvPr id="15" name="Gruppieren 2">
                <a:extLst>
                  <a:ext uri="{FF2B5EF4-FFF2-40B4-BE49-F238E27FC236}">
                    <a16:creationId xmlns:a16="http://schemas.microsoft.com/office/drawing/2014/main" id="{E9234236-9715-FCB3-1C14-55E484BDF4B5}"/>
                  </a:ext>
                </a:extLst>
              </p:cNvPr>
              <p:cNvGrpSpPr/>
              <p:nvPr/>
            </p:nvGrpSpPr>
            <p:grpSpPr>
              <a:xfrm>
                <a:off x="1088259" y="1851945"/>
                <a:ext cx="2457433" cy="2348633"/>
                <a:chOff x="2878138" y="2051050"/>
                <a:chExt cx="1439862" cy="1439863"/>
              </a:xfrm>
            </p:grpSpPr>
            <p:sp>
              <p:nvSpPr>
                <p:cNvPr id="45" name="Freeform 50">
                  <a:extLst>
                    <a:ext uri="{FF2B5EF4-FFF2-40B4-BE49-F238E27FC236}">
                      <a16:creationId xmlns:a16="http://schemas.microsoft.com/office/drawing/2014/main" id="{A2A1C689-44A5-208F-E860-1D9612FA45F2}"/>
                    </a:ext>
                  </a:extLst>
                </p:cNvPr>
                <p:cNvSpPr>
                  <a:spLocks/>
                </p:cNvSpPr>
                <p:nvPr>
                  <p:custDataLst>
                    <p:tags r:id="rId9"/>
                  </p:custDataLst>
                </p:nvPr>
              </p:nvSpPr>
              <p:spPr bwMode="auto">
                <a:xfrm>
                  <a:off x="3005138" y="2998788"/>
                  <a:ext cx="1223962" cy="492125"/>
                </a:xfrm>
                <a:custGeom>
                  <a:avLst/>
                  <a:gdLst>
                    <a:gd name="T0" fmla="*/ 417 w 498"/>
                    <a:gd name="T1" fmla="*/ 0 h 200"/>
                    <a:gd name="T2" fmla="*/ 413 w 498"/>
                    <a:gd name="T3" fmla="*/ 6 h 200"/>
                    <a:gd name="T4" fmla="*/ 142 w 498"/>
                    <a:gd name="T5" fmla="*/ 79 h 200"/>
                    <a:gd name="T6" fmla="*/ 83 w 498"/>
                    <a:gd name="T7" fmla="*/ 27 h 200"/>
                    <a:gd name="T8" fmla="*/ 20 w 498"/>
                    <a:gd name="T9" fmla="*/ 15 h 200"/>
                    <a:gd name="T10" fmla="*/ 0 w 498"/>
                    <a:gd name="T11" fmla="*/ 74 h 200"/>
                    <a:gd name="T12" fmla="*/ 241 w 498"/>
                    <a:gd name="T13" fmla="*/ 200 h 200"/>
                    <a:gd name="T14" fmla="*/ 498 w 498"/>
                    <a:gd name="T15" fmla="*/ 47 h 200"/>
                    <a:gd name="T16" fmla="*/ 437 w 498"/>
                    <a:gd name="T17" fmla="*/ 60 h 200"/>
                    <a:gd name="T18" fmla="*/ 417 w 498"/>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rgbClr val="FFFFFF"/>
                </a:solidFill>
                <a:ln w="5334" cap="flat" cmpd="sng">
                  <a:solidFill>
                    <a:schemeClr val="accent1">
                      <a:lumMod val="100000"/>
                    </a:schemeClr>
                  </a:solidFill>
                  <a:prstDash val="solid"/>
                  <a:round/>
                  <a:headEnd/>
                  <a:tailEnd/>
                </a:ln>
                <a:effectLst/>
              </p:spPr>
              <p:txBody>
                <a:bodyPr lIns="51206" tIns="25603" rIns="51206" bIns="25603"/>
                <a:lstStyle/>
                <a:p>
                  <a:endParaRPr lang="en-US"/>
                </a:p>
              </p:txBody>
            </p:sp>
            <p:sp>
              <p:nvSpPr>
                <p:cNvPr id="46" name="Freeform 52">
                  <a:extLst>
                    <a:ext uri="{FF2B5EF4-FFF2-40B4-BE49-F238E27FC236}">
                      <a16:creationId xmlns:a16="http://schemas.microsoft.com/office/drawing/2014/main" id="{3BF53F9F-0AB9-C45E-6DCA-56BA1E3D86D9}"/>
                    </a:ext>
                  </a:extLst>
                </p:cNvPr>
                <p:cNvSpPr>
                  <a:spLocks/>
                </p:cNvSpPr>
                <p:nvPr>
                  <p:custDataLst>
                    <p:tags r:id="rId10"/>
                  </p:custDataLst>
                </p:nvPr>
              </p:nvSpPr>
              <p:spPr bwMode="auto">
                <a:xfrm>
                  <a:off x="2878138" y="2052638"/>
                  <a:ext cx="762000" cy="1093787"/>
                </a:xfrm>
                <a:custGeom>
                  <a:avLst/>
                  <a:gdLst>
                    <a:gd name="T0" fmla="*/ 124 w 310"/>
                    <a:gd name="T1" fmla="*/ 397 h 445"/>
                    <a:gd name="T2" fmla="*/ 121 w 310"/>
                    <a:gd name="T3" fmla="*/ 193 h 445"/>
                    <a:gd name="T4" fmla="*/ 268 w 310"/>
                    <a:gd name="T5" fmla="*/ 95 h 445"/>
                    <a:gd name="T6" fmla="*/ 310 w 310"/>
                    <a:gd name="T7" fmla="*/ 47 h 445"/>
                    <a:gd name="T8" fmla="*/ 269 w 310"/>
                    <a:gd name="T9" fmla="*/ 0 h 445"/>
                    <a:gd name="T10" fmla="*/ 0 w 310"/>
                    <a:gd name="T11" fmla="*/ 292 h 445"/>
                    <a:gd name="T12" fmla="*/ 43 w 310"/>
                    <a:gd name="T13" fmla="*/ 445 h 445"/>
                    <a:gd name="T14" fmla="*/ 64 w 310"/>
                    <a:gd name="T15" fmla="*/ 385 h 445"/>
                    <a:gd name="T16" fmla="*/ 124 w 310"/>
                    <a:gd name="T17" fmla="*/ 39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solidFill>
                  <a:srgbClr val="FFFFFF"/>
                </a:solidFill>
                <a:ln w="5334" cap="flat" cmpd="sng">
                  <a:solidFill>
                    <a:schemeClr val="accent1">
                      <a:lumMod val="100000"/>
                    </a:schemeClr>
                  </a:solidFill>
                  <a:prstDash val="solid"/>
                  <a:round/>
                  <a:headEnd/>
                  <a:tailEnd/>
                </a:ln>
                <a:effectLst/>
              </p:spPr>
              <p:txBody>
                <a:bodyPr lIns="51206" tIns="25603" rIns="51206" bIns="25603"/>
                <a:lstStyle/>
                <a:p>
                  <a:endParaRPr lang="en-US"/>
                </a:p>
              </p:txBody>
            </p:sp>
            <p:sp>
              <p:nvSpPr>
                <p:cNvPr id="47" name="Freeform 53">
                  <a:extLst>
                    <a:ext uri="{FF2B5EF4-FFF2-40B4-BE49-F238E27FC236}">
                      <a16:creationId xmlns:a16="http://schemas.microsoft.com/office/drawing/2014/main" id="{98AB28D7-5B07-FC5E-29E7-C8409E680169}"/>
                    </a:ext>
                  </a:extLst>
                </p:cNvPr>
                <p:cNvSpPr>
                  <a:spLocks/>
                </p:cNvSpPr>
                <p:nvPr>
                  <p:custDataLst>
                    <p:tags r:id="rId11"/>
                  </p:custDataLst>
                </p:nvPr>
              </p:nvSpPr>
              <p:spPr bwMode="auto">
                <a:xfrm>
                  <a:off x="3581400" y="2051050"/>
                  <a:ext cx="736600" cy="1055688"/>
                </a:xfrm>
                <a:custGeom>
                  <a:avLst/>
                  <a:gdLst>
                    <a:gd name="T0" fmla="*/ 0 w 300"/>
                    <a:gd name="T1" fmla="*/ 95 h 430"/>
                    <a:gd name="T2" fmla="*/ 106 w 300"/>
                    <a:gd name="T3" fmla="*/ 121 h 430"/>
                    <a:gd name="T4" fmla="*/ 191 w 300"/>
                    <a:gd name="T5" fmla="*/ 369 h 430"/>
                    <a:gd name="T6" fmla="*/ 211 w 300"/>
                    <a:gd name="T7" fmla="*/ 430 h 430"/>
                    <a:gd name="T8" fmla="*/ 272 w 300"/>
                    <a:gd name="T9" fmla="*/ 418 h 430"/>
                    <a:gd name="T10" fmla="*/ 300 w 300"/>
                    <a:gd name="T11" fmla="*/ 293 h 430"/>
                    <a:gd name="T12" fmla="*/ 7 w 300"/>
                    <a:gd name="T13" fmla="*/ 0 h 430"/>
                    <a:gd name="T14" fmla="*/ 0 w 300"/>
                    <a:gd name="T15" fmla="*/ 1 h 430"/>
                    <a:gd name="T16" fmla="*/ 42 w 300"/>
                    <a:gd name="T17" fmla="*/ 48 h 430"/>
                    <a:gd name="T18" fmla="*/ 0 w 300"/>
                    <a:gd name="T19" fmla="*/ 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chemeClr val="accent5">
                    <a:lumMod val="20000"/>
                    <a:lumOff val="80000"/>
                  </a:schemeClr>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sp>
              <p:nvSpPr>
                <p:cNvPr id="48" name="Freeform 60">
                  <a:extLst>
                    <a:ext uri="{FF2B5EF4-FFF2-40B4-BE49-F238E27FC236}">
                      <a16:creationId xmlns:a16="http://schemas.microsoft.com/office/drawing/2014/main" id="{E7247B0E-D67B-6BD8-5A97-3ECAC4D8DD0B}"/>
                    </a:ext>
                  </a:extLst>
                </p:cNvPr>
                <p:cNvSpPr>
                  <a:spLocks/>
                </p:cNvSpPr>
                <p:nvPr>
                  <p:custDataLst>
                    <p:tags r:id="rId12"/>
                  </p:custDataLst>
                </p:nvPr>
              </p:nvSpPr>
              <p:spPr bwMode="auto">
                <a:xfrm>
                  <a:off x="3081338" y="2252663"/>
                  <a:ext cx="1035050" cy="1042987"/>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grpSp>
          <p:grpSp>
            <p:nvGrpSpPr>
              <p:cNvPr id="17" name="Gruppieren 2">
                <a:extLst>
                  <a:ext uri="{FF2B5EF4-FFF2-40B4-BE49-F238E27FC236}">
                    <a16:creationId xmlns:a16="http://schemas.microsoft.com/office/drawing/2014/main" id="{3397DB6E-B24A-8EDA-AD38-D99749CB721E}"/>
                  </a:ext>
                </a:extLst>
              </p:cNvPr>
              <p:cNvGrpSpPr/>
              <p:nvPr/>
            </p:nvGrpSpPr>
            <p:grpSpPr>
              <a:xfrm>
                <a:off x="4630253" y="1849355"/>
                <a:ext cx="2457433" cy="2348633"/>
                <a:chOff x="2878138" y="2051050"/>
                <a:chExt cx="1439862" cy="1439863"/>
              </a:xfrm>
            </p:grpSpPr>
            <p:sp>
              <p:nvSpPr>
                <p:cNvPr id="41" name="Freeform 50">
                  <a:extLst>
                    <a:ext uri="{FF2B5EF4-FFF2-40B4-BE49-F238E27FC236}">
                      <a16:creationId xmlns:a16="http://schemas.microsoft.com/office/drawing/2014/main" id="{54EAD8EB-0EBE-4BF8-AA0C-C426EE116A61}"/>
                    </a:ext>
                  </a:extLst>
                </p:cNvPr>
                <p:cNvSpPr>
                  <a:spLocks/>
                </p:cNvSpPr>
                <p:nvPr>
                  <p:custDataLst>
                    <p:tags r:id="rId5"/>
                  </p:custDataLst>
                </p:nvPr>
              </p:nvSpPr>
              <p:spPr bwMode="auto">
                <a:xfrm>
                  <a:off x="3005138" y="2998788"/>
                  <a:ext cx="1223962" cy="492125"/>
                </a:xfrm>
                <a:custGeom>
                  <a:avLst/>
                  <a:gdLst>
                    <a:gd name="T0" fmla="*/ 417 w 498"/>
                    <a:gd name="T1" fmla="*/ 0 h 200"/>
                    <a:gd name="T2" fmla="*/ 413 w 498"/>
                    <a:gd name="T3" fmla="*/ 6 h 200"/>
                    <a:gd name="T4" fmla="*/ 142 w 498"/>
                    <a:gd name="T5" fmla="*/ 79 h 200"/>
                    <a:gd name="T6" fmla="*/ 83 w 498"/>
                    <a:gd name="T7" fmla="*/ 27 h 200"/>
                    <a:gd name="T8" fmla="*/ 20 w 498"/>
                    <a:gd name="T9" fmla="*/ 15 h 200"/>
                    <a:gd name="T10" fmla="*/ 0 w 498"/>
                    <a:gd name="T11" fmla="*/ 74 h 200"/>
                    <a:gd name="T12" fmla="*/ 241 w 498"/>
                    <a:gd name="T13" fmla="*/ 200 h 200"/>
                    <a:gd name="T14" fmla="*/ 498 w 498"/>
                    <a:gd name="T15" fmla="*/ 47 h 200"/>
                    <a:gd name="T16" fmla="*/ 437 w 498"/>
                    <a:gd name="T17" fmla="*/ 60 h 200"/>
                    <a:gd name="T18" fmla="*/ 417 w 498"/>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chemeClr val="accent6">
                    <a:lumMod val="60000"/>
                    <a:lumOff val="40000"/>
                  </a:schemeClr>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sp>
              <p:nvSpPr>
                <p:cNvPr id="42" name="Freeform 52">
                  <a:extLst>
                    <a:ext uri="{FF2B5EF4-FFF2-40B4-BE49-F238E27FC236}">
                      <a16:creationId xmlns:a16="http://schemas.microsoft.com/office/drawing/2014/main" id="{64FC82BF-D783-001C-DBF0-8E65EABBD3D0}"/>
                    </a:ext>
                  </a:extLst>
                </p:cNvPr>
                <p:cNvSpPr>
                  <a:spLocks/>
                </p:cNvSpPr>
                <p:nvPr>
                  <p:custDataLst>
                    <p:tags r:id="rId6"/>
                  </p:custDataLst>
                </p:nvPr>
              </p:nvSpPr>
              <p:spPr bwMode="auto">
                <a:xfrm>
                  <a:off x="2878138" y="2052638"/>
                  <a:ext cx="762000" cy="1093787"/>
                </a:xfrm>
                <a:custGeom>
                  <a:avLst/>
                  <a:gdLst>
                    <a:gd name="T0" fmla="*/ 124 w 310"/>
                    <a:gd name="T1" fmla="*/ 397 h 445"/>
                    <a:gd name="T2" fmla="*/ 121 w 310"/>
                    <a:gd name="T3" fmla="*/ 193 h 445"/>
                    <a:gd name="T4" fmla="*/ 268 w 310"/>
                    <a:gd name="T5" fmla="*/ 95 h 445"/>
                    <a:gd name="T6" fmla="*/ 310 w 310"/>
                    <a:gd name="T7" fmla="*/ 47 h 445"/>
                    <a:gd name="T8" fmla="*/ 269 w 310"/>
                    <a:gd name="T9" fmla="*/ 0 h 445"/>
                    <a:gd name="T10" fmla="*/ 0 w 310"/>
                    <a:gd name="T11" fmla="*/ 292 h 445"/>
                    <a:gd name="T12" fmla="*/ 43 w 310"/>
                    <a:gd name="T13" fmla="*/ 445 h 445"/>
                    <a:gd name="T14" fmla="*/ 64 w 310"/>
                    <a:gd name="T15" fmla="*/ 385 h 445"/>
                    <a:gd name="T16" fmla="*/ 124 w 310"/>
                    <a:gd name="T17" fmla="*/ 39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solidFill>
                  <a:schemeClr val="bg1"/>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sp>
              <p:nvSpPr>
                <p:cNvPr id="43" name="Freeform 53">
                  <a:extLst>
                    <a:ext uri="{FF2B5EF4-FFF2-40B4-BE49-F238E27FC236}">
                      <a16:creationId xmlns:a16="http://schemas.microsoft.com/office/drawing/2014/main" id="{CE4C2234-A19F-B9A5-15B2-7D239CDA9A41}"/>
                    </a:ext>
                  </a:extLst>
                </p:cNvPr>
                <p:cNvSpPr>
                  <a:spLocks/>
                </p:cNvSpPr>
                <p:nvPr>
                  <p:custDataLst>
                    <p:tags r:id="rId7"/>
                  </p:custDataLst>
                </p:nvPr>
              </p:nvSpPr>
              <p:spPr bwMode="auto">
                <a:xfrm>
                  <a:off x="3581400" y="2051050"/>
                  <a:ext cx="736600" cy="1055688"/>
                </a:xfrm>
                <a:custGeom>
                  <a:avLst/>
                  <a:gdLst>
                    <a:gd name="T0" fmla="*/ 0 w 300"/>
                    <a:gd name="T1" fmla="*/ 95 h 430"/>
                    <a:gd name="T2" fmla="*/ 106 w 300"/>
                    <a:gd name="T3" fmla="*/ 121 h 430"/>
                    <a:gd name="T4" fmla="*/ 191 w 300"/>
                    <a:gd name="T5" fmla="*/ 369 h 430"/>
                    <a:gd name="T6" fmla="*/ 211 w 300"/>
                    <a:gd name="T7" fmla="*/ 430 h 430"/>
                    <a:gd name="T8" fmla="*/ 272 w 300"/>
                    <a:gd name="T9" fmla="*/ 418 h 430"/>
                    <a:gd name="T10" fmla="*/ 300 w 300"/>
                    <a:gd name="T11" fmla="*/ 293 h 430"/>
                    <a:gd name="T12" fmla="*/ 7 w 300"/>
                    <a:gd name="T13" fmla="*/ 0 h 430"/>
                    <a:gd name="T14" fmla="*/ 0 w 300"/>
                    <a:gd name="T15" fmla="*/ 1 h 430"/>
                    <a:gd name="T16" fmla="*/ 42 w 300"/>
                    <a:gd name="T17" fmla="*/ 48 h 430"/>
                    <a:gd name="T18" fmla="*/ 0 w 300"/>
                    <a:gd name="T19" fmla="*/ 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chemeClr val="accent6">
                    <a:lumMod val="20000"/>
                    <a:lumOff val="80000"/>
                  </a:schemeClr>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sp>
              <p:nvSpPr>
                <p:cNvPr id="44" name="Freeform 60">
                  <a:extLst>
                    <a:ext uri="{FF2B5EF4-FFF2-40B4-BE49-F238E27FC236}">
                      <a16:creationId xmlns:a16="http://schemas.microsoft.com/office/drawing/2014/main" id="{85E54E2D-B621-1F1B-5EA6-9BA30AFD0BDF}"/>
                    </a:ext>
                  </a:extLst>
                </p:cNvPr>
                <p:cNvSpPr>
                  <a:spLocks/>
                </p:cNvSpPr>
                <p:nvPr>
                  <p:custDataLst>
                    <p:tags r:id="rId8"/>
                  </p:custDataLst>
                </p:nvPr>
              </p:nvSpPr>
              <p:spPr bwMode="auto">
                <a:xfrm>
                  <a:off x="3081338" y="2252663"/>
                  <a:ext cx="1035050" cy="1042987"/>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grpSp>
          <p:grpSp>
            <p:nvGrpSpPr>
              <p:cNvPr id="19" name="Gruppieren 2">
                <a:extLst>
                  <a:ext uri="{FF2B5EF4-FFF2-40B4-BE49-F238E27FC236}">
                    <a16:creationId xmlns:a16="http://schemas.microsoft.com/office/drawing/2014/main" id="{4645560B-841E-3237-4BD2-B436D86D9DD9}"/>
                  </a:ext>
                </a:extLst>
              </p:cNvPr>
              <p:cNvGrpSpPr/>
              <p:nvPr/>
            </p:nvGrpSpPr>
            <p:grpSpPr>
              <a:xfrm>
                <a:off x="8389000" y="1831800"/>
                <a:ext cx="2457433" cy="2348633"/>
                <a:chOff x="2878138" y="2051050"/>
                <a:chExt cx="1439862" cy="1439863"/>
              </a:xfrm>
            </p:grpSpPr>
            <p:sp>
              <p:nvSpPr>
                <p:cNvPr id="37" name="Freeform 50">
                  <a:extLst>
                    <a:ext uri="{FF2B5EF4-FFF2-40B4-BE49-F238E27FC236}">
                      <a16:creationId xmlns:a16="http://schemas.microsoft.com/office/drawing/2014/main" id="{57E01E7D-A21C-ABB1-7DD2-E3B4C4C58308}"/>
                    </a:ext>
                  </a:extLst>
                </p:cNvPr>
                <p:cNvSpPr>
                  <a:spLocks/>
                </p:cNvSpPr>
                <p:nvPr>
                  <p:custDataLst>
                    <p:tags r:id="rId1"/>
                  </p:custDataLst>
                </p:nvPr>
              </p:nvSpPr>
              <p:spPr bwMode="auto">
                <a:xfrm>
                  <a:off x="3005138" y="2998788"/>
                  <a:ext cx="1223962" cy="492125"/>
                </a:xfrm>
                <a:custGeom>
                  <a:avLst/>
                  <a:gdLst>
                    <a:gd name="T0" fmla="*/ 417 w 498"/>
                    <a:gd name="T1" fmla="*/ 0 h 200"/>
                    <a:gd name="T2" fmla="*/ 413 w 498"/>
                    <a:gd name="T3" fmla="*/ 6 h 200"/>
                    <a:gd name="T4" fmla="*/ 142 w 498"/>
                    <a:gd name="T5" fmla="*/ 79 h 200"/>
                    <a:gd name="T6" fmla="*/ 83 w 498"/>
                    <a:gd name="T7" fmla="*/ 27 h 200"/>
                    <a:gd name="T8" fmla="*/ 20 w 498"/>
                    <a:gd name="T9" fmla="*/ 15 h 200"/>
                    <a:gd name="T10" fmla="*/ 0 w 498"/>
                    <a:gd name="T11" fmla="*/ 74 h 200"/>
                    <a:gd name="T12" fmla="*/ 241 w 498"/>
                    <a:gd name="T13" fmla="*/ 200 h 200"/>
                    <a:gd name="T14" fmla="*/ 498 w 498"/>
                    <a:gd name="T15" fmla="*/ 47 h 200"/>
                    <a:gd name="T16" fmla="*/ 437 w 498"/>
                    <a:gd name="T17" fmla="*/ 60 h 200"/>
                    <a:gd name="T18" fmla="*/ 417 w 498"/>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chemeClr val="accent2">
                    <a:lumMod val="60000"/>
                    <a:lumOff val="40000"/>
                  </a:schemeClr>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sp>
              <p:nvSpPr>
                <p:cNvPr id="38" name="Freeform 52">
                  <a:extLst>
                    <a:ext uri="{FF2B5EF4-FFF2-40B4-BE49-F238E27FC236}">
                      <a16:creationId xmlns:a16="http://schemas.microsoft.com/office/drawing/2014/main" id="{D391409F-DF90-1EBB-2CF3-E98D137DF375}"/>
                    </a:ext>
                  </a:extLst>
                </p:cNvPr>
                <p:cNvSpPr>
                  <a:spLocks/>
                </p:cNvSpPr>
                <p:nvPr>
                  <p:custDataLst>
                    <p:tags r:id="rId2"/>
                  </p:custDataLst>
                </p:nvPr>
              </p:nvSpPr>
              <p:spPr bwMode="auto">
                <a:xfrm>
                  <a:off x="2878138" y="2052638"/>
                  <a:ext cx="762000" cy="1093787"/>
                </a:xfrm>
                <a:custGeom>
                  <a:avLst/>
                  <a:gdLst>
                    <a:gd name="T0" fmla="*/ 124 w 310"/>
                    <a:gd name="T1" fmla="*/ 397 h 445"/>
                    <a:gd name="T2" fmla="*/ 121 w 310"/>
                    <a:gd name="T3" fmla="*/ 193 h 445"/>
                    <a:gd name="T4" fmla="*/ 268 w 310"/>
                    <a:gd name="T5" fmla="*/ 95 h 445"/>
                    <a:gd name="T6" fmla="*/ 310 w 310"/>
                    <a:gd name="T7" fmla="*/ 47 h 445"/>
                    <a:gd name="T8" fmla="*/ 269 w 310"/>
                    <a:gd name="T9" fmla="*/ 0 h 445"/>
                    <a:gd name="T10" fmla="*/ 0 w 310"/>
                    <a:gd name="T11" fmla="*/ 292 h 445"/>
                    <a:gd name="T12" fmla="*/ 43 w 310"/>
                    <a:gd name="T13" fmla="*/ 445 h 445"/>
                    <a:gd name="T14" fmla="*/ 64 w 310"/>
                    <a:gd name="T15" fmla="*/ 385 h 445"/>
                    <a:gd name="T16" fmla="*/ 124 w 310"/>
                    <a:gd name="T17" fmla="*/ 39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solidFill>
                  <a:schemeClr val="accent2">
                    <a:lumMod val="50000"/>
                  </a:schemeClr>
                </a:solidFill>
                <a:ln w="5334" cap="flat" cmpd="sng">
                  <a:solidFill>
                    <a:schemeClr val="accent1">
                      <a:lumMod val="100000"/>
                    </a:schemeClr>
                  </a:solidFill>
                  <a:prstDash val="solid"/>
                  <a:round/>
                  <a:headEnd/>
                  <a:tailEnd/>
                </a:ln>
                <a:effectLst/>
              </p:spPr>
              <p:txBody>
                <a:bodyPr lIns="51206" tIns="25603" rIns="51206" bIns="25603"/>
                <a:lstStyle/>
                <a:p>
                  <a:endParaRPr lang="en-US"/>
                </a:p>
              </p:txBody>
            </p:sp>
            <p:sp>
              <p:nvSpPr>
                <p:cNvPr id="39" name="Freeform 53">
                  <a:extLst>
                    <a:ext uri="{FF2B5EF4-FFF2-40B4-BE49-F238E27FC236}">
                      <a16:creationId xmlns:a16="http://schemas.microsoft.com/office/drawing/2014/main" id="{94B51C81-65A1-247C-5CE4-C4283D4BEA8A}"/>
                    </a:ext>
                  </a:extLst>
                </p:cNvPr>
                <p:cNvSpPr>
                  <a:spLocks/>
                </p:cNvSpPr>
                <p:nvPr>
                  <p:custDataLst>
                    <p:tags r:id="rId3"/>
                  </p:custDataLst>
                </p:nvPr>
              </p:nvSpPr>
              <p:spPr bwMode="auto">
                <a:xfrm>
                  <a:off x="3581400" y="2051050"/>
                  <a:ext cx="736600" cy="1055688"/>
                </a:xfrm>
                <a:custGeom>
                  <a:avLst/>
                  <a:gdLst>
                    <a:gd name="T0" fmla="*/ 0 w 300"/>
                    <a:gd name="T1" fmla="*/ 95 h 430"/>
                    <a:gd name="T2" fmla="*/ 106 w 300"/>
                    <a:gd name="T3" fmla="*/ 121 h 430"/>
                    <a:gd name="T4" fmla="*/ 191 w 300"/>
                    <a:gd name="T5" fmla="*/ 369 h 430"/>
                    <a:gd name="T6" fmla="*/ 211 w 300"/>
                    <a:gd name="T7" fmla="*/ 430 h 430"/>
                    <a:gd name="T8" fmla="*/ 272 w 300"/>
                    <a:gd name="T9" fmla="*/ 418 h 430"/>
                    <a:gd name="T10" fmla="*/ 300 w 300"/>
                    <a:gd name="T11" fmla="*/ 293 h 430"/>
                    <a:gd name="T12" fmla="*/ 7 w 300"/>
                    <a:gd name="T13" fmla="*/ 0 h 430"/>
                    <a:gd name="T14" fmla="*/ 0 w 300"/>
                    <a:gd name="T15" fmla="*/ 1 h 430"/>
                    <a:gd name="T16" fmla="*/ 42 w 300"/>
                    <a:gd name="T17" fmla="*/ 48 h 430"/>
                    <a:gd name="T18" fmla="*/ 0 w 300"/>
                    <a:gd name="T19" fmla="*/ 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chemeClr val="accent2">
                    <a:lumMod val="20000"/>
                    <a:lumOff val="80000"/>
                  </a:schemeClr>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sp>
              <p:nvSpPr>
                <p:cNvPr id="40" name="Freeform 60">
                  <a:extLst>
                    <a:ext uri="{FF2B5EF4-FFF2-40B4-BE49-F238E27FC236}">
                      <a16:creationId xmlns:a16="http://schemas.microsoft.com/office/drawing/2014/main" id="{C42119C5-001C-7454-895A-266D46202143}"/>
                    </a:ext>
                  </a:extLst>
                </p:cNvPr>
                <p:cNvSpPr>
                  <a:spLocks/>
                </p:cNvSpPr>
                <p:nvPr>
                  <p:custDataLst>
                    <p:tags r:id="rId4"/>
                  </p:custDataLst>
                </p:nvPr>
              </p:nvSpPr>
              <p:spPr bwMode="auto">
                <a:xfrm>
                  <a:off x="3081338" y="2252663"/>
                  <a:ext cx="1035050" cy="1042987"/>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5334" cap="flat" cmpd="sng">
                  <a:solidFill>
                    <a:schemeClr val="accent1">
                      <a:lumMod val="100000"/>
                    </a:schemeClr>
                  </a:solidFill>
                  <a:prstDash val="solid"/>
                  <a:round/>
                  <a:headEnd type="none" w="med" len="med"/>
                  <a:tailEnd type="none" w="med" len="med"/>
                </a:ln>
                <a:effectLst/>
              </p:spPr>
              <p:txBody>
                <a:bodyPr lIns="51206" tIns="25603" rIns="51206" bIns="25603"/>
                <a:lstStyle/>
                <a:p>
                  <a:endParaRPr lang="en-US"/>
                </a:p>
              </p:txBody>
            </p:sp>
          </p:grpSp>
          <p:sp>
            <p:nvSpPr>
              <p:cNvPr id="21" name="TextBox 20">
                <a:extLst>
                  <a:ext uri="{FF2B5EF4-FFF2-40B4-BE49-F238E27FC236}">
                    <a16:creationId xmlns:a16="http://schemas.microsoft.com/office/drawing/2014/main" id="{1E66ACCC-FBBB-2328-14E6-33995B50A847}"/>
                  </a:ext>
                </a:extLst>
              </p:cNvPr>
              <p:cNvSpPr txBox="1"/>
              <p:nvPr/>
            </p:nvSpPr>
            <p:spPr>
              <a:xfrm>
                <a:off x="1766417" y="1185461"/>
                <a:ext cx="1733416" cy="369369"/>
              </a:xfrm>
              <a:prstGeom prst="rect">
                <a:avLst/>
              </a:prstGeom>
              <a:noFill/>
            </p:spPr>
            <p:txBody>
              <a:bodyPr wrap="square" lIns="51206" tIns="25603" rIns="51206" bIns="25603" rtlCol="0">
                <a:spAutoFit/>
              </a:bodyPr>
              <a:lstStyle/>
              <a:p>
                <a:r>
                  <a:rPr lang="en-US" sz="1344" b="1"/>
                  <a:t>Stage 1</a:t>
                </a:r>
              </a:p>
            </p:txBody>
          </p:sp>
          <p:sp>
            <p:nvSpPr>
              <p:cNvPr id="23" name="TextBox 22">
                <a:extLst>
                  <a:ext uri="{FF2B5EF4-FFF2-40B4-BE49-F238E27FC236}">
                    <a16:creationId xmlns:a16="http://schemas.microsoft.com/office/drawing/2014/main" id="{AFD743AA-7038-FDF8-1F9D-B7226EF3DCE7}"/>
                  </a:ext>
                </a:extLst>
              </p:cNvPr>
              <p:cNvSpPr txBox="1"/>
              <p:nvPr/>
            </p:nvSpPr>
            <p:spPr>
              <a:xfrm>
                <a:off x="5300686" y="1227184"/>
                <a:ext cx="1889989" cy="369369"/>
              </a:xfrm>
              <a:prstGeom prst="rect">
                <a:avLst/>
              </a:prstGeom>
              <a:noFill/>
            </p:spPr>
            <p:txBody>
              <a:bodyPr wrap="square" lIns="51206" tIns="25603" rIns="51206" bIns="25603" rtlCol="0">
                <a:spAutoFit/>
              </a:bodyPr>
              <a:lstStyle/>
              <a:p>
                <a:r>
                  <a:rPr lang="en-US" sz="1344" b="1"/>
                  <a:t>Stage 2</a:t>
                </a:r>
              </a:p>
            </p:txBody>
          </p:sp>
          <p:sp>
            <p:nvSpPr>
              <p:cNvPr id="25" name="TextBox 24">
                <a:extLst>
                  <a:ext uri="{FF2B5EF4-FFF2-40B4-BE49-F238E27FC236}">
                    <a16:creationId xmlns:a16="http://schemas.microsoft.com/office/drawing/2014/main" id="{433F589E-F5EB-189D-3B13-2A72B170215D}"/>
                  </a:ext>
                </a:extLst>
              </p:cNvPr>
              <p:cNvSpPr txBox="1"/>
              <p:nvPr/>
            </p:nvSpPr>
            <p:spPr>
              <a:xfrm>
                <a:off x="8990862" y="1173630"/>
                <a:ext cx="1889989" cy="369369"/>
              </a:xfrm>
              <a:prstGeom prst="rect">
                <a:avLst/>
              </a:prstGeom>
              <a:noFill/>
            </p:spPr>
            <p:txBody>
              <a:bodyPr wrap="square" lIns="51206" tIns="25603" rIns="51206" bIns="25603" rtlCol="0">
                <a:spAutoFit/>
              </a:bodyPr>
              <a:lstStyle/>
              <a:p>
                <a:r>
                  <a:rPr lang="en-US" sz="1344" b="1"/>
                  <a:t>Stage 3</a:t>
                </a:r>
              </a:p>
            </p:txBody>
          </p:sp>
          <p:cxnSp>
            <p:nvCxnSpPr>
              <p:cNvPr id="26" name="Straight Connector 25">
                <a:extLst>
                  <a:ext uri="{FF2B5EF4-FFF2-40B4-BE49-F238E27FC236}">
                    <a16:creationId xmlns:a16="http://schemas.microsoft.com/office/drawing/2014/main" id="{465B309F-22A0-5487-DAEE-20555627245B}"/>
                  </a:ext>
                </a:extLst>
              </p:cNvPr>
              <p:cNvCxnSpPr>
                <a:cxnSpLocks/>
                <a:stCxn id="47" idx="5"/>
                <a:endCxn id="42" idx="5"/>
              </p:cNvCxnSpPr>
              <p:nvPr/>
            </p:nvCxnSpPr>
            <p:spPr>
              <a:xfrm flipV="1">
                <a:off x="3545687" y="3022657"/>
                <a:ext cx="1084563" cy="2643"/>
              </a:xfrm>
              <a:prstGeom prst="line">
                <a:avLst/>
              </a:prstGeom>
              <a:ln w="32004">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782E82-CA4E-F2FC-B931-90526A345C3B}"/>
                  </a:ext>
                </a:extLst>
              </p:cNvPr>
              <p:cNvCxnSpPr>
                <a:cxnSpLocks/>
                <a:stCxn id="43" idx="5"/>
                <a:endCxn id="38" idx="5"/>
              </p:cNvCxnSpPr>
              <p:nvPr/>
            </p:nvCxnSpPr>
            <p:spPr>
              <a:xfrm flipV="1">
                <a:off x="7087681" y="3005102"/>
                <a:ext cx="1301316" cy="17608"/>
              </a:xfrm>
              <a:prstGeom prst="line">
                <a:avLst/>
              </a:prstGeom>
              <a:ln w="32004">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Graphic 27" descr="Checklist outline">
                <a:extLst>
                  <a:ext uri="{FF2B5EF4-FFF2-40B4-BE49-F238E27FC236}">
                    <a16:creationId xmlns:a16="http://schemas.microsoft.com/office/drawing/2014/main" id="{B4E0DA40-62E8-06E6-574A-9422900BAA8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5571" y="2338324"/>
                <a:ext cx="609889" cy="609889"/>
              </a:xfrm>
              <a:prstGeom prst="rect">
                <a:avLst/>
              </a:prstGeom>
            </p:spPr>
          </p:pic>
          <p:pic>
            <p:nvPicPr>
              <p:cNvPr id="29" name="Graphic 28" descr="Brainstorm outline">
                <a:extLst>
                  <a:ext uri="{FF2B5EF4-FFF2-40B4-BE49-F238E27FC236}">
                    <a16:creationId xmlns:a16="http://schemas.microsoft.com/office/drawing/2014/main" id="{AE3354C7-6CBA-C426-9905-4C814E4EC7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18620" y="2356536"/>
                <a:ext cx="661729" cy="661729"/>
              </a:xfrm>
              <a:prstGeom prst="rect">
                <a:avLst/>
              </a:prstGeom>
            </p:spPr>
          </p:pic>
          <p:pic>
            <p:nvPicPr>
              <p:cNvPr id="30" name="Graphic 29" descr="Rocket outline">
                <a:extLst>
                  <a:ext uri="{FF2B5EF4-FFF2-40B4-BE49-F238E27FC236}">
                    <a16:creationId xmlns:a16="http://schemas.microsoft.com/office/drawing/2014/main" id="{C0D59820-BB4B-DE2E-1777-B28CF86C7D2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257911" y="2356287"/>
                <a:ext cx="662225" cy="662225"/>
              </a:xfrm>
              <a:prstGeom prst="rect">
                <a:avLst/>
              </a:prstGeom>
            </p:spPr>
          </p:pic>
          <p:sp>
            <p:nvSpPr>
              <p:cNvPr id="31" name="TextBox 30">
                <a:extLst>
                  <a:ext uri="{FF2B5EF4-FFF2-40B4-BE49-F238E27FC236}">
                    <a16:creationId xmlns:a16="http://schemas.microsoft.com/office/drawing/2014/main" id="{FABC4E6E-1DC2-26F9-7456-2DC40DE3D07B}"/>
                  </a:ext>
                </a:extLst>
              </p:cNvPr>
              <p:cNvSpPr txBox="1"/>
              <p:nvPr/>
            </p:nvSpPr>
            <p:spPr>
              <a:xfrm>
                <a:off x="1766417" y="3014168"/>
                <a:ext cx="1889989" cy="369369"/>
              </a:xfrm>
              <a:prstGeom prst="rect">
                <a:avLst/>
              </a:prstGeom>
              <a:noFill/>
            </p:spPr>
            <p:txBody>
              <a:bodyPr wrap="square" lIns="51206" tIns="25603" rIns="51206" bIns="25603" rtlCol="0">
                <a:spAutoFit/>
              </a:bodyPr>
              <a:lstStyle/>
              <a:p>
                <a:r>
                  <a:rPr lang="en-US" sz="1344" b="1"/>
                  <a:t>15 Days</a:t>
                </a:r>
              </a:p>
            </p:txBody>
          </p:sp>
          <p:sp>
            <p:nvSpPr>
              <p:cNvPr id="32" name="TextBox 31">
                <a:extLst>
                  <a:ext uri="{FF2B5EF4-FFF2-40B4-BE49-F238E27FC236}">
                    <a16:creationId xmlns:a16="http://schemas.microsoft.com/office/drawing/2014/main" id="{081FBA66-9D1D-5484-4FAB-D5E9B7D626F8}"/>
                  </a:ext>
                </a:extLst>
              </p:cNvPr>
              <p:cNvSpPr txBox="1"/>
              <p:nvPr/>
            </p:nvSpPr>
            <p:spPr>
              <a:xfrm>
                <a:off x="5300686" y="3013905"/>
                <a:ext cx="1889989" cy="369369"/>
              </a:xfrm>
              <a:prstGeom prst="rect">
                <a:avLst/>
              </a:prstGeom>
              <a:noFill/>
            </p:spPr>
            <p:txBody>
              <a:bodyPr wrap="square" lIns="51206" tIns="25603" rIns="51206" bIns="25603" rtlCol="0">
                <a:spAutoFit/>
              </a:bodyPr>
              <a:lstStyle/>
              <a:p>
                <a:r>
                  <a:rPr lang="en-US" sz="1344" b="1"/>
                  <a:t>15 Days</a:t>
                </a:r>
              </a:p>
            </p:txBody>
          </p:sp>
          <p:sp>
            <p:nvSpPr>
              <p:cNvPr id="33" name="TextBox 32">
                <a:extLst>
                  <a:ext uri="{FF2B5EF4-FFF2-40B4-BE49-F238E27FC236}">
                    <a16:creationId xmlns:a16="http://schemas.microsoft.com/office/drawing/2014/main" id="{D3579722-336F-2416-F6E0-439A89913A71}"/>
                  </a:ext>
                </a:extLst>
              </p:cNvPr>
              <p:cNvSpPr txBox="1"/>
              <p:nvPr/>
            </p:nvSpPr>
            <p:spPr>
              <a:xfrm>
                <a:off x="8990862" y="3013905"/>
                <a:ext cx="1889989" cy="369369"/>
              </a:xfrm>
              <a:prstGeom prst="rect">
                <a:avLst/>
              </a:prstGeom>
              <a:noFill/>
            </p:spPr>
            <p:txBody>
              <a:bodyPr wrap="square" lIns="51206" tIns="25603" rIns="51206" bIns="25603" rtlCol="0">
                <a:spAutoFit/>
              </a:bodyPr>
              <a:lstStyle/>
              <a:p>
                <a:r>
                  <a:rPr lang="en-US" sz="1344" b="1"/>
                  <a:t>180 Days</a:t>
                </a:r>
              </a:p>
            </p:txBody>
          </p:sp>
          <p:sp>
            <p:nvSpPr>
              <p:cNvPr id="34" name="TextBox 33">
                <a:extLst>
                  <a:ext uri="{FF2B5EF4-FFF2-40B4-BE49-F238E27FC236}">
                    <a16:creationId xmlns:a16="http://schemas.microsoft.com/office/drawing/2014/main" id="{6F5E1334-8494-CEFD-3B19-BEBB7F778811}"/>
                  </a:ext>
                </a:extLst>
              </p:cNvPr>
              <p:cNvSpPr txBox="1"/>
              <p:nvPr/>
            </p:nvSpPr>
            <p:spPr>
              <a:xfrm>
                <a:off x="994826" y="4323544"/>
                <a:ext cx="3276600" cy="320087"/>
              </a:xfrm>
              <a:prstGeom prst="rect">
                <a:avLst/>
              </a:prstGeom>
              <a:noFill/>
            </p:spPr>
            <p:txBody>
              <a:bodyPr wrap="square" lIns="51206" tIns="25603" rIns="51206" bIns="25603" rtlCol="0">
                <a:spAutoFit/>
              </a:bodyPr>
              <a:lstStyle/>
              <a:p>
                <a:r>
                  <a:rPr lang="en-US" sz="1120" b="1" i="1"/>
                  <a:t>New Portfolio Assessment</a:t>
                </a:r>
              </a:p>
            </p:txBody>
          </p:sp>
          <p:sp>
            <p:nvSpPr>
              <p:cNvPr id="35" name="TextBox 34">
                <a:extLst>
                  <a:ext uri="{FF2B5EF4-FFF2-40B4-BE49-F238E27FC236}">
                    <a16:creationId xmlns:a16="http://schemas.microsoft.com/office/drawing/2014/main" id="{C84A214D-2A6F-BC36-70C4-FB56510CEAB7}"/>
                  </a:ext>
                </a:extLst>
              </p:cNvPr>
              <p:cNvSpPr txBox="1"/>
              <p:nvPr/>
            </p:nvSpPr>
            <p:spPr>
              <a:xfrm>
                <a:off x="8475121" y="4306637"/>
                <a:ext cx="3276600" cy="320087"/>
              </a:xfrm>
              <a:prstGeom prst="rect">
                <a:avLst/>
              </a:prstGeom>
              <a:noFill/>
            </p:spPr>
            <p:txBody>
              <a:bodyPr wrap="square" lIns="51206" tIns="25603" rIns="51206" bIns="25603" rtlCol="0">
                <a:spAutoFit/>
              </a:bodyPr>
              <a:lstStyle/>
              <a:p>
                <a:r>
                  <a:rPr lang="en-US" sz="1120" b="1" i="1"/>
                  <a:t>New Portfolio Execution</a:t>
                </a:r>
              </a:p>
            </p:txBody>
          </p:sp>
          <p:sp>
            <p:nvSpPr>
              <p:cNvPr id="36" name="TextBox 35">
                <a:extLst>
                  <a:ext uri="{FF2B5EF4-FFF2-40B4-BE49-F238E27FC236}">
                    <a16:creationId xmlns:a16="http://schemas.microsoft.com/office/drawing/2014/main" id="{BAF630CF-D6ED-0B92-0E8A-C0570B15739A}"/>
                  </a:ext>
                </a:extLst>
              </p:cNvPr>
              <p:cNvSpPr txBox="1"/>
              <p:nvPr/>
            </p:nvSpPr>
            <p:spPr>
              <a:xfrm>
                <a:off x="4680451" y="4306637"/>
                <a:ext cx="3276600" cy="320087"/>
              </a:xfrm>
              <a:prstGeom prst="rect">
                <a:avLst/>
              </a:prstGeom>
              <a:noFill/>
            </p:spPr>
            <p:txBody>
              <a:bodyPr wrap="square" lIns="51206" tIns="25603" rIns="51206" bIns="25603" rtlCol="0">
                <a:spAutoFit/>
              </a:bodyPr>
              <a:lstStyle/>
              <a:p>
                <a:r>
                  <a:rPr lang="en-US" sz="1120" b="1" i="1"/>
                  <a:t>New Portfolio Planning</a:t>
                </a:r>
              </a:p>
            </p:txBody>
          </p:sp>
        </p:grpSp>
        <p:sp>
          <p:nvSpPr>
            <p:cNvPr id="10" name="TextBox 9">
              <a:extLst>
                <a:ext uri="{FF2B5EF4-FFF2-40B4-BE49-F238E27FC236}">
                  <a16:creationId xmlns:a16="http://schemas.microsoft.com/office/drawing/2014/main" id="{0EA36996-4937-375F-754C-D5C413656170}"/>
                </a:ext>
              </a:extLst>
            </p:cNvPr>
            <p:cNvSpPr txBox="1"/>
            <p:nvPr/>
          </p:nvSpPr>
          <p:spPr>
            <a:xfrm>
              <a:off x="560893" y="3935510"/>
              <a:ext cx="3771077" cy="1581751"/>
            </a:xfrm>
            <a:prstGeom prst="rect">
              <a:avLst/>
            </a:prstGeom>
            <a:noFill/>
          </p:spPr>
          <p:txBody>
            <a:bodyPr wrap="square" lIns="51206" tIns="25603" rIns="51206" bIns="25603" rtlCol="0" anchor="t">
              <a:spAutoFit/>
            </a:bodyPr>
            <a:lstStyle/>
            <a:p>
              <a:pPr marL="477394" marR="0" lvl="0" indent="-477394" defTabSz="914400" eaLnBrk="1" fontAlgn="auto" latinLnBrk="0" hangingPunct="1">
                <a:lnSpc>
                  <a:spcPct val="100000"/>
                </a:lnSpc>
                <a:spcBef>
                  <a:spcPts val="0"/>
                </a:spcBef>
                <a:spcAft>
                  <a:spcPts val="0"/>
                </a:spcAft>
                <a:buClrTx/>
                <a:buSzTx/>
                <a:buFontTx/>
                <a:buNone/>
                <a:tabLst/>
                <a:defRPr/>
              </a:pPr>
              <a:r>
                <a:rPr kumimoji="0" lang="en-US" sz="896" b="1" i="1" u="none" strike="noStrike" kern="0" cap="none" spc="0" normalizeH="0" baseline="0" noProof="0">
                  <a:ln>
                    <a:noFill/>
                  </a:ln>
                  <a:solidFill>
                    <a:prstClr val="black"/>
                  </a:solidFill>
                  <a:effectLst/>
                  <a:uLnTx/>
                  <a:uFillTx/>
                </a:rPr>
                <a:t>Step 1.1: </a:t>
              </a:r>
              <a:r>
                <a:rPr kumimoji="0" lang="en-US" sz="896" b="0" i="0" u="none" strike="noStrike" kern="0" cap="none" spc="0" normalizeH="0" baseline="0" noProof="0">
                  <a:ln>
                    <a:noFill/>
                  </a:ln>
                  <a:solidFill>
                    <a:prstClr val="black"/>
                  </a:solidFill>
                  <a:effectLst/>
                  <a:uLnTx/>
                  <a:uFillTx/>
                </a:rPr>
                <a:t>Ensure you have a good understanding of the foundational documentation.</a:t>
              </a:r>
              <a:endParaRPr kumimoji="0" lang="en-US" sz="717" b="0" i="0" u="none" strike="noStrike" kern="0" cap="none" spc="0" normalizeH="0" baseline="0" noProof="0">
                <a:ln>
                  <a:noFill/>
                </a:ln>
                <a:solidFill>
                  <a:prstClr val="black"/>
                </a:solidFill>
                <a:effectLst/>
                <a:uLnTx/>
                <a:uFillTx/>
                <a:cs typeface="Calibri"/>
              </a:endParaRPr>
            </a:p>
            <a:p>
              <a:pPr marL="477394" marR="0" lvl="0" indent="-477394" defTabSz="914400" eaLnBrk="1" fontAlgn="auto" latinLnBrk="0" hangingPunct="1">
                <a:lnSpc>
                  <a:spcPct val="100000"/>
                </a:lnSpc>
                <a:spcBef>
                  <a:spcPts val="0"/>
                </a:spcBef>
                <a:spcAft>
                  <a:spcPts val="0"/>
                </a:spcAft>
                <a:buClrTx/>
                <a:buSzTx/>
                <a:buFontTx/>
                <a:buNone/>
                <a:tabLst/>
                <a:defRPr/>
              </a:pPr>
              <a:r>
                <a:rPr kumimoji="0" lang="en-US" sz="896" b="1" i="1" u="none" strike="noStrike" kern="0" cap="none" spc="0" normalizeH="0" baseline="0" noProof="0">
                  <a:ln>
                    <a:noFill/>
                  </a:ln>
                  <a:solidFill>
                    <a:prstClr val="black"/>
                  </a:solidFill>
                  <a:effectLst/>
                  <a:uLnTx/>
                  <a:uFillTx/>
                </a:rPr>
                <a:t>Step 1.2: </a:t>
              </a:r>
              <a:r>
                <a:rPr kumimoji="0" lang="en-US" sz="896" b="0" i="0" u="none" strike="noStrike" kern="0" cap="none" spc="0" normalizeH="0" baseline="0" noProof="0">
                  <a:ln>
                    <a:noFill/>
                  </a:ln>
                  <a:solidFill>
                    <a:prstClr val="black"/>
                  </a:solidFill>
                  <a:effectLst/>
                  <a:uLnTx/>
                  <a:uFillTx/>
                </a:rPr>
                <a:t>Complete the </a:t>
              </a:r>
              <a:r>
                <a:rPr kumimoji="0" lang="en-US" sz="896" b="0" i="1" u="none" strike="noStrike" kern="0" cap="none" spc="0" normalizeH="0" baseline="0" noProof="0">
                  <a:ln>
                    <a:noFill/>
                  </a:ln>
                  <a:solidFill>
                    <a:prstClr val="black"/>
                  </a:solidFill>
                  <a:effectLst/>
                  <a:uLnTx/>
                  <a:uFillTx/>
                </a:rPr>
                <a:t>New Portfolio Assessment Form</a:t>
              </a:r>
              <a:r>
                <a:rPr kumimoji="0" lang="en-US" sz="896" b="0" i="0" u="none" strike="noStrike" kern="0" cap="none" spc="0" normalizeH="0" baseline="0" noProof="0">
                  <a:ln>
                    <a:noFill/>
                  </a:ln>
                  <a:solidFill>
                    <a:prstClr val="black"/>
                  </a:solidFill>
                  <a:effectLst/>
                  <a:uLnTx/>
                  <a:uFillTx/>
                </a:rPr>
                <a:t>.</a:t>
              </a:r>
              <a:endParaRPr kumimoji="0" lang="en-US" sz="717" b="0" i="0" u="none" strike="noStrike" kern="0" cap="none" spc="0" normalizeH="0" baseline="0" noProof="0">
                <a:ln>
                  <a:noFill/>
                </a:ln>
                <a:solidFill>
                  <a:prstClr val="black"/>
                </a:solidFill>
                <a:effectLst/>
                <a:uLnTx/>
                <a:uFillTx/>
                <a:cs typeface="Calibri"/>
              </a:endParaRPr>
            </a:p>
            <a:p>
              <a:pPr marL="483616" marR="0" lvl="0" indent="-483616" defTabSz="914400" eaLnBrk="1" fontAlgn="auto" latinLnBrk="0" hangingPunct="1">
                <a:lnSpc>
                  <a:spcPct val="100000"/>
                </a:lnSpc>
                <a:spcBef>
                  <a:spcPts val="0"/>
                </a:spcBef>
                <a:spcAft>
                  <a:spcPts val="0"/>
                </a:spcAft>
                <a:buClrTx/>
                <a:buSzTx/>
                <a:buFontTx/>
                <a:buNone/>
                <a:tabLst/>
                <a:defRPr/>
              </a:pPr>
              <a:r>
                <a:rPr kumimoji="0" lang="en-US" sz="896" b="1" i="1" u="none" strike="noStrike" kern="0" cap="none" spc="0" normalizeH="0" baseline="0" noProof="0">
                  <a:ln>
                    <a:noFill/>
                  </a:ln>
                  <a:solidFill>
                    <a:prstClr val="black"/>
                  </a:solidFill>
                  <a:effectLst/>
                  <a:uLnTx/>
                  <a:uFillTx/>
                </a:rPr>
                <a:t>Step 1.3: </a:t>
              </a:r>
              <a:r>
                <a:rPr kumimoji="0" lang="en-US" sz="896" b="0" i="0" u="none" strike="noStrike" kern="0" cap="none" spc="0" normalizeH="0" baseline="0" noProof="0">
                  <a:ln>
                    <a:noFill/>
                  </a:ln>
                  <a:solidFill>
                    <a:prstClr val="black"/>
                  </a:solidFill>
                  <a:effectLst/>
                  <a:uLnTx/>
                  <a:uFillTx/>
                </a:rPr>
                <a:t>Connect with ISRM leadership and receive approval to begin Stage 2.</a:t>
              </a:r>
              <a:endParaRPr kumimoji="0" lang="en-US" sz="717" b="0" i="0" u="none" strike="noStrike" kern="0" cap="none" spc="0" normalizeH="0" baseline="0" noProof="0">
                <a:ln>
                  <a:noFill/>
                </a:ln>
                <a:solidFill>
                  <a:prstClr val="black"/>
                </a:solidFill>
                <a:effectLst/>
                <a:uLnTx/>
                <a:uFillTx/>
                <a:cs typeface="Calibri"/>
              </a:endParaRPr>
            </a:p>
            <a:p>
              <a:pPr marL="568325" marR="0" lvl="0" indent="-568325"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endParaRPr>
            </a:p>
          </p:txBody>
        </p:sp>
        <p:sp>
          <p:nvSpPr>
            <p:cNvPr id="11" name="TextBox 10">
              <a:extLst>
                <a:ext uri="{FF2B5EF4-FFF2-40B4-BE49-F238E27FC236}">
                  <a16:creationId xmlns:a16="http://schemas.microsoft.com/office/drawing/2014/main" id="{9253A6B6-0473-6040-423D-FDC6368A36A1}"/>
                </a:ext>
              </a:extLst>
            </p:cNvPr>
            <p:cNvSpPr txBox="1"/>
            <p:nvPr/>
          </p:nvSpPr>
          <p:spPr>
            <a:xfrm>
              <a:off x="4229485" y="3928147"/>
              <a:ext cx="3544687" cy="1778691"/>
            </a:xfrm>
            <a:prstGeom prst="rect">
              <a:avLst/>
            </a:prstGeom>
            <a:noFill/>
          </p:spPr>
          <p:txBody>
            <a:bodyPr wrap="square" lIns="51206" tIns="25603" rIns="51206" bIns="25603" rtlCol="0">
              <a:spAutoFit/>
            </a:bodyPr>
            <a:lstStyle/>
            <a:p>
              <a:pPr marL="483616" indent="-483616"/>
              <a:r>
                <a:rPr lang="en-US" sz="896" b="1" i="1"/>
                <a:t>Step 2.1: </a:t>
              </a:r>
              <a:r>
                <a:rPr lang="en-US" sz="896"/>
                <a:t>Determine the required documents, processes, and meeting cadences needed to launch the new portfolio.</a:t>
              </a:r>
            </a:p>
            <a:p>
              <a:pPr marL="483616" indent="-483616"/>
              <a:r>
                <a:rPr lang="en-US" sz="896" b="1" i="1"/>
                <a:t>Step 2.2: </a:t>
              </a:r>
              <a:r>
                <a:rPr lang="en-US" sz="896"/>
                <a:t>Build a detailed workplan for the execution of the new portfolio.</a:t>
              </a:r>
            </a:p>
            <a:p>
              <a:pPr marL="483616" indent="-483616"/>
              <a:r>
                <a:rPr lang="en-US" sz="896" b="1" i="1"/>
                <a:t>Step 2.3: </a:t>
              </a:r>
              <a:r>
                <a:rPr lang="en-US" sz="896"/>
                <a:t>Connect with ISRM leadership to and receive approval to begin Stage 3.</a:t>
              </a:r>
            </a:p>
            <a:p>
              <a:pPr marL="568325" indent="-568325"/>
              <a:endParaRPr lang="en-US" sz="1400"/>
            </a:p>
          </p:txBody>
        </p:sp>
        <p:sp>
          <p:nvSpPr>
            <p:cNvPr id="13" name="TextBox 12">
              <a:extLst>
                <a:ext uri="{FF2B5EF4-FFF2-40B4-BE49-F238E27FC236}">
                  <a16:creationId xmlns:a16="http://schemas.microsoft.com/office/drawing/2014/main" id="{9931C981-D878-DA4C-5212-B17DF63D6243}"/>
                </a:ext>
              </a:extLst>
            </p:cNvPr>
            <p:cNvSpPr txBox="1"/>
            <p:nvPr/>
          </p:nvSpPr>
          <p:spPr>
            <a:xfrm>
              <a:off x="8057051" y="3925531"/>
              <a:ext cx="3771077" cy="1557479"/>
            </a:xfrm>
            <a:prstGeom prst="rect">
              <a:avLst/>
            </a:prstGeom>
            <a:noFill/>
          </p:spPr>
          <p:txBody>
            <a:bodyPr wrap="square" lIns="51206" tIns="25603" rIns="51206" bIns="25603" rtlCol="0">
              <a:spAutoFit/>
            </a:bodyPr>
            <a:lstStyle/>
            <a:p>
              <a:pPr marL="483616" indent="-483616"/>
              <a:r>
                <a:rPr lang="en-US" sz="952" b="1" i="1"/>
                <a:t>Step 3.1: </a:t>
              </a:r>
              <a:r>
                <a:rPr lang="en-US" sz="952"/>
                <a:t>Complete charters and HR documents.</a:t>
              </a:r>
            </a:p>
            <a:p>
              <a:pPr marL="483616" indent="-483616"/>
              <a:r>
                <a:rPr lang="en-US" sz="952" b="1" i="1"/>
                <a:t>Step 3.2: </a:t>
              </a:r>
              <a:r>
                <a:rPr lang="en-US" sz="952"/>
                <a:t>Define purview and research priorities.</a:t>
              </a:r>
            </a:p>
            <a:p>
              <a:pPr marL="483616" indent="-483616"/>
              <a:r>
                <a:rPr lang="en-US" sz="952" b="1" i="1"/>
                <a:t>Step 3.3: </a:t>
              </a:r>
              <a:r>
                <a:rPr lang="en-US" sz="952"/>
                <a:t>Produce RFAs, SOPs, and Policies.</a:t>
              </a:r>
            </a:p>
            <a:p>
              <a:pPr marL="483616" indent="-483616"/>
              <a:r>
                <a:rPr lang="en-US" sz="952" b="1" i="1"/>
                <a:t>Step 3.4: </a:t>
              </a:r>
              <a:r>
                <a:rPr lang="en-US" sz="952"/>
                <a:t>Define data management and performance metrics.</a:t>
              </a:r>
            </a:p>
            <a:p>
              <a:pPr marL="483616" indent="-483616"/>
              <a:r>
                <a:rPr lang="en-US" sz="952" b="1" i="1"/>
                <a:t>Step 3.5: </a:t>
              </a:r>
              <a:r>
                <a:rPr lang="en-US" sz="952"/>
                <a:t>Publish RFAs and begin portfolio operations.</a:t>
              </a:r>
              <a:endParaRPr lang="en-US" sz="952" b="1" i="1"/>
            </a:p>
          </p:txBody>
        </p:sp>
      </p:grpSp>
    </p:spTree>
    <p:extLst>
      <p:ext uri="{BB962C8B-B14F-4D97-AF65-F5344CB8AC3E}">
        <p14:creationId xmlns:p14="http://schemas.microsoft.com/office/powerpoint/2010/main" val="286442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72CF86BA-9019-5E78-70E2-7D03F5D3C51A}"/>
              </a:ext>
            </a:extLst>
          </p:cNvPr>
          <p:cNvSpPr>
            <a:spLocks noGrp="1"/>
          </p:cNvSpPr>
          <p:nvPr>
            <p:ph type="title"/>
          </p:nvPr>
        </p:nvSpPr>
        <p:spPr/>
        <p:txBody>
          <a:bodyPr/>
          <a:lstStyle/>
          <a:p>
            <a:r>
              <a:rPr lang="en-US" sz="3200" dirty="0"/>
              <a:t>Suicide Prevention is kicking off their development at Stage 2</a:t>
            </a:r>
          </a:p>
        </p:txBody>
      </p:sp>
      <p:sp>
        <p:nvSpPr>
          <p:cNvPr id="5" name="Slide Number Placeholder 4">
            <a:extLst>
              <a:ext uri="{FF2B5EF4-FFF2-40B4-BE49-F238E27FC236}">
                <a16:creationId xmlns:a16="http://schemas.microsoft.com/office/drawing/2014/main" id="{F0329CB4-1D5D-24D3-299A-32C5219D93AD}"/>
              </a:ext>
            </a:extLst>
          </p:cNvPr>
          <p:cNvSpPr>
            <a:spLocks noGrp="1"/>
          </p:cNvSpPr>
          <p:nvPr>
            <p:ph type="sldNum" sz="quarter" idx="12"/>
          </p:nvPr>
        </p:nvSpPr>
        <p:spPr/>
        <p:txBody>
          <a:bodyPr/>
          <a:lstStyle/>
          <a:p>
            <a:fld id="{670A9334-4E67-F94F-A05E-0CE8B74A054E}" type="slidenum">
              <a:rPr lang="en-US" smtClean="0"/>
              <a:pPr/>
              <a:t>5</a:t>
            </a:fld>
            <a:endParaRPr lang="en-US"/>
          </a:p>
        </p:txBody>
      </p:sp>
      <p:grpSp>
        <p:nvGrpSpPr>
          <p:cNvPr id="6" name="Group 5">
            <a:extLst>
              <a:ext uri="{FF2B5EF4-FFF2-40B4-BE49-F238E27FC236}">
                <a16:creationId xmlns:a16="http://schemas.microsoft.com/office/drawing/2014/main" id="{63921328-57A5-CB18-02EC-DA118F7EBE32}"/>
              </a:ext>
            </a:extLst>
          </p:cNvPr>
          <p:cNvGrpSpPr>
            <a:grpSpLocks/>
          </p:cNvGrpSpPr>
          <p:nvPr/>
        </p:nvGrpSpPr>
        <p:grpSpPr>
          <a:xfrm>
            <a:off x="1895548" y="942444"/>
            <a:ext cx="8400904" cy="4973111"/>
            <a:chOff x="498966" y="75275"/>
            <a:chExt cx="11201206" cy="6630815"/>
          </a:xfrm>
        </p:grpSpPr>
        <p:sp>
          <p:nvSpPr>
            <p:cNvPr id="7" name="Rectangle 6">
              <a:extLst>
                <a:ext uri="{FF2B5EF4-FFF2-40B4-BE49-F238E27FC236}">
                  <a16:creationId xmlns:a16="http://schemas.microsoft.com/office/drawing/2014/main" id="{B47E1C14-B3D7-43D2-AB8C-DE4560F2A7AD}"/>
                </a:ext>
              </a:extLst>
            </p:cNvPr>
            <p:cNvSpPr/>
            <p:nvPr/>
          </p:nvSpPr>
          <p:spPr>
            <a:xfrm>
              <a:off x="498966" y="83330"/>
              <a:ext cx="11194068" cy="6622760"/>
            </a:xfrm>
            <a:prstGeom prst="rect">
              <a:avLst/>
            </a:prstGeom>
            <a:solidFill>
              <a:sysClr val="window" lastClr="FFFFFF"/>
            </a:solidFill>
            <a:ln w="9525" cap="flat" cmpd="sng" algn="ctr">
              <a:solidFill>
                <a:srgbClr val="4472C4">
                  <a:shade val="50000"/>
                </a:srgbClr>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FD166AA-876B-7A30-9238-89B89FDF0963}"/>
                </a:ext>
              </a:extLst>
            </p:cNvPr>
            <p:cNvGrpSpPr/>
            <p:nvPr/>
          </p:nvGrpSpPr>
          <p:grpSpPr>
            <a:xfrm>
              <a:off x="986835" y="75275"/>
              <a:ext cx="9886024" cy="4384227"/>
              <a:chOff x="994826" y="636621"/>
              <a:chExt cx="9886024" cy="4384227"/>
            </a:xfrm>
          </p:grpSpPr>
          <p:grpSp>
            <p:nvGrpSpPr>
              <p:cNvPr id="18" name="Gruppieren 2">
                <a:extLst>
                  <a:ext uri="{FF2B5EF4-FFF2-40B4-BE49-F238E27FC236}">
                    <a16:creationId xmlns:a16="http://schemas.microsoft.com/office/drawing/2014/main" id="{B5DF784D-4445-B9DB-2D54-B0A1024AAEC5}"/>
                  </a:ext>
                </a:extLst>
              </p:cNvPr>
              <p:cNvGrpSpPr/>
              <p:nvPr/>
            </p:nvGrpSpPr>
            <p:grpSpPr>
              <a:xfrm>
                <a:off x="1088256" y="1851946"/>
                <a:ext cx="2457431" cy="2348634"/>
                <a:chOff x="2878138" y="2051050"/>
                <a:chExt cx="1439862" cy="1439863"/>
              </a:xfrm>
            </p:grpSpPr>
            <p:sp>
              <p:nvSpPr>
                <p:cNvPr id="37" name="Freeform 50">
                  <a:extLst>
                    <a:ext uri="{FF2B5EF4-FFF2-40B4-BE49-F238E27FC236}">
                      <a16:creationId xmlns:a16="http://schemas.microsoft.com/office/drawing/2014/main" id="{C5FA8EF6-5FC6-8205-3BAB-C470851880A1}"/>
                    </a:ext>
                  </a:extLst>
                </p:cNvPr>
                <p:cNvSpPr>
                  <a:spLocks/>
                </p:cNvSpPr>
                <p:nvPr>
                  <p:custDataLst>
                    <p:tags r:id="rId9"/>
                  </p:custDataLst>
                </p:nvPr>
              </p:nvSpPr>
              <p:spPr bwMode="auto">
                <a:xfrm>
                  <a:off x="3005138" y="2998788"/>
                  <a:ext cx="1223962" cy="492125"/>
                </a:xfrm>
                <a:custGeom>
                  <a:avLst/>
                  <a:gdLst>
                    <a:gd name="T0" fmla="*/ 417 w 498"/>
                    <a:gd name="T1" fmla="*/ 0 h 200"/>
                    <a:gd name="T2" fmla="*/ 413 w 498"/>
                    <a:gd name="T3" fmla="*/ 6 h 200"/>
                    <a:gd name="T4" fmla="*/ 142 w 498"/>
                    <a:gd name="T5" fmla="*/ 79 h 200"/>
                    <a:gd name="T6" fmla="*/ 83 w 498"/>
                    <a:gd name="T7" fmla="*/ 27 h 200"/>
                    <a:gd name="T8" fmla="*/ 20 w 498"/>
                    <a:gd name="T9" fmla="*/ 15 h 200"/>
                    <a:gd name="T10" fmla="*/ 0 w 498"/>
                    <a:gd name="T11" fmla="*/ 74 h 200"/>
                    <a:gd name="T12" fmla="*/ 241 w 498"/>
                    <a:gd name="T13" fmla="*/ 200 h 200"/>
                    <a:gd name="T14" fmla="*/ 498 w 498"/>
                    <a:gd name="T15" fmla="*/ 47 h 200"/>
                    <a:gd name="T16" fmla="*/ 437 w 498"/>
                    <a:gd name="T17" fmla="*/ 60 h 200"/>
                    <a:gd name="T18" fmla="*/ 417 w 498"/>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rgbClr val="FFFFFF"/>
                </a:solidFill>
                <a:ln w="7144" cap="flat" cmpd="sng">
                  <a:solidFill>
                    <a:schemeClr val="accent1">
                      <a:lumMod val="100000"/>
                    </a:schemeClr>
                  </a:solidFill>
                  <a:prstDash val="solid"/>
                  <a:round/>
                  <a:headEnd/>
                  <a:tailEn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52">
                  <a:extLst>
                    <a:ext uri="{FF2B5EF4-FFF2-40B4-BE49-F238E27FC236}">
                      <a16:creationId xmlns:a16="http://schemas.microsoft.com/office/drawing/2014/main" id="{FE367247-B76A-DE61-D0AE-1C2EF5DD714F}"/>
                    </a:ext>
                  </a:extLst>
                </p:cNvPr>
                <p:cNvSpPr>
                  <a:spLocks/>
                </p:cNvSpPr>
                <p:nvPr>
                  <p:custDataLst>
                    <p:tags r:id="rId10"/>
                  </p:custDataLst>
                </p:nvPr>
              </p:nvSpPr>
              <p:spPr bwMode="auto">
                <a:xfrm>
                  <a:off x="2878138" y="2052638"/>
                  <a:ext cx="762000" cy="1093787"/>
                </a:xfrm>
                <a:custGeom>
                  <a:avLst/>
                  <a:gdLst>
                    <a:gd name="T0" fmla="*/ 124 w 310"/>
                    <a:gd name="T1" fmla="*/ 397 h 445"/>
                    <a:gd name="T2" fmla="*/ 121 w 310"/>
                    <a:gd name="T3" fmla="*/ 193 h 445"/>
                    <a:gd name="T4" fmla="*/ 268 w 310"/>
                    <a:gd name="T5" fmla="*/ 95 h 445"/>
                    <a:gd name="T6" fmla="*/ 310 w 310"/>
                    <a:gd name="T7" fmla="*/ 47 h 445"/>
                    <a:gd name="T8" fmla="*/ 269 w 310"/>
                    <a:gd name="T9" fmla="*/ 0 h 445"/>
                    <a:gd name="T10" fmla="*/ 0 w 310"/>
                    <a:gd name="T11" fmla="*/ 292 h 445"/>
                    <a:gd name="T12" fmla="*/ 43 w 310"/>
                    <a:gd name="T13" fmla="*/ 445 h 445"/>
                    <a:gd name="T14" fmla="*/ 64 w 310"/>
                    <a:gd name="T15" fmla="*/ 385 h 445"/>
                    <a:gd name="T16" fmla="*/ 124 w 310"/>
                    <a:gd name="T17" fmla="*/ 39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no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53">
                  <a:extLst>
                    <a:ext uri="{FF2B5EF4-FFF2-40B4-BE49-F238E27FC236}">
                      <a16:creationId xmlns:a16="http://schemas.microsoft.com/office/drawing/2014/main" id="{38F2EBBF-96F9-4EFF-A384-FC2213A328C5}"/>
                    </a:ext>
                  </a:extLst>
                </p:cNvPr>
                <p:cNvSpPr>
                  <a:spLocks/>
                </p:cNvSpPr>
                <p:nvPr>
                  <p:custDataLst>
                    <p:tags r:id="rId11"/>
                  </p:custDataLst>
                </p:nvPr>
              </p:nvSpPr>
              <p:spPr bwMode="auto">
                <a:xfrm>
                  <a:off x="3581400" y="2051050"/>
                  <a:ext cx="736600" cy="1055688"/>
                </a:xfrm>
                <a:custGeom>
                  <a:avLst/>
                  <a:gdLst>
                    <a:gd name="T0" fmla="*/ 0 w 300"/>
                    <a:gd name="T1" fmla="*/ 95 h 430"/>
                    <a:gd name="T2" fmla="*/ 106 w 300"/>
                    <a:gd name="T3" fmla="*/ 121 h 430"/>
                    <a:gd name="T4" fmla="*/ 191 w 300"/>
                    <a:gd name="T5" fmla="*/ 369 h 430"/>
                    <a:gd name="T6" fmla="*/ 211 w 300"/>
                    <a:gd name="T7" fmla="*/ 430 h 430"/>
                    <a:gd name="T8" fmla="*/ 272 w 300"/>
                    <a:gd name="T9" fmla="*/ 418 h 430"/>
                    <a:gd name="T10" fmla="*/ 300 w 300"/>
                    <a:gd name="T11" fmla="*/ 293 h 430"/>
                    <a:gd name="T12" fmla="*/ 7 w 300"/>
                    <a:gd name="T13" fmla="*/ 0 h 430"/>
                    <a:gd name="T14" fmla="*/ 0 w 300"/>
                    <a:gd name="T15" fmla="*/ 1 h 430"/>
                    <a:gd name="T16" fmla="*/ 42 w 300"/>
                    <a:gd name="T17" fmla="*/ 48 h 430"/>
                    <a:gd name="T18" fmla="*/ 0 w 300"/>
                    <a:gd name="T19" fmla="*/ 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chemeClr val="accent6">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60">
                  <a:extLst>
                    <a:ext uri="{FF2B5EF4-FFF2-40B4-BE49-F238E27FC236}">
                      <a16:creationId xmlns:a16="http://schemas.microsoft.com/office/drawing/2014/main" id="{57B8A12B-35E8-CA83-FB71-8A740B8B11B9}"/>
                    </a:ext>
                  </a:extLst>
                </p:cNvPr>
                <p:cNvSpPr>
                  <a:spLocks/>
                </p:cNvSpPr>
                <p:nvPr>
                  <p:custDataLst>
                    <p:tags r:id="rId12"/>
                  </p:custDataLst>
                </p:nvPr>
              </p:nvSpPr>
              <p:spPr bwMode="auto">
                <a:xfrm>
                  <a:off x="3081338" y="2252663"/>
                  <a:ext cx="1035050" cy="1042987"/>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uppieren 2">
                <a:extLst>
                  <a:ext uri="{FF2B5EF4-FFF2-40B4-BE49-F238E27FC236}">
                    <a16:creationId xmlns:a16="http://schemas.microsoft.com/office/drawing/2014/main" id="{6BEF516C-589E-EB6A-D76E-0EF3A0DC2BFD}"/>
                  </a:ext>
                </a:extLst>
              </p:cNvPr>
              <p:cNvGrpSpPr/>
              <p:nvPr/>
            </p:nvGrpSpPr>
            <p:grpSpPr>
              <a:xfrm>
                <a:off x="4630250" y="1849356"/>
                <a:ext cx="2457431" cy="2348634"/>
                <a:chOff x="2878138" y="2051050"/>
                <a:chExt cx="1439862" cy="1439863"/>
              </a:xfrm>
            </p:grpSpPr>
            <p:sp>
              <p:nvSpPr>
                <p:cNvPr id="33" name="Freeform 50">
                  <a:extLst>
                    <a:ext uri="{FF2B5EF4-FFF2-40B4-BE49-F238E27FC236}">
                      <a16:creationId xmlns:a16="http://schemas.microsoft.com/office/drawing/2014/main" id="{C273146C-F79B-6D61-186D-E83333E42B0B}"/>
                    </a:ext>
                  </a:extLst>
                </p:cNvPr>
                <p:cNvSpPr>
                  <a:spLocks/>
                </p:cNvSpPr>
                <p:nvPr>
                  <p:custDataLst>
                    <p:tags r:id="rId5"/>
                  </p:custDataLst>
                </p:nvPr>
              </p:nvSpPr>
              <p:spPr bwMode="auto">
                <a:xfrm>
                  <a:off x="3005138" y="2998788"/>
                  <a:ext cx="1223962" cy="492125"/>
                </a:xfrm>
                <a:custGeom>
                  <a:avLst/>
                  <a:gdLst>
                    <a:gd name="T0" fmla="*/ 417 w 498"/>
                    <a:gd name="T1" fmla="*/ 0 h 200"/>
                    <a:gd name="T2" fmla="*/ 413 w 498"/>
                    <a:gd name="T3" fmla="*/ 6 h 200"/>
                    <a:gd name="T4" fmla="*/ 142 w 498"/>
                    <a:gd name="T5" fmla="*/ 79 h 200"/>
                    <a:gd name="T6" fmla="*/ 83 w 498"/>
                    <a:gd name="T7" fmla="*/ 27 h 200"/>
                    <a:gd name="T8" fmla="*/ 20 w 498"/>
                    <a:gd name="T9" fmla="*/ 15 h 200"/>
                    <a:gd name="T10" fmla="*/ 0 w 498"/>
                    <a:gd name="T11" fmla="*/ 74 h 200"/>
                    <a:gd name="T12" fmla="*/ 241 w 498"/>
                    <a:gd name="T13" fmla="*/ 200 h 200"/>
                    <a:gd name="T14" fmla="*/ 498 w 498"/>
                    <a:gd name="T15" fmla="*/ 47 h 200"/>
                    <a:gd name="T16" fmla="*/ 437 w 498"/>
                    <a:gd name="T17" fmla="*/ 60 h 200"/>
                    <a:gd name="T18" fmla="*/ 417 w 498"/>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chemeClr val="accent6">
                    <a:lumMod val="60000"/>
                    <a:lumOff val="40000"/>
                  </a:schemeClr>
                </a:solidFill>
                <a:ln w="7144" cap="flat" cmpd="sng">
                  <a:solidFill>
                    <a:schemeClr val="accent1">
                      <a:lumMod val="100000"/>
                    </a:schemeClr>
                  </a:solidFill>
                  <a:prstDash val="solid"/>
                  <a:round/>
                  <a:headEnd/>
                  <a:tailEn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52">
                  <a:extLst>
                    <a:ext uri="{FF2B5EF4-FFF2-40B4-BE49-F238E27FC236}">
                      <a16:creationId xmlns:a16="http://schemas.microsoft.com/office/drawing/2014/main" id="{98338FBD-06C5-3452-F9E8-FE86C1FE084C}"/>
                    </a:ext>
                  </a:extLst>
                </p:cNvPr>
                <p:cNvSpPr>
                  <a:spLocks/>
                </p:cNvSpPr>
                <p:nvPr>
                  <p:custDataLst>
                    <p:tags r:id="rId6"/>
                  </p:custDataLst>
                </p:nvPr>
              </p:nvSpPr>
              <p:spPr bwMode="auto">
                <a:xfrm>
                  <a:off x="2878138" y="2052638"/>
                  <a:ext cx="762000" cy="1093787"/>
                </a:xfrm>
                <a:custGeom>
                  <a:avLst/>
                  <a:gdLst>
                    <a:gd name="T0" fmla="*/ 124 w 310"/>
                    <a:gd name="T1" fmla="*/ 397 h 445"/>
                    <a:gd name="T2" fmla="*/ 121 w 310"/>
                    <a:gd name="T3" fmla="*/ 193 h 445"/>
                    <a:gd name="T4" fmla="*/ 268 w 310"/>
                    <a:gd name="T5" fmla="*/ 95 h 445"/>
                    <a:gd name="T6" fmla="*/ 310 w 310"/>
                    <a:gd name="T7" fmla="*/ 47 h 445"/>
                    <a:gd name="T8" fmla="*/ 269 w 310"/>
                    <a:gd name="T9" fmla="*/ 0 h 445"/>
                    <a:gd name="T10" fmla="*/ 0 w 310"/>
                    <a:gd name="T11" fmla="*/ 292 h 445"/>
                    <a:gd name="T12" fmla="*/ 43 w 310"/>
                    <a:gd name="T13" fmla="*/ 445 h 445"/>
                    <a:gd name="T14" fmla="*/ 64 w 310"/>
                    <a:gd name="T15" fmla="*/ 385 h 445"/>
                    <a:gd name="T16" fmla="*/ 124 w 310"/>
                    <a:gd name="T17" fmla="*/ 39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no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53">
                  <a:extLst>
                    <a:ext uri="{FF2B5EF4-FFF2-40B4-BE49-F238E27FC236}">
                      <a16:creationId xmlns:a16="http://schemas.microsoft.com/office/drawing/2014/main" id="{FA222C9B-FE99-0CA6-00E8-77E86F9C9B04}"/>
                    </a:ext>
                  </a:extLst>
                </p:cNvPr>
                <p:cNvSpPr>
                  <a:spLocks/>
                </p:cNvSpPr>
                <p:nvPr>
                  <p:custDataLst>
                    <p:tags r:id="rId7"/>
                  </p:custDataLst>
                </p:nvPr>
              </p:nvSpPr>
              <p:spPr bwMode="auto">
                <a:xfrm>
                  <a:off x="3581400" y="2051050"/>
                  <a:ext cx="736600" cy="1055688"/>
                </a:xfrm>
                <a:custGeom>
                  <a:avLst/>
                  <a:gdLst>
                    <a:gd name="T0" fmla="*/ 0 w 300"/>
                    <a:gd name="T1" fmla="*/ 95 h 430"/>
                    <a:gd name="T2" fmla="*/ 106 w 300"/>
                    <a:gd name="T3" fmla="*/ 121 h 430"/>
                    <a:gd name="T4" fmla="*/ 191 w 300"/>
                    <a:gd name="T5" fmla="*/ 369 h 430"/>
                    <a:gd name="T6" fmla="*/ 211 w 300"/>
                    <a:gd name="T7" fmla="*/ 430 h 430"/>
                    <a:gd name="T8" fmla="*/ 272 w 300"/>
                    <a:gd name="T9" fmla="*/ 418 h 430"/>
                    <a:gd name="T10" fmla="*/ 300 w 300"/>
                    <a:gd name="T11" fmla="*/ 293 h 430"/>
                    <a:gd name="T12" fmla="*/ 7 w 300"/>
                    <a:gd name="T13" fmla="*/ 0 h 430"/>
                    <a:gd name="T14" fmla="*/ 0 w 300"/>
                    <a:gd name="T15" fmla="*/ 1 h 430"/>
                    <a:gd name="T16" fmla="*/ 42 w 300"/>
                    <a:gd name="T17" fmla="*/ 48 h 430"/>
                    <a:gd name="T18" fmla="*/ 0 w 300"/>
                    <a:gd name="T19" fmla="*/ 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chemeClr val="accent6">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60">
                  <a:extLst>
                    <a:ext uri="{FF2B5EF4-FFF2-40B4-BE49-F238E27FC236}">
                      <a16:creationId xmlns:a16="http://schemas.microsoft.com/office/drawing/2014/main" id="{65F0F4C4-78FA-0459-B5E0-B1EA35A878B0}"/>
                    </a:ext>
                  </a:extLst>
                </p:cNvPr>
                <p:cNvSpPr>
                  <a:spLocks/>
                </p:cNvSpPr>
                <p:nvPr>
                  <p:custDataLst>
                    <p:tags r:id="rId8"/>
                  </p:custDataLst>
                </p:nvPr>
              </p:nvSpPr>
              <p:spPr bwMode="auto">
                <a:xfrm>
                  <a:off x="3081338" y="2252663"/>
                  <a:ext cx="1035050" cy="1042987"/>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uppieren 2">
                <a:extLst>
                  <a:ext uri="{FF2B5EF4-FFF2-40B4-BE49-F238E27FC236}">
                    <a16:creationId xmlns:a16="http://schemas.microsoft.com/office/drawing/2014/main" id="{C38136D9-5C0D-6127-B492-9528BEBC9BCA}"/>
                  </a:ext>
                </a:extLst>
              </p:cNvPr>
              <p:cNvGrpSpPr/>
              <p:nvPr/>
            </p:nvGrpSpPr>
            <p:grpSpPr>
              <a:xfrm>
                <a:off x="8388997" y="1831801"/>
                <a:ext cx="2457431" cy="2348634"/>
                <a:chOff x="2878138" y="2051050"/>
                <a:chExt cx="1439862" cy="1439863"/>
              </a:xfrm>
            </p:grpSpPr>
            <p:sp>
              <p:nvSpPr>
                <p:cNvPr id="29" name="Freeform 50">
                  <a:extLst>
                    <a:ext uri="{FF2B5EF4-FFF2-40B4-BE49-F238E27FC236}">
                      <a16:creationId xmlns:a16="http://schemas.microsoft.com/office/drawing/2014/main" id="{10B5C356-DEAF-66E7-6990-29912373312A}"/>
                    </a:ext>
                  </a:extLst>
                </p:cNvPr>
                <p:cNvSpPr>
                  <a:spLocks/>
                </p:cNvSpPr>
                <p:nvPr>
                  <p:custDataLst>
                    <p:tags r:id="rId1"/>
                  </p:custDataLst>
                </p:nvPr>
              </p:nvSpPr>
              <p:spPr bwMode="auto">
                <a:xfrm>
                  <a:off x="3005138" y="2998788"/>
                  <a:ext cx="1223962" cy="492125"/>
                </a:xfrm>
                <a:custGeom>
                  <a:avLst/>
                  <a:gdLst>
                    <a:gd name="T0" fmla="*/ 417 w 498"/>
                    <a:gd name="T1" fmla="*/ 0 h 200"/>
                    <a:gd name="T2" fmla="*/ 413 w 498"/>
                    <a:gd name="T3" fmla="*/ 6 h 200"/>
                    <a:gd name="T4" fmla="*/ 142 w 498"/>
                    <a:gd name="T5" fmla="*/ 79 h 200"/>
                    <a:gd name="T6" fmla="*/ 83 w 498"/>
                    <a:gd name="T7" fmla="*/ 27 h 200"/>
                    <a:gd name="T8" fmla="*/ 20 w 498"/>
                    <a:gd name="T9" fmla="*/ 15 h 200"/>
                    <a:gd name="T10" fmla="*/ 0 w 498"/>
                    <a:gd name="T11" fmla="*/ 74 h 200"/>
                    <a:gd name="T12" fmla="*/ 241 w 498"/>
                    <a:gd name="T13" fmla="*/ 200 h 200"/>
                    <a:gd name="T14" fmla="*/ 498 w 498"/>
                    <a:gd name="T15" fmla="*/ 47 h 200"/>
                    <a:gd name="T16" fmla="*/ 437 w 498"/>
                    <a:gd name="T17" fmla="*/ 60 h 200"/>
                    <a:gd name="T18" fmla="*/ 417 w 498"/>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chemeClr val="accent6">
                    <a:lumMod val="60000"/>
                    <a:lumOff val="40000"/>
                  </a:schemeClr>
                </a:solidFill>
                <a:ln w="7144" cap="flat" cmpd="sng">
                  <a:solidFill>
                    <a:schemeClr val="accent6">
                      <a:lumMod val="75000"/>
                    </a:schemeClr>
                  </a:solidFill>
                  <a:prstDash val="solid"/>
                  <a:round/>
                  <a:headEnd/>
                  <a:tailEn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52">
                  <a:extLst>
                    <a:ext uri="{FF2B5EF4-FFF2-40B4-BE49-F238E27FC236}">
                      <a16:creationId xmlns:a16="http://schemas.microsoft.com/office/drawing/2014/main" id="{BE87BD78-59E8-2F3F-2EC7-00B5DA9EE41E}"/>
                    </a:ext>
                  </a:extLst>
                </p:cNvPr>
                <p:cNvSpPr>
                  <a:spLocks/>
                </p:cNvSpPr>
                <p:nvPr>
                  <p:custDataLst>
                    <p:tags r:id="rId2"/>
                  </p:custDataLst>
                </p:nvPr>
              </p:nvSpPr>
              <p:spPr bwMode="auto">
                <a:xfrm>
                  <a:off x="2878138" y="2052638"/>
                  <a:ext cx="762000" cy="1093787"/>
                </a:xfrm>
                <a:custGeom>
                  <a:avLst/>
                  <a:gdLst>
                    <a:gd name="T0" fmla="*/ 124 w 310"/>
                    <a:gd name="T1" fmla="*/ 397 h 445"/>
                    <a:gd name="T2" fmla="*/ 121 w 310"/>
                    <a:gd name="T3" fmla="*/ 193 h 445"/>
                    <a:gd name="T4" fmla="*/ 268 w 310"/>
                    <a:gd name="T5" fmla="*/ 95 h 445"/>
                    <a:gd name="T6" fmla="*/ 310 w 310"/>
                    <a:gd name="T7" fmla="*/ 47 h 445"/>
                    <a:gd name="T8" fmla="*/ 269 w 310"/>
                    <a:gd name="T9" fmla="*/ 0 h 445"/>
                    <a:gd name="T10" fmla="*/ 0 w 310"/>
                    <a:gd name="T11" fmla="*/ 292 h 445"/>
                    <a:gd name="T12" fmla="*/ 43 w 310"/>
                    <a:gd name="T13" fmla="*/ 445 h 445"/>
                    <a:gd name="T14" fmla="*/ 64 w 310"/>
                    <a:gd name="T15" fmla="*/ 385 h 445"/>
                    <a:gd name="T16" fmla="*/ 124 w 310"/>
                    <a:gd name="T17" fmla="*/ 39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solidFill>
                  <a:schemeClr val="accent6">
                    <a:lumMod val="75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53">
                  <a:extLst>
                    <a:ext uri="{FF2B5EF4-FFF2-40B4-BE49-F238E27FC236}">
                      <a16:creationId xmlns:a16="http://schemas.microsoft.com/office/drawing/2014/main" id="{A5E91F72-7939-D10A-BB02-96642D579808}"/>
                    </a:ext>
                  </a:extLst>
                </p:cNvPr>
                <p:cNvSpPr>
                  <a:spLocks/>
                </p:cNvSpPr>
                <p:nvPr>
                  <p:custDataLst>
                    <p:tags r:id="rId3"/>
                  </p:custDataLst>
                </p:nvPr>
              </p:nvSpPr>
              <p:spPr bwMode="auto">
                <a:xfrm>
                  <a:off x="3581400" y="2051050"/>
                  <a:ext cx="736600" cy="1055688"/>
                </a:xfrm>
                <a:custGeom>
                  <a:avLst/>
                  <a:gdLst>
                    <a:gd name="T0" fmla="*/ 0 w 300"/>
                    <a:gd name="T1" fmla="*/ 95 h 430"/>
                    <a:gd name="T2" fmla="*/ 106 w 300"/>
                    <a:gd name="T3" fmla="*/ 121 h 430"/>
                    <a:gd name="T4" fmla="*/ 191 w 300"/>
                    <a:gd name="T5" fmla="*/ 369 h 430"/>
                    <a:gd name="T6" fmla="*/ 211 w 300"/>
                    <a:gd name="T7" fmla="*/ 430 h 430"/>
                    <a:gd name="T8" fmla="*/ 272 w 300"/>
                    <a:gd name="T9" fmla="*/ 418 h 430"/>
                    <a:gd name="T10" fmla="*/ 300 w 300"/>
                    <a:gd name="T11" fmla="*/ 293 h 430"/>
                    <a:gd name="T12" fmla="*/ 7 w 300"/>
                    <a:gd name="T13" fmla="*/ 0 h 430"/>
                    <a:gd name="T14" fmla="*/ 0 w 300"/>
                    <a:gd name="T15" fmla="*/ 1 h 430"/>
                    <a:gd name="T16" fmla="*/ 42 w 300"/>
                    <a:gd name="T17" fmla="*/ 48 h 430"/>
                    <a:gd name="T18" fmla="*/ 0 w 300"/>
                    <a:gd name="T19" fmla="*/ 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chemeClr val="accent6">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60">
                  <a:extLst>
                    <a:ext uri="{FF2B5EF4-FFF2-40B4-BE49-F238E27FC236}">
                      <a16:creationId xmlns:a16="http://schemas.microsoft.com/office/drawing/2014/main" id="{59035294-476B-4FEC-3FB1-B1DF10D33D43}"/>
                    </a:ext>
                  </a:extLst>
                </p:cNvPr>
                <p:cNvSpPr>
                  <a:spLocks/>
                </p:cNvSpPr>
                <p:nvPr>
                  <p:custDataLst>
                    <p:tags r:id="rId4"/>
                  </p:custDataLst>
                </p:nvPr>
              </p:nvSpPr>
              <p:spPr bwMode="auto">
                <a:xfrm>
                  <a:off x="3081338" y="2252663"/>
                  <a:ext cx="1035050" cy="1042987"/>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E5B65A81-E6C2-75CA-A408-BAADD2F8FC42}"/>
                  </a:ext>
                </a:extLst>
              </p:cNvPr>
              <p:cNvSpPr txBox="1"/>
              <p:nvPr/>
            </p:nvSpPr>
            <p:spPr>
              <a:xfrm>
                <a:off x="1748255" y="1194565"/>
                <a:ext cx="1733416"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2.1</a:t>
                </a:r>
              </a:p>
            </p:txBody>
          </p:sp>
          <p:sp>
            <p:nvSpPr>
              <p:cNvPr id="22" name="TextBox 21">
                <a:extLst>
                  <a:ext uri="{FF2B5EF4-FFF2-40B4-BE49-F238E27FC236}">
                    <a16:creationId xmlns:a16="http://schemas.microsoft.com/office/drawing/2014/main" id="{D42BEB71-A710-5252-E4EF-292B87B5490E}"/>
                  </a:ext>
                </a:extLst>
              </p:cNvPr>
              <p:cNvSpPr txBox="1"/>
              <p:nvPr/>
            </p:nvSpPr>
            <p:spPr>
              <a:xfrm>
                <a:off x="5262862" y="1160838"/>
                <a:ext cx="1889988"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2.2</a:t>
                </a:r>
              </a:p>
            </p:txBody>
          </p:sp>
          <p:sp>
            <p:nvSpPr>
              <p:cNvPr id="23" name="TextBox 22">
                <a:extLst>
                  <a:ext uri="{FF2B5EF4-FFF2-40B4-BE49-F238E27FC236}">
                    <a16:creationId xmlns:a16="http://schemas.microsoft.com/office/drawing/2014/main" id="{A396F89D-A938-096B-2C2E-041E3A539843}"/>
                  </a:ext>
                </a:extLst>
              </p:cNvPr>
              <p:cNvSpPr txBox="1"/>
              <p:nvPr/>
            </p:nvSpPr>
            <p:spPr>
              <a:xfrm>
                <a:off x="8990862" y="1173630"/>
                <a:ext cx="1889988"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2.3</a:t>
                </a:r>
              </a:p>
            </p:txBody>
          </p:sp>
          <p:cxnSp>
            <p:nvCxnSpPr>
              <p:cNvPr id="24" name="Straight Connector 23">
                <a:extLst>
                  <a:ext uri="{FF2B5EF4-FFF2-40B4-BE49-F238E27FC236}">
                    <a16:creationId xmlns:a16="http://schemas.microsoft.com/office/drawing/2014/main" id="{DA240ACE-130C-61AA-F235-CC826B7553F0}"/>
                  </a:ext>
                </a:extLst>
              </p:cNvPr>
              <p:cNvCxnSpPr>
                <a:cxnSpLocks/>
                <a:stCxn id="39" idx="5"/>
                <a:endCxn id="34" idx="5"/>
              </p:cNvCxnSpPr>
              <p:nvPr/>
            </p:nvCxnSpPr>
            <p:spPr>
              <a:xfrm flipV="1">
                <a:off x="3545687" y="3022657"/>
                <a:ext cx="1084563" cy="2643"/>
              </a:xfrm>
              <a:prstGeom prst="line">
                <a:avLst/>
              </a:prstGeom>
              <a:ln w="42863">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F4CFC1-C4D4-1181-D89A-0132CF47DCF3}"/>
                  </a:ext>
                </a:extLst>
              </p:cNvPr>
              <p:cNvCxnSpPr>
                <a:cxnSpLocks/>
                <a:stCxn id="35" idx="5"/>
                <a:endCxn id="30" idx="5"/>
              </p:cNvCxnSpPr>
              <p:nvPr/>
            </p:nvCxnSpPr>
            <p:spPr>
              <a:xfrm flipV="1">
                <a:off x="7087681" y="3005102"/>
                <a:ext cx="1301316" cy="17608"/>
              </a:xfrm>
              <a:prstGeom prst="line">
                <a:avLst/>
              </a:prstGeom>
              <a:ln w="42863">
                <a:solidFill>
                  <a:srgbClr val="92D050"/>
                </a:solidFill>
              </a:ln>
            </p:spPr>
            <p:style>
              <a:lnRef idx="1">
                <a:schemeClr val="accent1"/>
              </a:lnRef>
              <a:fillRef idx="0">
                <a:schemeClr val="accent1"/>
              </a:fillRef>
              <a:effectRef idx="0">
                <a:schemeClr val="accent1"/>
              </a:effectRef>
              <a:fontRef idx="minor">
                <a:schemeClr val="tx1"/>
              </a:fontRef>
            </p:style>
          </p:cxnSp>
          <p:pic>
            <p:nvPicPr>
              <p:cNvPr id="26" name="Graphic 25" descr="Checklist outline">
                <a:extLst>
                  <a:ext uri="{FF2B5EF4-FFF2-40B4-BE49-F238E27FC236}">
                    <a16:creationId xmlns:a16="http://schemas.microsoft.com/office/drawing/2014/main" id="{6E7EFBAC-A972-BD6D-994E-03CE65670E5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31607" y="2617517"/>
                <a:ext cx="853917" cy="853917"/>
              </a:xfrm>
              <a:prstGeom prst="rect">
                <a:avLst/>
              </a:prstGeom>
            </p:spPr>
          </p:pic>
          <p:sp>
            <p:nvSpPr>
              <p:cNvPr id="27" name="TextBox 26">
                <a:extLst>
                  <a:ext uri="{FF2B5EF4-FFF2-40B4-BE49-F238E27FC236}">
                    <a16:creationId xmlns:a16="http://schemas.microsoft.com/office/drawing/2014/main" id="{7E2869FF-BBEE-9EE3-BB1A-5C9C7B7F12B5}"/>
                  </a:ext>
                </a:extLst>
              </p:cNvPr>
              <p:cNvSpPr txBox="1"/>
              <p:nvPr/>
            </p:nvSpPr>
            <p:spPr>
              <a:xfrm>
                <a:off x="4394715" y="636621"/>
                <a:ext cx="3781617" cy="420628"/>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New Portfolio </a:t>
                </a:r>
                <a:r>
                  <a:rPr kumimoji="0" lang="en-US" sz="1600" b="1" i="1" u="none" strike="noStrike" kern="1200" cap="none" spc="0" normalizeH="0" baseline="0" noProof="0" dirty="0" err="1">
                    <a:ln>
                      <a:noFill/>
                    </a:ln>
                    <a:solidFill>
                      <a:prstClr val="black"/>
                    </a:solidFill>
                    <a:effectLst/>
                    <a:uLnTx/>
                    <a:uFillTx/>
                    <a:latin typeface="Calibri" panose="020F0502020204030204"/>
                    <a:ea typeface="+mn-ea"/>
                    <a:cs typeface="+mn-cs"/>
                  </a:rPr>
                  <a:t>Workplanning</a:t>
                </a:r>
                <a:endPar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225DA721-71C2-2829-F597-C580F9570D55}"/>
                  </a:ext>
                </a:extLst>
              </p:cNvPr>
              <p:cNvSpPr txBox="1"/>
              <p:nvPr/>
            </p:nvSpPr>
            <p:spPr>
              <a:xfrm>
                <a:off x="994826" y="4736155"/>
                <a:ext cx="3130860" cy="284693"/>
              </a:xfrm>
              <a:prstGeom prst="rect">
                <a:avLst/>
              </a:prstGeom>
              <a:noFill/>
            </p:spPr>
            <p:txBody>
              <a:bodyPr wrap="square" lIns="68580" tIns="34290" rIns="68580" bIns="34290" rtlCol="0">
                <a:spAutoFit/>
              </a:bodyPr>
              <a:lstStyle/>
              <a:p>
                <a:pPr marL="568325" marR="0" lvl="0" indent="-568325"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BC1580BB-C46E-0E66-9F60-34F64308BFFE}"/>
                </a:ext>
              </a:extLst>
            </p:cNvPr>
            <p:cNvSpPr txBox="1"/>
            <p:nvPr/>
          </p:nvSpPr>
          <p:spPr>
            <a:xfrm>
              <a:off x="4634435" y="4359061"/>
              <a:ext cx="3130860" cy="113107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Use templates to create a comprehensive workplan for drafting required materials and establishing recurring meeting cadences for the development of the new portfolio.</a:t>
              </a:r>
            </a:p>
          </p:txBody>
        </p:sp>
        <p:sp>
          <p:nvSpPr>
            <p:cNvPr id="10" name="TextBox 9">
              <a:extLst>
                <a:ext uri="{FF2B5EF4-FFF2-40B4-BE49-F238E27FC236}">
                  <a16:creationId xmlns:a16="http://schemas.microsoft.com/office/drawing/2014/main" id="{B34DBA64-3093-3217-AF8D-E6C87B52DBBC}"/>
                </a:ext>
              </a:extLst>
            </p:cNvPr>
            <p:cNvSpPr txBox="1"/>
            <p:nvPr/>
          </p:nvSpPr>
          <p:spPr>
            <a:xfrm>
              <a:off x="1080265" y="3750904"/>
              <a:ext cx="2790508" cy="27699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Calibri" panose="020F0502020204030204"/>
                  <a:ea typeface="+mn-ea"/>
                  <a:cs typeface="+mn-cs"/>
                </a:rPr>
                <a:t>Required Documents and Materials</a:t>
              </a:r>
            </a:p>
          </p:txBody>
        </p:sp>
        <p:sp>
          <p:nvSpPr>
            <p:cNvPr id="11" name="TextBox 10">
              <a:extLst>
                <a:ext uri="{FF2B5EF4-FFF2-40B4-BE49-F238E27FC236}">
                  <a16:creationId xmlns:a16="http://schemas.microsoft.com/office/drawing/2014/main" id="{77AE1A27-A610-8335-3929-784C2DCB804C}"/>
                </a:ext>
              </a:extLst>
            </p:cNvPr>
            <p:cNvSpPr txBox="1"/>
            <p:nvPr/>
          </p:nvSpPr>
          <p:spPr>
            <a:xfrm>
              <a:off x="1080265" y="4408834"/>
              <a:ext cx="3130860" cy="113107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Meet with ISRM Leadership to discuss materials and meetings checklist. Determine what materials and meeting cadences are required for the new portfolio.</a:t>
              </a:r>
            </a:p>
          </p:txBody>
        </p:sp>
        <p:sp>
          <p:nvSpPr>
            <p:cNvPr id="12" name="TextBox 11">
              <a:extLst>
                <a:ext uri="{FF2B5EF4-FFF2-40B4-BE49-F238E27FC236}">
                  <a16:creationId xmlns:a16="http://schemas.microsoft.com/office/drawing/2014/main" id="{4F8D7DCD-6726-F0F5-A51A-C18047A4B960}"/>
                </a:ext>
              </a:extLst>
            </p:cNvPr>
            <p:cNvSpPr txBox="1"/>
            <p:nvPr/>
          </p:nvSpPr>
          <p:spPr>
            <a:xfrm>
              <a:off x="4131971" y="3873155"/>
              <a:ext cx="3437205" cy="276999"/>
            </a:xfrm>
            <a:prstGeom prst="rect">
              <a:avLst/>
            </a:prstGeom>
            <a:noFill/>
          </p:spPr>
          <p:txBody>
            <a:bodyPr wrap="square" lIns="68580" tIns="34290" rIns="68580" bIns="34290" rtlCol="0">
              <a:sp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Calibri" panose="020F0502020204030204"/>
                  <a:ea typeface="+mn-ea"/>
                  <a:cs typeface="+mn-cs"/>
                </a:rPr>
                <a:t>Workplanning</a:t>
              </a:r>
            </a:p>
          </p:txBody>
        </p:sp>
        <p:sp>
          <p:nvSpPr>
            <p:cNvPr id="13" name="TextBox 12">
              <a:extLst>
                <a:ext uri="{FF2B5EF4-FFF2-40B4-BE49-F238E27FC236}">
                  <a16:creationId xmlns:a16="http://schemas.microsoft.com/office/drawing/2014/main" id="{0229194B-D40E-C2A9-4DDA-8B5FB829FC8A}"/>
                </a:ext>
              </a:extLst>
            </p:cNvPr>
            <p:cNvSpPr txBox="1"/>
            <p:nvPr/>
          </p:nvSpPr>
          <p:spPr>
            <a:xfrm>
              <a:off x="7918555" y="3873155"/>
              <a:ext cx="3781617" cy="276999"/>
            </a:xfrm>
            <a:prstGeom prst="rect">
              <a:avLst/>
            </a:prstGeom>
            <a:noFill/>
          </p:spPr>
          <p:txBody>
            <a:bodyPr wrap="square" lIns="68580" tIns="34290" rIns="68580" bIns="34290" rtlCol="0">
              <a:spAutoFit/>
            </a:bodyP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Calibri" panose="020F0502020204030204"/>
                  <a:ea typeface="+mn-ea"/>
                  <a:cs typeface="+mn-cs"/>
                </a:rPr>
                <a:t>Workplan Approval and Initiation</a:t>
              </a:r>
            </a:p>
          </p:txBody>
        </p:sp>
        <p:sp>
          <p:nvSpPr>
            <p:cNvPr id="14" name="TextBox 13">
              <a:extLst>
                <a:ext uri="{FF2B5EF4-FFF2-40B4-BE49-F238E27FC236}">
                  <a16:creationId xmlns:a16="http://schemas.microsoft.com/office/drawing/2014/main" id="{B4F89109-E11B-07C6-931C-3763564DEE8F}"/>
                </a:ext>
              </a:extLst>
            </p:cNvPr>
            <p:cNvSpPr txBox="1"/>
            <p:nvPr/>
          </p:nvSpPr>
          <p:spPr>
            <a:xfrm>
              <a:off x="8243934" y="4304933"/>
              <a:ext cx="3130858" cy="923330"/>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mn-ea"/>
                  <a:cs typeface="+mn-cs"/>
                </a:rPr>
                <a:t>Once you have completed the comprehensive workplan, meet with ISRM leadership to review the plan and receive approval to move to Stage 3.</a:t>
              </a:r>
            </a:p>
          </p:txBody>
        </p:sp>
        <p:pic>
          <p:nvPicPr>
            <p:cNvPr id="15" name="Graphic 14" descr="Books outline">
              <a:extLst>
                <a:ext uri="{FF2B5EF4-FFF2-40B4-BE49-F238E27FC236}">
                  <a16:creationId xmlns:a16="http://schemas.microsoft.com/office/drawing/2014/main" id="{BB2E6ACB-9F69-F552-8FF0-08A599D2E3F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51380" y="2143524"/>
              <a:ext cx="914400" cy="914400"/>
            </a:xfrm>
            <a:prstGeom prst="rect">
              <a:avLst/>
            </a:prstGeom>
          </p:spPr>
        </p:pic>
        <p:pic>
          <p:nvPicPr>
            <p:cNvPr id="16" name="Graphic 15" descr="Run outline">
              <a:extLst>
                <a:ext uri="{FF2B5EF4-FFF2-40B4-BE49-F238E27FC236}">
                  <a16:creationId xmlns:a16="http://schemas.microsoft.com/office/drawing/2014/main" id="{643CCDD1-DB9F-E9CD-2929-F4183B4816E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97905" y="2132922"/>
              <a:ext cx="914400" cy="914400"/>
            </a:xfrm>
            <a:prstGeom prst="rect">
              <a:avLst/>
            </a:prstGeom>
          </p:spPr>
        </p:pic>
      </p:grpSp>
    </p:spTree>
    <p:extLst>
      <p:ext uri="{BB962C8B-B14F-4D97-AF65-F5344CB8AC3E}">
        <p14:creationId xmlns:p14="http://schemas.microsoft.com/office/powerpoint/2010/main" val="264781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72CF86BA-9019-5E78-70E2-7D03F5D3C51A}"/>
              </a:ext>
            </a:extLst>
          </p:cNvPr>
          <p:cNvSpPr>
            <a:spLocks noGrp="1"/>
          </p:cNvSpPr>
          <p:nvPr>
            <p:ph type="title"/>
          </p:nvPr>
        </p:nvSpPr>
        <p:spPr>
          <a:xfrm>
            <a:off x="390524" y="97245"/>
            <a:ext cx="11225071" cy="680223"/>
          </a:xfrm>
        </p:spPr>
        <p:txBody>
          <a:bodyPr/>
          <a:lstStyle/>
          <a:p>
            <a:r>
              <a:rPr lang="en-US" sz="3200" dirty="0"/>
              <a:t>This team hopes to arrive at Stage 3 by our next monthly meeting</a:t>
            </a:r>
          </a:p>
        </p:txBody>
      </p:sp>
      <p:sp>
        <p:nvSpPr>
          <p:cNvPr id="5" name="Slide Number Placeholder 4">
            <a:extLst>
              <a:ext uri="{FF2B5EF4-FFF2-40B4-BE49-F238E27FC236}">
                <a16:creationId xmlns:a16="http://schemas.microsoft.com/office/drawing/2014/main" id="{F0329CB4-1D5D-24D3-299A-32C5219D93AD}"/>
              </a:ext>
            </a:extLst>
          </p:cNvPr>
          <p:cNvSpPr>
            <a:spLocks noGrp="1"/>
          </p:cNvSpPr>
          <p:nvPr>
            <p:ph type="sldNum" sz="quarter" idx="12"/>
          </p:nvPr>
        </p:nvSpPr>
        <p:spPr/>
        <p:txBody>
          <a:bodyPr/>
          <a:lstStyle/>
          <a:p>
            <a:fld id="{670A9334-4E67-F94F-A05E-0CE8B74A054E}" type="slidenum">
              <a:rPr lang="en-US" smtClean="0"/>
              <a:pPr/>
              <a:t>6</a:t>
            </a:fld>
            <a:endParaRPr lang="en-US"/>
          </a:p>
        </p:txBody>
      </p:sp>
      <p:grpSp>
        <p:nvGrpSpPr>
          <p:cNvPr id="2" name="Group 1">
            <a:extLst>
              <a:ext uri="{FF2B5EF4-FFF2-40B4-BE49-F238E27FC236}">
                <a16:creationId xmlns:a16="http://schemas.microsoft.com/office/drawing/2014/main" id="{A79A5A8D-7675-5A92-E316-802144496C9D}"/>
              </a:ext>
            </a:extLst>
          </p:cNvPr>
          <p:cNvGrpSpPr>
            <a:grpSpLocks/>
          </p:cNvGrpSpPr>
          <p:nvPr/>
        </p:nvGrpSpPr>
        <p:grpSpPr>
          <a:xfrm>
            <a:off x="1898224" y="945465"/>
            <a:ext cx="8395551" cy="4967070"/>
            <a:chOff x="498966" y="117620"/>
            <a:chExt cx="11194068" cy="6622760"/>
          </a:xfrm>
        </p:grpSpPr>
        <p:sp>
          <p:nvSpPr>
            <p:cNvPr id="3" name="Rectangle 2">
              <a:extLst>
                <a:ext uri="{FF2B5EF4-FFF2-40B4-BE49-F238E27FC236}">
                  <a16:creationId xmlns:a16="http://schemas.microsoft.com/office/drawing/2014/main" id="{D8EDC873-8EA6-3568-2813-CDF36F3A0D14}"/>
                </a:ext>
              </a:extLst>
            </p:cNvPr>
            <p:cNvSpPr/>
            <p:nvPr/>
          </p:nvSpPr>
          <p:spPr>
            <a:xfrm>
              <a:off x="498966" y="117620"/>
              <a:ext cx="11194068" cy="6622760"/>
            </a:xfrm>
            <a:prstGeom prst="rect">
              <a:avLst/>
            </a:prstGeom>
            <a:solidFill>
              <a:sysClr val="window" lastClr="FFFFFF"/>
            </a:solidFill>
            <a:ln w="9525" cap="flat" cmpd="sng" algn="ctr">
              <a:solidFill>
                <a:srgbClr val="4472C4">
                  <a:shade val="50000"/>
                </a:srgbClr>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 name="Gruppieren 4">
              <a:extLst>
                <a:ext uri="{FF2B5EF4-FFF2-40B4-BE49-F238E27FC236}">
                  <a16:creationId xmlns:a16="http://schemas.microsoft.com/office/drawing/2014/main" id="{CDB4B1C3-46A9-F6F6-D6BD-255A6B1053EA}"/>
                </a:ext>
              </a:extLst>
            </p:cNvPr>
            <p:cNvGrpSpPr/>
            <p:nvPr/>
          </p:nvGrpSpPr>
          <p:grpSpPr>
            <a:xfrm>
              <a:off x="637951" y="1419541"/>
              <a:ext cx="1615393" cy="1517422"/>
              <a:chOff x="6723063" y="2051050"/>
              <a:chExt cx="1439862" cy="1439863"/>
            </a:xfrm>
          </p:grpSpPr>
          <p:sp>
            <p:nvSpPr>
              <p:cNvPr id="96" name="Freeform 6">
                <a:extLst>
                  <a:ext uri="{FF2B5EF4-FFF2-40B4-BE49-F238E27FC236}">
                    <a16:creationId xmlns:a16="http://schemas.microsoft.com/office/drawing/2014/main" id="{2B43BAAF-81B8-B133-CE03-275882CA69AB}"/>
                  </a:ext>
                </a:extLst>
              </p:cNvPr>
              <p:cNvSpPr>
                <a:spLocks/>
              </p:cNvSpPr>
              <p:nvPr>
                <p:custDataLst>
                  <p:tags r:id="rId25"/>
                </p:custDataLst>
              </p:nvPr>
            </p:nvSpPr>
            <p:spPr bwMode="auto">
              <a:xfrm>
                <a:off x="6921500" y="2249488"/>
                <a:ext cx="1044575" cy="1044575"/>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7">
                <a:extLst>
                  <a:ext uri="{FF2B5EF4-FFF2-40B4-BE49-F238E27FC236}">
                    <a16:creationId xmlns:a16="http://schemas.microsoft.com/office/drawing/2014/main" id="{23109977-6BEA-364E-CE85-8DCCEE3C303A}"/>
                  </a:ext>
                </a:extLst>
              </p:cNvPr>
              <p:cNvSpPr>
                <a:spLocks/>
              </p:cNvSpPr>
              <p:nvPr>
                <p:custDataLst>
                  <p:tags r:id="rId26"/>
                </p:custDataLst>
              </p:nvPr>
            </p:nvSpPr>
            <p:spPr bwMode="auto">
              <a:xfrm>
                <a:off x="6754813" y="2054225"/>
                <a:ext cx="730250" cy="581025"/>
              </a:xfrm>
              <a:custGeom>
                <a:avLst/>
                <a:gdLst>
                  <a:gd name="T0" fmla="*/ 90 w 297"/>
                  <a:gd name="T1" fmla="*/ 237 h 237"/>
                  <a:gd name="T2" fmla="*/ 109 w 297"/>
                  <a:gd name="T3" fmla="*/ 193 h 237"/>
                  <a:gd name="T4" fmla="*/ 254 w 297"/>
                  <a:gd name="T5" fmla="*/ 96 h 237"/>
                  <a:gd name="T6" fmla="*/ 297 w 297"/>
                  <a:gd name="T7" fmla="*/ 47 h 237"/>
                  <a:gd name="T8" fmla="*/ 256 w 297"/>
                  <a:gd name="T9" fmla="*/ 0 h 237"/>
                  <a:gd name="T10" fmla="*/ 0 w 297"/>
                  <a:gd name="T11" fmla="*/ 209 h 237"/>
                  <a:gd name="T12" fmla="*/ 58 w 297"/>
                  <a:gd name="T13" fmla="*/ 184 h 237"/>
                  <a:gd name="T14" fmla="*/ 90 w 297"/>
                  <a:gd name="T15" fmla="*/ 237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37">
                    <a:moveTo>
                      <a:pt x="90" y="237"/>
                    </a:moveTo>
                    <a:cubicBezTo>
                      <a:pt x="94" y="222"/>
                      <a:pt x="100" y="207"/>
                      <a:pt x="109" y="193"/>
                    </a:cubicBezTo>
                    <a:cubicBezTo>
                      <a:pt x="140" y="138"/>
                      <a:pt x="195" y="104"/>
                      <a:pt x="254" y="96"/>
                    </a:cubicBezTo>
                    <a:cubicBezTo>
                      <a:pt x="297" y="47"/>
                      <a:pt x="297" y="47"/>
                      <a:pt x="297" y="47"/>
                    </a:cubicBezTo>
                    <a:cubicBezTo>
                      <a:pt x="256" y="0"/>
                      <a:pt x="256" y="0"/>
                      <a:pt x="256" y="0"/>
                    </a:cubicBezTo>
                    <a:cubicBezTo>
                      <a:pt x="134" y="10"/>
                      <a:pt x="33" y="95"/>
                      <a:pt x="0" y="209"/>
                    </a:cubicBezTo>
                    <a:cubicBezTo>
                      <a:pt x="58" y="184"/>
                      <a:pt x="58" y="184"/>
                      <a:pt x="58" y="184"/>
                    </a:cubicBezTo>
                    <a:lnTo>
                      <a:pt x="90" y="237"/>
                    </a:lnTo>
                    <a:close/>
                  </a:path>
                </a:pathLst>
              </a:custGeom>
              <a:solidFill>
                <a:schemeClr val="bg1"/>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8">
                <a:extLst>
                  <a:ext uri="{FF2B5EF4-FFF2-40B4-BE49-F238E27FC236}">
                    <a16:creationId xmlns:a16="http://schemas.microsoft.com/office/drawing/2014/main" id="{87F4F6C5-3A91-9A2D-0783-F649A2A0760C}"/>
                  </a:ext>
                </a:extLst>
              </p:cNvPr>
              <p:cNvSpPr>
                <a:spLocks/>
              </p:cNvSpPr>
              <p:nvPr>
                <p:custDataLst>
                  <p:tags r:id="rId27"/>
                </p:custDataLst>
              </p:nvPr>
            </p:nvSpPr>
            <p:spPr bwMode="auto">
              <a:xfrm>
                <a:off x="6723063" y="2544763"/>
                <a:ext cx="449262" cy="819150"/>
              </a:xfrm>
              <a:custGeom>
                <a:avLst/>
                <a:gdLst>
                  <a:gd name="T0" fmla="*/ 183 w 183"/>
                  <a:gd name="T1" fmla="*/ 257 h 333"/>
                  <a:gd name="T2" fmla="*/ 98 w 183"/>
                  <a:gd name="T3" fmla="*/ 56 h 333"/>
                  <a:gd name="T4" fmla="*/ 65 w 183"/>
                  <a:gd name="T5" fmla="*/ 0 h 333"/>
                  <a:gd name="T6" fmla="*/ 8 w 183"/>
                  <a:gd name="T7" fmla="*/ 25 h 333"/>
                  <a:gd name="T8" fmla="*/ 0 w 183"/>
                  <a:gd name="T9" fmla="*/ 92 h 333"/>
                  <a:gd name="T10" fmla="*/ 127 w 183"/>
                  <a:gd name="T11" fmla="*/ 333 h 333"/>
                  <a:gd name="T12" fmla="*/ 121 w 183"/>
                  <a:gd name="T13" fmla="*/ 271 h 333"/>
                  <a:gd name="T14" fmla="*/ 183 w 183"/>
                  <a:gd name="T15" fmla="*/ 257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33">
                    <a:moveTo>
                      <a:pt x="183" y="257"/>
                    </a:moveTo>
                    <a:cubicBezTo>
                      <a:pt x="116" y="212"/>
                      <a:pt x="84" y="132"/>
                      <a:pt x="98" y="56"/>
                    </a:cubicBezTo>
                    <a:cubicBezTo>
                      <a:pt x="65" y="0"/>
                      <a:pt x="65" y="0"/>
                      <a:pt x="65" y="0"/>
                    </a:cubicBezTo>
                    <a:cubicBezTo>
                      <a:pt x="8" y="25"/>
                      <a:pt x="8" y="25"/>
                      <a:pt x="8" y="25"/>
                    </a:cubicBezTo>
                    <a:cubicBezTo>
                      <a:pt x="3" y="47"/>
                      <a:pt x="0" y="69"/>
                      <a:pt x="0" y="92"/>
                    </a:cubicBezTo>
                    <a:cubicBezTo>
                      <a:pt x="0" y="192"/>
                      <a:pt x="50" y="280"/>
                      <a:pt x="127" y="333"/>
                    </a:cubicBezTo>
                    <a:cubicBezTo>
                      <a:pt x="121" y="271"/>
                      <a:pt x="121" y="271"/>
                      <a:pt x="121" y="271"/>
                    </a:cubicBezTo>
                    <a:lnTo>
                      <a:pt x="183" y="257"/>
                    </a:ln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9">
                <a:extLst>
                  <a:ext uri="{FF2B5EF4-FFF2-40B4-BE49-F238E27FC236}">
                    <a16:creationId xmlns:a16="http://schemas.microsoft.com/office/drawing/2014/main" id="{FAA20273-FFA7-F83E-2E90-4A6ED29C6C0E}"/>
                  </a:ext>
                </a:extLst>
              </p:cNvPr>
              <p:cNvSpPr>
                <a:spLocks/>
              </p:cNvSpPr>
              <p:nvPr>
                <p:custDataLst>
                  <p:tags r:id="rId28"/>
                </p:custDataLst>
              </p:nvPr>
            </p:nvSpPr>
            <p:spPr bwMode="auto">
              <a:xfrm>
                <a:off x="7426325" y="2051050"/>
                <a:ext cx="682625" cy="573088"/>
              </a:xfrm>
              <a:custGeom>
                <a:avLst/>
                <a:gdLst>
                  <a:gd name="T0" fmla="*/ 0 w 278"/>
                  <a:gd name="T1" fmla="*/ 95 h 233"/>
                  <a:gd name="T2" fmla="*/ 107 w 278"/>
                  <a:gd name="T3" fmla="*/ 121 h 233"/>
                  <a:gd name="T4" fmla="*/ 186 w 278"/>
                  <a:gd name="T5" fmla="*/ 208 h 233"/>
                  <a:gd name="T6" fmla="*/ 246 w 278"/>
                  <a:gd name="T7" fmla="*/ 233 h 233"/>
                  <a:gd name="T8" fmla="*/ 278 w 278"/>
                  <a:gd name="T9" fmla="*/ 181 h 233"/>
                  <a:gd name="T10" fmla="*/ 7 w 278"/>
                  <a:gd name="T11" fmla="*/ 0 h 233"/>
                  <a:gd name="T12" fmla="*/ 0 w 278"/>
                  <a:gd name="T13" fmla="*/ 1 h 233"/>
                  <a:gd name="T14" fmla="*/ 41 w 278"/>
                  <a:gd name="T15" fmla="*/ 48 h 233"/>
                  <a:gd name="T16" fmla="*/ 0 w 278"/>
                  <a:gd name="T17" fmla="*/ 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33">
                    <a:moveTo>
                      <a:pt x="0" y="95"/>
                    </a:moveTo>
                    <a:cubicBezTo>
                      <a:pt x="36" y="94"/>
                      <a:pt x="73" y="102"/>
                      <a:pt x="107" y="121"/>
                    </a:cubicBezTo>
                    <a:cubicBezTo>
                      <a:pt x="143" y="142"/>
                      <a:pt x="170" y="173"/>
                      <a:pt x="186" y="208"/>
                    </a:cubicBezTo>
                    <a:cubicBezTo>
                      <a:pt x="246" y="233"/>
                      <a:pt x="246" y="233"/>
                      <a:pt x="246" y="233"/>
                    </a:cubicBezTo>
                    <a:cubicBezTo>
                      <a:pt x="278" y="181"/>
                      <a:pt x="278" y="181"/>
                      <a:pt x="278" y="181"/>
                    </a:cubicBezTo>
                    <a:cubicBezTo>
                      <a:pt x="233" y="75"/>
                      <a:pt x="129" y="0"/>
                      <a:pt x="7" y="0"/>
                    </a:cubicBezTo>
                    <a:cubicBezTo>
                      <a:pt x="5" y="0"/>
                      <a:pt x="2" y="1"/>
                      <a:pt x="0" y="1"/>
                    </a:cubicBezTo>
                    <a:cubicBezTo>
                      <a:pt x="41" y="48"/>
                      <a:pt x="41" y="48"/>
                      <a:pt x="41" y="48"/>
                    </a:cubicBezTo>
                    <a:lnTo>
                      <a:pt x="0" y="95"/>
                    </a:lnTo>
                    <a:close/>
                  </a:path>
                </a:pathLst>
              </a:custGeom>
              <a:solidFill>
                <a:schemeClr val="accent2">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0">
                <a:extLst>
                  <a:ext uri="{FF2B5EF4-FFF2-40B4-BE49-F238E27FC236}">
                    <a16:creationId xmlns:a16="http://schemas.microsoft.com/office/drawing/2014/main" id="{EDF7259B-E519-F4F8-068C-0AB44333DF81}"/>
                  </a:ext>
                </a:extLst>
              </p:cNvPr>
              <p:cNvSpPr>
                <a:spLocks/>
              </p:cNvSpPr>
              <p:nvPr>
                <p:custDataLst>
                  <p:tags r:id="rId29"/>
                </p:custDataLst>
              </p:nvPr>
            </p:nvSpPr>
            <p:spPr bwMode="auto">
              <a:xfrm>
                <a:off x="7764463" y="2532063"/>
                <a:ext cx="398462" cy="784225"/>
              </a:xfrm>
              <a:custGeom>
                <a:avLst/>
                <a:gdLst>
                  <a:gd name="T0" fmla="*/ 162 w 162"/>
                  <a:gd name="T1" fmla="*/ 97 h 319"/>
                  <a:gd name="T2" fmla="*/ 146 w 162"/>
                  <a:gd name="T3" fmla="*/ 0 h 319"/>
                  <a:gd name="T4" fmla="*/ 114 w 162"/>
                  <a:gd name="T5" fmla="*/ 54 h 319"/>
                  <a:gd name="T6" fmla="*/ 56 w 162"/>
                  <a:gd name="T7" fmla="*/ 29 h 319"/>
                  <a:gd name="T8" fmla="*/ 41 w 162"/>
                  <a:gd name="T9" fmla="*/ 196 h 319"/>
                  <a:gd name="T10" fmla="*/ 6 w 162"/>
                  <a:gd name="T11" fmla="*/ 241 h 319"/>
                  <a:gd name="T12" fmla="*/ 0 w 162"/>
                  <a:gd name="T13" fmla="*/ 306 h 319"/>
                  <a:gd name="T14" fmla="*/ 60 w 162"/>
                  <a:gd name="T15" fmla="*/ 319 h 319"/>
                  <a:gd name="T16" fmla="*/ 162 w 162"/>
                  <a:gd name="T17"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19">
                    <a:moveTo>
                      <a:pt x="162" y="97"/>
                    </a:moveTo>
                    <a:cubicBezTo>
                      <a:pt x="162" y="63"/>
                      <a:pt x="156" y="31"/>
                      <a:pt x="146" y="0"/>
                    </a:cubicBezTo>
                    <a:cubicBezTo>
                      <a:pt x="114" y="54"/>
                      <a:pt x="114" y="54"/>
                      <a:pt x="114" y="54"/>
                    </a:cubicBezTo>
                    <a:cubicBezTo>
                      <a:pt x="56" y="29"/>
                      <a:pt x="56" y="29"/>
                      <a:pt x="56" y="29"/>
                    </a:cubicBezTo>
                    <a:cubicBezTo>
                      <a:pt x="75" y="82"/>
                      <a:pt x="72" y="144"/>
                      <a:pt x="41" y="196"/>
                    </a:cubicBezTo>
                    <a:cubicBezTo>
                      <a:pt x="32" y="213"/>
                      <a:pt x="20" y="228"/>
                      <a:pt x="6" y="241"/>
                    </a:cubicBezTo>
                    <a:cubicBezTo>
                      <a:pt x="0" y="306"/>
                      <a:pt x="0" y="306"/>
                      <a:pt x="0" y="306"/>
                    </a:cubicBezTo>
                    <a:cubicBezTo>
                      <a:pt x="60" y="319"/>
                      <a:pt x="60" y="319"/>
                      <a:pt x="60" y="319"/>
                    </a:cubicBezTo>
                    <a:cubicBezTo>
                      <a:pt x="123" y="266"/>
                      <a:pt x="162" y="186"/>
                      <a:pt x="162" y="97"/>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1">
                <a:extLst>
                  <a:ext uri="{FF2B5EF4-FFF2-40B4-BE49-F238E27FC236}">
                    <a16:creationId xmlns:a16="http://schemas.microsoft.com/office/drawing/2014/main" id="{FE5C261C-03AD-B7FC-AF50-C205A4178BF1}"/>
                  </a:ext>
                </a:extLst>
              </p:cNvPr>
              <p:cNvSpPr>
                <a:spLocks/>
              </p:cNvSpPr>
              <p:nvPr>
                <p:custDataLst>
                  <p:tags r:id="rId30"/>
                </p:custDataLst>
              </p:nvPr>
            </p:nvSpPr>
            <p:spPr bwMode="auto">
              <a:xfrm>
                <a:off x="7054850" y="3154363"/>
                <a:ext cx="825500" cy="336550"/>
              </a:xfrm>
              <a:custGeom>
                <a:avLst/>
                <a:gdLst>
                  <a:gd name="T0" fmla="*/ 281 w 336"/>
                  <a:gd name="T1" fmla="*/ 0 h 137"/>
                  <a:gd name="T2" fmla="*/ 64 w 336"/>
                  <a:gd name="T3" fmla="*/ 19 h 137"/>
                  <a:gd name="T4" fmla="*/ 0 w 336"/>
                  <a:gd name="T5" fmla="*/ 33 h 137"/>
                  <a:gd name="T6" fmla="*/ 6 w 336"/>
                  <a:gd name="T7" fmla="*/ 94 h 137"/>
                  <a:gd name="T8" fmla="*/ 158 w 336"/>
                  <a:gd name="T9" fmla="*/ 137 h 137"/>
                  <a:gd name="T10" fmla="*/ 336 w 336"/>
                  <a:gd name="T11" fmla="*/ 77 h 137"/>
                  <a:gd name="T12" fmla="*/ 275 w 336"/>
                  <a:gd name="T13" fmla="*/ 63 h 137"/>
                  <a:gd name="T14" fmla="*/ 281 w 33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137">
                    <a:moveTo>
                      <a:pt x="281" y="0"/>
                    </a:moveTo>
                    <a:cubicBezTo>
                      <a:pt x="220" y="48"/>
                      <a:pt x="135" y="57"/>
                      <a:pt x="64" y="19"/>
                    </a:cubicBezTo>
                    <a:cubicBezTo>
                      <a:pt x="0" y="33"/>
                      <a:pt x="0" y="33"/>
                      <a:pt x="0" y="33"/>
                    </a:cubicBezTo>
                    <a:cubicBezTo>
                      <a:pt x="6" y="94"/>
                      <a:pt x="6" y="94"/>
                      <a:pt x="6" y="94"/>
                    </a:cubicBezTo>
                    <a:cubicBezTo>
                      <a:pt x="50" y="122"/>
                      <a:pt x="102" y="137"/>
                      <a:pt x="158" y="137"/>
                    </a:cubicBezTo>
                    <a:cubicBezTo>
                      <a:pt x="225" y="137"/>
                      <a:pt x="287" y="115"/>
                      <a:pt x="336" y="77"/>
                    </a:cubicBezTo>
                    <a:cubicBezTo>
                      <a:pt x="275" y="63"/>
                      <a:pt x="275" y="63"/>
                      <a:pt x="275" y="63"/>
                    </a:cubicBezTo>
                    <a:lnTo>
                      <a:pt x="281" y="0"/>
                    </a:ln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Gruppieren 4">
              <a:extLst>
                <a:ext uri="{FF2B5EF4-FFF2-40B4-BE49-F238E27FC236}">
                  <a16:creationId xmlns:a16="http://schemas.microsoft.com/office/drawing/2014/main" id="{775FD570-E44F-304F-B078-F2A1E2E740ED}"/>
                </a:ext>
              </a:extLst>
            </p:cNvPr>
            <p:cNvGrpSpPr/>
            <p:nvPr/>
          </p:nvGrpSpPr>
          <p:grpSpPr>
            <a:xfrm>
              <a:off x="2859891" y="1426012"/>
              <a:ext cx="1615393" cy="1517422"/>
              <a:chOff x="6723063" y="2051050"/>
              <a:chExt cx="1439862" cy="1439863"/>
            </a:xfrm>
          </p:grpSpPr>
          <p:sp>
            <p:nvSpPr>
              <p:cNvPr id="90" name="Freeform 6">
                <a:extLst>
                  <a:ext uri="{FF2B5EF4-FFF2-40B4-BE49-F238E27FC236}">
                    <a16:creationId xmlns:a16="http://schemas.microsoft.com/office/drawing/2014/main" id="{4FE22F58-A4B0-9202-DF4C-BC415F4CDAB9}"/>
                  </a:ext>
                </a:extLst>
              </p:cNvPr>
              <p:cNvSpPr>
                <a:spLocks/>
              </p:cNvSpPr>
              <p:nvPr>
                <p:custDataLst>
                  <p:tags r:id="rId19"/>
                </p:custDataLst>
              </p:nvPr>
            </p:nvSpPr>
            <p:spPr bwMode="auto">
              <a:xfrm>
                <a:off x="6921500" y="2249488"/>
                <a:ext cx="1044575" cy="1044575"/>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7">
                <a:extLst>
                  <a:ext uri="{FF2B5EF4-FFF2-40B4-BE49-F238E27FC236}">
                    <a16:creationId xmlns:a16="http://schemas.microsoft.com/office/drawing/2014/main" id="{BF7198C3-1EAB-ADA6-C6FE-8DF1E3880359}"/>
                  </a:ext>
                </a:extLst>
              </p:cNvPr>
              <p:cNvSpPr>
                <a:spLocks/>
              </p:cNvSpPr>
              <p:nvPr>
                <p:custDataLst>
                  <p:tags r:id="rId20"/>
                </p:custDataLst>
              </p:nvPr>
            </p:nvSpPr>
            <p:spPr bwMode="auto">
              <a:xfrm>
                <a:off x="6754813" y="2054225"/>
                <a:ext cx="730250" cy="581025"/>
              </a:xfrm>
              <a:custGeom>
                <a:avLst/>
                <a:gdLst>
                  <a:gd name="T0" fmla="*/ 90 w 297"/>
                  <a:gd name="T1" fmla="*/ 237 h 237"/>
                  <a:gd name="T2" fmla="*/ 109 w 297"/>
                  <a:gd name="T3" fmla="*/ 193 h 237"/>
                  <a:gd name="T4" fmla="*/ 254 w 297"/>
                  <a:gd name="T5" fmla="*/ 96 h 237"/>
                  <a:gd name="T6" fmla="*/ 297 w 297"/>
                  <a:gd name="T7" fmla="*/ 47 h 237"/>
                  <a:gd name="T8" fmla="*/ 256 w 297"/>
                  <a:gd name="T9" fmla="*/ 0 h 237"/>
                  <a:gd name="T10" fmla="*/ 0 w 297"/>
                  <a:gd name="T11" fmla="*/ 209 h 237"/>
                  <a:gd name="T12" fmla="*/ 58 w 297"/>
                  <a:gd name="T13" fmla="*/ 184 h 237"/>
                  <a:gd name="T14" fmla="*/ 90 w 297"/>
                  <a:gd name="T15" fmla="*/ 237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37">
                    <a:moveTo>
                      <a:pt x="90" y="237"/>
                    </a:moveTo>
                    <a:cubicBezTo>
                      <a:pt x="94" y="222"/>
                      <a:pt x="100" y="207"/>
                      <a:pt x="109" y="193"/>
                    </a:cubicBezTo>
                    <a:cubicBezTo>
                      <a:pt x="140" y="138"/>
                      <a:pt x="195" y="104"/>
                      <a:pt x="254" y="96"/>
                    </a:cubicBezTo>
                    <a:cubicBezTo>
                      <a:pt x="297" y="47"/>
                      <a:pt x="297" y="47"/>
                      <a:pt x="297" y="47"/>
                    </a:cubicBezTo>
                    <a:cubicBezTo>
                      <a:pt x="256" y="0"/>
                      <a:pt x="256" y="0"/>
                      <a:pt x="256" y="0"/>
                    </a:cubicBezTo>
                    <a:cubicBezTo>
                      <a:pt x="134" y="10"/>
                      <a:pt x="33" y="95"/>
                      <a:pt x="0" y="209"/>
                    </a:cubicBezTo>
                    <a:cubicBezTo>
                      <a:pt x="58" y="184"/>
                      <a:pt x="58" y="184"/>
                      <a:pt x="58" y="184"/>
                    </a:cubicBezTo>
                    <a:lnTo>
                      <a:pt x="90" y="237"/>
                    </a:lnTo>
                    <a:close/>
                  </a:path>
                </a:pathLst>
              </a:custGeom>
              <a:solidFill>
                <a:schemeClr val="bg1"/>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8">
                <a:extLst>
                  <a:ext uri="{FF2B5EF4-FFF2-40B4-BE49-F238E27FC236}">
                    <a16:creationId xmlns:a16="http://schemas.microsoft.com/office/drawing/2014/main" id="{D7586776-8DC6-B171-98C9-181832D68950}"/>
                  </a:ext>
                </a:extLst>
              </p:cNvPr>
              <p:cNvSpPr>
                <a:spLocks/>
              </p:cNvSpPr>
              <p:nvPr>
                <p:custDataLst>
                  <p:tags r:id="rId21"/>
                </p:custDataLst>
              </p:nvPr>
            </p:nvSpPr>
            <p:spPr bwMode="auto">
              <a:xfrm>
                <a:off x="6723063" y="2544763"/>
                <a:ext cx="449262" cy="819150"/>
              </a:xfrm>
              <a:custGeom>
                <a:avLst/>
                <a:gdLst>
                  <a:gd name="T0" fmla="*/ 183 w 183"/>
                  <a:gd name="T1" fmla="*/ 257 h 333"/>
                  <a:gd name="T2" fmla="*/ 98 w 183"/>
                  <a:gd name="T3" fmla="*/ 56 h 333"/>
                  <a:gd name="T4" fmla="*/ 65 w 183"/>
                  <a:gd name="T5" fmla="*/ 0 h 333"/>
                  <a:gd name="T6" fmla="*/ 8 w 183"/>
                  <a:gd name="T7" fmla="*/ 25 h 333"/>
                  <a:gd name="T8" fmla="*/ 0 w 183"/>
                  <a:gd name="T9" fmla="*/ 92 h 333"/>
                  <a:gd name="T10" fmla="*/ 127 w 183"/>
                  <a:gd name="T11" fmla="*/ 333 h 333"/>
                  <a:gd name="T12" fmla="*/ 121 w 183"/>
                  <a:gd name="T13" fmla="*/ 271 h 333"/>
                  <a:gd name="T14" fmla="*/ 183 w 183"/>
                  <a:gd name="T15" fmla="*/ 257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33">
                    <a:moveTo>
                      <a:pt x="183" y="257"/>
                    </a:moveTo>
                    <a:cubicBezTo>
                      <a:pt x="116" y="212"/>
                      <a:pt x="84" y="132"/>
                      <a:pt x="98" y="56"/>
                    </a:cubicBezTo>
                    <a:cubicBezTo>
                      <a:pt x="65" y="0"/>
                      <a:pt x="65" y="0"/>
                      <a:pt x="65" y="0"/>
                    </a:cubicBezTo>
                    <a:cubicBezTo>
                      <a:pt x="8" y="25"/>
                      <a:pt x="8" y="25"/>
                      <a:pt x="8" y="25"/>
                    </a:cubicBezTo>
                    <a:cubicBezTo>
                      <a:pt x="3" y="47"/>
                      <a:pt x="0" y="69"/>
                      <a:pt x="0" y="92"/>
                    </a:cubicBezTo>
                    <a:cubicBezTo>
                      <a:pt x="0" y="192"/>
                      <a:pt x="50" y="280"/>
                      <a:pt x="127" y="333"/>
                    </a:cubicBezTo>
                    <a:cubicBezTo>
                      <a:pt x="121" y="271"/>
                      <a:pt x="121" y="271"/>
                      <a:pt x="121" y="271"/>
                    </a:cubicBezTo>
                    <a:lnTo>
                      <a:pt x="183" y="257"/>
                    </a:ln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9">
                <a:extLst>
                  <a:ext uri="{FF2B5EF4-FFF2-40B4-BE49-F238E27FC236}">
                    <a16:creationId xmlns:a16="http://schemas.microsoft.com/office/drawing/2014/main" id="{E2A62A45-078E-D449-BC72-BAAD5B83D132}"/>
                  </a:ext>
                </a:extLst>
              </p:cNvPr>
              <p:cNvSpPr>
                <a:spLocks/>
              </p:cNvSpPr>
              <p:nvPr>
                <p:custDataLst>
                  <p:tags r:id="rId22"/>
                </p:custDataLst>
              </p:nvPr>
            </p:nvSpPr>
            <p:spPr bwMode="auto">
              <a:xfrm>
                <a:off x="7426325" y="2051050"/>
                <a:ext cx="682625" cy="573088"/>
              </a:xfrm>
              <a:custGeom>
                <a:avLst/>
                <a:gdLst>
                  <a:gd name="T0" fmla="*/ 0 w 278"/>
                  <a:gd name="T1" fmla="*/ 95 h 233"/>
                  <a:gd name="T2" fmla="*/ 107 w 278"/>
                  <a:gd name="T3" fmla="*/ 121 h 233"/>
                  <a:gd name="T4" fmla="*/ 186 w 278"/>
                  <a:gd name="T5" fmla="*/ 208 h 233"/>
                  <a:gd name="T6" fmla="*/ 246 w 278"/>
                  <a:gd name="T7" fmla="*/ 233 h 233"/>
                  <a:gd name="T8" fmla="*/ 278 w 278"/>
                  <a:gd name="T9" fmla="*/ 181 h 233"/>
                  <a:gd name="T10" fmla="*/ 7 w 278"/>
                  <a:gd name="T11" fmla="*/ 0 h 233"/>
                  <a:gd name="T12" fmla="*/ 0 w 278"/>
                  <a:gd name="T13" fmla="*/ 1 h 233"/>
                  <a:gd name="T14" fmla="*/ 41 w 278"/>
                  <a:gd name="T15" fmla="*/ 48 h 233"/>
                  <a:gd name="T16" fmla="*/ 0 w 278"/>
                  <a:gd name="T17" fmla="*/ 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33">
                    <a:moveTo>
                      <a:pt x="0" y="95"/>
                    </a:moveTo>
                    <a:cubicBezTo>
                      <a:pt x="36" y="94"/>
                      <a:pt x="73" y="102"/>
                      <a:pt x="107" y="121"/>
                    </a:cubicBezTo>
                    <a:cubicBezTo>
                      <a:pt x="143" y="142"/>
                      <a:pt x="170" y="173"/>
                      <a:pt x="186" y="208"/>
                    </a:cubicBezTo>
                    <a:cubicBezTo>
                      <a:pt x="246" y="233"/>
                      <a:pt x="246" y="233"/>
                      <a:pt x="246" y="233"/>
                    </a:cubicBezTo>
                    <a:cubicBezTo>
                      <a:pt x="278" y="181"/>
                      <a:pt x="278" y="181"/>
                      <a:pt x="278" y="181"/>
                    </a:cubicBezTo>
                    <a:cubicBezTo>
                      <a:pt x="233" y="75"/>
                      <a:pt x="129" y="0"/>
                      <a:pt x="7" y="0"/>
                    </a:cubicBezTo>
                    <a:cubicBezTo>
                      <a:pt x="5" y="0"/>
                      <a:pt x="2" y="1"/>
                      <a:pt x="0" y="1"/>
                    </a:cubicBezTo>
                    <a:cubicBezTo>
                      <a:pt x="41" y="48"/>
                      <a:pt x="41" y="48"/>
                      <a:pt x="41" y="48"/>
                    </a:cubicBezTo>
                    <a:lnTo>
                      <a:pt x="0" y="95"/>
                    </a:lnTo>
                    <a:close/>
                  </a:path>
                </a:pathLst>
              </a:custGeom>
              <a:solidFill>
                <a:schemeClr val="accent2">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10">
                <a:extLst>
                  <a:ext uri="{FF2B5EF4-FFF2-40B4-BE49-F238E27FC236}">
                    <a16:creationId xmlns:a16="http://schemas.microsoft.com/office/drawing/2014/main" id="{4323F1BE-07FB-9940-FF0D-9E9D2F2CE6E9}"/>
                  </a:ext>
                </a:extLst>
              </p:cNvPr>
              <p:cNvSpPr>
                <a:spLocks/>
              </p:cNvSpPr>
              <p:nvPr>
                <p:custDataLst>
                  <p:tags r:id="rId23"/>
                </p:custDataLst>
              </p:nvPr>
            </p:nvSpPr>
            <p:spPr bwMode="auto">
              <a:xfrm>
                <a:off x="7764463" y="2532063"/>
                <a:ext cx="398462" cy="784225"/>
              </a:xfrm>
              <a:custGeom>
                <a:avLst/>
                <a:gdLst>
                  <a:gd name="T0" fmla="*/ 162 w 162"/>
                  <a:gd name="T1" fmla="*/ 97 h 319"/>
                  <a:gd name="T2" fmla="*/ 146 w 162"/>
                  <a:gd name="T3" fmla="*/ 0 h 319"/>
                  <a:gd name="T4" fmla="*/ 114 w 162"/>
                  <a:gd name="T5" fmla="*/ 54 h 319"/>
                  <a:gd name="T6" fmla="*/ 56 w 162"/>
                  <a:gd name="T7" fmla="*/ 29 h 319"/>
                  <a:gd name="T8" fmla="*/ 41 w 162"/>
                  <a:gd name="T9" fmla="*/ 196 h 319"/>
                  <a:gd name="T10" fmla="*/ 6 w 162"/>
                  <a:gd name="T11" fmla="*/ 241 h 319"/>
                  <a:gd name="T12" fmla="*/ 0 w 162"/>
                  <a:gd name="T13" fmla="*/ 306 h 319"/>
                  <a:gd name="T14" fmla="*/ 60 w 162"/>
                  <a:gd name="T15" fmla="*/ 319 h 319"/>
                  <a:gd name="T16" fmla="*/ 162 w 162"/>
                  <a:gd name="T17"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19">
                    <a:moveTo>
                      <a:pt x="162" y="97"/>
                    </a:moveTo>
                    <a:cubicBezTo>
                      <a:pt x="162" y="63"/>
                      <a:pt x="156" y="31"/>
                      <a:pt x="146" y="0"/>
                    </a:cubicBezTo>
                    <a:cubicBezTo>
                      <a:pt x="114" y="54"/>
                      <a:pt x="114" y="54"/>
                      <a:pt x="114" y="54"/>
                    </a:cubicBezTo>
                    <a:cubicBezTo>
                      <a:pt x="56" y="29"/>
                      <a:pt x="56" y="29"/>
                      <a:pt x="56" y="29"/>
                    </a:cubicBezTo>
                    <a:cubicBezTo>
                      <a:pt x="75" y="82"/>
                      <a:pt x="72" y="144"/>
                      <a:pt x="41" y="196"/>
                    </a:cubicBezTo>
                    <a:cubicBezTo>
                      <a:pt x="32" y="213"/>
                      <a:pt x="20" y="228"/>
                      <a:pt x="6" y="241"/>
                    </a:cubicBezTo>
                    <a:cubicBezTo>
                      <a:pt x="0" y="306"/>
                      <a:pt x="0" y="306"/>
                      <a:pt x="0" y="306"/>
                    </a:cubicBezTo>
                    <a:cubicBezTo>
                      <a:pt x="60" y="319"/>
                      <a:pt x="60" y="319"/>
                      <a:pt x="60" y="319"/>
                    </a:cubicBezTo>
                    <a:cubicBezTo>
                      <a:pt x="123" y="266"/>
                      <a:pt x="162" y="186"/>
                      <a:pt x="162" y="97"/>
                    </a:cubicBezTo>
                    <a:close/>
                  </a:path>
                </a:pathLst>
              </a:custGeom>
              <a:solidFill>
                <a:schemeClr val="accent2">
                  <a:lumMod val="40000"/>
                  <a:lumOff val="6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11">
                <a:extLst>
                  <a:ext uri="{FF2B5EF4-FFF2-40B4-BE49-F238E27FC236}">
                    <a16:creationId xmlns:a16="http://schemas.microsoft.com/office/drawing/2014/main" id="{FB459B1F-F393-0E4F-950C-D43B3B518040}"/>
                  </a:ext>
                </a:extLst>
              </p:cNvPr>
              <p:cNvSpPr>
                <a:spLocks/>
              </p:cNvSpPr>
              <p:nvPr>
                <p:custDataLst>
                  <p:tags r:id="rId24"/>
                </p:custDataLst>
              </p:nvPr>
            </p:nvSpPr>
            <p:spPr bwMode="auto">
              <a:xfrm>
                <a:off x="7054850" y="3154363"/>
                <a:ext cx="825500" cy="336550"/>
              </a:xfrm>
              <a:custGeom>
                <a:avLst/>
                <a:gdLst>
                  <a:gd name="T0" fmla="*/ 281 w 336"/>
                  <a:gd name="T1" fmla="*/ 0 h 137"/>
                  <a:gd name="T2" fmla="*/ 64 w 336"/>
                  <a:gd name="T3" fmla="*/ 19 h 137"/>
                  <a:gd name="T4" fmla="*/ 0 w 336"/>
                  <a:gd name="T5" fmla="*/ 33 h 137"/>
                  <a:gd name="T6" fmla="*/ 6 w 336"/>
                  <a:gd name="T7" fmla="*/ 94 h 137"/>
                  <a:gd name="T8" fmla="*/ 158 w 336"/>
                  <a:gd name="T9" fmla="*/ 137 h 137"/>
                  <a:gd name="T10" fmla="*/ 336 w 336"/>
                  <a:gd name="T11" fmla="*/ 77 h 137"/>
                  <a:gd name="T12" fmla="*/ 275 w 336"/>
                  <a:gd name="T13" fmla="*/ 63 h 137"/>
                  <a:gd name="T14" fmla="*/ 281 w 33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137">
                    <a:moveTo>
                      <a:pt x="281" y="0"/>
                    </a:moveTo>
                    <a:cubicBezTo>
                      <a:pt x="220" y="48"/>
                      <a:pt x="135" y="57"/>
                      <a:pt x="64" y="19"/>
                    </a:cubicBezTo>
                    <a:cubicBezTo>
                      <a:pt x="0" y="33"/>
                      <a:pt x="0" y="33"/>
                      <a:pt x="0" y="33"/>
                    </a:cubicBezTo>
                    <a:cubicBezTo>
                      <a:pt x="6" y="94"/>
                      <a:pt x="6" y="94"/>
                      <a:pt x="6" y="94"/>
                    </a:cubicBezTo>
                    <a:cubicBezTo>
                      <a:pt x="50" y="122"/>
                      <a:pt x="102" y="137"/>
                      <a:pt x="158" y="137"/>
                    </a:cubicBezTo>
                    <a:cubicBezTo>
                      <a:pt x="225" y="137"/>
                      <a:pt x="287" y="115"/>
                      <a:pt x="336" y="77"/>
                    </a:cubicBezTo>
                    <a:cubicBezTo>
                      <a:pt x="275" y="63"/>
                      <a:pt x="275" y="63"/>
                      <a:pt x="275" y="63"/>
                    </a:cubicBezTo>
                    <a:lnTo>
                      <a:pt x="281" y="0"/>
                    </a:ln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3" name="Gruppieren 4">
              <a:extLst>
                <a:ext uri="{FF2B5EF4-FFF2-40B4-BE49-F238E27FC236}">
                  <a16:creationId xmlns:a16="http://schemas.microsoft.com/office/drawing/2014/main" id="{E59E1FD2-3875-8C09-B8E0-EF8BD3E38D8B}"/>
                </a:ext>
              </a:extLst>
            </p:cNvPr>
            <p:cNvGrpSpPr/>
            <p:nvPr/>
          </p:nvGrpSpPr>
          <p:grpSpPr>
            <a:xfrm>
              <a:off x="5112775" y="1426012"/>
              <a:ext cx="1615393" cy="1517422"/>
              <a:chOff x="6723063" y="2051050"/>
              <a:chExt cx="1439862" cy="1439863"/>
            </a:xfrm>
          </p:grpSpPr>
          <p:sp>
            <p:nvSpPr>
              <p:cNvPr id="84" name="Freeform 6">
                <a:extLst>
                  <a:ext uri="{FF2B5EF4-FFF2-40B4-BE49-F238E27FC236}">
                    <a16:creationId xmlns:a16="http://schemas.microsoft.com/office/drawing/2014/main" id="{9A3331F4-27D2-927D-4C3A-74DF304869C0}"/>
                  </a:ext>
                </a:extLst>
              </p:cNvPr>
              <p:cNvSpPr>
                <a:spLocks/>
              </p:cNvSpPr>
              <p:nvPr>
                <p:custDataLst>
                  <p:tags r:id="rId13"/>
                </p:custDataLst>
              </p:nvPr>
            </p:nvSpPr>
            <p:spPr bwMode="auto">
              <a:xfrm>
                <a:off x="6921500" y="2249488"/>
                <a:ext cx="1044575" cy="1044575"/>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7">
                <a:extLst>
                  <a:ext uri="{FF2B5EF4-FFF2-40B4-BE49-F238E27FC236}">
                    <a16:creationId xmlns:a16="http://schemas.microsoft.com/office/drawing/2014/main" id="{9C863F21-61B1-4115-16F5-BED203B8E4CB}"/>
                  </a:ext>
                </a:extLst>
              </p:cNvPr>
              <p:cNvSpPr>
                <a:spLocks/>
              </p:cNvSpPr>
              <p:nvPr>
                <p:custDataLst>
                  <p:tags r:id="rId14"/>
                </p:custDataLst>
              </p:nvPr>
            </p:nvSpPr>
            <p:spPr bwMode="auto">
              <a:xfrm>
                <a:off x="6754813" y="2054225"/>
                <a:ext cx="730250" cy="581025"/>
              </a:xfrm>
              <a:custGeom>
                <a:avLst/>
                <a:gdLst>
                  <a:gd name="T0" fmla="*/ 90 w 297"/>
                  <a:gd name="T1" fmla="*/ 237 h 237"/>
                  <a:gd name="T2" fmla="*/ 109 w 297"/>
                  <a:gd name="T3" fmla="*/ 193 h 237"/>
                  <a:gd name="T4" fmla="*/ 254 w 297"/>
                  <a:gd name="T5" fmla="*/ 96 h 237"/>
                  <a:gd name="T6" fmla="*/ 297 w 297"/>
                  <a:gd name="T7" fmla="*/ 47 h 237"/>
                  <a:gd name="T8" fmla="*/ 256 w 297"/>
                  <a:gd name="T9" fmla="*/ 0 h 237"/>
                  <a:gd name="T10" fmla="*/ 0 w 297"/>
                  <a:gd name="T11" fmla="*/ 209 h 237"/>
                  <a:gd name="T12" fmla="*/ 58 w 297"/>
                  <a:gd name="T13" fmla="*/ 184 h 237"/>
                  <a:gd name="T14" fmla="*/ 90 w 297"/>
                  <a:gd name="T15" fmla="*/ 237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37">
                    <a:moveTo>
                      <a:pt x="90" y="237"/>
                    </a:moveTo>
                    <a:cubicBezTo>
                      <a:pt x="94" y="222"/>
                      <a:pt x="100" y="207"/>
                      <a:pt x="109" y="193"/>
                    </a:cubicBezTo>
                    <a:cubicBezTo>
                      <a:pt x="140" y="138"/>
                      <a:pt x="195" y="104"/>
                      <a:pt x="254" y="96"/>
                    </a:cubicBezTo>
                    <a:cubicBezTo>
                      <a:pt x="297" y="47"/>
                      <a:pt x="297" y="47"/>
                      <a:pt x="297" y="47"/>
                    </a:cubicBezTo>
                    <a:cubicBezTo>
                      <a:pt x="256" y="0"/>
                      <a:pt x="256" y="0"/>
                      <a:pt x="256" y="0"/>
                    </a:cubicBezTo>
                    <a:cubicBezTo>
                      <a:pt x="134" y="10"/>
                      <a:pt x="33" y="95"/>
                      <a:pt x="0" y="209"/>
                    </a:cubicBezTo>
                    <a:cubicBezTo>
                      <a:pt x="58" y="184"/>
                      <a:pt x="58" y="184"/>
                      <a:pt x="58" y="184"/>
                    </a:cubicBezTo>
                    <a:lnTo>
                      <a:pt x="90" y="237"/>
                    </a:lnTo>
                    <a:close/>
                  </a:path>
                </a:pathLst>
              </a:custGeom>
              <a:solidFill>
                <a:schemeClr val="bg1"/>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8">
                <a:extLst>
                  <a:ext uri="{FF2B5EF4-FFF2-40B4-BE49-F238E27FC236}">
                    <a16:creationId xmlns:a16="http://schemas.microsoft.com/office/drawing/2014/main" id="{C8FE911F-2611-C43F-ECB6-41F17C605656}"/>
                  </a:ext>
                </a:extLst>
              </p:cNvPr>
              <p:cNvSpPr>
                <a:spLocks/>
              </p:cNvSpPr>
              <p:nvPr>
                <p:custDataLst>
                  <p:tags r:id="rId15"/>
                </p:custDataLst>
              </p:nvPr>
            </p:nvSpPr>
            <p:spPr bwMode="auto">
              <a:xfrm>
                <a:off x="6723063" y="2544763"/>
                <a:ext cx="449262" cy="819150"/>
              </a:xfrm>
              <a:custGeom>
                <a:avLst/>
                <a:gdLst>
                  <a:gd name="T0" fmla="*/ 183 w 183"/>
                  <a:gd name="T1" fmla="*/ 257 h 333"/>
                  <a:gd name="T2" fmla="*/ 98 w 183"/>
                  <a:gd name="T3" fmla="*/ 56 h 333"/>
                  <a:gd name="T4" fmla="*/ 65 w 183"/>
                  <a:gd name="T5" fmla="*/ 0 h 333"/>
                  <a:gd name="T6" fmla="*/ 8 w 183"/>
                  <a:gd name="T7" fmla="*/ 25 h 333"/>
                  <a:gd name="T8" fmla="*/ 0 w 183"/>
                  <a:gd name="T9" fmla="*/ 92 h 333"/>
                  <a:gd name="T10" fmla="*/ 127 w 183"/>
                  <a:gd name="T11" fmla="*/ 333 h 333"/>
                  <a:gd name="T12" fmla="*/ 121 w 183"/>
                  <a:gd name="T13" fmla="*/ 271 h 333"/>
                  <a:gd name="T14" fmla="*/ 183 w 183"/>
                  <a:gd name="T15" fmla="*/ 257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33">
                    <a:moveTo>
                      <a:pt x="183" y="257"/>
                    </a:moveTo>
                    <a:cubicBezTo>
                      <a:pt x="116" y="212"/>
                      <a:pt x="84" y="132"/>
                      <a:pt x="98" y="56"/>
                    </a:cubicBezTo>
                    <a:cubicBezTo>
                      <a:pt x="65" y="0"/>
                      <a:pt x="65" y="0"/>
                      <a:pt x="65" y="0"/>
                    </a:cubicBezTo>
                    <a:cubicBezTo>
                      <a:pt x="8" y="25"/>
                      <a:pt x="8" y="25"/>
                      <a:pt x="8" y="25"/>
                    </a:cubicBezTo>
                    <a:cubicBezTo>
                      <a:pt x="3" y="47"/>
                      <a:pt x="0" y="69"/>
                      <a:pt x="0" y="92"/>
                    </a:cubicBezTo>
                    <a:cubicBezTo>
                      <a:pt x="0" y="192"/>
                      <a:pt x="50" y="280"/>
                      <a:pt x="127" y="333"/>
                    </a:cubicBezTo>
                    <a:cubicBezTo>
                      <a:pt x="121" y="271"/>
                      <a:pt x="121" y="271"/>
                      <a:pt x="121" y="271"/>
                    </a:cubicBezTo>
                    <a:lnTo>
                      <a:pt x="183" y="257"/>
                    </a:lnTo>
                    <a:close/>
                  </a:path>
                </a:pathLst>
              </a:custGeom>
              <a:solidFill>
                <a:schemeClr val="bg1"/>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9">
                <a:extLst>
                  <a:ext uri="{FF2B5EF4-FFF2-40B4-BE49-F238E27FC236}">
                    <a16:creationId xmlns:a16="http://schemas.microsoft.com/office/drawing/2014/main" id="{112748A3-208E-90C7-A1BA-6363E4691991}"/>
                  </a:ext>
                </a:extLst>
              </p:cNvPr>
              <p:cNvSpPr>
                <a:spLocks/>
              </p:cNvSpPr>
              <p:nvPr>
                <p:custDataLst>
                  <p:tags r:id="rId16"/>
                </p:custDataLst>
              </p:nvPr>
            </p:nvSpPr>
            <p:spPr bwMode="auto">
              <a:xfrm>
                <a:off x="7426325" y="2051050"/>
                <a:ext cx="682625" cy="573088"/>
              </a:xfrm>
              <a:custGeom>
                <a:avLst/>
                <a:gdLst>
                  <a:gd name="T0" fmla="*/ 0 w 278"/>
                  <a:gd name="T1" fmla="*/ 95 h 233"/>
                  <a:gd name="T2" fmla="*/ 107 w 278"/>
                  <a:gd name="T3" fmla="*/ 121 h 233"/>
                  <a:gd name="T4" fmla="*/ 186 w 278"/>
                  <a:gd name="T5" fmla="*/ 208 h 233"/>
                  <a:gd name="T6" fmla="*/ 246 w 278"/>
                  <a:gd name="T7" fmla="*/ 233 h 233"/>
                  <a:gd name="T8" fmla="*/ 278 w 278"/>
                  <a:gd name="T9" fmla="*/ 181 h 233"/>
                  <a:gd name="T10" fmla="*/ 7 w 278"/>
                  <a:gd name="T11" fmla="*/ 0 h 233"/>
                  <a:gd name="T12" fmla="*/ 0 w 278"/>
                  <a:gd name="T13" fmla="*/ 1 h 233"/>
                  <a:gd name="T14" fmla="*/ 41 w 278"/>
                  <a:gd name="T15" fmla="*/ 48 h 233"/>
                  <a:gd name="T16" fmla="*/ 0 w 278"/>
                  <a:gd name="T17" fmla="*/ 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33">
                    <a:moveTo>
                      <a:pt x="0" y="95"/>
                    </a:moveTo>
                    <a:cubicBezTo>
                      <a:pt x="36" y="94"/>
                      <a:pt x="73" y="102"/>
                      <a:pt x="107" y="121"/>
                    </a:cubicBezTo>
                    <a:cubicBezTo>
                      <a:pt x="143" y="142"/>
                      <a:pt x="170" y="173"/>
                      <a:pt x="186" y="208"/>
                    </a:cubicBezTo>
                    <a:cubicBezTo>
                      <a:pt x="246" y="233"/>
                      <a:pt x="246" y="233"/>
                      <a:pt x="246" y="233"/>
                    </a:cubicBezTo>
                    <a:cubicBezTo>
                      <a:pt x="278" y="181"/>
                      <a:pt x="278" y="181"/>
                      <a:pt x="278" y="181"/>
                    </a:cubicBezTo>
                    <a:cubicBezTo>
                      <a:pt x="233" y="75"/>
                      <a:pt x="129" y="0"/>
                      <a:pt x="7" y="0"/>
                    </a:cubicBezTo>
                    <a:cubicBezTo>
                      <a:pt x="5" y="0"/>
                      <a:pt x="2" y="1"/>
                      <a:pt x="0" y="1"/>
                    </a:cubicBezTo>
                    <a:cubicBezTo>
                      <a:pt x="41" y="48"/>
                      <a:pt x="41" y="48"/>
                      <a:pt x="41" y="48"/>
                    </a:cubicBezTo>
                    <a:lnTo>
                      <a:pt x="0" y="95"/>
                    </a:lnTo>
                    <a:close/>
                  </a:path>
                </a:pathLst>
              </a:custGeom>
              <a:solidFill>
                <a:schemeClr val="accent2">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0">
                <a:extLst>
                  <a:ext uri="{FF2B5EF4-FFF2-40B4-BE49-F238E27FC236}">
                    <a16:creationId xmlns:a16="http://schemas.microsoft.com/office/drawing/2014/main" id="{87AFD5D2-2CA6-24E6-7CAD-7ACCE4BC1103}"/>
                  </a:ext>
                </a:extLst>
              </p:cNvPr>
              <p:cNvSpPr>
                <a:spLocks/>
              </p:cNvSpPr>
              <p:nvPr>
                <p:custDataLst>
                  <p:tags r:id="rId17"/>
                </p:custDataLst>
              </p:nvPr>
            </p:nvSpPr>
            <p:spPr bwMode="auto">
              <a:xfrm>
                <a:off x="7764463" y="2532063"/>
                <a:ext cx="398462" cy="784225"/>
              </a:xfrm>
              <a:custGeom>
                <a:avLst/>
                <a:gdLst>
                  <a:gd name="T0" fmla="*/ 162 w 162"/>
                  <a:gd name="T1" fmla="*/ 97 h 319"/>
                  <a:gd name="T2" fmla="*/ 146 w 162"/>
                  <a:gd name="T3" fmla="*/ 0 h 319"/>
                  <a:gd name="T4" fmla="*/ 114 w 162"/>
                  <a:gd name="T5" fmla="*/ 54 h 319"/>
                  <a:gd name="T6" fmla="*/ 56 w 162"/>
                  <a:gd name="T7" fmla="*/ 29 h 319"/>
                  <a:gd name="T8" fmla="*/ 41 w 162"/>
                  <a:gd name="T9" fmla="*/ 196 h 319"/>
                  <a:gd name="T10" fmla="*/ 6 w 162"/>
                  <a:gd name="T11" fmla="*/ 241 h 319"/>
                  <a:gd name="T12" fmla="*/ 0 w 162"/>
                  <a:gd name="T13" fmla="*/ 306 h 319"/>
                  <a:gd name="T14" fmla="*/ 60 w 162"/>
                  <a:gd name="T15" fmla="*/ 319 h 319"/>
                  <a:gd name="T16" fmla="*/ 162 w 162"/>
                  <a:gd name="T17"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19">
                    <a:moveTo>
                      <a:pt x="162" y="97"/>
                    </a:moveTo>
                    <a:cubicBezTo>
                      <a:pt x="162" y="63"/>
                      <a:pt x="156" y="31"/>
                      <a:pt x="146" y="0"/>
                    </a:cubicBezTo>
                    <a:cubicBezTo>
                      <a:pt x="114" y="54"/>
                      <a:pt x="114" y="54"/>
                      <a:pt x="114" y="54"/>
                    </a:cubicBezTo>
                    <a:cubicBezTo>
                      <a:pt x="56" y="29"/>
                      <a:pt x="56" y="29"/>
                      <a:pt x="56" y="29"/>
                    </a:cubicBezTo>
                    <a:cubicBezTo>
                      <a:pt x="75" y="82"/>
                      <a:pt x="72" y="144"/>
                      <a:pt x="41" y="196"/>
                    </a:cubicBezTo>
                    <a:cubicBezTo>
                      <a:pt x="32" y="213"/>
                      <a:pt x="20" y="228"/>
                      <a:pt x="6" y="241"/>
                    </a:cubicBezTo>
                    <a:cubicBezTo>
                      <a:pt x="0" y="306"/>
                      <a:pt x="0" y="306"/>
                      <a:pt x="0" y="306"/>
                    </a:cubicBezTo>
                    <a:cubicBezTo>
                      <a:pt x="60" y="319"/>
                      <a:pt x="60" y="319"/>
                      <a:pt x="60" y="319"/>
                    </a:cubicBezTo>
                    <a:cubicBezTo>
                      <a:pt x="123" y="266"/>
                      <a:pt x="162" y="186"/>
                      <a:pt x="162" y="97"/>
                    </a:cubicBezTo>
                    <a:close/>
                  </a:path>
                </a:pathLst>
              </a:custGeom>
              <a:solidFill>
                <a:schemeClr val="accent2">
                  <a:lumMod val="40000"/>
                  <a:lumOff val="6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1">
                <a:extLst>
                  <a:ext uri="{FF2B5EF4-FFF2-40B4-BE49-F238E27FC236}">
                    <a16:creationId xmlns:a16="http://schemas.microsoft.com/office/drawing/2014/main" id="{ACD6E1E2-EDE9-2CB0-577E-C68E2741DE8C}"/>
                  </a:ext>
                </a:extLst>
              </p:cNvPr>
              <p:cNvSpPr>
                <a:spLocks/>
              </p:cNvSpPr>
              <p:nvPr>
                <p:custDataLst>
                  <p:tags r:id="rId18"/>
                </p:custDataLst>
              </p:nvPr>
            </p:nvSpPr>
            <p:spPr bwMode="auto">
              <a:xfrm>
                <a:off x="7054850" y="3154363"/>
                <a:ext cx="825500" cy="336550"/>
              </a:xfrm>
              <a:custGeom>
                <a:avLst/>
                <a:gdLst>
                  <a:gd name="T0" fmla="*/ 281 w 336"/>
                  <a:gd name="T1" fmla="*/ 0 h 137"/>
                  <a:gd name="T2" fmla="*/ 64 w 336"/>
                  <a:gd name="T3" fmla="*/ 19 h 137"/>
                  <a:gd name="T4" fmla="*/ 0 w 336"/>
                  <a:gd name="T5" fmla="*/ 33 h 137"/>
                  <a:gd name="T6" fmla="*/ 6 w 336"/>
                  <a:gd name="T7" fmla="*/ 94 h 137"/>
                  <a:gd name="T8" fmla="*/ 158 w 336"/>
                  <a:gd name="T9" fmla="*/ 137 h 137"/>
                  <a:gd name="T10" fmla="*/ 336 w 336"/>
                  <a:gd name="T11" fmla="*/ 77 h 137"/>
                  <a:gd name="T12" fmla="*/ 275 w 336"/>
                  <a:gd name="T13" fmla="*/ 63 h 137"/>
                  <a:gd name="T14" fmla="*/ 281 w 33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137">
                    <a:moveTo>
                      <a:pt x="281" y="0"/>
                    </a:moveTo>
                    <a:cubicBezTo>
                      <a:pt x="220" y="48"/>
                      <a:pt x="135" y="57"/>
                      <a:pt x="64" y="19"/>
                    </a:cubicBezTo>
                    <a:cubicBezTo>
                      <a:pt x="0" y="33"/>
                      <a:pt x="0" y="33"/>
                      <a:pt x="0" y="33"/>
                    </a:cubicBezTo>
                    <a:cubicBezTo>
                      <a:pt x="6" y="94"/>
                      <a:pt x="6" y="94"/>
                      <a:pt x="6" y="94"/>
                    </a:cubicBezTo>
                    <a:cubicBezTo>
                      <a:pt x="50" y="122"/>
                      <a:pt x="102" y="137"/>
                      <a:pt x="158" y="137"/>
                    </a:cubicBezTo>
                    <a:cubicBezTo>
                      <a:pt x="225" y="137"/>
                      <a:pt x="287" y="115"/>
                      <a:pt x="336" y="77"/>
                    </a:cubicBezTo>
                    <a:cubicBezTo>
                      <a:pt x="275" y="63"/>
                      <a:pt x="275" y="63"/>
                      <a:pt x="275" y="63"/>
                    </a:cubicBezTo>
                    <a:lnTo>
                      <a:pt x="281" y="0"/>
                    </a:lnTo>
                    <a:close/>
                  </a:path>
                </a:pathLst>
              </a:custGeom>
              <a:solidFill>
                <a:schemeClr val="accent2">
                  <a:lumMod val="60000"/>
                  <a:lumOff val="4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ruppieren 4">
              <a:extLst>
                <a:ext uri="{FF2B5EF4-FFF2-40B4-BE49-F238E27FC236}">
                  <a16:creationId xmlns:a16="http://schemas.microsoft.com/office/drawing/2014/main" id="{9A7FABC9-999C-01DD-C18B-A4782D4DE9F3}"/>
                </a:ext>
              </a:extLst>
            </p:cNvPr>
            <p:cNvGrpSpPr/>
            <p:nvPr/>
          </p:nvGrpSpPr>
          <p:grpSpPr>
            <a:xfrm>
              <a:off x="7367747" y="1419061"/>
              <a:ext cx="1615393" cy="1517422"/>
              <a:chOff x="6723063" y="2051050"/>
              <a:chExt cx="1439862" cy="1439863"/>
            </a:xfrm>
          </p:grpSpPr>
          <p:sp>
            <p:nvSpPr>
              <p:cNvPr id="78" name="Freeform 6">
                <a:extLst>
                  <a:ext uri="{FF2B5EF4-FFF2-40B4-BE49-F238E27FC236}">
                    <a16:creationId xmlns:a16="http://schemas.microsoft.com/office/drawing/2014/main" id="{6962B8FB-A7F8-C9EF-D209-16C03F9FE41F}"/>
                  </a:ext>
                </a:extLst>
              </p:cNvPr>
              <p:cNvSpPr>
                <a:spLocks/>
              </p:cNvSpPr>
              <p:nvPr>
                <p:custDataLst>
                  <p:tags r:id="rId7"/>
                </p:custDataLst>
              </p:nvPr>
            </p:nvSpPr>
            <p:spPr bwMode="auto">
              <a:xfrm>
                <a:off x="6921500" y="2249488"/>
                <a:ext cx="1044575" cy="1044575"/>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7">
                <a:extLst>
                  <a:ext uri="{FF2B5EF4-FFF2-40B4-BE49-F238E27FC236}">
                    <a16:creationId xmlns:a16="http://schemas.microsoft.com/office/drawing/2014/main" id="{654A91D4-ABB7-EFF1-8496-8F02CEA1F3AA}"/>
                  </a:ext>
                </a:extLst>
              </p:cNvPr>
              <p:cNvSpPr>
                <a:spLocks/>
              </p:cNvSpPr>
              <p:nvPr>
                <p:custDataLst>
                  <p:tags r:id="rId8"/>
                </p:custDataLst>
              </p:nvPr>
            </p:nvSpPr>
            <p:spPr bwMode="auto">
              <a:xfrm>
                <a:off x="6754813" y="2054225"/>
                <a:ext cx="730250" cy="581025"/>
              </a:xfrm>
              <a:custGeom>
                <a:avLst/>
                <a:gdLst>
                  <a:gd name="T0" fmla="*/ 90 w 297"/>
                  <a:gd name="T1" fmla="*/ 237 h 237"/>
                  <a:gd name="T2" fmla="*/ 109 w 297"/>
                  <a:gd name="T3" fmla="*/ 193 h 237"/>
                  <a:gd name="T4" fmla="*/ 254 w 297"/>
                  <a:gd name="T5" fmla="*/ 96 h 237"/>
                  <a:gd name="T6" fmla="*/ 297 w 297"/>
                  <a:gd name="T7" fmla="*/ 47 h 237"/>
                  <a:gd name="T8" fmla="*/ 256 w 297"/>
                  <a:gd name="T9" fmla="*/ 0 h 237"/>
                  <a:gd name="T10" fmla="*/ 0 w 297"/>
                  <a:gd name="T11" fmla="*/ 209 h 237"/>
                  <a:gd name="T12" fmla="*/ 58 w 297"/>
                  <a:gd name="T13" fmla="*/ 184 h 237"/>
                  <a:gd name="T14" fmla="*/ 90 w 297"/>
                  <a:gd name="T15" fmla="*/ 237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37">
                    <a:moveTo>
                      <a:pt x="90" y="237"/>
                    </a:moveTo>
                    <a:cubicBezTo>
                      <a:pt x="94" y="222"/>
                      <a:pt x="100" y="207"/>
                      <a:pt x="109" y="193"/>
                    </a:cubicBezTo>
                    <a:cubicBezTo>
                      <a:pt x="140" y="138"/>
                      <a:pt x="195" y="104"/>
                      <a:pt x="254" y="96"/>
                    </a:cubicBezTo>
                    <a:cubicBezTo>
                      <a:pt x="297" y="47"/>
                      <a:pt x="297" y="47"/>
                      <a:pt x="297" y="47"/>
                    </a:cubicBezTo>
                    <a:cubicBezTo>
                      <a:pt x="256" y="0"/>
                      <a:pt x="256" y="0"/>
                      <a:pt x="256" y="0"/>
                    </a:cubicBezTo>
                    <a:cubicBezTo>
                      <a:pt x="134" y="10"/>
                      <a:pt x="33" y="95"/>
                      <a:pt x="0" y="209"/>
                    </a:cubicBezTo>
                    <a:cubicBezTo>
                      <a:pt x="58" y="184"/>
                      <a:pt x="58" y="184"/>
                      <a:pt x="58" y="184"/>
                    </a:cubicBezTo>
                    <a:lnTo>
                      <a:pt x="90" y="237"/>
                    </a:lnTo>
                    <a:close/>
                  </a:path>
                </a:pathLst>
              </a:custGeom>
              <a:solidFill>
                <a:schemeClr val="bg1"/>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8">
                <a:extLst>
                  <a:ext uri="{FF2B5EF4-FFF2-40B4-BE49-F238E27FC236}">
                    <a16:creationId xmlns:a16="http://schemas.microsoft.com/office/drawing/2014/main" id="{EFC99D4F-B5DD-463F-2357-E69917A1A591}"/>
                  </a:ext>
                </a:extLst>
              </p:cNvPr>
              <p:cNvSpPr>
                <a:spLocks/>
              </p:cNvSpPr>
              <p:nvPr>
                <p:custDataLst>
                  <p:tags r:id="rId9"/>
                </p:custDataLst>
              </p:nvPr>
            </p:nvSpPr>
            <p:spPr bwMode="auto">
              <a:xfrm>
                <a:off x="6723063" y="2544763"/>
                <a:ext cx="449262" cy="819150"/>
              </a:xfrm>
              <a:custGeom>
                <a:avLst/>
                <a:gdLst>
                  <a:gd name="T0" fmla="*/ 183 w 183"/>
                  <a:gd name="T1" fmla="*/ 257 h 333"/>
                  <a:gd name="T2" fmla="*/ 98 w 183"/>
                  <a:gd name="T3" fmla="*/ 56 h 333"/>
                  <a:gd name="T4" fmla="*/ 65 w 183"/>
                  <a:gd name="T5" fmla="*/ 0 h 333"/>
                  <a:gd name="T6" fmla="*/ 8 w 183"/>
                  <a:gd name="T7" fmla="*/ 25 h 333"/>
                  <a:gd name="T8" fmla="*/ 0 w 183"/>
                  <a:gd name="T9" fmla="*/ 92 h 333"/>
                  <a:gd name="T10" fmla="*/ 127 w 183"/>
                  <a:gd name="T11" fmla="*/ 333 h 333"/>
                  <a:gd name="T12" fmla="*/ 121 w 183"/>
                  <a:gd name="T13" fmla="*/ 271 h 333"/>
                  <a:gd name="T14" fmla="*/ 183 w 183"/>
                  <a:gd name="T15" fmla="*/ 257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33">
                    <a:moveTo>
                      <a:pt x="183" y="257"/>
                    </a:moveTo>
                    <a:cubicBezTo>
                      <a:pt x="116" y="212"/>
                      <a:pt x="84" y="132"/>
                      <a:pt x="98" y="56"/>
                    </a:cubicBezTo>
                    <a:cubicBezTo>
                      <a:pt x="65" y="0"/>
                      <a:pt x="65" y="0"/>
                      <a:pt x="65" y="0"/>
                    </a:cubicBezTo>
                    <a:cubicBezTo>
                      <a:pt x="8" y="25"/>
                      <a:pt x="8" y="25"/>
                      <a:pt x="8" y="25"/>
                    </a:cubicBezTo>
                    <a:cubicBezTo>
                      <a:pt x="3" y="47"/>
                      <a:pt x="0" y="69"/>
                      <a:pt x="0" y="92"/>
                    </a:cubicBezTo>
                    <a:cubicBezTo>
                      <a:pt x="0" y="192"/>
                      <a:pt x="50" y="280"/>
                      <a:pt x="127" y="333"/>
                    </a:cubicBezTo>
                    <a:cubicBezTo>
                      <a:pt x="121" y="271"/>
                      <a:pt x="121" y="271"/>
                      <a:pt x="121" y="271"/>
                    </a:cubicBezTo>
                    <a:lnTo>
                      <a:pt x="183" y="257"/>
                    </a:lnTo>
                    <a:close/>
                  </a:path>
                </a:pathLst>
              </a:custGeom>
              <a:solidFill>
                <a:schemeClr val="accent2">
                  <a:lumMod val="75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9">
                <a:extLst>
                  <a:ext uri="{FF2B5EF4-FFF2-40B4-BE49-F238E27FC236}">
                    <a16:creationId xmlns:a16="http://schemas.microsoft.com/office/drawing/2014/main" id="{0F45057E-E673-6236-CDA5-1423C7D9FAEE}"/>
                  </a:ext>
                </a:extLst>
              </p:cNvPr>
              <p:cNvSpPr>
                <a:spLocks/>
              </p:cNvSpPr>
              <p:nvPr>
                <p:custDataLst>
                  <p:tags r:id="rId10"/>
                </p:custDataLst>
              </p:nvPr>
            </p:nvSpPr>
            <p:spPr bwMode="auto">
              <a:xfrm>
                <a:off x="7426325" y="2051050"/>
                <a:ext cx="682625" cy="573088"/>
              </a:xfrm>
              <a:custGeom>
                <a:avLst/>
                <a:gdLst>
                  <a:gd name="T0" fmla="*/ 0 w 278"/>
                  <a:gd name="T1" fmla="*/ 95 h 233"/>
                  <a:gd name="T2" fmla="*/ 107 w 278"/>
                  <a:gd name="T3" fmla="*/ 121 h 233"/>
                  <a:gd name="T4" fmla="*/ 186 w 278"/>
                  <a:gd name="T5" fmla="*/ 208 h 233"/>
                  <a:gd name="T6" fmla="*/ 246 w 278"/>
                  <a:gd name="T7" fmla="*/ 233 h 233"/>
                  <a:gd name="T8" fmla="*/ 278 w 278"/>
                  <a:gd name="T9" fmla="*/ 181 h 233"/>
                  <a:gd name="T10" fmla="*/ 7 w 278"/>
                  <a:gd name="T11" fmla="*/ 0 h 233"/>
                  <a:gd name="T12" fmla="*/ 0 w 278"/>
                  <a:gd name="T13" fmla="*/ 1 h 233"/>
                  <a:gd name="T14" fmla="*/ 41 w 278"/>
                  <a:gd name="T15" fmla="*/ 48 h 233"/>
                  <a:gd name="T16" fmla="*/ 0 w 278"/>
                  <a:gd name="T17" fmla="*/ 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33">
                    <a:moveTo>
                      <a:pt x="0" y="95"/>
                    </a:moveTo>
                    <a:cubicBezTo>
                      <a:pt x="36" y="94"/>
                      <a:pt x="73" y="102"/>
                      <a:pt x="107" y="121"/>
                    </a:cubicBezTo>
                    <a:cubicBezTo>
                      <a:pt x="143" y="142"/>
                      <a:pt x="170" y="173"/>
                      <a:pt x="186" y="208"/>
                    </a:cubicBezTo>
                    <a:cubicBezTo>
                      <a:pt x="246" y="233"/>
                      <a:pt x="246" y="233"/>
                      <a:pt x="246" y="233"/>
                    </a:cubicBezTo>
                    <a:cubicBezTo>
                      <a:pt x="278" y="181"/>
                      <a:pt x="278" y="181"/>
                      <a:pt x="278" y="181"/>
                    </a:cubicBezTo>
                    <a:cubicBezTo>
                      <a:pt x="233" y="75"/>
                      <a:pt x="129" y="0"/>
                      <a:pt x="7" y="0"/>
                    </a:cubicBezTo>
                    <a:cubicBezTo>
                      <a:pt x="5" y="0"/>
                      <a:pt x="2" y="1"/>
                      <a:pt x="0" y="1"/>
                    </a:cubicBezTo>
                    <a:cubicBezTo>
                      <a:pt x="41" y="48"/>
                      <a:pt x="41" y="48"/>
                      <a:pt x="41" y="48"/>
                    </a:cubicBezTo>
                    <a:lnTo>
                      <a:pt x="0" y="95"/>
                    </a:lnTo>
                    <a:close/>
                  </a:path>
                </a:pathLst>
              </a:custGeom>
              <a:solidFill>
                <a:schemeClr val="accent2">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0">
                <a:extLst>
                  <a:ext uri="{FF2B5EF4-FFF2-40B4-BE49-F238E27FC236}">
                    <a16:creationId xmlns:a16="http://schemas.microsoft.com/office/drawing/2014/main" id="{7868F4D8-E955-286D-B9C5-2C901CCED771}"/>
                  </a:ext>
                </a:extLst>
              </p:cNvPr>
              <p:cNvSpPr>
                <a:spLocks/>
              </p:cNvSpPr>
              <p:nvPr>
                <p:custDataLst>
                  <p:tags r:id="rId11"/>
                </p:custDataLst>
              </p:nvPr>
            </p:nvSpPr>
            <p:spPr bwMode="auto">
              <a:xfrm>
                <a:off x="7764463" y="2532063"/>
                <a:ext cx="398462" cy="784225"/>
              </a:xfrm>
              <a:custGeom>
                <a:avLst/>
                <a:gdLst>
                  <a:gd name="T0" fmla="*/ 162 w 162"/>
                  <a:gd name="T1" fmla="*/ 97 h 319"/>
                  <a:gd name="T2" fmla="*/ 146 w 162"/>
                  <a:gd name="T3" fmla="*/ 0 h 319"/>
                  <a:gd name="T4" fmla="*/ 114 w 162"/>
                  <a:gd name="T5" fmla="*/ 54 h 319"/>
                  <a:gd name="T6" fmla="*/ 56 w 162"/>
                  <a:gd name="T7" fmla="*/ 29 h 319"/>
                  <a:gd name="T8" fmla="*/ 41 w 162"/>
                  <a:gd name="T9" fmla="*/ 196 h 319"/>
                  <a:gd name="T10" fmla="*/ 6 w 162"/>
                  <a:gd name="T11" fmla="*/ 241 h 319"/>
                  <a:gd name="T12" fmla="*/ 0 w 162"/>
                  <a:gd name="T13" fmla="*/ 306 h 319"/>
                  <a:gd name="T14" fmla="*/ 60 w 162"/>
                  <a:gd name="T15" fmla="*/ 319 h 319"/>
                  <a:gd name="T16" fmla="*/ 162 w 162"/>
                  <a:gd name="T17"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19">
                    <a:moveTo>
                      <a:pt x="162" y="97"/>
                    </a:moveTo>
                    <a:cubicBezTo>
                      <a:pt x="162" y="63"/>
                      <a:pt x="156" y="31"/>
                      <a:pt x="146" y="0"/>
                    </a:cubicBezTo>
                    <a:cubicBezTo>
                      <a:pt x="114" y="54"/>
                      <a:pt x="114" y="54"/>
                      <a:pt x="114" y="54"/>
                    </a:cubicBezTo>
                    <a:cubicBezTo>
                      <a:pt x="56" y="29"/>
                      <a:pt x="56" y="29"/>
                      <a:pt x="56" y="29"/>
                    </a:cubicBezTo>
                    <a:cubicBezTo>
                      <a:pt x="75" y="82"/>
                      <a:pt x="72" y="144"/>
                      <a:pt x="41" y="196"/>
                    </a:cubicBezTo>
                    <a:cubicBezTo>
                      <a:pt x="32" y="213"/>
                      <a:pt x="20" y="228"/>
                      <a:pt x="6" y="241"/>
                    </a:cubicBezTo>
                    <a:cubicBezTo>
                      <a:pt x="0" y="306"/>
                      <a:pt x="0" y="306"/>
                      <a:pt x="0" y="306"/>
                    </a:cubicBezTo>
                    <a:cubicBezTo>
                      <a:pt x="60" y="319"/>
                      <a:pt x="60" y="319"/>
                      <a:pt x="60" y="319"/>
                    </a:cubicBezTo>
                    <a:cubicBezTo>
                      <a:pt x="123" y="266"/>
                      <a:pt x="162" y="186"/>
                      <a:pt x="162" y="97"/>
                    </a:cubicBezTo>
                    <a:close/>
                  </a:path>
                </a:pathLst>
              </a:custGeom>
              <a:solidFill>
                <a:schemeClr val="accent2">
                  <a:lumMod val="40000"/>
                  <a:lumOff val="6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1">
                <a:extLst>
                  <a:ext uri="{FF2B5EF4-FFF2-40B4-BE49-F238E27FC236}">
                    <a16:creationId xmlns:a16="http://schemas.microsoft.com/office/drawing/2014/main" id="{9B2B48DE-7499-3535-408D-17074D9A7BFB}"/>
                  </a:ext>
                </a:extLst>
              </p:cNvPr>
              <p:cNvSpPr>
                <a:spLocks/>
              </p:cNvSpPr>
              <p:nvPr>
                <p:custDataLst>
                  <p:tags r:id="rId12"/>
                </p:custDataLst>
              </p:nvPr>
            </p:nvSpPr>
            <p:spPr bwMode="auto">
              <a:xfrm>
                <a:off x="7054850" y="3154363"/>
                <a:ext cx="825500" cy="336550"/>
              </a:xfrm>
              <a:custGeom>
                <a:avLst/>
                <a:gdLst>
                  <a:gd name="T0" fmla="*/ 281 w 336"/>
                  <a:gd name="T1" fmla="*/ 0 h 137"/>
                  <a:gd name="T2" fmla="*/ 64 w 336"/>
                  <a:gd name="T3" fmla="*/ 19 h 137"/>
                  <a:gd name="T4" fmla="*/ 0 w 336"/>
                  <a:gd name="T5" fmla="*/ 33 h 137"/>
                  <a:gd name="T6" fmla="*/ 6 w 336"/>
                  <a:gd name="T7" fmla="*/ 94 h 137"/>
                  <a:gd name="T8" fmla="*/ 158 w 336"/>
                  <a:gd name="T9" fmla="*/ 137 h 137"/>
                  <a:gd name="T10" fmla="*/ 336 w 336"/>
                  <a:gd name="T11" fmla="*/ 77 h 137"/>
                  <a:gd name="T12" fmla="*/ 275 w 336"/>
                  <a:gd name="T13" fmla="*/ 63 h 137"/>
                  <a:gd name="T14" fmla="*/ 281 w 33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137">
                    <a:moveTo>
                      <a:pt x="281" y="0"/>
                    </a:moveTo>
                    <a:cubicBezTo>
                      <a:pt x="220" y="48"/>
                      <a:pt x="135" y="57"/>
                      <a:pt x="64" y="19"/>
                    </a:cubicBezTo>
                    <a:cubicBezTo>
                      <a:pt x="0" y="33"/>
                      <a:pt x="0" y="33"/>
                      <a:pt x="0" y="33"/>
                    </a:cubicBezTo>
                    <a:cubicBezTo>
                      <a:pt x="6" y="94"/>
                      <a:pt x="6" y="94"/>
                      <a:pt x="6" y="94"/>
                    </a:cubicBezTo>
                    <a:cubicBezTo>
                      <a:pt x="50" y="122"/>
                      <a:pt x="102" y="137"/>
                      <a:pt x="158" y="137"/>
                    </a:cubicBezTo>
                    <a:cubicBezTo>
                      <a:pt x="225" y="137"/>
                      <a:pt x="287" y="115"/>
                      <a:pt x="336" y="77"/>
                    </a:cubicBezTo>
                    <a:cubicBezTo>
                      <a:pt x="275" y="63"/>
                      <a:pt x="275" y="63"/>
                      <a:pt x="275" y="63"/>
                    </a:cubicBezTo>
                    <a:lnTo>
                      <a:pt x="281" y="0"/>
                    </a:lnTo>
                    <a:close/>
                  </a:path>
                </a:pathLst>
              </a:custGeom>
              <a:solidFill>
                <a:schemeClr val="accent2">
                  <a:lumMod val="60000"/>
                  <a:lumOff val="4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Gruppieren 4">
              <a:extLst>
                <a:ext uri="{FF2B5EF4-FFF2-40B4-BE49-F238E27FC236}">
                  <a16:creationId xmlns:a16="http://schemas.microsoft.com/office/drawing/2014/main" id="{1635DE20-ACEA-A239-2B0A-ADD90D327C3C}"/>
                </a:ext>
              </a:extLst>
            </p:cNvPr>
            <p:cNvGrpSpPr/>
            <p:nvPr/>
          </p:nvGrpSpPr>
          <p:grpSpPr>
            <a:xfrm>
              <a:off x="9676452" y="1430139"/>
              <a:ext cx="1615393" cy="1517422"/>
              <a:chOff x="6723063" y="2051050"/>
              <a:chExt cx="1439862" cy="1439863"/>
            </a:xfrm>
          </p:grpSpPr>
          <p:sp>
            <p:nvSpPr>
              <p:cNvPr id="72" name="Freeform 6">
                <a:extLst>
                  <a:ext uri="{FF2B5EF4-FFF2-40B4-BE49-F238E27FC236}">
                    <a16:creationId xmlns:a16="http://schemas.microsoft.com/office/drawing/2014/main" id="{4DEDF25A-AC38-18C6-3A8E-0A0C3C61B942}"/>
                  </a:ext>
                </a:extLst>
              </p:cNvPr>
              <p:cNvSpPr>
                <a:spLocks/>
              </p:cNvSpPr>
              <p:nvPr>
                <p:custDataLst>
                  <p:tags r:id="rId1"/>
                </p:custDataLst>
              </p:nvPr>
            </p:nvSpPr>
            <p:spPr bwMode="auto">
              <a:xfrm>
                <a:off x="6921500" y="2249488"/>
                <a:ext cx="1044575" cy="1044575"/>
              </a:xfrm>
              <a:custGeom>
                <a:avLst/>
                <a:gdLst>
                  <a:gd name="T0" fmla="*/ 119 w 425"/>
                  <a:gd name="T1" fmla="*/ 373 h 425"/>
                  <a:gd name="T2" fmla="*/ 51 w 425"/>
                  <a:gd name="T3" fmla="*/ 119 h 425"/>
                  <a:gd name="T4" fmla="*/ 305 w 425"/>
                  <a:gd name="T5" fmla="*/ 51 h 425"/>
                  <a:gd name="T6" fmla="*/ 373 w 425"/>
                  <a:gd name="T7" fmla="*/ 305 h 425"/>
                  <a:gd name="T8" fmla="*/ 119 w 425"/>
                  <a:gd name="T9" fmla="*/ 373 h 425"/>
                </a:gdLst>
                <a:ahLst/>
                <a:cxnLst>
                  <a:cxn ang="0">
                    <a:pos x="T0" y="T1"/>
                  </a:cxn>
                  <a:cxn ang="0">
                    <a:pos x="T2" y="T3"/>
                  </a:cxn>
                  <a:cxn ang="0">
                    <a:pos x="T4" y="T5"/>
                  </a:cxn>
                  <a:cxn ang="0">
                    <a:pos x="T6" y="T7"/>
                  </a:cxn>
                  <a:cxn ang="0">
                    <a:pos x="T8" y="T9"/>
                  </a:cxn>
                </a:cxnLst>
                <a:rect l="0" t="0" r="r" b="b"/>
                <a:pathLst>
                  <a:path w="425" h="425">
                    <a:moveTo>
                      <a:pt x="119" y="373"/>
                    </a:moveTo>
                    <a:cubicBezTo>
                      <a:pt x="30" y="322"/>
                      <a:pt x="0" y="208"/>
                      <a:pt x="51" y="119"/>
                    </a:cubicBezTo>
                    <a:cubicBezTo>
                      <a:pt x="103" y="30"/>
                      <a:pt x="216" y="0"/>
                      <a:pt x="305" y="51"/>
                    </a:cubicBezTo>
                    <a:cubicBezTo>
                      <a:pt x="394" y="103"/>
                      <a:pt x="425" y="216"/>
                      <a:pt x="373" y="305"/>
                    </a:cubicBezTo>
                    <a:cubicBezTo>
                      <a:pt x="322" y="394"/>
                      <a:pt x="208" y="425"/>
                      <a:pt x="119" y="373"/>
                    </a:cubicBezTo>
                    <a:close/>
                  </a:path>
                </a:pathLst>
              </a:custGeom>
              <a:solidFill>
                <a:srgbClr val="FFFFFF"/>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7">
                <a:extLst>
                  <a:ext uri="{FF2B5EF4-FFF2-40B4-BE49-F238E27FC236}">
                    <a16:creationId xmlns:a16="http://schemas.microsoft.com/office/drawing/2014/main" id="{82E176A1-4B30-CC7B-A200-A5435B512E40}"/>
                  </a:ext>
                </a:extLst>
              </p:cNvPr>
              <p:cNvSpPr>
                <a:spLocks/>
              </p:cNvSpPr>
              <p:nvPr>
                <p:custDataLst>
                  <p:tags r:id="rId2"/>
                </p:custDataLst>
              </p:nvPr>
            </p:nvSpPr>
            <p:spPr bwMode="auto">
              <a:xfrm>
                <a:off x="6754813" y="2054225"/>
                <a:ext cx="730250" cy="581025"/>
              </a:xfrm>
              <a:custGeom>
                <a:avLst/>
                <a:gdLst>
                  <a:gd name="T0" fmla="*/ 90 w 297"/>
                  <a:gd name="T1" fmla="*/ 237 h 237"/>
                  <a:gd name="T2" fmla="*/ 109 w 297"/>
                  <a:gd name="T3" fmla="*/ 193 h 237"/>
                  <a:gd name="T4" fmla="*/ 254 w 297"/>
                  <a:gd name="T5" fmla="*/ 96 h 237"/>
                  <a:gd name="T6" fmla="*/ 297 w 297"/>
                  <a:gd name="T7" fmla="*/ 47 h 237"/>
                  <a:gd name="T8" fmla="*/ 256 w 297"/>
                  <a:gd name="T9" fmla="*/ 0 h 237"/>
                  <a:gd name="T10" fmla="*/ 0 w 297"/>
                  <a:gd name="T11" fmla="*/ 209 h 237"/>
                  <a:gd name="T12" fmla="*/ 58 w 297"/>
                  <a:gd name="T13" fmla="*/ 184 h 237"/>
                  <a:gd name="T14" fmla="*/ 90 w 297"/>
                  <a:gd name="T15" fmla="*/ 237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 h="237">
                    <a:moveTo>
                      <a:pt x="90" y="237"/>
                    </a:moveTo>
                    <a:cubicBezTo>
                      <a:pt x="94" y="222"/>
                      <a:pt x="100" y="207"/>
                      <a:pt x="109" y="193"/>
                    </a:cubicBezTo>
                    <a:cubicBezTo>
                      <a:pt x="140" y="138"/>
                      <a:pt x="195" y="104"/>
                      <a:pt x="254" y="96"/>
                    </a:cubicBezTo>
                    <a:cubicBezTo>
                      <a:pt x="297" y="47"/>
                      <a:pt x="297" y="47"/>
                      <a:pt x="297" y="47"/>
                    </a:cubicBezTo>
                    <a:cubicBezTo>
                      <a:pt x="256" y="0"/>
                      <a:pt x="256" y="0"/>
                      <a:pt x="256" y="0"/>
                    </a:cubicBezTo>
                    <a:cubicBezTo>
                      <a:pt x="134" y="10"/>
                      <a:pt x="33" y="95"/>
                      <a:pt x="0" y="209"/>
                    </a:cubicBezTo>
                    <a:cubicBezTo>
                      <a:pt x="58" y="184"/>
                      <a:pt x="58" y="184"/>
                      <a:pt x="58" y="184"/>
                    </a:cubicBezTo>
                    <a:lnTo>
                      <a:pt x="90" y="237"/>
                    </a:lnTo>
                    <a:close/>
                  </a:path>
                </a:pathLst>
              </a:custGeom>
              <a:solidFill>
                <a:schemeClr val="accent2">
                  <a:lumMod val="5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8">
                <a:extLst>
                  <a:ext uri="{FF2B5EF4-FFF2-40B4-BE49-F238E27FC236}">
                    <a16:creationId xmlns:a16="http://schemas.microsoft.com/office/drawing/2014/main" id="{7682B7DE-2993-875E-06F4-B68AF117D1FD}"/>
                  </a:ext>
                </a:extLst>
              </p:cNvPr>
              <p:cNvSpPr>
                <a:spLocks/>
              </p:cNvSpPr>
              <p:nvPr>
                <p:custDataLst>
                  <p:tags r:id="rId3"/>
                </p:custDataLst>
              </p:nvPr>
            </p:nvSpPr>
            <p:spPr bwMode="auto">
              <a:xfrm>
                <a:off x="6723063" y="2544763"/>
                <a:ext cx="449262" cy="819150"/>
              </a:xfrm>
              <a:custGeom>
                <a:avLst/>
                <a:gdLst>
                  <a:gd name="T0" fmla="*/ 183 w 183"/>
                  <a:gd name="T1" fmla="*/ 257 h 333"/>
                  <a:gd name="T2" fmla="*/ 98 w 183"/>
                  <a:gd name="T3" fmla="*/ 56 h 333"/>
                  <a:gd name="T4" fmla="*/ 65 w 183"/>
                  <a:gd name="T5" fmla="*/ 0 h 333"/>
                  <a:gd name="T6" fmla="*/ 8 w 183"/>
                  <a:gd name="T7" fmla="*/ 25 h 333"/>
                  <a:gd name="T8" fmla="*/ 0 w 183"/>
                  <a:gd name="T9" fmla="*/ 92 h 333"/>
                  <a:gd name="T10" fmla="*/ 127 w 183"/>
                  <a:gd name="T11" fmla="*/ 333 h 333"/>
                  <a:gd name="T12" fmla="*/ 121 w 183"/>
                  <a:gd name="T13" fmla="*/ 271 h 333"/>
                  <a:gd name="T14" fmla="*/ 183 w 183"/>
                  <a:gd name="T15" fmla="*/ 257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33">
                    <a:moveTo>
                      <a:pt x="183" y="257"/>
                    </a:moveTo>
                    <a:cubicBezTo>
                      <a:pt x="116" y="212"/>
                      <a:pt x="84" y="132"/>
                      <a:pt x="98" y="56"/>
                    </a:cubicBezTo>
                    <a:cubicBezTo>
                      <a:pt x="65" y="0"/>
                      <a:pt x="65" y="0"/>
                      <a:pt x="65" y="0"/>
                    </a:cubicBezTo>
                    <a:cubicBezTo>
                      <a:pt x="8" y="25"/>
                      <a:pt x="8" y="25"/>
                      <a:pt x="8" y="25"/>
                    </a:cubicBezTo>
                    <a:cubicBezTo>
                      <a:pt x="3" y="47"/>
                      <a:pt x="0" y="69"/>
                      <a:pt x="0" y="92"/>
                    </a:cubicBezTo>
                    <a:cubicBezTo>
                      <a:pt x="0" y="192"/>
                      <a:pt x="50" y="280"/>
                      <a:pt x="127" y="333"/>
                    </a:cubicBezTo>
                    <a:cubicBezTo>
                      <a:pt x="121" y="271"/>
                      <a:pt x="121" y="271"/>
                      <a:pt x="121" y="271"/>
                    </a:cubicBezTo>
                    <a:lnTo>
                      <a:pt x="183" y="257"/>
                    </a:lnTo>
                    <a:close/>
                  </a:path>
                </a:pathLst>
              </a:custGeom>
              <a:solidFill>
                <a:schemeClr val="accent2">
                  <a:lumMod val="75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9">
                <a:extLst>
                  <a:ext uri="{FF2B5EF4-FFF2-40B4-BE49-F238E27FC236}">
                    <a16:creationId xmlns:a16="http://schemas.microsoft.com/office/drawing/2014/main" id="{80A37141-B58A-7FAC-48D8-80492BBAF3B8}"/>
                  </a:ext>
                </a:extLst>
              </p:cNvPr>
              <p:cNvSpPr>
                <a:spLocks/>
              </p:cNvSpPr>
              <p:nvPr>
                <p:custDataLst>
                  <p:tags r:id="rId4"/>
                </p:custDataLst>
              </p:nvPr>
            </p:nvSpPr>
            <p:spPr bwMode="auto">
              <a:xfrm>
                <a:off x="7426325" y="2051050"/>
                <a:ext cx="682625" cy="573088"/>
              </a:xfrm>
              <a:custGeom>
                <a:avLst/>
                <a:gdLst>
                  <a:gd name="T0" fmla="*/ 0 w 278"/>
                  <a:gd name="T1" fmla="*/ 95 h 233"/>
                  <a:gd name="T2" fmla="*/ 107 w 278"/>
                  <a:gd name="T3" fmla="*/ 121 h 233"/>
                  <a:gd name="T4" fmla="*/ 186 w 278"/>
                  <a:gd name="T5" fmla="*/ 208 h 233"/>
                  <a:gd name="T6" fmla="*/ 246 w 278"/>
                  <a:gd name="T7" fmla="*/ 233 h 233"/>
                  <a:gd name="T8" fmla="*/ 278 w 278"/>
                  <a:gd name="T9" fmla="*/ 181 h 233"/>
                  <a:gd name="T10" fmla="*/ 7 w 278"/>
                  <a:gd name="T11" fmla="*/ 0 h 233"/>
                  <a:gd name="T12" fmla="*/ 0 w 278"/>
                  <a:gd name="T13" fmla="*/ 1 h 233"/>
                  <a:gd name="T14" fmla="*/ 41 w 278"/>
                  <a:gd name="T15" fmla="*/ 48 h 233"/>
                  <a:gd name="T16" fmla="*/ 0 w 278"/>
                  <a:gd name="T17" fmla="*/ 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33">
                    <a:moveTo>
                      <a:pt x="0" y="95"/>
                    </a:moveTo>
                    <a:cubicBezTo>
                      <a:pt x="36" y="94"/>
                      <a:pt x="73" y="102"/>
                      <a:pt x="107" y="121"/>
                    </a:cubicBezTo>
                    <a:cubicBezTo>
                      <a:pt x="143" y="142"/>
                      <a:pt x="170" y="173"/>
                      <a:pt x="186" y="208"/>
                    </a:cubicBezTo>
                    <a:cubicBezTo>
                      <a:pt x="246" y="233"/>
                      <a:pt x="246" y="233"/>
                      <a:pt x="246" y="233"/>
                    </a:cubicBezTo>
                    <a:cubicBezTo>
                      <a:pt x="278" y="181"/>
                      <a:pt x="278" y="181"/>
                      <a:pt x="278" y="181"/>
                    </a:cubicBezTo>
                    <a:cubicBezTo>
                      <a:pt x="233" y="75"/>
                      <a:pt x="129" y="0"/>
                      <a:pt x="7" y="0"/>
                    </a:cubicBezTo>
                    <a:cubicBezTo>
                      <a:pt x="5" y="0"/>
                      <a:pt x="2" y="1"/>
                      <a:pt x="0" y="1"/>
                    </a:cubicBezTo>
                    <a:cubicBezTo>
                      <a:pt x="41" y="48"/>
                      <a:pt x="41" y="48"/>
                      <a:pt x="41" y="48"/>
                    </a:cubicBezTo>
                    <a:lnTo>
                      <a:pt x="0" y="95"/>
                    </a:lnTo>
                    <a:close/>
                  </a:path>
                </a:pathLst>
              </a:custGeom>
              <a:solidFill>
                <a:schemeClr val="accent2">
                  <a:lumMod val="20000"/>
                  <a:lumOff val="8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0">
                <a:extLst>
                  <a:ext uri="{FF2B5EF4-FFF2-40B4-BE49-F238E27FC236}">
                    <a16:creationId xmlns:a16="http://schemas.microsoft.com/office/drawing/2014/main" id="{1C8CC702-C87E-C0F7-DDEF-4975D542924A}"/>
                  </a:ext>
                </a:extLst>
              </p:cNvPr>
              <p:cNvSpPr>
                <a:spLocks/>
              </p:cNvSpPr>
              <p:nvPr>
                <p:custDataLst>
                  <p:tags r:id="rId5"/>
                </p:custDataLst>
              </p:nvPr>
            </p:nvSpPr>
            <p:spPr bwMode="auto">
              <a:xfrm>
                <a:off x="7764463" y="2532063"/>
                <a:ext cx="398462" cy="784225"/>
              </a:xfrm>
              <a:custGeom>
                <a:avLst/>
                <a:gdLst>
                  <a:gd name="T0" fmla="*/ 162 w 162"/>
                  <a:gd name="T1" fmla="*/ 97 h 319"/>
                  <a:gd name="T2" fmla="*/ 146 w 162"/>
                  <a:gd name="T3" fmla="*/ 0 h 319"/>
                  <a:gd name="T4" fmla="*/ 114 w 162"/>
                  <a:gd name="T5" fmla="*/ 54 h 319"/>
                  <a:gd name="T6" fmla="*/ 56 w 162"/>
                  <a:gd name="T7" fmla="*/ 29 h 319"/>
                  <a:gd name="T8" fmla="*/ 41 w 162"/>
                  <a:gd name="T9" fmla="*/ 196 h 319"/>
                  <a:gd name="T10" fmla="*/ 6 w 162"/>
                  <a:gd name="T11" fmla="*/ 241 h 319"/>
                  <a:gd name="T12" fmla="*/ 0 w 162"/>
                  <a:gd name="T13" fmla="*/ 306 h 319"/>
                  <a:gd name="T14" fmla="*/ 60 w 162"/>
                  <a:gd name="T15" fmla="*/ 319 h 319"/>
                  <a:gd name="T16" fmla="*/ 162 w 162"/>
                  <a:gd name="T17" fmla="*/ 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319">
                    <a:moveTo>
                      <a:pt x="162" y="97"/>
                    </a:moveTo>
                    <a:cubicBezTo>
                      <a:pt x="162" y="63"/>
                      <a:pt x="156" y="31"/>
                      <a:pt x="146" y="0"/>
                    </a:cubicBezTo>
                    <a:cubicBezTo>
                      <a:pt x="114" y="54"/>
                      <a:pt x="114" y="54"/>
                      <a:pt x="114" y="54"/>
                    </a:cubicBezTo>
                    <a:cubicBezTo>
                      <a:pt x="56" y="29"/>
                      <a:pt x="56" y="29"/>
                      <a:pt x="56" y="29"/>
                    </a:cubicBezTo>
                    <a:cubicBezTo>
                      <a:pt x="75" y="82"/>
                      <a:pt x="72" y="144"/>
                      <a:pt x="41" y="196"/>
                    </a:cubicBezTo>
                    <a:cubicBezTo>
                      <a:pt x="32" y="213"/>
                      <a:pt x="20" y="228"/>
                      <a:pt x="6" y="241"/>
                    </a:cubicBezTo>
                    <a:cubicBezTo>
                      <a:pt x="0" y="306"/>
                      <a:pt x="0" y="306"/>
                      <a:pt x="0" y="306"/>
                    </a:cubicBezTo>
                    <a:cubicBezTo>
                      <a:pt x="60" y="319"/>
                      <a:pt x="60" y="319"/>
                      <a:pt x="60" y="319"/>
                    </a:cubicBezTo>
                    <a:cubicBezTo>
                      <a:pt x="123" y="266"/>
                      <a:pt x="162" y="186"/>
                      <a:pt x="162" y="97"/>
                    </a:cubicBezTo>
                    <a:close/>
                  </a:path>
                </a:pathLst>
              </a:custGeom>
              <a:solidFill>
                <a:schemeClr val="accent2">
                  <a:lumMod val="40000"/>
                  <a:lumOff val="6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1">
                <a:extLst>
                  <a:ext uri="{FF2B5EF4-FFF2-40B4-BE49-F238E27FC236}">
                    <a16:creationId xmlns:a16="http://schemas.microsoft.com/office/drawing/2014/main" id="{97FA0325-E01E-BB5B-A610-5BA458264607}"/>
                  </a:ext>
                </a:extLst>
              </p:cNvPr>
              <p:cNvSpPr>
                <a:spLocks/>
              </p:cNvSpPr>
              <p:nvPr>
                <p:custDataLst>
                  <p:tags r:id="rId6"/>
                </p:custDataLst>
              </p:nvPr>
            </p:nvSpPr>
            <p:spPr bwMode="auto">
              <a:xfrm>
                <a:off x="7054850" y="3154363"/>
                <a:ext cx="825500" cy="336550"/>
              </a:xfrm>
              <a:custGeom>
                <a:avLst/>
                <a:gdLst>
                  <a:gd name="T0" fmla="*/ 281 w 336"/>
                  <a:gd name="T1" fmla="*/ 0 h 137"/>
                  <a:gd name="T2" fmla="*/ 64 w 336"/>
                  <a:gd name="T3" fmla="*/ 19 h 137"/>
                  <a:gd name="T4" fmla="*/ 0 w 336"/>
                  <a:gd name="T5" fmla="*/ 33 h 137"/>
                  <a:gd name="T6" fmla="*/ 6 w 336"/>
                  <a:gd name="T7" fmla="*/ 94 h 137"/>
                  <a:gd name="T8" fmla="*/ 158 w 336"/>
                  <a:gd name="T9" fmla="*/ 137 h 137"/>
                  <a:gd name="T10" fmla="*/ 336 w 336"/>
                  <a:gd name="T11" fmla="*/ 77 h 137"/>
                  <a:gd name="T12" fmla="*/ 275 w 336"/>
                  <a:gd name="T13" fmla="*/ 63 h 137"/>
                  <a:gd name="T14" fmla="*/ 281 w 336"/>
                  <a:gd name="T15" fmla="*/ 0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137">
                    <a:moveTo>
                      <a:pt x="281" y="0"/>
                    </a:moveTo>
                    <a:cubicBezTo>
                      <a:pt x="220" y="48"/>
                      <a:pt x="135" y="57"/>
                      <a:pt x="64" y="19"/>
                    </a:cubicBezTo>
                    <a:cubicBezTo>
                      <a:pt x="0" y="33"/>
                      <a:pt x="0" y="33"/>
                      <a:pt x="0" y="33"/>
                    </a:cubicBezTo>
                    <a:cubicBezTo>
                      <a:pt x="6" y="94"/>
                      <a:pt x="6" y="94"/>
                      <a:pt x="6" y="94"/>
                    </a:cubicBezTo>
                    <a:cubicBezTo>
                      <a:pt x="50" y="122"/>
                      <a:pt x="102" y="137"/>
                      <a:pt x="158" y="137"/>
                    </a:cubicBezTo>
                    <a:cubicBezTo>
                      <a:pt x="225" y="137"/>
                      <a:pt x="287" y="115"/>
                      <a:pt x="336" y="77"/>
                    </a:cubicBezTo>
                    <a:cubicBezTo>
                      <a:pt x="275" y="63"/>
                      <a:pt x="275" y="63"/>
                      <a:pt x="275" y="63"/>
                    </a:cubicBezTo>
                    <a:lnTo>
                      <a:pt x="281" y="0"/>
                    </a:lnTo>
                    <a:close/>
                  </a:path>
                </a:pathLst>
              </a:custGeom>
              <a:solidFill>
                <a:schemeClr val="accent2">
                  <a:lumMod val="60000"/>
                  <a:lumOff val="40000"/>
                </a:schemeClr>
              </a:solidFill>
              <a:ln w="7144" cap="flat" cmpd="sng">
                <a:solidFill>
                  <a:schemeClr val="accent1">
                    <a:lumMod val="100000"/>
                  </a:schemeClr>
                </a:solidFill>
                <a:prstDash val="solid"/>
                <a:round/>
                <a:headEnd type="none" w="med" len="med"/>
                <a:tailEnd type="none" w="med" len="med"/>
              </a:ln>
              <a:effectLst/>
            </p:spPr>
            <p:txBody>
              <a:bodyPr lIns="68580" tIns="34290" rIns="68580" bIns="3429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46" name="Straight Connector 45">
              <a:extLst>
                <a:ext uri="{FF2B5EF4-FFF2-40B4-BE49-F238E27FC236}">
                  <a16:creationId xmlns:a16="http://schemas.microsoft.com/office/drawing/2014/main" id="{A50A3317-AE82-BF50-7F2E-80DAB995EC55}"/>
                </a:ext>
              </a:extLst>
            </p:cNvPr>
            <p:cNvCxnSpPr>
              <a:cxnSpLocks/>
              <a:stCxn id="100" idx="0"/>
              <a:endCxn id="92" idx="4"/>
            </p:cNvCxnSpPr>
            <p:nvPr/>
          </p:nvCxnSpPr>
          <p:spPr>
            <a:xfrm>
              <a:off x="2253344" y="2177772"/>
              <a:ext cx="606547" cy="7049"/>
            </a:xfrm>
            <a:prstGeom prst="line">
              <a:avLst/>
            </a:prstGeom>
            <a:ln w="4763">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6C0E224-D5C6-98DB-0E44-1712A2E020CA}"/>
                </a:ext>
              </a:extLst>
            </p:cNvPr>
            <p:cNvCxnSpPr>
              <a:cxnSpLocks/>
              <a:stCxn id="94" idx="0"/>
              <a:endCxn id="86" idx="4"/>
            </p:cNvCxnSpPr>
            <p:nvPr/>
          </p:nvCxnSpPr>
          <p:spPr>
            <a:xfrm>
              <a:off x="4475284" y="2184243"/>
              <a:ext cx="637491" cy="578"/>
            </a:xfrm>
            <a:prstGeom prst="line">
              <a:avLst/>
            </a:prstGeom>
            <a:ln w="4763">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BFBE7C-9547-DDFC-5C98-24CF9A2DFC1D}"/>
                </a:ext>
              </a:extLst>
            </p:cNvPr>
            <p:cNvCxnSpPr>
              <a:cxnSpLocks/>
              <a:stCxn id="88" idx="0"/>
              <a:endCxn id="80" idx="4"/>
            </p:cNvCxnSpPr>
            <p:nvPr/>
          </p:nvCxnSpPr>
          <p:spPr>
            <a:xfrm flipV="1">
              <a:off x="6728168" y="2177870"/>
              <a:ext cx="639579" cy="6373"/>
            </a:xfrm>
            <a:prstGeom prst="line">
              <a:avLst/>
            </a:prstGeom>
            <a:ln w="4763">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C73D9A-B2E6-0289-C90D-B3983728F616}"/>
                </a:ext>
              </a:extLst>
            </p:cNvPr>
            <p:cNvCxnSpPr>
              <a:cxnSpLocks/>
              <a:stCxn id="82" idx="0"/>
              <a:endCxn id="74" idx="4"/>
            </p:cNvCxnSpPr>
            <p:nvPr/>
          </p:nvCxnSpPr>
          <p:spPr>
            <a:xfrm>
              <a:off x="8983140" y="2177292"/>
              <a:ext cx="693312" cy="11656"/>
            </a:xfrm>
            <a:prstGeom prst="line">
              <a:avLst/>
            </a:prstGeom>
            <a:ln w="4763">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455C350-F92A-97FF-720E-509B28D8A629}"/>
                </a:ext>
              </a:extLst>
            </p:cNvPr>
            <p:cNvSpPr txBox="1"/>
            <p:nvPr/>
          </p:nvSpPr>
          <p:spPr>
            <a:xfrm>
              <a:off x="4419565" y="223957"/>
              <a:ext cx="3781617"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a:ln>
                    <a:noFill/>
                  </a:ln>
                  <a:solidFill>
                    <a:prstClr val="black"/>
                  </a:solidFill>
                  <a:effectLst/>
                  <a:uLnTx/>
                  <a:uFillTx/>
                  <a:latin typeface="Calibri" panose="020F0502020204030204"/>
                  <a:ea typeface="+mn-ea"/>
                  <a:cs typeface="+mn-cs"/>
                </a:rPr>
                <a:t>New Portfolio Execution</a:t>
              </a:r>
            </a:p>
          </p:txBody>
        </p:sp>
        <p:sp>
          <p:nvSpPr>
            <p:cNvPr id="51" name="TextBox 50">
              <a:extLst>
                <a:ext uri="{FF2B5EF4-FFF2-40B4-BE49-F238E27FC236}">
                  <a16:creationId xmlns:a16="http://schemas.microsoft.com/office/drawing/2014/main" id="{54154991-6E62-7129-E4F5-E0AE20461A8D}"/>
                </a:ext>
              </a:extLst>
            </p:cNvPr>
            <p:cNvSpPr txBox="1"/>
            <p:nvPr/>
          </p:nvSpPr>
          <p:spPr>
            <a:xfrm>
              <a:off x="815741" y="936398"/>
              <a:ext cx="1733416"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3.1</a:t>
              </a:r>
            </a:p>
          </p:txBody>
        </p:sp>
        <p:sp>
          <p:nvSpPr>
            <p:cNvPr id="52" name="TextBox 51">
              <a:extLst>
                <a:ext uri="{FF2B5EF4-FFF2-40B4-BE49-F238E27FC236}">
                  <a16:creationId xmlns:a16="http://schemas.microsoft.com/office/drawing/2014/main" id="{E5BC03DF-4AD0-8653-4671-164120B0ED0F}"/>
                </a:ext>
              </a:extLst>
            </p:cNvPr>
            <p:cNvSpPr txBox="1"/>
            <p:nvPr/>
          </p:nvSpPr>
          <p:spPr>
            <a:xfrm>
              <a:off x="3035242" y="936399"/>
              <a:ext cx="1733416"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3.2</a:t>
              </a:r>
            </a:p>
          </p:txBody>
        </p:sp>
        <p:sp>
          <p:nvSpPr>
            <p:cNvPr id="53" name="TextBox 52">
              <a:extLst>
                <a:ext uri="{FF2B5EF4-FFF2-40B4-BE49-F238E27FC236}">
                  <a16:creationId xmlns:a16="http://schemas.microsoft.com/office/drawing/2014/main" id="{C3CDDD0A-9238-8C0F-008B-9ABCD81F268A}"/>
                </a:ext>
              </a:extLst>
            </p:cNvPr>
            <p:cNvSpPr txBox="1"/>
            <p:nvPr/>
          </p:nvSpPr>
          <p:spPr>
            <a:xfrm>
              <a:off x="5290027" y="924944"/>
              <a:ext cx="1733416"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3.3</a:t>
              </a:r>
            </a:p>
          </p:txBody>
        </p:sp>
        <p:sp>
          <p:nvSpPr>
            <p:cNvPr id="54" name="TextBox 53">
              <a:extLst>
                <a:ext uri="{FF2B5EF4-FFF2-40B4-BE49-F238E27FC236}">
                  <a16:creationId xmlns:a16="http://schemas.microsoft.com/office/drawing/2014/main" id="{E18E6856-1F3F-F6B4-E7DA-F358622CC2D0}"/>
                </a:ext>
              </a:extLst>
            </p:cNvPr>
            <p:cNvSpPr txBox="1"/>
            <p:nvPr/>
          </p:nvSpPr>
          <p:spPr>
            <a:xfrm>
              <a:off x="7586407" y="925250"/>
              <a:ext cx="1733416"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3.4</a:t>
              </a:r>
            </a:p>
          </p:txBody>
        </p:sp>
        <p:sp>
          <p:nvSpPr>
            <p:cNvPr id="55" name="TextBox 54">
              <a:extLst>
                <a:ext uri="{FF2B5EF4-FFF2-40B4-BE49-F238E27FC236}">
                  <a16:creationId xmlns:a16="http://schemas.microsoft.com/office/drawing/2014/main" id="{B3622DB4-8AA6-7B85-4199-27187A716AD8}"/>
                </a:ext>
              </a:extLst>
            </p:cNvPr>
            <p:cNvSpPr txBox="1"/>
            <p:nvPr/>
          </p:nvSpPr>
          <p:spPr>
            <a:xfrm>
              <a:off x="9882787" y="936796"/>
              <a:ext cx="1733416" cy="34624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Step 3.5</a:t>
              </a:r>
            </a:p>
          </p:txBody>
        </p:sp>
        <p:sp>
          <p:nvSpPr>
            <p:cNvPr id="56" name="TextBox 55">
              <a:extLst>
                <a:ext uri="{FF2B5EF4-FFF2-40B4-BE49-F238E27FC236}">
                  <a16:creationId xmlns:a16="http://schemas.microsoft.com/office/drawing/2014/main" id="{AA3CD2D0-39AF-C868-1DA6-1D864CA9B6DF}"/>
                </a:ext>
              </a:extLst>
            </p:cNvPr>
            <p:cNvSpPr txBox="1"/>
            <p:nvPr/>
          </p:nvSpPr>
          <p:spPr>
            <a:xfrm>
              <a:off x="785860" y="3079670"/>
              <a:ext cx="1374785" cy="415498"/>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125" b="1" i="1" u="none" strike="noStrike" kern="1200" cap="none" spc="0" normalizeH="0" baseline="0" noProof="0">
                  <a:ln>
                    <a:noFill/>
                  </a:ln>
                  <a:solidFill>
                    <a:prstClr val="black"/>
                  </a:solidFill>
                  <a:effectLst/>
                  <a:uLnTx/>
                  <a:uFillTx/>
                  <a:latin typeface="Calibri" panose="020F0502020204030204"/>
                  <a:ea typeface="+mn-ea"/>
                  <a:cs typeface="+mn-cs"/>
                </a:rPr>
                <a:t>Charter and HR Documents</a:t>
              </a:r>
            </a:p>
          </p:txBody>
        </p:sp>
        <p:sp>
          <p:nvSpPr>
            <p:cNvPr id="57" name="TextBox 56">
              <a:extLst>
                <a:ext uri="{FF2B5EF4-FFF2-40B4-BE49-F238E27FC236}">
                  <a16:creationId xmlns:a16="http://schemas.microsoft.com/office/drawing/2014/main" id="{923F3E3A-AC60-9F28-82BB-7EA52A4159BB}"/>
                </a:ext>
              </a:extLst>
            </p:cNvPr>
            <p:cNvSpPr txBox="1"/>
            <p:nvPr/>
          </p:nvSpPr>
          <p:spPr>
            <a:xfrm>
              <a:off x="2993620" y="3079670"/>
              <a:ext cx="1775038" cy="415498"/>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125" b="1" i="1" u="none" strike="noStrike" kern="1200" cap="none" spc="0" normalizeH="0" baseline="0" noProof="0">
                  <a:ln>
                    <a:noFill/>
                  </a:ln>
                  <a:solidFill>
                    <a:prstClr val="black"/>
                  </a:solidFill>
                  <a:effectLst/>
                  <a:uLnTx/>
                  <a:uFillTx/>
                  <a:latin typeface="Calibri" panose="020F0502020204030204"/>
                  <a:ea typeface="+mn-ea"/>
                  <a:cs typeface="+mn-cs"/>
                </a:rPr>
                <a:t>Purview and Research Priorities</a:t>
              </a:r>
            </a:p>
          </p:txBody>
        </p:sp>
        <p:sp>
          <p:nvSpPr>
            <p:cNvPr id="58" name="TextBox 57">
              <a:extLst>
                <a:ext uri="{FF2B5EF4-FFF2-40B4-BE49-F238E27FC236}">
                  <a16:creationId xmlns:a16="http://schemas.microsoft.com/office/drawing/2014/main" id="{D527F591-E0EC-6557-6A95-7916F055E6AC}"/>
                </a:ext>
              </a:extLst>
            </p:cNvPr>
            <p:cNvSpPr txBox="1"/>
            <p:nvPr/>
          </p:nvSpPr>
          <p:spPr>
            <a:xfrm>
              <a:off x="5364790" y="3091380"/>
              <a:ext cx="1374785" cy="415498"/>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125" b="1" i="1" u="none" strike="noStrike" kern="1200" cap="none" spc="0" normalizeH="0" baseline="0" noProof="0">
                  <a:ln>
                    <a:noFill/>
                  </a:ln>
                  <a:solidFill>
                    <a:prstClr val="black"/>
                  </a:solidFill>
                  <a:effectLst/>
                  <a:uLnTx/>
                  <a:uFillTx/>
                  <a:latin typeface="Calibri" panose="020F0502020204030204"/>
                  <a:ea typeface="+mn-ea"/>
                  <a:cs typeface="+mn-cs"/>
                </a:rPr>
                <a:t>RFAs, SOPs, and Policies</a:t>
              </a:r>
            </a:p>
          </p:txBody>
        </p:sp>
        <p:sp>
          <p:nvSpPr>
            <p:cNvPr id="59" name="TextBox 58">
              <a:extLst>
                <a:ext uri="{FF2B5EF4-FFF2-40B4-BE49-F238E27FC236}">
                  <a16:creationId xmlns:a16="http://schemas.microsoft.com/office/drawing/2014/main" id="{C7725460-8ECA-B5A9-89F9-11173ED2CFA7}"/>
                </a:ext>
              </a:extLst>
            </p:cNvPr>
            <p:cNvSpPr txBox="1"/>
            <p:nvPr/>
          </p:nvSpPr>
          <p:spPr>
            <a:xfrm>
              <a:off x="7285276" y="3091380"/>
              <a:ext cx="2034547" cy="415498"/>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125" b="1" i="1" u="none" strike="noStrike" kern="1200" cap="none" spc="0" normalizeH="0" baseline="0" noProof="0">
                  <a:ln>
                    <a:noFill/>
                  </a:ln>
                  <a:solidFill>
                    <a:prstClr val="black"/>
                  </a:solidFill>
                  <a:effectLst/>
                  <a:uLnTx/>
                  <a:uFillTx/>
                  <a:latin typeface="Calibri" panose="020F0502020204030204"/>
                  <a:ea typeface="+mn-ea"/>
                  <a:cs typeface="+mn-cs"/>
                </a:rPr>
                <a:t>Data Management and Performance Metrics</a:t>
              </a:r>
            </a:p>
          </p:txBody>
        </p:sp>
        <p:sp>
          <p:nvSpPr>
            <p:cNvPr id="60" name="TextBox 59">
              <a:extLst>
                <a:ext uri="{FF2B5EF4-FFF2-40B4-BE49-F238E27FC236}">
                  <a16:creationId xmlns:a16="http://schemas.microsoft.com/office/drawing/2014/main" id="{3C0AF966-35A4-DA18-A651-2423666E6E02}"/>
                </a:ext>
              </a:extLst>
            </p:cNvPr>
            <p:cNvSpPr txBox="1"/>
            <p:nvPr/>
          </p:nvSpPr>
          <p:spPr>
            <a:xfrm>
              <a:off x="9637537" y="3188372"/>
              <a:ext cx="2034547" cy="242374"/>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125" b="1" i="1" u="none" strike="noStrike" kern="1200" cap="none" spc="0" normalizeH="0" baseline="0" noProof="0">
                  <a:ln>
                    <a:noFill/>
                  </a:ln>
                  <a:solidFill>
                    <a:prstClr val="black"/>
                  </a:solidFill>
                  <a:effectLst/>
                  <a:uLnTx/>
                  <a:uFillTx/>
                  <a:latin typeface="Calibri" panose="020F0502020204030204"/>
                  <a:ea typeface="+mn-ea"/>
                  <a:cs typeface="+mn-cs"/>
                </a:rPr>
                <a:t>Portfolio Operations</a:t>
              </a:r>
            </a:p>
          </p:txBody>
        </p:sp>
        <p:sp>
          <p:nvSpPr>
            <p:cNvPr id="61" name="TextBox 60">
              <a:extLst>
                <a:ext uri="{FF2B5EF4-FFF2-40B4-BE49-F238E27FC236}">
                  <a16:creationId xmlns:a16="http://schemas.microsoft.com/office/drawing/2014/main" id="{9358B94F-6A12-1410-6E62-E76AC40A715F}"/>
                </a:ext>
              </a:extLst>
            </p:cNvPr>
            <p:cNvSpPr txBox="1"/>
            <p:nvPr/>
          </p:nvSpPr>
          <p:spPr>
            <a:xfrm>
              <a:off x="559338" y="3633668"/>
              <a:ext cx="2086082" cy="830997"/>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 the templates and examples to draft the Charters and HR Documents required for the new portfolio.</a:t>
              </a:r>
            </a:p>
          </p:txBody>
        </p:sp>
        <p:sp>
          <p:nvSpPr>
            <p:cNvPr id="62" name="TextBox 61">
              <a:extLst>
                <a:ext uri="{FF2B5EF4-FFF2-40B4-BE49-F238E27FC236}">
                  <a16:creationId xmlns:a16="http://schemas.microsoft.com/office/drawing/2014/main" id="{26D347A4-52B3-3D8E-395A-C6EE60CE7234}"/>
                </a:ext>
              </a:extLst>
            </p:cNvPr>
            <p:cNvSpPr txBox="1"/>
            <p:nvPr/>
          </p:nvSpPr>
          <p:spPr>
            <a:xfrm>
              <a:off x="2895512" y="3625090"/>
              <a:ext cx="1989778" cy="120032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 the templates and examples to draft your Research Purview and define the Critical Research Priorities of the new portfolio.</a:t>
              </a:r>
            </a:p>
          </p:txBody>
        </p:sp>
        <p:sp>
          <p:nvSpPr>
            <p:cNvPr id="63" name="TextBox 62">
              <a:extLst>
                <a:ext uri="{FF2B5EF4-FFF2-40B4-BE49-F238E27FC236}">
                  <a16:creationId xmlns:a16="http://schemas.microsoft.com/office/drawing/2014/main" id="{C108438A-F511-7F4D-8416-B28043338525}"/>
                </a:ext>
              </a:extLst>
            </p:cNvPr>
            <p:cNvSpPr txBox="1"/>
            <p:nvPr/>
          </p:nvSpPr>
          <p:spPr>
            <a:xfrm>
              <a:off x="5198073" y="3625090"/>
              <a:ext cx="1921185" cy="1015663"/>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 the templates and examples to draft the RFAs, SOPs and Policies which will be foundational to the new portfolio.</a:t>
              </a:r>
            </a:p>
          </p:txBody>
        </p:sp>
        <p:sp>
          <p:nvSpPr>
            <p:cNvPr id="64" name="TextBox 63">
              <a:extLst>
                <a:ext uri="{FF2B5EF4-FFF2-40B4-BE49-F238E27FC236}">
                  <a16:creationId xmlns:a16="http://schemas.microsoft.com/office/drawing/2014/main" id="{0C7AB90E-3C6A-607B-5EE6-889BD04E9FB4}"/>
                </a:ext>
              </a:extLst>
            </p:cNvPr>
            <p:cNvSpPr txBox="1"/>
            <p:nvPr/>
          </p:nvSpPr>
          <p:spPr>
            <a:xfrm>
              <a:off x="7341956" y="3631462"/>
              <a:ext cx="1921185" cy="992579"/>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Use the templates and examples to draft the Data Management Policies and determine the Performance Metrics of the new portfolio.</a:t>
              </a:r>
            </a:p>
          </p:txBody>
        </p:sp>
        <p:sp>
          <p:nvSpPr>
            <p:cNvPr id="65" name="TextBox 64">
              <a:extLst>
                <a:ext uri="{FF2B5EF4-FFF2-40B4-BE49-F238E27FC236}">
                  <a16:creationId xmlns:a16="http://schemas.microsoft.com/office/drawing/2014/main" id="{D2E4B8C6-2352-E59A-FA8D-76B9036AE468}"/>
                </a:ext>
              </a:extLst>
            </p:cNvPr>
            <p:cNvSpPr txBox="1"/>
            <p:nvPr/>
          </p:nvSpPr>
          <p:spPr>
            <a:xfrm>
              <a:off x="9637537" y="3645378"/>
              <a:ext cx="1921185" cy="830997"/>
            </a:xfrm>
            <a:prstGeom prst="rect">
              <a:avLst/>
            </a:prstGeom>
            <a:noFill/>
          </p:spPr>
          <p:txBody>
            <a:bodyPr wrap="square" lIns="68580" tIns="34290" rIns="68580" bIns="34290"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Finalize and publish the RFAs for the new portfolio and officially begin portfolio operations!</a:t>
              </a:r>
            </a:p>
          </p:txBody>
        </p:sp>
        <p:pic>
          <p:nvPicPr>
            <p:cNvPr id="66" name="Graphic 65" descr="Document outline">
              <a:extLst>
                <a:ext uri="{FF2B5EF4-FFF2-40B4-BE49-F238E27FC236}">
                  <a16:creationId xmlns:a16="http://schemas.microsoft.com/office/drawing/2014/main" id="{47D1CC03-A726-571F-6D7D-B968FEDBB8A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109689" y="1773657"/>
              <a:ext cx="735016" cy="735016"/>
            </a:xfrm>
            <a:prstGeom prst="rect">
              <a:avLst/>
            </a:prstGeom>
          </p:spPr>
        </p:pic>
        <p:pic>
          <p:nvPicPr>
            <p:cNvPr id="67" name="Graphic 66" descr="List outline">
              <a:extLst>
                <a:ext uri="{FF2B5EF4-FFF2-40B4-BE49-F238E27FC236}">
                  <a16:creationId xmlns:a16="http://schemas.microsoft.com/office/drawing/2014/main" id="{0474577D-8666-A1C0-4648-3FE2612AFED0}"/>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326919" y="1815769"/>
              <a:ext cx="723046" cy="723046"/>
            </a:xfrm>
            <a:prstGeom prst="rect">
              <a:avLst/>
            </a:prstGeom>
          </p:spPr>
        </p:pic>
        <p:pic>
          <p:nvPicPr>
            <p:cNvPr id="68" name="Graphic 67" descr="Quill outline">
              <a:extLst>
                <a:ext uri="{FF2B5EF4-FFF2-40B4-BE49-F238E27FC236}">
                  <a16:creationId xmlns:a16="http://schemas.microsoft.com/office/drawing/2014/main" id="{DF99420D-80BF-62C4-D072-F744DE24B40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562557" y="1815769"/>
              <a:ext cx="723046" cy="723046"/>
            </a:xfrm>
            <a:prstGeom prst="rect">
              <a:avLst/>
            </a:prstGeom>
          </p:spPr>
        </p:pic>
        <p:pic>
          <p:nvPicPr>
            <p:cNvPr id="69" name="Graphic 68" descr="Statistics outline">
              <a:extLst>
                <a:ext uri="{FF2B5EF4-FFF2-40B4-BE49-F238E27FC236}">
                  <a16:creationId xmlns:a16="http://schemas.microsoft.com/office/drawing/2014/main" id="{5E22F4B3-1AED-C28C-FEB3-1D6F4112CD31}"/>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871778" y="1827376"/>
              <a:ext cx="670409" cy="670409"/>
            </a:xfrm>
            <a:prstGeom prst="rect">
              <a:avLst/>
            </a:prstGeom>
          </p:spPr>
        </p:pic>
        <p:pic>
          <p:nvPicPr>
            <p:cNvPr id="70" name="Graphic 69" descr="Trophy outline">
              <a:extLst>
                <a:ext uri="{FF2B5EF4-FFF2-40B4-BE49-F238E27FC236}">
                  <a16:creationId xmlns:a16="http://schemas.microsoft.com/office/drawing/2014/main" id="{21CEAD7E-CF04-390B-4492-22FC6B616DC0}"/>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133879" y="1826347"/>
              <a:ext cx="729262" cy="729262"/>
            </a:xfrm>
            <a:prstGeom prst="rect">
              <a:avLst/>
            </a:prstGeom>
          </p:spPr>
        </p:pic>
      </p:grpSp>
    </p:spTree>
    <p:extLst>
      <p:ext uri="{BB962C8B-B14F-4D97-AF65-F5344CB8AC3E}">
        <p14:creationId xmlns:p14="http://schemas.microsoft.com/office/powerpoint/2010/main" val="312432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617DAF-F181-45F4-3563-D0D89D09D831}"/>
              </a:ext>
            </a:extLst>
          </p:cNvPr>
          <p:cNvSpPr>
            <a:spLocks noGrp="1"/>
          </p:cNvSpPr>
          <p:nvPr>
            <p:ph type="title"/>
          </p:nvPr>
        </p:nvSpPr>
        <p:spPr/>
        <p:txBody>
          <a:bodyPr/>
          <a:lstStyle/>
          <a:p>
            <a:r>
              <a:rPr lang="en-US" dirty="0"/>
              <a:t>Process Overview Timeline</a:t>
            </a:r>
          </a:p>
        </p:txBody>
      </p:sp>
      <p:sp>
        <p:nvSpPr>
          <p:cNvPr id="5" name="Slide Number Placeholder 4">
            <a:extLst>
              <a:ext uri="{FF2B5EF4-FFF2-40B4-BE49-F238E27FC236}">
                <a16:creationId xmlns:a16="http://schemas.microsoft.com/office/drawing/2014/main" id="{1FC32145-636C-821C-EB40-FC9771174669}"/>
              </a:ext>
            </a:extLst>
          </p:cNvPr>
          <p:cNvSpPr>
            <a:spLocks noGrp="1"/>
          </p:cNvSpPr>
          <p:nvPr>
            <p:ph type="sldNum" sz="quarter" idx="12"/>
          </p:nvPr>
        </p:nvSpPr>
        <p:spPr/>
        <p:txBody>
          <a:bodyPr/>
          <a:lstStyle/>
          <a:p>
            <a:fld id="{670A9334-4E67-F94F-A05E-0CE8B74A054E}" type="slidenum">
              <a:rPr lang="en-US" smtClean="0"/>
              <a:pPr/>
              <a:t>7</a:t>
            </a:fld>
            <a:endParaRPr lang="en-US"/>
          </a:p>
        </p:txBody>
      </p:sp>
      <p:pic>
        <p:nvPicPr>
          <p:cNvPr id="3" name="Picture 2">
            <a:extLst>
              <a:ext uri="{FF2B5EF4-FFF2-40B4-BE49-F238E27FC236}">
                <a16:creationId xmlns:a16="http://schemas.microsoft.com/office/drawing/2014/main" id="{CE233197-7ED0-8797-C797-7B75F9FD2370}"/>
              </a:ext>
            </a:extLst>
          </p:cNvPr>
          <p:cNvPicPr>
            <a:picLocks noChangeAspect="1"/>
          </p:cNvPicPr>
          <p:nvPr/>
        </p:nvPicPr>
        <p:blipFill rotWithShape="1">
          <a:blip r:embed="rId2"/>
          <a:srcRect b="6459"/>
          <a:stretch/>
        </p:blipFill>
        <p:spPr>
          <a:xfrm>
            <a:off x="245494" y="1528286"/>
            <a:ext cx="11831956" cy="4570890"/>
          </a:xfrm>
          <a:prstGeom prst="rect">
            <a:avLst/>
          </a:prstGeom>
        </p:spPr>
      </p:pic>
      <p:sp>
        <p:nvSpPr>
          <p:cNvPr id="4" name="TextBox 3">
            <a:extLst>
              <a:ext uri="{FF2B5EF4-FFF2-40B4-BE49-F238E27FC236}">
                <a16:creationId xmlns:a16="http://schemas.microsoft.com/office/drawing/2014/main" id="{AA1DF296-EE9F-D42E-C9AE-37F54DE6DBF9}"/>
              </a:ext>
            </a:extLst>
          </p:cNvPr>
          <p:cNvSpPr txBox="1"/>
          <p:nvPr/>
        </p:nvSpPr>
        <p:spPr>
          <a:xfrm>
            <a:off x="6421681" y="5812392"/>
            <a:ext cx="5730063" cy="261610"/>
          </a:xfrm>
          <a:prstGeom prst="rect">
            <a:avLst/>
          </a:prstGeom>
          <a:noFill/>
        </p:spPr>
        <p:txBody>
          <a:bodyPr wrap="square" rtlCol="0">
            <a:spAutoFit/>
          </a:bodyPr>
          <a:lstStyle/>
          <a:p>
            <a:r>
              <a:rPr lang="en-US" sz="1100" i="1" dirty="0"/>
              <a:t>Please Note: Timelines for the completion of stages and portfolio materials are recommendations </a:t>
            </a:r>
          </a:p>
        </p:txBody>
      </p:sp>
      <p:sp>
        <p:nvSpPr>
          <p:cNvPr id="11" name="Arrow: Right 10">
            <a:extLst>
              <a:ext uri="{FF2B5EF4-FFF2-40B4-BE49-F238E27FC236}">
                <a16:creationId xmlns:a16="http://schemas.microsoft.com/office/drawing/2014/main" id="{7AAC8E5D-0B1B-DEDA-958A-058F07CB03AC}"/>
              </a:ext>
            </a:extLst>
          </p:cNvPr>
          <p:cNvSpPr/>
          <p:nvPr/>
        </p:nvSpPr>
        <p:spPr>
          <a:xfrm>
            <a:off x="326006" y="1468923"/>
            <a:ext cx="11751444" cy="225575"/>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Marker with solid fill">
            <a:extLst>
              <a:ext uri="{FF2B5EF4-FFF2-40B4-BE49-F238E27FC236}">
                <a16:creationId xmlns:a16="http://schemas.microsoft.com/office/drawing/2014/main" id="{3F835C89-C6A2-AB95-F82C-A43E9D1063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0851" y="1099648"/>
            <a:ext cx="495300" cy="495300"/>
          </a:xfrm>
          <a:prstGeom prst="rect">
            <a:avLst/>
          </a:prstGeom>
        </p:spPr>
      </p:pic>
      <p:sp>
        <p:nvSpPr>
          <p:cNvPr id="14" name="TextBox 13">
            <a:extLst>
              <a:ext uri="{FF2B5EF4-FFF2-40B4-BE49-F238E27FC236}">
                <a16:creationId xmlns:a16="http://schemas.microsoft.com/office/drawing/2014/main" id="{50A673B2-7476-2AEE-1E36-341DB2B7D1AB}"/>
              </a:ext>
            </a:extLst>
          </p:cNvPr>
          <p:cNvSpPr txBox="1"/>
          <p:nvPr/>
        </p:nvSpPr>
        <p:spPr>
          <a:xfrm>
            <a:off x="466725" y="914803"/>
            <a:ext cx="2524126" cy="646331"/>
          </a:xfrm>
          <a:prstGeom prst="rect">
            <a:avLst/>
          </a:prstGeom>
          <a:noFill/>
        </p:spPr>
        <p:txBody>
          <a:bodyPr wrap="square" rtlCol="0">
            <a:spAutoFit/>
          </a:bodyPr>
          <a:lstStyle/>
          <a:p>
            <a:r>
              <a:rPr lang="en-US" sz="1200" i="1" dirty="0"/>
              <a:t>This is not a formalized stage 1, but SP is being built as an AMP so this stage can be bypassed</a:t>
            </a:r>
          </a:p>
        </p:txBody>
      </p:sp>
      <p:sp>
        <p:nvSpPr>
          <p:cNvPr id="15" name="TextBox 14">
            <a:extLst>
              <a:ext uri="{FF2B5EF4-FFF2-40B4-BE49-F238E27FC236}">
                <a16:creationId xmlns:a16="http://schemas.microsoft.com/office/drawing/2014/main" id="{A67D6FE3-A438-50D3-19A2-AA133AA4B8D0}"/>
              </a:ext>
            </a:extLst>
          </p:cNvPr>
          <p:cNvSpPr txBox="1"/>
          <p:nvPr/>
        </p:nvSpPr>
        <p:spPr>
          <a:xfrm>
            <a:off x="3419475" y="914803"/>
            <a:ext cx="2524126" cy="646331"/>
          </a:xfrm>
          <a:prstGeom prst="rect">
            <a:avLst/>
          </a:prstGeom>
          <a:noFill/>
        </p:spPr>
        <p:txBody>
          <a:bodyPr wrap="square" rtlCol="0">
            <a:spAutoFit/>
          </a:bodyPr>
          <a:lstStyle/>
          <a:p>
            <a:r>
              <a:rPr lang="en-US" sz="1200" b="1" dirty="0"/>
              <a:t>Present – July 31: </a:t>
            </a:r>
            <a:br>
              <a:rPr lang="en-US" sz="1200" dirty="0"/>
            </a:br>
            <a:r>
              <a:rPr lang="en-US" sz="1200" dirty="0"/>
              <a:t>Complete planning stages and begin portfolio document development</a:t>
            </a:r>
          </a:p>
        </p:txBody>
      </p:sp>
      <p:sp>
        <p:nvSpPr>
          <p:cNvPr id="16" name="TextBox 15">
            <a:extLst>
              <a:ext uri="{FF2B5EF4-FFF2-40B4-BE49-F238E27FC236}">
                <a16:creationId xmlns:a16="http://schemas.microsoft.com/office/drawing/2014/main" id="{B8A6901A-A5D8-0F4B-B8F0-65C881228B26}"/>
              </a:ext>
            </a:extLst>
          </p:cNvPr>
          <p:cNvSpPr txBox="1"/>
          <p:nvPr/>
        </p:nvSpPr>
        <p:spPr>
          <a:xfrm>
            <a:off x="6181724" y="914803"/>
            <a:ext cx="5543551" cy="646331"/>
          </a:xfrm>
          <a:prstGeom prst="rect">
            <a:avLst/>
          </a:prstGeom>
          <a:noFill/>
        </p:spPr>
        <p:txBody>
          <a:bodyPr wrap="square" rtlCol="0">
            <a:spAutoFit/>
          </a:bodyPr>
          <a:lstStyle/>
          <a:p>
            <a:r>
              <a:rPr lang="en-US" sz="1200" b="1" dirty="0"/>
              <a:t>August 2023 – April 2024: </a:t>
            </a:r>
            <a:br>
              <a:rPr lang="en-US" sz="1200" dirty="0"/>
            </a:br>
            <a:r>
              <a:rPr lang="en-US" sz="1200" dirty="0"/>
              <a:t>Complete portfolio documentation and stand-up activities, including receiving approval from Leadership Council on all documentation</a:t>
            </a:r>
          </a:p>
        </p:txBody>
      </p:sp>
    </p:spTree>
    <p:extLst>
      <p:ext uri="{BB962C8B-B14F-4D97-AF65-F5344CB8AC3E}">
        <p14:creationId xmlns:p14="http://schemas.microsoft.com/office/powerpoint/2010/main" val="224929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588F53-3C15-49EC-F2E7-F1BFEFC7F301}"/>
              </a:ext>
            </a:extLst>
          </p:cNvPr>
          <p:cNvSpPr>
            <a:spLocks noGrp="1"/>
          </p:cNvSpPr>
          <p:nvPr>
            <p:ph idx="1"/>
          </p:nvPr>
        </p:nvSpPr>
        <p:spPr>
          <a:xfrm>
            <a:off x="838200" y="1253331"/>
            <a:ext cx="10515600" cy="4351338"/>
          </a:xfrm>
        </p:spPr>
        <p:txBody>
          <a:bodyPr anchor="ctr"/>
          <a:lstStyle/>
          <a:p>
            <a:pPr marL="0" lvl="0" indent="0" algn="ctr">
              <a:lnSpc>
                <a:spcPct val="100000"/>
              </a:lnSpc>
              <a:buNone/>
            </a:pPr>
            <a:r>
              <a:rPr lang="en-US" sz="4400" b="1" i="0" u="none" strike="noStrike" kern="1200" baseline="0" dirty="0">
                <a:solidFill>
                  <a:srgbClr val="000000"/>
                </a:solidFill>
                <a:latin typeface="Calibri"/>
                <a:ea typeface="+mn-ea"/>
                <a:cs typeface="+mn-cs"/>
              </a:rPr>
              <a:t>AMP Stand-Up Next Steps</a:t>
            </a:r>
          </a:p>
        </p:txBody>
      </p:sp>
      <p:sp>
        <p:nvSpPr>
          <p:cNvPr id="5" name="Slide Number Placeholder 4">
            <a:extLst>
              <a:ext uri="{FF2B5EF4-FFF2-40B4-BE49-F238E27FC236}">
                <a16:creationId xmlns:a16="http://schemas.microsoft.com/office/drawing/2014/main" id="{706DDA34-4A61-4EB9-0B09-4523A73C6E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26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498482-523F-5BD9-4E8E-2326DF3467E1}"/>
              </a:ext>
            </a:extLst>
          </p:cNvPr>
          <p:cNvSpPr>
            <a:spLocks noGrp="1"/>
          </p:cNvSpPr>
          <p:nvPr>
            <p:ph type="sldNum" sz="quarter" idx="12"/>
          </p:nvPr>
        </p:nvSpPr>
        <p:spPr/>
        <p:txBody>
          <a:bodyPr/>
          <a:lstStyle/>
          <a:p>
            <a:fld id="{670A9334-4E67-F94F-A05E-0CE8B74A054E}" type="slidenum">
              <a:rPr lang="en-US" smtClean="0"/>
              <a:t>9</a:t>
            </a:fld>
            <a:endParaRPr lang="en-US"/>
          </a:p>
        </p:txBody>
      </p:sp>
      <p:sp>
        <p:nvSpPr>
          <p:cNvPr id="43" name="Title 1">
            <a:extLst>
              <a:ext uri="{FF2B5EF4-FFF2-40B4-BE49-F238E27FC236}">
                <a16:creationId xmlns:a16="http://schemas.microsoft.com/office/drawing/2014/main" id="{0B5D7537-DC57-DFD8-8C6F-CAE003ACFA8F}"/>
              </a:ext>
            </a:extLst>
          </p:cNvPr>
          <p:cNvSpPr txBox="1">
            <a:spLocks/>
          </p:cNvSpPr>
          <p:nvPr/>
        </p:nvSpPr>
        <p:spPr>
          <a:xfrm>
            <a:off x="381000" y="-6350"/>
            <a:ext cx="11430000" cy="881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3200" dirty="0"/>
              <a:t>Overview of Next Steps</a:t>
            </a:r>
          </a:p>
        </p:txBody>
      </p:sp>
      <p:graphicFrame>
        <p:nvGraphicFramePr>
          <p:cNvPr id="2" name="Table 14">
            <a:extLst>
              <a:ext uri="{FF2B5EF4-FFF2-40B4-BE49-F238E27FC236}">
                <a16:creationId xmlns:a16="http://schemas.microsoft.com/office/drawing/2014/main" id="{37CFB945-971A-9F57-A1AE-78E84ECC189A}"/>
              </a:ext>
            </a:extLst>
          </p:cNvPr>
          <p:cNvGraphicFramePr>
            <a:graphicFrameLocks noGrp="1"/>
          </p:cNvGraphicFramePr>
          <p:nvPr>
            <p:extLst>
              <p:ext uri="{D42A27DB-BD31-4B8C-83A1-F6EECF244321}">
                <p14:modId xmlns:p14="http://schemas.microsoft.com/office/powerpoint/2010/main" val="2400462916"/>
              </p:ext>
            </p:extLst>
          </p:nvPr>
        </p:nvGraphicFramePr>
        <p:xfrm>
          <a:off x="296779" y="1420971"/>
          <a:ext cx="11430000" cy="3567489"/>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790903146"/>
                    </a:ext>
                  </a:extLst>
                </a:gridCol>
                <a:gridCol w="9144000">
                  <a:extLst>
                    <a:ext uri="{9D8B030D-6E8A-4147-A177-3AD203B41FA5}">
                      <a16:colId xmlns:a16="http://schemas.microsoft.com/office/drawing/2014/main" val="3748573709"/>
                    </a:ext>
                  </a:extLst>
                </a:gridCol>
              </a:tblGrid>
              <a:tr h="1097689">
                <a:tc>
                  <a:txBody>
                    <a:bodyPr/>
                    <a:lstStyle/>
                    <a:p>
                      <a:pPr lvl="0">
                        <a:buNone/>
                      </a:pPr>
                      <a:r>
                        <a:rPr lang="en-US" sz="1800" dirty="0"/>
                        <a:t>By June 30th</a:t>
                      </a:r>
                    </a:p>
                  </a:txBody>
                  <a:tcPr>
                    <a:lnT w="6350" cap="flat" cmpd="sng" algn="ctr">
                      <a:solidFill>
                        <a:srgbClr val="002F56"/>
                      </a:solidFill>
                      <a:prstDash val="solid"/>
                      <a:round/>
                      <a:headEnd type="none" w="med" len="med"/>
                      <a:tailEnd type="none" w="med" len="med"/>
                    </a:lnT>
                    <a:lnB w="6350" cap="flat" cmpd="sng" algn="ctr">
                      <a:solidFill>
                        <a:srgbClr val="002F56"/>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1800" b="0" i="0" u="none" strike="noStrike" kern="1200" cap="none" spc="0" normalizeH="0" baseline="0" dirty="0">
                          <a:ln>
                            <a:noFill/>
                          </a:ln>
                          <a:solidFill>
                            <a:schemeClr val="tx1"/>
                          </a:solidFill>
                          <a:effectLst/>
                          <a:uLnTx/>
                          <a:uFillTx/>
                          <a:latin typeface="+mn-lt"/>
                          <a:ea typeface="+mn-ea"/>
                          <a:cs typeface="+mn-cs"/>
                        </a:rPr>
                        <a:t>Determine core workgroup for Suicide Prevention Stand-up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1800" b="0" i="0" u="none" strike="noStrike" kern="1200" cap="none" spc="0" normalizeH="0" baseline="0" dirty="0">
                          <a:ln>
                            <a:noFill/>
                          </a:ln>
                          <a:solidFill>
                            <a:schemeClr val="tx1"/>
                          </a:solidFill>
                          <a:effectLst/>
                          <a:uLnTx/>
                          <a:uFillTx/>
                          <a:latin typeface="+mn-lt"/>
                          <a:ea typeface="+mn-ea"/>
                          <a:cs typeface="+mn-cs"/>
                        </a:rPr>
                        <a:t>Establish working cadence</a:t>
                      </a:r>
                    </a:p>
                  </a:txBody>
                  <a:tcPr>
                    <a:lnT w="6350" cap="flat" cmpd="sng" algn="ctr">
                      <a:solidFill>
                        <a:srgbClr val="002F56"/>
                      </a:solidFill>
                      <a:prstDash val="solid"/>
                      <a:round/>
                      <a:headEnd type="none" w="med" len="med"/>
                      <a:tailEnd type="none" w="med" len="med"/>
                    </a:lnT>
                    <a:lnB w="6350" cap="flat" cmpd="sng" algn="ctr">
                      <a:solidFill>
                        <a:srgbClr val="002F56"/>
                      </a:solidFill>
                      <a:prstDash val="solid"/>
                      <a:round/>
                      <a:headEnd type="none" w="med" len="med"/>
                      <a:tailEnd type="none" w="med" len="med"/>
                    </a:lnB>
                    <a:noFill/>
                  </a:tcPr>
                </a:tc>
                <a:extLst>
                  <a:ext uri="{0D108BD9-81ED-4DB2-BD59-A6C34878D82A}">
                    <a16:rowId xmlns:a16="http://schemas.microsoft.com/office/drawing/2014/main" val="3027899547"/>
                  </a:ext>
                </a:extLst>
              </a:tr>
              <a:tr h="1097689">
                <a:tc>
                  <a:txBody>
                    <a:bodyPr/>
                    <a:lstStyle/>
                    <a:p>
                      <a:r>
                        <a:rPr lang="en-US" sz="1800" dirty="0"/>
                        <a:t>By July 14</a:t>
                      </a:r>
                      <a:r>
                        <a:rPr lang="en-US" sz="1800" baseline="30000" dirty="0"/>
                        <a:t>th</a:t>
                      </a:r>
                      <a:r>
                        <a:rPr lang="en-US" sz="1800" dirty="0"/>
                        <a:t> </a:t>
                      </a:r>
                    </a:p>
                  </a:txBody>
                  <a:tcPr>
                    <a:lnT w="6350" cap="flat" cmpd="sng" algn="ctr">
                      <a:solidFill>
                        <a:srgbClr val="002F56"/>
                      </a:solidFill>
                      <a:prstDash val="solid"/>
                      <a:round/>
                      <a:headEnd type="none" w="med" len="med"/>
                      <a:tailEnd type="none" w="med" len="med"/>
                    </a:lnT>
                    <a:lnB w="6350" cap="flat" cmpd="sng" algn="ctr">
                      <a:solidFill>
                        <a:srgbClr val="002F56"/>
                      </a:solidFill>
                      <a:prstDash val="solid"/>
                      <a:round/>
                      <a:headEnd type="none" w="med" len="med"/>
                      <a:tailEnd type="none" w="med" len="med"/>
                    </a:lnB>
                    <a:no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1800" b="0" i="0" u="none" strike="noStrike" kern="1200" cap="none" spc="0" normalizeH="0" baseline="0" noProof="0" dirty="0">
                          <a:ln>
                            <a:noFill/>
                          </a:ln>
                          <a:effectLst/>
                          <a:uLnTx/>
                          <a:uFillTx/>
                          <a:latin typeface="+mn-lt"/>
                          <a:ea typeface="+mn-ea"/>
                          <a:cs typeface="+mn-cs"/>
                        </a:rPr>
                        <a:t>Meet with ISRM Leadership to validate required documents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1800" b="0" i="0" u="none" strike="noStrike" kern="1200" cap="none" spc="0" normalizeH="0" baseline="0" noProof="0" dirty="0">
                          <a:ln>
                            <a:noFill/>
                          </a:ln>
                          <a:effectLst/>
                          <a:uLnTx/>
                          <a:uFillTx/>
                          <a:latin typeface="+mn-lt"/>
                          <a:ea typeface="+mn-ea"/>
                          <a:cs typeface="+mn-cs"/>
                        </a:rPr>
                        <a:t>Assign document ownership to workgroup members</a:t>
                      </a:r>
                    </a:p>
                  </a:txBody>
                  <a:tcPr>
                    <a:lnT w="6350" cap="flat" cmpd="sng" algn="ctr">
                      <a:solidFill>
                        <a:srgbClr val="002F56"/>
                      </a:solidFill>
                      <a:prstDash val="solid"/>
                      <a:round/>
                      <a:headEnd type="none" w="med" len="med"/>
                      <a:tailEnd type="none" w="med" len="med"/>
                    </a:lnT>
                    <a:lnB w="6350" cap="flat" cmpd="sng" algn="ctr">
                      <a:solidFill>
                        <a:srgbClr val="002F56"/>
                      </a:solidFill>
                      <a:prstDash val="solid"/>
                      <a:round/>
                      <a:headEnd type="none" w="med" len="med"/>
                      <a:tailEnd type="none" w="med" len="med"/>
                    </a:lnB>
                    <a:noFill/>
                  </a:tcPr>
                </a:tc>
                <a:extLst>
                  <a:ext uri="{0D108BD9-81ED-4DB2-BD59-A6C34878D82A}">
                    <a16:rowId xmlns:a16="http://schemas.microsoft.com/office/drawing/2014/main" val="326744558"/>
                  </a:ext>
                </a:extLst>
              </a:tr>
              <a:tr h="1372111">
                <a:tc>
                  <a:txBody>
                    <a:bodyPr/>
                    <a:lstStyle/>
                    <a:p>
                      <a:r>
                        <a:rPr lang="en-US" sz="1800" dirty="0"/>
                        <a:t>By July 28</a:t>
                      </a:r>
                      <a:r>
                        <a:rPr lang="en-US" sz="1800" baseline="30000" dirty="0"/>
                        <a:t>th</a:t>
                      </a:r>
                      <a:endParaRPr lang="en-US" sz="1800" dirty="0"/>
                    </a:p>
                  </a:txBody>
                  <a:tcPr>
                    <a:lnT w="6350" cap="flat" cmpd="sng" algn="ctr">
                      <a:solidFill>
                        <a:srgbClr val="002F56"/>
                      </a:solidFill>
                      <a:prstDash val="solid"/>
                      <a:round/>
                      <a:headEnd type="none" w="med" len="med"/>
                      <a:tailEnd type="none" w="med" len="med"/>
                    </a:lnT>
                    <a:lnB w="6350" cap="flat" cmpd="sng" algn="ctr">
                      <a:solidFill>
                        <a:srgbClr val="002F56"/>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800" dirty="0"/>
                        <a:t>Develop timeline to complete required documents</a:t>
                      </a:r>
                    </a:p>
                    <a:p>
                      <a:pPr marL="285750" indent="-285750">
                        <a:buFont typeface="Arial" panose="020B0604020202020204" pitchFamily="34" charset="0"/>
                        <a:buChar char="•"/>
                      </a:pPr>
                      <a:r>
                        <a:rPr lang="en-US" sz="1800" dirty="0"/>
                        <a:t>Submit timeline to ISRM Leadership</a:t>
                      </a:r>
                    </a:p>
                    <a:p>
                      <a:pPr marL="285750" indent="-285750">
                        <a:buFont typeface="Arial" panose="020B0604020202020204" pitchFamily="34" charset="0"/>
                        <a:buChar char="•"/>
                      </a:pPr>
                      <a:r>
                        <a:rPr lang="en-US" sz="1800" dirty="0"/>
                        <a:t>Report workplan to Suicide Prevention Advisory Group (July 25</a:t>
                      </a:r>
                      <a:r>
                        <a:rPr lang="en-US" sz="1800" baseline="30000" dirty="0"/>
                        <a:t>th</a:t>
                      </a:r>
                      <a:endParaRPr lang="en-US" sz="1800" dirty="0"/>
                    </a:p>
                  </a:txBody>
                  <a:tcPr>
                    <a:lnT w="6350" cap="flat" cmpd="sng" algn="ctr">
                      <a:solidFill>
                        <a:srgbClr val="002F56"/>
                      </a:solidFill>
                      <a:prstDash val="solid"/>
                      <a:round/>
                      <a:headEnd type="none" w="med" len="med"/>
                      <a:tailEnd type="none" w="med" len="med"/>
                    </a:lnT>
                    <a:lnB w="6350" cap="flat" cmpd="sng" algn="ctr">
                      <a:solidFill>
                        <a:srgbClr val="002F56"/>
                      </a:solidFill>
                      <a:prstDash val="solid"/>
                      <a:round/>
                      <a:headEnd type="none" w="med" len="med"/>
                      <a:tailEnd type="none" w="med" len="med"/>
                    </a:lnB>
                    <a:noFill/>
                  </a:tcPr>
                </a:tc>
                <a:extLst>
                  <a:ext uri="{0D108BD9-81ED-4DB2-BD59-A6C34878D82A}">
                    <a16:rowId xmlns:a16="http://schemas.microsoft.com/office/drawing/2014/main" val="1825545739"/>
                  </a:ext>
                </a:extLst>
              </a:tr>
            </a:tbl>
          </a:graphicData>
        </a:graphic>
      </p:graphicFrame>
      <p:pic>
        <p:nvPicPr>
          <p:cNvPr id="4" name="Graphic 3" descr="Group with solid fill">
            <a:extLst>
              <a:ext uri="{FF2B5EF4-FFF2-40B4-BE49-F238E27FC236}">
                <a16:creationId xmlns:a16="http://schemas.microsoft.com/office/drawing/2014/main" id="{6218C741-06B5-347D-EAED-2487FBD659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331" y="1565826"/>
            <a:ext cx="914400" cy="914400"/>
          </a:xfrm>
          <a:prstGeom prst="rect">
            <a:avLst/>
          </a:prstGeom>
        </p:spPr>
      </p:pic>
      <p:pic>
        <p:nvPicPr>
          <p:cNvPr id="6" name="Graphic 5" descr="Meeting with solid fill">
            <a:extLst>
              <a:ext uri="{FF2B5EF4-FFF2-40B4-BE49-F238E27FC236}">
                <a16:creationId xmlns:a16="http://schemas.microsoft.com/office/drawing/2014/main" id="{D60C0C93-B216-1C3D-4F0B-034F9BD763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97331" y="2706971"/>
            <a:ext cx="914400" cy="914400"/>
          </a:xfrm>
          <a:prstGeom prst="rect">
            <a:avLst/>
          </a:prstGeom>
        </p:spPr>
      </p:pic>
      <p:pic>
        <p:nvPicPr>
          <p:cNvPr id="8" name="Graphic 7" descr="Gantt Chart with solid fill">
            <a:extLst>
              <a:ext uri="{FF2B5EF4-FFF2-40B4-BE49-F238E27FC236}">
                <a16:creationId xmlns:a16="http://schemas.microsoft.com/office/drawing/2014/main" id="{6AEA4C3D-2780-3841-A70A-9289E6E1FE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97331" y="3920575"/>
            <a:ext cx="914400" cy="914400"/>
          </a:xfrm>
          <a:prstGeom prst="rect">
            <a:avLst/>
          </a:prstGeom>
        </p:spPr>
      </p:pic>
    </p:spTree>
    <p:extLst>
      <p:ext uri="{BB962C8B-B14F-4D97-AF65-F5344CB8AC3E}">
        <p14:creationId xmlns:p14="http://schemas.microsoft.com/office/powerpoint/2010/main" val="3181376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3"/>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EE4P_TEMPLATESTYLE" val="13"/>
</p:tagLst>
</file>

<file path=ppt/tags/tag11.xml><?xml version="1.0" encoding="utf-8"?>
<p:tagLst xmlns:a="http://schemas.openxmlformats.org/drawingml/2006/main" xmlns:r="http://schemas.openxmlformats.org/officeDocument/2006/relationships" xmlns:p="http://schemas.openxmlformats.org/presentationml/2006/main">
  <p:tag name="EE4P_TEMPLATESTYLE" val="13"/>
</p:tagLst>
</file>

<file path=ppt/tags/tag1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xml><?xml version="1.0" encoding="utf-8"?>
<p:tagLst xmlns:a="http://schemas.openxmlformats.org/drawingml/2006/main" xmlns:r="http://schemas.openxmlformats.org/officeDocument/2006/relationships" xmlns:p="http://schemas.openxmlformats.org/presentationml/2006/main">
  <p:tag name="EE4P_TEMPLATESTYLE" val="13"/>
</p:tagLst>
</file>

<file path=ppt/tags/tag14.xml><?xml version="1.0" encoding="utf-8"?>
<p:tagLst xmlns:a="http://schemas.openxmlformats.org/drawingml/2006/main" xmlns:r="http://schemas.openxmlformats.org/officeDocument/2006/relationships" xmlns:p="http://schemas.openxmlformats.org/presentationml/2006/main">
  <p:tag name="EE4P_TEMPLATESTYLE" val="13"/>
</p:tagLst>
</file>

<file path=ppt/tags/tag15.xml><?xml version="1.0" encoding="utf-8"?>
<p:tagLst xmlns:a="http://schemas.openxmlformats.org/drawingml/2006/main" xmlns:r="http://schemas.openxmlformats.org/officeDocument/2006/relationships" xmlns:p="http://schemas.openxmlformats.org/presentationml/2006/main">
  <p:tag name="EE4P_TEMPLATESTYLE" val="13"/>
</p:tagLst>
</file>

<file path=ppt/tags/tag1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xml><?xml version="1.0" encoding="utf-8"?>
<p:tagLst xmlns:a="http://schemas.openxmlformats.org/drawingml/2006/main" xmlns:r="http://schemas.openxmlformats.org/officeDocument/2006/relationships" xmlns:p="http://schemas.openxmlformats.org/presentationml/2006/main">
  <p:tag name="EE4P_TEMPLATESTYLE" val="13"/>
</p:tagLst>
</file>

<file path=ppt/tags/tag18.xml><?xml version="1.0" encoding="utf-8"?>
<p:tagLst xmlns:a="http://schemas.openxmlformats.org/drawingml/2006/main" xmlns:r="http://schemas.openxmlformats.org/officeDocument/2006/relationships" xmlns:p="http://schemas.openxmlformats.org/presentationml/2006/main">
  <p:tag name="EE4P_TEMPLATESTYLE" val="13"/>
</p:tagLst>
</file>

<file path=ppt/tags/tag19.xml><?xml version="1.0" encoding="utf-8"?>
<p:tagLst xmlns:a="http://schemas.openxmlformats.org/drawingml/2006/main" xmlns:r="http://schemas.openxmlformats.org/officeDocument/2006/relationships" xmlns:p="http://schemas.openxmlformats.org/presentationml/2006/main">
  <p:tag name="EE4P_TEMPLATESTYLE" val="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TEMPLATESTYLE" val="3"/>
</p:tagLst>
</file>

<file path=ppt/tags/tag21.xml><?xml version="1.0" encoding="utf-8"?>
<p:tagLst xmlns:a="http://schemas.openxmlformats.org/drawingml/2006/main" xmlns:r="http://schemas.openxmlformats.org/officeDocument/2006/relationships" xmlns:p="http://schemas.openxmlformats.org/presentationml/2006/main">
  <p:tag name="EE4P_TEMPLATESTYLE" val="13"/>
</p:tagLst>
</file>

<file path=ppt/tags/tag22.xml><?xml version="1.0" encoding="utf-8"?>
<p:tagLst xmlns:a="http://schemas.openxmlformats.org/drawingml/2006/main" xmlns:r="http://schemas.openxmlformats.org/officeDocument/2006/relationships" xmlns:p="http://schemas.openxmlformats.org/presentationml/2006/main">
  <p:tag name="EE4P_TEMPLATESTYLE" val="13"/>
</p:tagLst>
</file>

<file path=ppt/tags/tag23.xml><?xml version="1.0" encoding="utf-8"?>
<p:tagLst xmlns:a="http://schemas.openxmlformats.org/drawingml/2006/main" xmlns:r="http://schemas.openxmlformats.org/officeDocument/2006/relationships" xmlns:p="http://schemas.openxmlformats.org/presentationml/2006/main">
  <p:tag name="EE4P_TEMPLATESTYLE" val="13"/>
</p:tagLst>
</file>

<file path=ppt/tags/tag24.xml><?xml version="1.0" encoding="utf-8"?>
<p:tagLst xmlns:a="http://schemas.openxmlformats.org/drawingml/2006/main" xmlns:r="http://schemas.openxmlformats.org/officeDocument/2006/relationships" xmlns:p="http://schemas.openxmlformats.org/presentationml/2006/main">
  <p:tag name="EE4P_TEMPLATESTYLE" val="3"/>
</p:tagLst>
</file>

<file path=ppt/tags/tag25.xml><?xml version="1.0" encoding="utf-8"?>
<p:tagLst xmlns:a="http://schemas.openxmlformats.org/drawingml/2006/main" xmlns:r="http://schemas.openxmlformats.org/officeDocument/2006/relationships" xmlns:p="http://schemas.openxmlformats.org/presentationml/2006/main">
  <p:tag name="EE4P_TEMPLATESTYLE" val="13"/>
</p:tagLst>
</file>

<file path=ppt/tags/tag26.xml><?xml version="1.0" encoding="utf-8"?>
<p:tagLst xmlns:a="http://schemas.openxmlformats.org/drawingml/2006/main" xmlns:r="http://schemas.openxmlformats.org/officeDocument/2006/relationships" xmlns:p="http://schemas.openxmlformats.org/presentationml/2006/main">
  <p:tag name="EE4P_TEMPLATESTYLE" val="13"/>
</p:tagLst>
</file>

<file path=ppt/tags/tag27.xml><?xml version="1.0" encoding="utf-8"?>
<p:tagLst xmlns:a="http://schemas.openxmlformats.org/drawingml/2006/main" xmlns:r="http://schemas.openxmlformats.org/officeDocument/2006/relationships" xmlns:p="http://schemas.openxmlformats.org/presentationml/2006/main">
  <p:tag name="EE4P_TEMPLATESTYLE" val="13"/>
</p:tagLst>
</file>

<file path=ppt/tags/tag28.xml><?xml version="1.0" encoding="utf-8"?>
<p:tagLst xmlns:a="http://schemas.openxmlformats.org/drawingml/2006/main" xmlns:r="http://schemas.openxmlformats.org/officeDocument/2006/relationships" xmlns:p="http://schemas.openxmlformats.org/presentationml/2006/main">
  <p:tag name="EE4P_TEMPLATESTYLE" val="3"/>
</p:tagLst>
</file>

<file path=ppt/tags/tag29.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0.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1.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2.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3.xml><?xml version="1.0" encoding="utf-8"?>
<p:tagLst xmlns:a="http://schemas.openxmlformats.org/drawingml/2006/main" xmlns:r="http://schemas.openxmlformats.org/officeDocument/2006/relationships" xmlns:p="http://schemas.openxmlformats.org/presentationml/2006/main">
  <p:tag name="EE4P_TEMPLATESTYLE" val="3"/>
</p:tagLst>
</file>

<file path=ppt/tags/tag34.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5.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6.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7.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8.xml><?xml version="1.0" encoding="utf-8"?>
<p:tagLst xmlns:a="http://schemas.openxmlformats.org/drawingml/2006/main" xmlns:r="http://schemas.openxmlformats.org/officeDocument/2006/relationships" xmlns:p="http://schemas.openxmlformats.org/presentationml/2006/main">
  <p:tag name="EE4P_TEMPLATESTYLE" val="13"/>
</p:tagLst>
</file>

<file path=ppt/tags/tag39.xml><?xml version="1.0" encoding="utf-8"?>
<p:tagLst xmlns:a="http://schemas.openxmlformats.org/drawingml/2006/main" xmlns:r="http://schemas.openxmlformats.org/officeDocument/2006/relationships" xmlns:p="http://schemas.openxmlformats.org/presentationml/2006/main">
  <p:tag name="EE4P_TEMPLATESTYLE" val="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1.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2.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3.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4.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5.xml><?xml version="1.0" encoding="utf-8"?>
<p:tagLst xmlns:a="http://schemas.openxmlformats.org/drawingml/2006/main" xmlns:r="http://schemas.openxmlformats.org/officeDocument/2006/relationships" xmlns:p="http://schemas.openxmlformats.org/presentationml/2006/main">
  <p:tag name="EE4P_TEMPLATESTYLE" val="3"/>
</p:tagLst>
</file>

<file path=ppt/tags/tag46.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7.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8.xml><?xml version="1.0" encoding="utf-8"?>
<p:tagLst xmlns:a="http://schemas.openxmlformats.org/drawingml/2006/main" xmlns:r="http://schemas.openxmlformats.org/officeDocument/2006/relationships" xmlns:p="http://schemas.openxmlformats.org/presentationml/2006/main">
  <p:tag name="EE4P_TEMPLATESTYLE" val="13"/>
</p:tagLst>
</file>

<file path=ppt/tags/tag49.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1.xml><?xml version="1.0" encoding="utf-8"?>
<p:tagLst xmlns:a="http://schemas.openxmlformats.org/drawingml/2006/main" xmlns:r="http://schemas.openxmlformats.org/officeDocument/2006/relationships" xmlns:p="http://schemas.openxmlformats.org/presentationml/2006/main">
  <p:tag name="EE4P_TEMPLATESTYLE" val="3"/>
</p:tagLst>
</file>

<file path=ppt/tags/tag52.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3.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4.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5.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6.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7.xml><?xml version="1.0" encoding="utf-8"?>
<p:tagLst xmlns:a="http://schemas.openxmlformats.org/drawingml/2006/main" xmlns:r="http://schemas.openxmlformats.org/officeDocument/2006/relationships" xmlns:p="http://schemas.openxmlformats.org/presentationml/2006/main">
  <p:tag name="EE4P_TEMPLATESTYLE" val="3"/>
</p:tagLst>
</file>

<file path=ppt/tags/tag58.xml><?xml version="1.0" encoding="utf-8"?>
<p:tagLst xmlns:a="http://schemas.openxmlformats.org/drawingml/2006/main" xmlns:r="http://schemas.openxmlformats.org/officeDocument/2006/relationships" xmlns:p="http://schemas.openxmlformats.org/presentationml/2006/main">
  <p:tag name="EE4P_TEMPLATESTYLE" val="13"/>
</p:tagLst>
</file>

<file path=ppt/tags/tag59.xml><?xml version="1.0" encoding="utf-8"?>
<p:tagLst xmlns:a="http://schemas.openxmlformats.org/drawingml/2006/main" xmlns:r="http://schemas.openxmlformats.org/officeDocument/2006/relationships" xmlns:p="http://schemas.openxmlformats.org/presentationml/2006/main">
  <p:tag name="EE4P_TEMPLATESTYLE" val="13"/>
</p:tagLst>
</file>

<file path=ppt/tags/tag6.xml><?xml version="1.0" encoding="utf-8"?>
<p:tagLst xmlns:a="http://schemas.openxmlformats.org/drawingml/2006/main" xmlns:r="http://schemas.openxmlformats.org/officeDocument/2006/relationships" xmlns:p="http://schemas.openxmlformats.org/presentationml/2006/main">
  <p:tag name="EE4P_TEMPLATESTYLE" val="13"/>
</p:tagLst>
</file>

<file path=ppt/tags/tag7.xml><?xml version="1.0" encoding="utf-8"?>
<p:tagLst xmlns:a="http://schemas.openxmlformats.org/drawingml/2006/main" xmlns:r="http://schemas.openxmlformats.org/officeDocument/2006/relationships" xmlns:p="http://schemas.openxmlformats.org/presentationml/2006/main">
  <p:tag name="EE4P_TEMPLATESTYLE" val="13"/>
</p:tagLst>
</file>

<file path=ppt/tags/tag8.xml><?xml version="1.0" encoding="utf-8"?>
<p:tagLst xmlns:a="http://schemas.openxmlformats.org/drawingml/2006/main" xmlns:r="http://schemas.openxmlformats.org/officeDocument/2006/relationships" xmlns:p="http://schemas.openxmlformats.org/presentationml/2006/main">
  <p:tag name="EE4P_TEMPLATESTYLE" val="3"/>
</p:tagLst>
</file>

<file path=ppt/tags/tag9.xml><?xml version="1.0" encoding="utf-8"?>
<p:tagLst xmlns:a="http://schemas.openxmlformats.org/drawingml/2006/main" xmlns:r="http://schemas.openxmlformats.org/officeDocument/2006/relationships" xmlns:p="http://schemas.openxmlformats.org/presentationml/2006/main">
  <p:tag name="EE4P_TEMPLATESTYLE" val="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1E07F2C274044A140D89A2848318B" ma:contentTypeVersion="0" ma:contentTypeDescription="Create a new document." ma:contentTypeScope="" ma:versionID="96252eb261dcb8c93964b6fc62c193f8">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94AA60-2B96-4269-93A0-C199DB9862B8}"/>
</file>

<file path=customXml/itemProps2.xml><?xml version="1.0" encoding="utf-8"?>
<ds:datastoreItem xmlns:ds="http://schemas.openxmlformats.org/officeDocument/2006/customXml" ds:itemID="{9E273AA3-8EEE-4978-B0E6-76505ADE6787}"/>
</file>

<file path=customXml/itemProps3.xml><?xml version="1.0" encoding="utf-8"?>
<ds:datastoreItem xmlns:ds="http://schemas.openxmlformats.org/officeDocument/2006/customXml" ds:itemID="{C24AE249-64C6-4A4F-AD7F-A4894FB92B08}"/>
</file>

<file path=docProps/app.xml><?xml version="1.0" encoding="utf-8"?>
<Properties xmlns="http://schemas.openxmlformats.org/officeDocument/2006/extended-properties" xmlns:vt="http://schemas.openxmlformats.org/officeDocument/2006/docPropsVTypes">
  <TotalTime>1361</TotalTime>
  <Words>3079</Words>
  <Application>Microsoft Office PowerPoint</Application>
  <PresentationFormat>Widescreen</PresentationFormat>
  <Paragraphs>401</Paragraphs>
  <Slides>21</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Calibri Light</vt:lpstr>
      <vt:lpstr>Georgia</vt:lpstr>
      <vt:lpstr>Trebuchet MS</vt:lpstr>
      <vt:lpstr>Wingdings</vt:lpstr>
      <vt:lpstr>Office Theme</vt:lpstr>
      <vt:lpstr>VA Template</vt:lpstr>
      <vt:lpstr>think-cell Slide</vt:lpstr>
      <vt:lpstr>Suicide Prevention AMP Stand-Up</vt:lpstr>
      <vt:lpstr>Agenda</vt:lpstr>
      <vt:lpstr>PowerPoint Presentation</vt:lpstr>
      <vt:lpstr>Portfolio Stand-Ups</vt:lpstr>
      <vt:lpstr>Suicide Prevention is kicking off their development at Stage 2</vt:lpstr>
      <vt:lpstr>This team hopes to arrive at Stage 3 by our next monthly meeting</vt:lpstr>
      <vt:lpstr>Process Overview Timeline</vt:lpstr>
      <vt:lpstr>PowerPoint Presentation</vt:lpstr>
      <vt:lpstr>PowerPoint Presentation</vt:lpstr>
      <vt:lpstr>Developing a Workplan</vt:lpstr>
      <vt:lpstr>PowerPoint Presentation</vt:lpstr>
      <vt:lpstr>PowerPoint Presentation</vt:lpstr>
      <vt:lpstr>PowerPoint Presentation</vt:lpstr>
      <vt:lpstr>PowerPoint Presentation</vt:lpstr>
      <vt:lpstr>PowerPoint Presentation</vt:lpstr>
      <vt:lpstr>PowerPoint Presentation</vt:lpstr>
      <vt:lpstr>Proposed Personnel Organization</vt:lpstr>
      <vt:lpstr>PowerPoint Presentation</vt:lpstr>
      <vt:lpstr>Proposed Functional Matrix</vt:lpstr>
      <vt:lpstr>Integration at the junctions between Broad Portfolios and Focused Portfolios (AMPs) </vt:lpstr>
      <vt:lpstr>Proposed New Application Review and Project Management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Box Style</dc:title>
  <dc:creator/>
  <cp:lastModifiedBy>Constans, Joseph (VACO)</cp:lastModifiedBy>
  <cp:revision>13</cp:revision>
  <cp:lastPrinted>2000-01-01T05:00:00Z</cp:lastPrinted>
  <dcterms:created xsi:type="dcterms:W3CDTF">2023-06-22T14:13:09Z</dcterms:created>
  <dcterms:modified xsi:type="dcterms:W3CDTF">2023-06-26T20:57:43Z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2023-06-22T20:32:53Z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c0addc82-916f-4d51-892d-b426c30b19a4</vt:lpwstr>
  </property>
  <property fmtid="{D5CDD505-2E9C-101B-9397-08002B2CF9AE}" pid="8" name="MSIP_Label_7f97ea9d-daff-4c91-a4f1-55d953dbb0fc_ContentBits">
    <vt:lpwstr>0</vt:lpwstr>
  </property>
  <property fmtid="{D5CDD505-2E9C-101B-9397-08002B2CF9AE}" pid="9" name="ContentTypeId">
    <vt:lpwstr>0x01010045B1E07F2C274044A140D89A2848318B</vt:lpwstr>
  </property>
  <property fmtid="{D5CDD505-2E9C-101B-9397-08002B2CF9AE}" pid="10" name="Order">
    <vt:r8>19900</vt:r8>
  </property>
  <property fmtid="{D5CDD505-2E9C-101B-9397-08002B2CF9AE}" pid="11" name="xd_Signature">
    <vt:bool>false</vt:bool>
  </property>
  <property fmtid="{D5CDD505-2E9C-101B-9397-08002B2CF9AE}" pid="12" name="xd_ProgID">
    <vt:lpwstr/>
  </property>
  <property fmtid="{D5CDD505-2E9C-101B-9397-08002B2CF9AE}" pid="13" name="TriggerFlowInfo">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ies>
</file>